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347" r:id="rId6"/>
    <p:sldId id="262" r:id="rId7"/>
    <p:sldId id="260" r:id="rId8"/>
    <p:sldId id="261" r:id="rId9"/>
    <p:sldId id="263" r:id="rId10"/>
    <p:sldId id="264" r:id="rId11"/>
    <p:sldId id="265" r:id="rId12"/>
    <p:sldId id="266" r:id="rId13"/>
    <p:sldId id="267" r:id="rId14"/>
    <p:sldId id="268" r:id="rId15"/>
    <p:sldId id="269" r:id="rId16"/>
    <p:sldId id="270" r:id="rId17"/>
    <p:sldId id="271" r:id="rId18"/>
    <p:sldId id="272" r:id="rId19"/>
    <p:sldId id="348" r:id="rId20"/>
    <p:sldId id="349" r:id="rId21"/>
    <p:sldId id="273" r:id="rId22"/>
    <p:sldId id="274" r:id="rId23"/>
    <p:sldId id="275" r:id="rId24"/>
    <p:sldId id="276" r:id="rId25"/>
    <p:sldId id="277" r:id="rId26"/>
    <p:sldId id="281" r:id="rId27"/>
    <p:sldId id="278" r:id="rId28"/>
    <p:sldId id="279" r:id="rId29"/>
    <p:sldId id="280" r:id="rId30"/>
    <p:sldId id="282" r:id="rId31"/>
    <p:sldId id="284" r:id="rId32"/>
    <p:sldId id="283" r:id="rId33"/>
    <p:sldId id="285" r:id="rId34"/>
    <p:sldId id="287" r:id="rId35"/>
    <p:sldId id="288" r:id="rId36"/>
    <p:sldId id="289" r:id="rId37"/>
    <p:sldId id="291" r:id="rId38"/>
    <p:sldId id="290" r:id="rId39"/>
    <p:sldId id="324" r:id="rId40"/>
    <p:sldId id="325" r:id="rId41"/>
    <p:sldId id="333" r:id="rId42"/>
    <p:sldId id="334" r:id="rId43"/>
    <p:sldId id="335" r:id="rId44"/>
    <p:sldId id="336" r:id="rId45"/>
    <p:sldId id="337" r:id="rId46"/>
    <p:sldId id="339" r:id="rId47"/>
    <p:sldId id="338" r:id="rId48"/>
    <p:sldId id="340" r:id="rId4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a:xfrm>
            <a:off x="2692397" y="5037663"/>
            <a:ext cx="5214635" cy="279400"/>
          </a:xfrm>
        </p:spPr>
        <p:txBody>
          <a:bodyPr/>
          <a:lstStyle/>
          <a:p>
            <a:endParaRPr lang="es-ES"/>
          </a:p>
        </p:txBody>
      </p:sp>
      <p:sp>
        <p:nvSpPr>
          <p:cNvPr id="6" name="Slide Number Placeholder 5"/>
          <p:cNvSpPr>
            <a:spLocks noGrp="1"/>
          </p:cNvSpPr>
          <p:nvPr>
            <p:ph type="sldNum" sz="quarter" idx="12"/>
          </p:nvPr>
        </p:nvSpPr>
        <p:spPr>
          <a:xfrm>
            <a:off x="8956900" y="5037663"/>
            <a:ext cx="551167" cy="279400"/>
          </a:xfrm>
        </p:spPr>
        <p:txBody>
          <a:bodyPr/>
          <a:lstStyle/>
          <a:p>
            <a:fld id="{9A10A4CD-F4A6-4B53-B391-72315451E6B9}" type="slidenum">
              <a:rPr lang="es-ES" smtClean="0"/>
              <a:pPr/>
              <a:t>‹Nº›</a:t>
            </a:fld>
            <a:endParaRPr lang="es-E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3758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1803506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07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9866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6507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532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4203949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670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3082463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2914160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863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0595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spTree>
    <p:extLst>
      <p:ext uri="{BB962C8B-B14F-4D97-AF65-F5344CB8AC3E}">
        <p14:creationId xmlns:p14="http://schemas.microsoft.com/office/powerpoint/2010/main" val="326779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881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95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0675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041E3E89-CC8A-4F89-82E1-67D6BF8DF026}" type="datetimeFigureOut">
              <a:rPr lang="es-ES" smtClean="0"/>
              <a:pPr/>
              <a:t>03/09/2026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9A10A4CD-F4A6-4B53-B391-72315451E6B9}" type="slidenum">
              <a:rPr lang="es-ES" smtClean="0"/>
              <a:pPr/>
              <a:t>‹Nº›</a:t>
            </a:fld>
            <a:endParaRPr lang="es-E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66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1E3E89-CC8A-4F89-82E1-67D6BF8DF026}" type="datetimeFigureOut">
              <a:rPr lang="es-ES" smtClean="0"/>
              <a:pPr/>
              <a:t>03/09/2026</a:t>
            </a:fld>
            <a:endParaRPr lang="es-E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E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10A4CD-F4A6-4B53-B391-72315451E6B9}" type="slidenum">
              <a:rPr lang="es-ES" smtClean="0"/>
              <a:pPr/>
              <a:t>‹Nº›</a:t>
            </a:fld>
            <a:endParaRPr lang="es-ES"/>
          </a:p>
        </p:txBody>
      </p:sp>
    </p:spTree>
    <p:extLst>
      <p:ext uri="{BB962C8B-B14F-4D97-AF65-F5344CB8AC3E}">
        <p14:creationId xmlns:p14="http://schemas.microsoft.com/office/powerpoint/2010/main" val="225494402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4" name="Picture 1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a16="http://schemas.microsoft.com/office/drawing/2014/main" id="{572F6A24-139E-4EB5-86D2-431F42EF8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3963AE85-BE5D-4975-BACF-DDDCC9C2AC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1E7751F0-16BF-4A9D-B778-5D46B92B447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a16="http://schemas.microsoft.com/office/drawing/2014/main" id="{1D755924-121A-47AA-8613-995D4108B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4" name="Picture 23">
              <a:extLst>
                <a:ext uri="{FF2B5EF4-FFF2-40B4-BE49-F238E27FC236}">
                  <a16:creationId xmlns:a16="http://schemas.microsoft.com/office/drawing/2014/main" id="{B4D2AFDA-19BE-4455-830E-1541E5D7BAE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a16="http://schemas.microsoft.com/office/drawing/2014/main" id="{0FB15EBF-E414-4E00-87E7-700A78A60F6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CuadroTexto 2"/>
          <p:cNvSpPr txBox="1"/>
          <p:nvPr/>
        </p:nvSpPr>
        <p:spPr>
          <a:xfrm>
            <a:off x="6094412" y="982132"/>
            <a:ext cx="4802185" cy="1303867"/>
          </a:xfrm>
          <a:prstGeom prst="rect">
            <a:avLst/>
          </a:prstGeom>
        </p:spPr>
        <p:txBody>
          <a:bodyPr vert="horz" lIns="91440" tIns="45720" rIns="91440" bIns="45720" rtlCol="0" anchor="ctr">
            <a:normAutofit/>
          </a:bodyPr>
          <a:lstStyle/>
          <a:p>
            <a:pPr algn="ctr" defTabSz="457200">
              <a:lnSpc>
                <a:spcPct val="90000"/>
              </a:lnSpc>
              <a:spcBef>
                <a:spcPct val="0"/>
              </a:spcBef>
              <a:spcAft>
                <a:spcPts val="600"/>
              </a:spcAft>
            </a:pPr>
            <a:r>
              <a:rPr lang="en-US" sz="2400">
                <a:ln w="3175" cmpd="sng">
                  <a:noFill/>
                </a:ln>
                <a:solidFill>
                  <a:schemeClr val="tx1">
                    <a:lumMod val="85000"/>
                    <a:lumOff val="15000"/>
                  </a:schemeClr>
                </a:solidFill>
                <a:latin typeface="+mj-lt"/>
                <a:ea typeface="+mj-ea"/>
                <a:cs typeface="+mj-cs"/>
              </a:rPr>
              <a:t>                    </a:t>
            </a:r>
            <a:r>
              <a:rPr lang="en-US" sz="2400" b="1">
                <a:ln w="3175" cmpd="sng">
                  <a:noFill/>
                </a:ln>
                <a:solidFill>
                  <a:schemeClr val="tx1">
                    <a:lumMod val="85000"/>
                    <a:lumOff val="15000"/>
                  </a:schemeClr>
                </a:solidFill>
                <a:latin typeface="+mj-lt"/>
                <a:ea typeface="+mj-ea"/>
                <a:cs typeface="+mj-cs"/>
              </a:rPr>
              <a:t>INTRODUCCION</a:t>
            </a:r>
          </a:p>
          <a:p>
            <a:pPr algn="ctr" defTabSz="457200">
              <a:lnSpc>
                <a:spcPct val="90000"/>
              </a:lnSpc>
              <a:spcBef>
                <a:spcPct val="0"/>
              </a:spcBef>
              <a:spcAft>
                <a:spcPts val="600"/>
              </a:spcAft>
            </a:pPr>
            <a:r>
              <a:rPr lang="en-US" sz="2400" b="1">
                <a:ln w="3175" cmpd="sng">
                  <a:noFill/>
                </a:ln>
                <a:solidFill>
                  <a:schemeClr val="tx1">
                    <a:lumMod val="85000"/>
                    <a:lumOff val="15000"/>
                  </a:schemeClr>
                </a:solidFill>
                <a:latin typeface="+mj-lt"/>
                <a:ea typeface="+mj-ea"/>
                <a:cs typeface="+mj-cs"/>
              </a:rPr>
              <a:t> AL CUIDADO DEL ADULTO Y SU FAMILIA</a:t>
            </a:r>
          </a:p>
        </p:txBody>
      </p:sp>
      <p:sp>
        <p:nvSpPr>
          <p:cNvPr id="27" name="Rectangle 26">
            <a:extLst>
              <a:ext uri="{FF2B5EF4-FFF2-40B4-BE49-F238E27FC236}">
                <a16:creationId xmlns:a16="http://schemas.microsoft.com/office/drawing/2014/main" id="{C9DA5B05-DD14-4860-AC45-02A8D2EE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5" cstate="print">
            <a:extLst>
              <a:ext uri="{28A0092B-C50C-407E-A947-70E740481C1C}">
                <a14:useLocalDpi xmlns:a14="http://schemas.microsoft.com/office/drawing/2010/main" val="0"/>
              </a:ext>
            </a:extLst>
          </a:blip>
          <a:srcRect l="42048" r="2946"/>
          <a:stretch>
            <a:fillRect/>
          </a:stretch>
        </p:blipFill>
        <p:spPr>
          <a:xfrm>
            <a:off x="1412683" y="1410208"/>
            <a:ext cx="3876801" cy="3858780"/>
          </a:xfrm>
          <a:prstGeom prst="rect">
            <a:avLst/>
          </a:prstGeom>
        </p:spPr>
      </p:pic>
      <p:cxnSp>
        <p:nvCxnSpPr>
          <p:cNvPr id="29" name="Straight Connector 28">
            <a:extLst>
              <a:ext uri="{FF2B5EF4-FFF2-40B4-BE49-F238E27FC236}">
                <a16:creationId xmlns:a16="http://schemas.microsoft.com/office/drawing/2014/main" id="{36BE37AC-AD36-4C42-9B8C-C5500F4E7C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CuadroTexto 5"/>
          <p:cNvSpPr txBox="1"/>
          <p:nvPr/>
        </p:nvSpPr>
        <p:spPr>
          <a:xfrm>
            <a:off x="6094412" y="2556932"/>
            <a:ext cx="4802184" cy="3318936"/>
          </a:xfrm>
          <a:prstGeom prst="rect">
            <a:avLst/>
          </a:prstGeom>
        </p:spPr>
        <p:txBody>
          <a:bodyPr vert="horz" lIns="91440" tIns="45720" rIns="91440" bIns="45720" rtlCol="0" anchor="t">
            <a:normAutofit/>
          </a:bodyPr>
          <a:lstStyle/>
          <a:p>
            <a:pPr defTabSz="457200">
              <a:spcBef>
                <a:spcPct val="20000"/>
              </a:spcBef>
              <a:spcAft>
                <a:spcPts val="600"/>
              </a:spcAft>
              <a:buClr>
                <a:schemeClr val="accent1"/>
              </a:buClr>
              <a:buSzPct val="115000"/>
              <a:buFont typeface="Arial"/>
              <a:buChar char="•"/>
            </a:pPr>
            <a:r>
              <a:rPr lang="en-US">
                <a:solidFill>
                  <a:schemeClr val="tx1">
                    <a:lumMod val="85000"/>
                    <a:lumOff val="15000"/>
                  </a:schemeClr>
                </a:solidFill>
              </a:rPr>
              <a:t>           </a:t>
            </a:r>
            <a:r>
              <a:rPr lang="en-US" b="1">
                <a:solidFill>
                  <a:schemeClr val="tx1">
                    <a:lumMod val="85000"/>
                    <a:lumOff val="15000"/>
                  </a:schemeClr>
                </a:solidFill>
              </a:rPr>
              <a:t>PATOLOGIAS                     	CARDIACAS I</a:t>
            </a:r>
          </a:p>
          <a:p>
            <a:pPr defTabSz="457200">
              <a:spcBef>
                <a:spcPct val="20000"/>
              </a:spcBef>
              <a:spcAft>
                <a:spcPts val="600"/>
              </a:spcAft>
              <a:buClr>
                <a:schemeClr val="accent1"/>
              </a:buClr>
              <a:buSzPct val="115000"/>
              <a:buFont typeface="Arial"/>
              <a:buChar char="•"/>
            </a:pPr>
            <a:r>
              <a:rPr lang="en-US" b="1">
                <a:solidFill>
                  <a:schemeClr val="tx1">
                    <a:lumMod val="85000"/>
                    <a:lumOff val="15000"/>
                  </a:schemeClr>
                </a:solidFill>
              </a:rPr>
              <a:t>    Anatomía y Valoración</a:t>
            </a:r>
          </a:p>
        </p:txBody>
      </p:sp>
    </p:spTree>
    <p:extLst>
      <p:ext uri="{BB962C8B-B14F-4D97-AF65-F5344CB8AC3E}">
        <p14:creationId xmlns:p14="http://schemas.microsoft.com/office/powerpoint/2010/main" val="2011830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4" name="Picture 1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4" name="Picture 23">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ítulo 1"/>
          <p:cNvSpPr>
            <a:spLocks noGrp="1"/>
          </p:cNvSpPr>
          <p:nvPr>
            <p:ph type="title"/>
          </p:nvPr>
        </p:nvSpPr>
        <p:spPr>
          <a:xfrm>
            <a:off x="7535825" y="982132"/>
            <a:ext cx="3360772" cy="1303867"/>
          </a:xfrm>
        </p:spPr>
        <p:txBody>
          <a:bodyPr vert="horz" lIns="91440" tIns="45720" rIns="91440" bIns="45720" rtlCol="0" anchor="ctr">
            <a:normAutofit/>
          </a:bodyPr>
          <a:lstStyle/>
          <a:p>
            <a:pPr>
              <a:lnSpc>
                <a:spcPct val="90000"/>
              </a:lnSpc>
            </a:pPr>
            <a:r>
              <a:rPr lang="en-US" sz="3100" b="1"/>
              <a:t>  ANATOMIA DEL CORAZON</a:t>
            </a:r>
          </a:p>
        </p:txBody>
      </p:sp>
      <p:sp>
        <p:nvSpPr>
          <p:cNvPr id="27" name="Rectangle 26">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rcRect l="11372" r="1760"/>
          <a:stretch>
            <a:fillRect/>
          </a:stretch>
        </p:blipFill>
        <p:spPr>
          <a:xfrm>
            <a:off x="1412683" y="1410208"/>
            <a:ext cx="5278777" cy="3858780"/>
          </a:xfrm>
          <a:prstGeom prst="rect">
            <a:avLst/>
          </a:prstGeom>
        </p:spPr>
      </p:pic>
      <p:cxnSp>
        <p:nvCxnSpPr>
          <p:cNvPr id="29" name="Straight Connector 28">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Rectángulo 4"/>
          <p:cNvSpPr/>
          <p:nvPr/>
        </p:nvSpPr>
        <p:spPr>
          <a:xfrm>
            <a:off x="7535824" y="2556932"/>
            <a:ext cx="3360771" cy="33189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457200">
              <a:spcBef>
                <a:spcPct val="20000"/>
              </a:spcBef>
              <a:spcAft>
                <a:spcPts val="600"/>
              </a:spcAft>
              <a:buClr>
                <a:schemeClr val="accent1"/>
              </a:buClr>
              <a:buSzPct val="115000"/>
              <a:buFont typeface="Arial"/>
              <a:buChar char="•"/>
            </a:pPr>
            <a:r>
              <a:rPr lang="en-US" b="1">
                <a:solidFill>
                  <a:schemeClr val="tx1">
                    <a:lumMod val="85000"/>
                    <a:lumOff val="15000"/>
                  </a:schemeClr>
                </a:solidFill>
              </a:rPr>
              <a:t>El corazón es un órgano hueco, de forma cónica que mide aproximadamente lo mismo que un puño y pesa menos de 500 gramos. Se encuentra localizado en el mediastino de la cavidad torácica, entre la columna vertebral y el esternón y está flanqueado a los lados por los pulmones</a:t>
            </a:r>
            <a:r>
              <a:rPr lang="en-US">
                <a:solidFill>
                  <a:schemeClr val="tx1">
                    <a:lumMod val="85000"/>
                    <a:lumOff val="15000"/>
                  </a:schemeClr>
                </a:solidFill>
              </a:rPr>
              <a:t>.  </a:t>
            </a:r>
          </a:p>
        </p:txBody>
      </p:sp>
    </p:spTree>
    <p:extLst>
      <p:ext uri="{BB962C8B-B14F-4D97-AF65-F5344CB8AC3E}">
        <p14:creationId xmlns:p14="http://schemas.microsoft.com/office/powerpoint/2010/main" val="325894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0" name="Picture 9">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2" name="Picture 11">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3" name="Picture 12">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5" name="Straight Connector 14">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7" name="Rectangle 16">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0" name="Picture 19">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2" name="Picture 21">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5" name="Rectangle 24">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rcRect l="25868" r="5732" b="1"/>
          <a:stretch>
            <a:fillRect/>
          </a:stretch>
        </p:blipFill>
        <p:spPr>
          <a:xfrm>
            <a:off x="1412683" y="1410208"/>
            <a:ext cx="5278777" cy="3858780"/>
          </a:xfrm>
          <a:prstGeom prst="rect">
            <a:avLst/>
          </a:prstGeom>
        </p:spPr>
      </p:pic>
      <p:cxnSp>
        <p:nvCxnSpPr>
          <p:cNvPr id="27" name="Straight Connector 26">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Rectángulo redondeado 3"/>
          <p:cNvSpPr/>
          <p:nvPr/>
        </p:nvSpPr>
        <p:spPr>
          <a:xfrm>
            <a:off x="7535824" y="2556932"/>
            <a:ext cx="3360771" cy="33189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457200">
              <a:spcBef>
                <a:spcPct val="20000"/>
              </a:spcBef>
              <a:spcAft>
                <a:spcPts val="600"/>
              </a:spcAft>
              <a:buClr>
                <a:schemeClr val="accent1"/>
              </a:buClr>
              <a:buSzPct val="115000"/>
              <a:buFont typeface="Arial"/>
              <a:buChar char="•"/>
            </a:pPr>
            <a:r>
              <a:rPr lang="en-US" sz="1700" b="1">
                <a:solidFill>
                  <a:schemeClr val="tx1">
                    <a:lumMod val="85000"/>
                    <a:lumOff val="15000"/>
                  </a:schemeClr>
                </a:solidFill>
              </a:rPr>
              <a:t>El corazón esta recubierto por el PERICARDIO, una capa doble de membrana fibroserosa. La parte visceral se llama EPICARDIO, la capa externa del corazón. La capa media se llama MIOCARDIO, encargada de la parte contráctil. La capa intima se llama ENDOCARDIO. Estas son las tres capas del corazón.</a:t>
            </a:r>
          </a:p>
        </p:txBody>
      </p:sp>
    </p:spTree>
    <p:extLst>
      <p:ext uri="{BB962C8B-B14F-4D97-AF65-F5344CB8AC3E}">
        <p14:creationId xmlns:p14="http://schemas.microsoft.com/office/powerpoint/2010/main" val="580935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9EA27C-DE62-4CEC-A6D3-4FA9EF40A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8964" y="804334"/>
            <a:ext cx="4540672" cy="5249332"/>
          </a:xfrm>
          <a:prstGeom prst="rect">
            <a:avLst/>
          </a:prstGeom>
          <a:ln w="127000" cap="sq">
            <a:solidFill>
              <a:srgbClr val="FFFFFF"/>
            </a:solidFill>
            <a:miter lim="800000"/>
          </a:ln>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7733" y="833735"/>
            <a:ext cx="4969932" cy="5190529"/>
          </a:xfrm>
          <a:prstGeom prst="rect">
            <a:avLst/>
          </a:prstGeom>
          <a:ln w="127000" cap="sq">
            <a:solidFill>
              <a:srgbClr val="FFFFFF"/>
            </a:solidFill>
            <a:miter lim="800000"/>
          </a:ln>
        </p:spPr>
      </p:pic>
    </p:spTree>
    <p:extLst>
      <p:ext uri="{BB962C8B-B14F-4D97-AF65-F5344CB8AC3E}">
        <p14:creationId xmlns:p14="http://schemas.microsoft.com/office/powerpoint/2010/main" val="921657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a:xfrm>
            <a:off x="1100380" y="960895"/>
            <a:ext cx="10058400" cy="164282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u="sng" dirty="0">
                <a:solidFill>
                  <a:schemeClr val="tx1"/>
                </a:solidFill>
                <a:latin typeface="Arial" pitchFamily="34" charset="0"/>
                <a:cs typeface="Arial" pitchFamily="34" charset="0"/>
              </a:rPr>
              <a:t>GASTO CARDIACO</a:t>
            </a:r>
            <a:r>
              <a:rPr lang="es-AR" b="1" dirty="0">
                <a:solidFill>
                  <a:schemeClr val="tx1"/>
                </a:solidFill>
                <a:latin typeface="Arial" pitchFamily="34" charset="0"/>
                <a:cs typeface="Arial" pitchFamily="34" charset="0"/>
              </a:rPr>
              <a:t>:  Es la cantidad de sangre bombeada por los ventrículos hacia las circulaciones sistémica y pulmonar en 1 minuto. Se calcula multiplicando el VOLUMEN SISTOLICO (diferencia del volumen tele diastólico (120ml) y volumen tele sistólico (50ml) = 70ml POR FRECUENCIA CARDIACA</a:t>
            </a:r>
          </a:p>
          <a:p>
            <a:pPr algn="ctr"/>
            <a:r>
              <a:rPr lang="es-AR" b="1" dirty="0">
                <a:solidFill>
                  <a:schemeClr val="tx1"/>
                </a:solidFill>
                <a:latin typeface="Arial" pitchFamily="34" charset="0"/>
                <a:cs typeface="Arial" pitchFamily="34" charset="0"/>
              </a:rPr>
              <a:t>FORMULA: VS (70ml) X FC (?)=</a:t>
            </a:r>
          </a:p>
        </p:txBody>
      </p:sp>
      <p:sp>
        <p:nvSpPr>
          <p:cNvPr id="3" name="2 Rectángulo redondeado"/>
          <p:cNvSpPr/>
          <p:nvPr/>
        </p:nvSpPr>
        <p:spPr>
          <a:xfrm>
            <a:off x="1115878" y="2836190"/>
            <a:ext cx="10042902" cy="161182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u="sng" dirty="0">
                <a:solidFill>
                  <a:schemeClr val="tx1"/>
                </a:solidFill>
                <a:latin typeface="Arial" pitchFamily="34" charset="0"/>
                <a:cs typeface="Arial" pitchFamily="34" charset="0"/>
              </a:rPr>
              <a:t>PRECARGA</a:t>
            </a:r>
            <a:r>
              <a:rPr lang="es-AR" b="1" dirty="0">
                <a:solidFill>
                  <a:schemeClr val="tx1"/>
                </a:solidFill>
                <a:latin typeface="Arial" pitchFamily="34" charset="0"/>
                <a:cs typeface="Arial" pitchFamily="34" charset="0"/>
              </a:rPr>
              <a:t>: Es la cantidad de tensión, de la fibra muscular cardiaca al final de la diástole, justo antes de la contracción ventricular. Depende del retorno venoso y de la distensibilidad de los ventrículos y guarda relación con el volumen total de sangre en los ventrículos.</a:t>
            </a:r>
          </a:p>
        </p:txBody>
      </p:sp>
      <p:sp>
        <p:nvSpPr>
          <p:cNvPr id="4" name="3 Rectángulo redondeado"/>
          <p:cNvSpPr/>
          <p:nvPr/>
        </p:nvSpPr>
        <p:spPr>
          <a:xfrm>
            <a:off x="1069382" y="4664990"/>
            <a:ext cx="10104895" cy="1363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u="sng" dirty="0">
                <a:solidFill>
                  <a:schemeClr val="tx1"/>
                </a:solidFill>
                <a:latin typeface="Arial" pitchFamily="34" charset="0"/>
                <a:cs typeface="Arial" pitchFamily="34" charset="0"/>
              </a:rPr>
              <a:t>POSCARGA</a:t>
            </a:r>
            <a:r>
              <a:rPr lang="es-AR" sz="2000" b="1" dirty="0">
                <a:solidFill>
                  <a:schemeClr val="tx1"/>
                </a:solidFill>
                <a:latin typeface="Arial" pitchFamily="34" charset="0"/>
                <a:cs typeface="Arial" pitchFamily="34" charset="0"/>
              </a:rPr>
              <a:t>:  Es la fuerza que deben superar los ventrículos para expulsar el volumen de sangre que contienen.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0" name="Picture 19">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2" name="Picture 21">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4" name="3 CuadroTexto"/>
          <p:cNvSpPr txBox="1"/>
          <p:nvPr/>
        </p:nvSpPr>
        <p:spPr>
          <a:xfrm>
            <a:off x="997528" y="982132"/>
            <a:ext cx="4094017" cy="2823880"/>
          </a:xfrm>
          <a:prstGeom prst="rect">
            <a:avLst/>
          </a:prstGeom>
        </p:spPr>
        <p:txBody>
          <a:bodyPr vert="horz" lIns="91440" tIns="45720" rIns="91440" bIns="45720" rtlCol="0" anchor="b">
            <a:normAutofit/>
          </a:bodyPr>
          <a:lstStyle/>
          <a:p>
            <a:pPr algn="ctr" defTabSz="457200">
              <a:lnSpc>
                <a:spcPct val="90000"/>
              </a:lnSpc>
              <a:spcBef>
                <a:spcPct val="0"/>
              </a:spcBef>
              <a:spcAft>
                <a:spcPts val="600"/>
              </a:spcAft>
            </a:pPr>
            <a:r>
              <a:rPr lang="en-US" sz="4100" b="1">
                <a:ln w="3175" cmpd="sng">
                  <a:noFill/>
                </a:ln>
                <a:solidFill>
                  <a:srgbClr val="262626"/>
                </a:solidFill>
                <a:latin typeface="+mj-lt"/>
                <a:ea typeface="+mj-ea"/>
                <a:cs typeface="+mj-cs"/>
              </a:rPr>
              <a:t>SISTEMA DE CONDUCCION ELECTRICO DEL CORAZON</a:t>
            </a:r>
          </a:p>
        </p:txBody>
      </p:sp>
      <p:pic>
        <p:nvPicPr>
          <p:cNvPr id="3" name="2 Imagen" descr="corazon electrico maso.jpg"/>
          <p:cNvPicPr>
            <a:picLocks noChangeAspect="1"/>
          </p:cNvPicPr>
          <p:nvPr/>
        </p:nvPicPr>
        <p:blipFill>
          <a:blip r:embed="rId7"/>
          <a:stretch>
            <a:fillRect/>
          </a:stretch>
        </p:blipFill>
        <p:spPr>
          <a:xfrm>
            <a:off x="5418668" y="1297199"/>
            <a:ext cx="5469466" cy="4263599"/>
          </a:xfrm>
          <a:prstGeom prst="rect">
            <a:avLst/>
          </a:prstGeom>
          <a:ln w="57150" cmpd="thickThin">
            <a:solidFill>
              <a:srgbClr val="7F7F7F"/>
            </a:solidFill>
            <a:miter lim="800000"/>
          </a:ln>
        </p:spPr>
      </p:pic>
    </p:spTree>
    <p:extLst>
      <p:ext uri="{BB962C8B-B14F-4D97-AF65-F5344CB8AC3E}">
        <p14:creationId xmlns:p14="http://schemas.microsoft.com/office/powerpoint/2010/main" val="1269311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1" name="Picture 10">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19" name="Picture 18">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9">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1" name="Picture 20">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2" name="Picture 21">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Título 2"/>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               ARTERIAS CORONARIAS</a:t>
            </a:r>
          </a:p>
        </p:txBody>
      </p:sp>
      <p:pic>
        <p:nvPicPr>
          <p:cNvPr id="2"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18668" y="1377949"/>
            <a:ext cx="5469466" cy="4102099"/>
          </a:xfrm>
          <a:prstGeom prst="rect">
            <a:avLst/>
          </a:prstGeom>
          <a:ln w="57150" cmpd="thickThin">
            <a:solidFill>
              <a:srgbClr val="7F7F7F"/>
            </a:solidFill>
            <a:miter lim="800000"/>
          </a:ln>
        </p:spPr>
      </p:pic>
    </p:spTree>
    <p:extLst>
      <p:ext uri="{BB962C8B-B14F-4D97-AF65-F5344CB8AC3E}">
        <p14:creationId xmlns:p14="http://schemas.microsoft.com/office/powerpoint/2010/main" val="641379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ipse 2"/>
          <p:cNvSpPr/>
          <p:nvPr/>
        </p:nvSpPr>
        <p:spPr>
          <a:xfrm>
            <a:off x="3932685" y="460143"/>
            <a:ext cx="4610637" cy="1068947"/>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lumMod val="95000"/>
                    <a:lumOff val="5000"/>
                  </a:schemeClr>
                </a:solidFill>
                <a:latin typeface="Aharoni" panose="02010803020104030203" pitchFamily="2" charset="-79"/>
                <a:cs typeface="Aharoni" panose="02010803020104030203" pitchFamily="2" charset="-79"/>
              </a:rPr>
              <a:t>ARTERIAS CORONARIAS</a:t>
            </a:r>
          </a:p>
        </p:txBody>
      </p:sp>
      <p:sp>
        <p:nvSpPr>
          <p:cNvPr id="4" name="Flecha abajo 3"/>
          <p:cNvSpPr/>
          <p:nvPr/>
        </p:nvSpPr>
        <p:spPr>
          <a:xfrm>
            <a:off x="5787242" y="1607468"/>
            <a:ext cx="901522" cy="48064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redondeado 4"/>
          <p:cNvSpPr/>
          <p:nvPr/>
        </p:nvSpPr>
        <p:spPr>
          <a:xfrm>
            <a:off x="718457" y="2259874"/>
            <a:ext cx="10599128" cy="390542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lumMod val="95000"/>
                    <a:lumOff val="5000"/>
                  </a:schemeClr>
                </a:solidFill>
                <a:latin typeface="Arial" pitchFamily="34" charset="0"/>
                <a:cs typeface="Arial" pitchFamily="34" charset="0"/>
              </a:rPr>
              <a:t>El propio músculo cardíaco es irrigado por su propia red de vasos, las arterias coronarias, que se originan en la base de la aorta, aportando oxigeno, sangre y nutrientes al miocardio, </a:t>
            </a:r>
            <a:r>
              <a:rPr lang="es-ES" sz="2000" b="1" i="1" u="sng" dirty="0">
                <a:solidFill>
                  <a:schemeClr val="tx1">
                    <a:lumMod val="95000"/>
                    <a:lumOff val="5000"/>
                  </a:schemeClr>
                </a:solidFill>
                <a:latin typeface="Arial" pitchFamily="34" charset="0"/>
                <a:cs typeface="Arial" pitchFamily="34" charset="0"/>
              </a:rPr>
              <a:t>de forma que será durante la relajación ventricular (repolarizacion) que se produce el llenado de las arterias coronarias con sangre rica en oxígeno</a:t>
            </a:r>
            <a:r>
              <a:rPr lang="es-ES" sz="2000" b="1" dirty="0">
                <a:solidFill>
                  <a:schemeClr val="tx1">
                    <a:lumMod val="95000"/>
                    <a:lumOff val="5000"/>
                  </a:schemeClr>
                </a:solidFill>
                <a:latin typeface="Arial" pitchFamily="34" charset="0"/>
                <a:cs typeface="Arial" pitchFamily="34" charset="0"/>
              </a:rPr>
              <a:t>.  </a:t>
            </a:r>
          </a:p>
        </p:txBody>
      </p:sp>
    </p:spTree>
    <p:extLst>
      <p:ext uri="{BB962C8B-B14F-4D97-AF65-F5344CB8AC3E}">
        <p14:creationId xmlns:p14="http://schemas.microsoft.com/office/powerpoint/2010/main" val="200475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3889419" y="203327"/>
            <a:ext cx="3825026" cy="231819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latin typeface="Aharoni" panose="02010803020104030203" pitchFamily="2" charset="-79"/>
                <a:cs typeface="Aharoni" panose="02010803020104030203" pitchFamily="2" charset="-79"/>
              </a:rPr>
              <a:t>ARTERIAS </a:t>
            </a:r>
          </a:p>
          <a:p>
            <a:pPr algn="ctr"/>
            <a:r>
              <a:rPr lang="es-ES" sz="2800" b="1" dirty="0">
                <a:solidFill>
                  <a:schemeClr val="tx1"/>
                </a:solidFill>
                <a:latin typeface="Aharoni" panose="02010803020104030203" pitchFamily="2" charset="-79"/>
                <a:cs typeface="Aharoni" panose="02010803020104030203" pitchFamily="2" charset="-79"/>
              </a:rPr>
              <a:t>CORONARIAS</a:t>
            </a:r>
          </a:p>
        </p:txBody>
      </p:sp>
      <p:sp>
        <p:nvSpPr>
          <p:cNvPr id="3" name="Flecha abajo 2"/>
          <p:cNvSpPr/>
          <p:nvPr/>
        </p:nvSpPr>
        <p:spPr>
          <a:xfrm rot="2902209">
            <a:off x="3255426" y="2306894"/>
            <a:ext cx="1056068" cy="12750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abajo 3"/>
          <p:cNvSpPr/>
          <p:nvPr/>
        </p:nvSpPr>
        <p:spPr>
          <a:xfrm rot="18840692">
            <a:off x="7140918" y="2326028"/>
            <a:ext cx="1090681" cy="120236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4744971" y="2356527"/>
            <a:ext cx="2331076" cy="830997"/>
          </a:xfrm>
          <a:prstGeom prst="rect">
            <a:avLst/>
          </a:prstGeom>
          <a:noFill/>
        </p:spPr>
        <p:txBody>
          <a:bodyPr wrap="square" rtlCol="0">
            <a:spAutoFit/>
          </a:bodyPr>
          <a:lstStyle/>
          <a:p>
            <a:r>
              <a:rPr lang="es-ES" sz="2400" dirty="0">
                <a:latin typeface="Aharoni" panose="02010803020104030203" pitchFamily="2" charset="-79"/>
                <a:cs typeface="Aharoni" panose="02010803020104030203" pitchFamily="2" charset="-79"/>
              </a:rPr>
              <a:t>      ENFERMEDAD</a:t>
            </a:r>
          </a:p>
        </p:txBody>
      </p:sp>
      <p:sp>
        <p:nvSpPr>
          <p:cNvPr id="6" name="Rectángulo 5"/>
          <p:cNvSpPr/>
          <p:nvPr/>
        </p:nvSpPr>
        <p:spPr>
          <a:xfrm>
            <a:off x="1070971" y="3840218"/>
            <a:ext cx="3387143" cy="160985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dirty="0">
                <a:solidFill>
                  <a:schemeClr val="tx1"/>
                </a:solidFill>
                <a:latin typeface="Aharoni" panose="02010803020104030203" pitchFamily="2" charset="-79"/>
                <a:cs typeface="Aharoni" panose="02010803020104030203" pitchFamily="2" charset="-79"/>
              </a:rPr>
              <a:t>ANGINA DE PECHO</a:t>
            </a:r>
          </a:p>
        </p:txBody>
      </p:sp>
      <p:sp>
        <p:nvSpPr>
          <p:cNvPr id="7" name="Rectángulo 6"/>
          <p:cNvSpPr/>
          <p:nvPr/>
        </p:nvSpPr>
        <p:spPr>
          <a:xfrm>
            <a:off x="6886923" y="3814091"/>
            <a:ext cx="3541690" cy="160985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tx1"/>
                </a:solidFill>
                <a:latin typeface="Aharoni" panose="02010803020104030203" pitchFamily="2" charset="-79"/>
                <a:cs typeface="Aharoni" panose="02010803020104030203" pitchFamily="2" charset="-79"/>
              </a:rPr>
              <a:t>INFARTO AGUDO DE MIOCARDIO</a:t>
            </a:r>
          </a:p>
          <a:p>
            <a:pPr algn="ctr"/>
            <a:r>
              <a:rPr lang="es-ES" sz="3200" dirty="0">
                <a:solidFill>
                  <a:schemeClr val="tx1"/>
                </a:solidFill>
                <a:latin typeface="Aharoni" panose="02010803020104030203" pitchFamily="2" charset="-79"/>
                <a:cs typeface="Aharoni" panose="02010803020104030203" pitchFamily="2" charset="-79"/>
              </a:rPr>
              <a:t>IAM</a:t>
            </a:r>
          </a:p>
        </p:txBody>
      </p:sp>
      <p:cxnSp>
        <p:nvCxnSpPr>
          <p:cNvPr id="9" name="Conector recto de flecha 8"/>
          <p:cNvCxnSpPr/>
          <p:nvPr/>
        </p:nvCxnSpPr>
        <p:spPr>
          <a:xfrm>
            <a:off x="5531476" y="2434107"/>
            <a:ext cx="0" cy="2683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5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3374265" y="605306"/>
            <a:ext cx="4778062" cy="110758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chemeClr val="tx1">
                    <a:lumMod val="95000"/>
                    <a:lumOff val="5000"/>
                  </a:schemeClr>
                </a:solidFill>
                <a:latin typeface="Aharoni" panose="02010803020104030203" pitchFamily="2" charset="-79"/>
                <a:cs typeface="Aharoni" panose="02010803020104030203" pitchFamily="2" charset="-79"/>
              </a:rPr>
              <a:t>VALORACION DE FUNCION CARDIACA</a:t>
            </a:r>
          </a:p>
        </p:txBody>
      </p:sp>
      <p:sp>
        <p:nvSpPr>
          <p:cNvPr id="3" name="Flecha abajo 2"/>
          <p:cNvSpPr/>
          <p:nvPr/>
        </p:nvSpPr>
        <p:spPr>
          <a:xfrm rot="2053138">
            <a:off x="2398598" y="2083065"/>
            <a:ext cx="1506828" cy="914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abajo 3"/>
          <p:cNvSpPr/>
          <p:nvPr/>
        </p:nvSpPr>
        <p:spPr>
          <a:xfrm>
            <a:off x="4924618" y="2180623"/>
            <a:ext cx="1352282" cy="110758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abajo 4"/>
          <p:cNvSpPr/>
          <p:nvPr/>
        </p:nvSpPr>
        <p:spPr>
          <a:xfrm rot="19747907">
            <a:off x="7415476" y="2236554"/>
            <a:ext cx="1680188" cy="82424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p:cNvSpPr/>
          <p:nvPr/>
        </p:nvSpPr>
        <p:spPr>
          <a:xfrm>
            <a:off x="811367" y="3734873"/>
            <a:ext cx="3142447" cy="180304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lumMod val="95000"/>
                    <a:lumOff val="5000"/>
                  </a:schemeClr>
                </a:solidFill>
              </a:rPr>
              <a:t>PRUEBAS DIAGNOSTICAS</a:t>
            </a:r>
          </a:p>
        </p:txBody>
      </p:sp>
      <p:sp>
        <p:nvSpPr>
          <p:cNvPr id="7" name="Elipse 6"/>
          <p:cNvSpPr/>
          <p:nvPr/>
        </p:nvSpPr>
        <p:spPr>
          <a:xfrm>
            <a:off x="4413458" y="3837904"/>
            <a:ext cx="2995889" cy="1700011"/>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lumMod val="95000"/>
                    <a:lumOff val="5000"/>
                  </a:schemeClr>
                </a:solidFill>
              </a:rPr>
              <a:t>EXPLORACION FISICA</a:t>
            </a:r>
          </a:p>
        </p:txBody>
      </p:sp>
      <p:sp>
        <p:nvSpPr>
          <p:cNvPr id="8" name="Elipse 7"/>
          <p:cNvSpPr/>
          <p:nvPr/>
        </p:nvSpPr>
        <p:spPr>
          <a:xfrm>
            <a:off x="7959143" y="3734873"/>
            <a:ext cx="3440757" cy="180304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chemeClr val="tx1">
                    <a:lumMod val="95000"/>
                    <a:lumOff val="5000"/>
                  </a:schemeClr>
                </a:solidFill>
              </a:rPr>
              <a:t>ENTREVISTA</a:t>
            </a:r>
          </a:p>
        </p:txBody>
      </p:sp>
    </p:spTree>
    <p:extLst>
      <p:ext uri="{BB962C8B-B14F-4D97-AF65-F5344CB8AC3E}">
        <p14:creationId xmlns:p14="http://schemas.microsoft.com/office/powerpoint/2010/main" val="56613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80">
                                          <p:stCondLst>
                                            <p:cond delay="0"/>
                                          </p:stCondLst>
                                        </p:cTn>
                                        <p:tgtEl>
                                          <p:spTgt spid="6"/>
                                        </p:tgtEl>
                                      </p:cBhvr>
                                    </p:animEffect>
                                    <p:anim calcmode="lin" valueType="num">
                                      <p:cBhvr>
                                        <p:cTn id="1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gtEl>
                                      </p:cBhvr>
                                      <p:to x="100000" y="60000"/>
                                    </p:animScale>
                                    <p:animScale>
                                      <p:cBhvr>
                                        <p:cTn id="18" dur="166" decel="50000">
                                          <p:stCondLst>
                                            <p:cond delay="676"/>
                                          </p:stCondLst>
                                        </p:cTn>
                                        <p:tgtEl>
                                          <p:spTgt spid="6"/>
                                        </p:tgtEl>
                                      </p:cBhvr>
                                      <p:to x="100000" y="100000"/>
                                    </p:animScale>
                                    <p:animScale>
                                      <p:cBhvr>
                                        <p:cTn id="19" dur="26">
                                          <p:stCondLst>
                                            <p:cond delay="1312"/>
                                          </p:stCondLst>
                                        </p:cTn>
                                        <p:tgtEl>
                                          <p:spTgt spid="6"/>
                                        </p:tgtEl>
                                      </p:cBhvr>
                                      <p:to x="100000" y="80000"/>
                                    </p:animScale>
                                    <p:animScale>
                                      <p:cBhvr>
                                        <p:cTn id="20" dur="166" decel="50000">
                                          <p:stCondLst>
                                            <p:cond delay="1338"/>
                                          </p:stCondLst>
                                        </p:cTn>
                                        <p:tgtEl>
                                          <p:spTgt spid="6"/>
                                        </p:tgtEl>
                                      </p:cBhvr>
                                      <p:to x="100000" y="100000"/>
                                    </p:animScale>
                                    <p:animScale>
                                      <p:cBhvr>
                                        <p:cTn id="21" dur="26">
                                          <p:stCondLst>
                                            <p:cond delay="1642"/>
                                          </p:stCondLst>
                                        </p:cTn>
                                        <p:tgtEl>
                                          <p:spTgt spid="6"/>
                                        </p:tgtEl>
                                      </p:cBhvr>
                                      <p:to x="100000" y="90000"/>
                                    </p:animScale>
                                    <p:animScale>
                                      <p:cBhvr>
                                        <p:cTn id="22" dur="166" decel="50000">
                                          <p:stCondLst>
                                            <p:cond delay="1668"/>
                                          </p:stCondLst>
                                        </p:cTn>
                                        <p:tgtEl>
                                          <p:spTgt spid="6"/>
                                        </p:tgtEl>
                                      </p:cBhvr>
                                      <p:to x="100000" y="100000"/>
                                    </p:animScale>
                                    <p:animScale>
                                      <p:cBhvr>
                                        <p:cTn id="23" dur="26">
                                          <p:stCondLst>
                                            <p:cond delay="1808"/>
                                          </p:stCondLst>
                                        </p:cTn>
                                        <p:tgtEl>
                                          <p:spTgt spid="6"/>
                                        </p:tgtEl>
                                      </p:cBhvr>
                                      <p:to x="100000" y="95000"/>
                                    </p:animScale>
                                    <p:animScale>
                                      <p:cBhvr>
                                        <p:cTn id="24" dur="166" decel="50000">
                                          <p:stCondLst>
                                            <p:cond delay="1834"/>
                                          </p:stCondLst>
                                        </p:cTn>
                                        <p:tgtEl>
                                          <p:spTgt spid="6"/>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80">
                                          <p:stCondLst>
                                            <p:cond delay="0"/>
                                          </p:stCondLst>
                                        </p:cTn>
                                        <p:tgtEl>
                                          <p:spTgt spid="7"/>
                                        </p:tgtEl>
                                      </p:cBhvr>
                                    </p:animEffect>
                                    <p:anim calcmode="lin" valueType="num">
                                      <p:cBhvr>
                                        <p:cTn id="3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9" dur="26">
                                          <p:stCondLst>
                                            <p:cond delay="650"/>
                                          </p:stCondLst>
                                        </p:cTn>
                                        <p:tgtEl>
                                          <p:spTgt spid="7"/>
                                        </p:tgtEl>
                                      </p:cBhvr>
                                      <p:to x="100000" y="60000"/>
                                    </p:animScale>
                                    <p:animScale>
                                      <p:cBhvr>
                                        <p:cTn id="40" dur="166" decel="50000">
                                          <p:stCondLst>
                                            <p:cond delay="676"/>
                                          </p:stCondLst>
                                        </p:cTn>
                                        <p:tgtEl>
                                          <p:spTgt spid="7"/>
                                        </p:tgtEl>
                                      </p:cBhvr>
                                      <p:to x="100000" y="100000"/>
                                    </p:animScale>
                                    <p:animScale>
                                      <p:cBhvr>
                                        <p:cTn id="41" dur="26">
                                          <p:stCondLst>
                                            <p:cond delay="1312"/>
                                          </p:stCondLst>
                                        </p:cTn>
                                        <p:tgtEl>
                                          <p:spTgt spid="7"/>
                                        </p:tgtEl>
                                      </p:cBhvr>
                                      <p:to x="100000" y="80000"/>
                                    </p:animScale>
                                    <p:animScale>
                                      <p:cBhvr>
                                        <p:cTn id="42" dur="166" decel="50000">
                                          <p:stCondLst>
                                            <p:cond delay="1338"/>
                                          </p:stCondLst>
                                        </p:cTn>
                                        <p:tgtEl>
                                          <p:spTgt spid="7"/>
                                        </p:tgtEl>
                                      </p:cBhvr>
                                      <p:to x="100000" y="100000"/>
                                    </p:animScale>
                                    <p:animScale>
                                      <p:cBhvr>
                                        <p:cTn id="43" dur="26">
                                          <p:stCondLst>
                                            <p:cond delay="1642"/>
                                          </p:stCondLst>
                                        </p:cTn>
                                        <p:tgtEl>
                                          <p:spTgt spid="7"/>
                                        </p:tgtEl>
                                      </p:cBhvr>
                                      <p:to x="100000" y="90000"/>
                                    </p:animScale>
                                    <p:animScale>
                                      <p:cBhvr>
                                        <p:cTn id="44" dur="166" decel="50000">
                                          <p:stCondLst>
                                            <p:cond delay="1668"/>
                                          </p:stCondLst>
                                        </p:cTn>
                                        <p:tgtEl>
                                          <p:spTgt spid="7"/>
                                        </p:tgtEl>
                                      </p:cBhvr>
                                      <p:to x="100000" y="100000"/>
                                    </p:animScale>
                                    <p:animScale>
                                      <p:cBhvr>
                                        <p:cTn id="45" dur="26">
                                          <p:stCondLst>
                                            <p:cond delay="1808"/>
                                          </p:stCondLst>
                                        </p:cTn>
                                        <p:tgtEl>
                                          <p:spTgt spid="7"/>
                                        </p:tgtEl>
                                      </p:cBhvr>
                                      <p:to x="100000" y="95000"/>
                                    </p:animScale>
                                    <p:animScale>
                                      <p:cBhvr>
                                        <p:cTn id="46" dur="166" decel="50000">
                                          <p:stCondLst>
                                            <p:cond delay="1834"/>
                                          </p:stCondLst>
                                        </p:cTn>
                                        <p:tgtEl>
                                          <p:spTgt spid="7"/>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80">
                                          <p:stCondLst>
                                            <p:cond delay="0"/>
                                          </p:stCondLst>
                                        </p:cTn>
                                        <p:tgtEl>
                                          <p:spTgt spid="8"/>
                                        </p:tgtEl>
                                      </p:cBhvr>
                                    </p:animEffect>
                                    <p:anim calcmode="lin" valueType="num">
                                      <p:cBhvr>
                                        <p:cTn id="5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1" dur="26">
                                          <p:stCondLst>
                                            <p:cond delay="650"/>
                                          </p:stCondLst>
                                        </p:cTn>
                                        <p:tgtEl>
                                          <p:spTgt spid="8"/>
                                        </p:tgtEl>
                                      </p:cBhvr>
                                      <p:to x="100000" y="60000"/>
                                    </p:animScale>
                                    <p:animScale>
                                      <p:cBhvr>
                                        <p:cTn id="62" dur="166" decel="50000">
                                          <p:stCondLst>
                                            <p:cond delay="676"/>
                                          </p:stCondLst>
                                        </p:cTn>
                                        <p:tgtEl>
                                          <p:spTgt spid="8"/>
                                        </p:tgtEl>
                                      </p:cBhvr>
                                      <p:to x="100000" y="100000"/>
                                    </p:animScale>
                                    <p:animScale>
                                      <p:cBhvr>
                                        <p:cTn id="63" dur="26">
                                          <p:stCondLst>
                                            <p:cond delay="1312"/>
                                          </p:stCondLst>
                                        </p:cTn>
                                        <p:tgtEl>
                                          <p:spTgt spid="8"/>
                                        </p:tgtEl>
                                      </p:cBhvr>
                                      <p:to x="100000" y="80000"/>
                                    </p:animScale>
                                    <p:animScale>
                                      <p:cBhvr>
                                        <p:cTn id="64" dur="166" decel="50000">
                                          <p:stCondLst>
                                            <p:cond delay="1338"/>
                                          </p:stCondLst>
                                        </p:cTn>
                                        <p:tgtEl>
                                          <p:spTgt spid="8"/>
                                        </p:tgtEl>
                                      </p:cBhvr>
                                      <p:to x="100000" y="100000"/>
                                    </p:animScale>
                                    <p:animScale>
                                      <p:cBhvr>
                                        <p:cTn id="65" dur="26">
                                          <p:stCondLst>
                                            <p:cond delay="1642"/>
                                          </p:stCondLst>
                                        </p:cTn>
                                        <p:tgtEl>
                                          <p:spTgt spid="8"/>
                                        </p:tgtEl>
                                      </p:cBhvr>
                                      <p:to x="100000" y="90000"/>
                                    </p:animScale>
                                    <p:animScale>
                                      <p:cBhvr>
                                        <p:cTn id="66" dur="166" decel="50000">
                                          <p:stCondLst>
                                            <p:cond delay="1668"/>
                                          </p:stCondLst>
                                        </p:cTn>
                                        <p:tgtEl>
                                          <p:spTgt spid="8"/>
                                        </p:tgtEl>
                                      </p:cBhvr>
                                      <p:to x="100000" y="100000"/>
                                    </p:animScale>
                                    <p:animScale>
                                      <p:cBhvr>
                                        <p:cTn id="67" dur="26">
                                          <p:stCondLst>
                                            <p:cond delay="1808"/>
                                          </p:stCondLst>
                                        </p:cTn>
                                        <p:tgtEl>
                                          <p:spTgt spid="8"/>
                                        </p:tgtEl>
                                      </p:cBhvr>
                                      <p:to x="100000" y="95000"/>
                                    </p:animScale>
                                    <p:animScale>
                                      <p:cBhvr>
                                        <p:cTn id="68"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34117" y="563451"/>
            <a:ext cx="3683357" cy="81136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lumMod val="95000"/>
                    <a:lumOff val="5000"/>
                  </a:schemeClr>
                </a:solidFill>
              </a:rPr>
              <a:t>PRUEBAS DIAGNOSTICAS</a:t>
            </a:r>
          </a:p>
        </p:txBody>
      </p:sp>
      <p:sp>
        <p:nvSpPr>
          <p:cNvPr id="3" name="Triángulo isósceles 2"/>
          <p:cNvSpPr/>
          <p:nvPr/>
        </p:nvSpPr>
        <p:spPr>
          <a:xfrm rot="10800000">
            <a:off x="5512157" y="1489165"/>
            <a:ext cx="927278" cy="466583"/>
          </a:xfrm>
          <a:prstGeom prst="triangle">
            <a:avLst>
              <a:gd name="adj" fmla="val 5277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redondeado 3"/>
          <p:cNvSpPr/>
          <p:nvPr/>
        </p:nvSpPr>
        <p:spPr>
          <a:xfrm>
            <a:off x="1500387" y="2086377"/>
            <a:ext cx="9208395" cy="4056845"/>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lumMod val="95000"/>
                    <a:lumOff val="5000"/>
                  </a:schemeClr>
                </a:solidFill>
              </a:rPr>
              <a:t>EXAMEN SANGRE (LIPIDOS, ENZIMAS CARDIACAS-TROPONINA-CPK MB)</a:t>
            </a:r>
          </a:p>
          <a:p>
            <a:pPr algn="ctr"/>
            <a:r>
              <a:rPr lang="es-ES" sz="2000" b="1" dirty="0">
                <a:solidFill>
                  <a:schemeClr val="tx1">
                    <a:lumMod val="95000"/>
                    <a:lumOff val="5000"/>
                  </a:schemeClr>
                </a:solidFill>
              </a:rPr>
              <a:t>ELECTROCARDIOGRAMA (ECG)</a:t>
            </a:r>
          </a:p>
          <a:p>
            <a:pPr algn="ctr"/>
            <a:r>
              <a:rPr lang="es-ES" sz="2000" b="1" dirty="0">
                <a:solidFill>
                  <a:schemeClr val="tx1">
                    <a:lumMod val="95000"/>
                    <a:lumOff val="5000"/>
                  </a:schemeClr>
                </a:solidFill>
              </a:rPr>
              <a:t>RADIOGRAFIA DE TORAX</a:t>
            </a:r>
          </a:p>
          <a:p>
            <a:pPr algn="ctr"/>
            <a:r>
              <a:rPr lang="es-ES" sz="2000" b="1" dirty="0">
                <a:solidFill>
                  <a:schemeClr val="tx1">
                    <a:lumMod val="95000"/>
                    <a:lumOff val="5000"/>
                  </a:schemeClr>
                </a:solidFill>
              </a:rPr>
              <a:t>ERGOMETRIA (PRUEBAS DE ESFUERZO)</a:t>
            </a:r>
          </a:p>
          <a:p>
            <a:pPr algn="ctr"/>
            <a:r>
              <a:rPr lang="es-ES" sz="2000" b="1" dirty="0">
                <a:solidFill>
                  <a:schemeClr val="tx1">
                    <a:lumMod val="95000"/>
                    <a:lumOff val="5000"/>
                  </a:schemeClr>
                </a:solidFill>
              </a:rPr>
              <a:t>ECOCARDIOGRAMA</a:t>
            </a:r>
          </a:p>
          <a:p>
            <a:pPr algn="ctr"/>
            <a:r>
              <a:rPr lang="es-ES" sz="2000" b="1" dirty="0">
                <a:solidFill>
                  <a:schemeClr val="tx1">
                    <a:lumMod val="95000"/>
                    <a:lumOff val="5000"/>
                  </a:schemeClr>
                </a:solidFill>
              </a:rPr>
              <a:t>CATETERISMOS CARDIACO (ARTERIOGRAFIA, CORONARIOGRAFIA)</a:t>
            </a:r>
          </a:p>
          <a:p>
            <a:pPr algn="ctr"/>
            <a:r>
              <a:rPr lang="es-ES" sz="2000" b="1" dirty="0">
                <a:solidFill>
                  <a:schemeClr val="tx1">
                    <a:lumMod val="95000"/>
                    <a:lumOff val="5000"/>
                  </a:schemeClr>
                </a:solidFill>
              </a:rPr>
              <a:t>PERICARDIOCENTESIS</a:t>
            </a:r>
          </a:p>
          <a:p>
            <a:pPr algn="ctr"/>
            <a:endParaRPr lang="es-ES" dirty="0"/>
          </a:p>
        </p:txBody>
      </p:sp>
    </p:spTree>
    <p:extLst>
      <p:ext uri="{BB962C8B-B14F-4D97-AF65-F5344CB8AC3E}">
        <p14:creationId xmlns:p14="http://schemas.microsoft.com/office/powerpoint/2010/main" val="2334220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900" y="257578"/>
            <a:ext cx="6076950" cy="6310648"/>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3849" y="257578"/>
            <a:ext cx="5701987" cy="6310648"/>
          </a:xfrm>
          <a:prstGeom prst="rect">
            <a:avLst/>
          </a:prstGeom>
        </p:spPr>
      </p:pic>
    </p:spTree>
    <p:extLst>
      <p:ext uri="{BB962C8B-B14F-4D97-AF65-F5344CB8AC3E}">
        <p14:creationId xmlns:p14="http://schemas.microsoft.com/office/powerpoint/2010/main" val="58136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uadroTexto 2"/>
          <p:cNvSpPr txBox="1"/>
          <p:nvPr/>
        </p:nvSpPr>
        <p:spPr>
          <a:xfrm>
            <a:off x="1365161" y="218941"/>
            <a:ext cx="4391695" cy="584775"/>
          </a:xfrm>
          <a:prstGeom prst="rect">
            <a:avLst/>
          </a:prstGeom>
          <a:noFill/>
        </p:spPr>
        <p:txBody>
          <a:bodyPr wrap="square" rtlCol="0">
            <a:spAutoFit/>
          </a:bodyPr>
          <a:lstStyle/>
          <a:p>
            <a:r>
              <a:rPr lang="es-ES" sz="3200" b="1" dirty="0">
                <a:solidFill>
                  <a:schemeClr val="tx1">
                    <a:lumMod val="95000"/>
                    <a:lumOff val="5000"/>
                  </a:schemeClr>
                </a:solidFill>
              </a:rPr>
              <a:t>PRUEBA DE ESFUERZO</a:t>
            </a:r>
          </a:p>
        </p:txBody>
      </p:sp>
    </p:spTree>
    <p:extLst>
      <p:ext uri="{BB962C8B-B14F-4D97-AF65-F5344CB8AC3E}">
        <p14:creationId xmlns:p14="http://schemas.microsoft.com/office/powerpoint/2010/main" val="1807000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758"/>
            <a:ext cx="12192000" cy="6858000"/>
          </a:xfrm>
          <a:prstGeom prst="rect">
            <a:avLst/>
          </a:prstGeom>
        </p:spPr>
      </p:pic>
      <p:sp>
        <p:nvSpPr>
          <p:cNvPr id="3" name="CuadroTexto 2"/>
          <p:cNvSpPr txBox="1"/>
          <p:nvPr/>
        </p:nvSpPr>
        <p:spPr>
          <a:xfrm>
            <a:off x="6091707" y="5743977"/>
            <a:ext cx="5640947" cy="707886"/>
          </a:xfrm>
          <a:prstGeom prst="rect">
            <a:avLst/>
          </a:prstGeom>
          <a:noFill/>
        </p:spPr>
        <p:txBody>
          <a:bodyPr wrap="square" rtlCol="0">
            <a:spAutoFit/>
          </a:bodyPr>
          <a:lstStyle/>
          <a:p>
            <a:r>
              <a:rPr lang="es-ES" sz="4000" b="1" dirty="0">
                <a:solidFill>
                  <a:schemeClr val="tx1">
                    <a:lumMod val="95000"/>
                    <a:lumOff val="5000"/>
                  </a:schemeClr>
                </a:solidFill>
              </a:rPr>
              <a:t>ECOCARDIOGRAMA</a:t>
            </a:r>
          </a:p>
        </p:txBody>
      </p:sp>
    </p:spTree>
    <p:extLst>
      <p:ext uri="{BB962C8B-B14F-4D97-AF65-F5344CB8AC3E}">
        <p14:creationId xmlns:p14="http://schemas.microsoft.com/office/powerpoint/2010/main" val="3303168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28724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124" y="283336"/>
            <a:ext cx="11552349" cy="61045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13744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003" y="360608"/>
            <a:ext cx="11384924" cy="6207617"/>
          </a:xfrm>
          <a:prstGeom prst="rect">
            <a:avLst/>
          </a:prstGeom>
        </p:spPr>
      </p:pic>
      <p:sp>
        <p:nvSpPr>
          <p:cNvPr id="3" name="CuadroTexto 2"/>
          <p:cNvSpPr txBox="1"/>
          <p:nvPr/>
        </p:nvSpPr>
        <p:spPr>
          <a:xfrm>
            <a:off x="901521" y="412124"/>
            <a:ext cx="4636394" cy="1077218"/>
          </a:xfrm>
          <a:prstGeom prst="rect">
            <a:avLst/>
          </a:prstGeom>
          <a:noFill/>
        </p:spPr>
        <p:txBody>
          <a:bodyPr wrap="square" rtlCol="0">
            <a:spAutoFit/>
          </a:bodyPr>
          <a:lstStyle/>
          <a:p>
            <a:r>
              <a:rPr lang="es-ES" sz="3200" b="1" dirty="0"/>
              <a:t>CORONARIOGRAFIA Y ANGIOPLASTIA</a:t>
            </a:r>
          </a:p>
        </p:txBody>
      </p:sp>
    </p:spTree>
    <p:extLst>
      <p:ext uri="{BB962C8B-B14F-4D97-AF65-F5344CB8AC3E}">
        <p14:creationId xmlns:p14="http://schemas.microsoft.com/office/powerpoint/2010/main" val="204136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4" name="Picture 13">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6" name="Picture 15">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9" name="Straight Connector 18">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21" name="Rectangle 20">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Elipse"/>
          <p:cNvSpPr/>
          <p:nvPr/>
        </p:nvSpPr>
        <p:spPr>
          <a:xfrm>
            <a:off x="804421" y="796374"/>
            <a:ext cx="10583158" cy="88002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457200">
              <a:lnSpc>
                <a:spcPct val="90000"/>
              </a:lnSpc>
              <a:spcBef>
                <a:spcPct val="0"/>
              </a:spcBef>
              <a:spcAft>
                <a:spcPts val="600"/>
              </a:spcAft>
            </a:pPr>
            <a:r>
              <a:rPr lang="en-US" sz="3700" b="1">
                <a:ln w="3175" cmpd="sng">
                  <a:noFill/>
                </a:ln>
                <a:solidFill>
                  <a:srgbClr val="FFFFFF"/>
                </a:solidFill>
                <a:latin typeface="+mj-lt"/>
                <a:ea typeface="+mj-ea"/>
                <a:cs typeface="+mj-cs"/>
              </a:rPr>
              <a:t>EXPLORACION FISICA</a:t>
            </a:r>
          </a:p>
        </p:txBody>
      </p:sp>
      <p:sp>
        <p:nvSpPr>
          <p:cNvPr id="25" name="Rectangle 24">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7" name="Rectangle 26">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7 Rectángulo redondeado"/>
          <p:cNvSpPr/>
          <p:nvPr/>
        </p:nvSpPr>
        <p:spPr>
          <a:xfrm>
            <a:off x="1295401" y="2612256"/>
            <a:ext cx="9601196" cy="326361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lnSpcReduction="10000"/>
          </a:bodyPr>
          <a:lstStyle/>
          <a:p>
            <a:pPr defTabSz="457200">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AUSCULTE LA FRECUENCIA CARDIACA (El </a:t>
            </a:r>
            <a:r>
              <a:rPr lang="en-US" b="1" dirty="0" err="1">
                <a:solidFill>
                  <a:schemeClr val="tx1">
                    <a:lumMod val="85000"/>
                    <a:lumOff val="15000"/>
                  </a:schemeClr>
                </a:solidFill>
              </a:rPr>
              <a:t>corazón</a:t>
            </a:r>
            <a:r>
              <a:rPr lang="en-US" b="1" dirty="0">
                <a:solidFill>
                  <a:schemeClr val="tx1">
                    <a:lumMod val="85000"/>
                    <a:lumOff val="15000"/>
                  </a:schemeClr>
                </a:solidFill>
              </a:rPr>
              <a:t> </a:t>
            </a:r>
            <a:r>
              <a:rPr lang="en-US" b="1" dirty="0" err="1">
                <a:solidFill>
                  <a:schemeClr val="tx1">
                    <a:lumMod val="85000"/>
                    <a:lumOff val="15000"/>
                  </a:schemeClr>
                </a:solidFill>
              </a:rPr>
              <a:t>debe</a:t>
            </a:r>
            <a:r>
              <a:rPr lang="en-US" b="1" dirty="0">
                <a:solidFill>
                  <a:schemeClr val="tx1">
                    <a:lumMod val="85000"/>
                    <a:lumOff val="15000"/>
                  </a:schemeClr>
                </a:solidFill>
              </a:rPr>
              <a:t> </a:t>
            </a:r>
            <a:r>
              <a:rPr lang="en-US" b="1" dirty="0" err="1">
                <a:solidFill>
                  <a:schemeClr val="tx1">
                    <a:lumMod val="85000"/>
                    <a:lumOff val="15000"/>
                  </a:schemeClr>
                </a:solidFill>
              </a:rPr>
              <a:t>latir</a:t>
            </a:r>
            <a:r>
              <a:rPr lang="en-US" b="1" dirty="0">
                <a:solidFill>
                  <a:schemeClr val="tx1">
                    <a:lumMod val="85000"/>
                    <a:lumOff val="15000"/>
                  </a:schemeClr>
                </a:solidFill>
              </a:rPr>
              <a:t> entre 60/100 </a:t>
            </a:r>
            <a:r>
              <a:rPr lang="en-US" b="1" dirty="0" err="1">
                <a:solidFill>
                  <a:schemeClr val="tx1">
                    <a:lumMod val="85000"/>
                    <a:lumOff val="15000"/>
                  </a:schemeClr>
                </a:solidFill>
              </a:rPr>
              <a:t>latidos</a:t>
            </a:r>
            <a:r>
              <a:rPr lang="en-US" b="1" dirty="0">
                <a:solidFill>
                  <a:schemeClr val="tx1">
                    <a:lumMod val="85000"/>
                    <a:lumOff val="15000"/>
                  </a:schemeClr>
                </a:solidFill>
              </a:rPr>
              <a:t> </a:t>
            </a:r>
            <a:r>
              <a:rPr lang="en-US" b="1" dirty="0" err="1">
                <a:solidFill>
                  <a:schemeClr val="tx1">
                    <a:lumMod val="85000"/>
                    <a:lumOff val="15000"/>
                  </a:schemeClr>
                </a:solidFill>
              </a:rPr>
              <a:t>por</a:t>
            </a:r>
            <a:r>
              <a:rPr lang="en-US" b="1" dirty="0">
                <a:solidFill>
                  <a:schemeClr val="tx1">
                    <a:lumMod val="85000"/>
                    <a:lumOff val="15000"/>
                  </a:schemeClr>
                </a:solidFill>
              </a:rPr>
              <a:t> </a:t>
            </a:r>
            <a:r>
              <a:rPr lang="en-US" b="1" dirty="0" err="1">
                <a:solidFill>
                  <a:schemeClr val="tx1">
                    <a:lumMod val="85000"/>
                    <a:lumOff val="15000"/>
                  </a:schemeClr>
                </a:solidFill>
              </a:rPr>
              <a:t>minuto</a:t>
            </a:r>
            <a:r>
              <a:rPr lang="en-US" b="1" dirty="0">
                <a:solidFill>
                  <a:schemeClr val="tx1">
                    <a:lumMod val="85000"/>
                    <a:lumOff val="15000"/>
                  </a:schemeClr>
                </a:solidFill>
              </a:rPr>
              <a:t> con </a:t>
            </a:r>
            <a:r>
              <a:rPr lang="en-US" b="1" dirty="0" err="1">
                <a:solidFill>
                  <a:schemeClr val="tx1">
                    <a:lumMod val="85000"/>
                    <a:lumOff val="15000"/>
                  </a:schemeClr>
                </a:solidFill>
              </a:rPr>
              <a:t>ritmo</a:t>
            </a:r>
            <a:r>
              <a:rPr lang="en-US" b="1" dirty="0">
                <a:solidFill>
                  <a:schemeClr val="tx1">
                    <a:lumMod val="85000"/>
                    <a:lumOff val="15000"/>
                  </a:schemeClr>
                </a:solidFill>
              </a:rPr>
              <a:t> regular. Una </a:t>
            </a:r>
            <a:r>
              <a:rPr lang="en-US" b="1" dirty="0" err="1">
                <a:solidFill>
                  <a:schemeClr val="tx1">
                    <a:lumMod val="85000"/>
                    <a:lumOff val="15000"/>
                  </a:schemeClr>
                </a:solidFill>
              </a:rPr>
              <a:t>frecuencia</a:t>
            </a:r>
            <a:r>
              <a:rPr lang="en-US" b="1" dirty="0">
                <a:solidFill>
                  <a:schemeClr val="tx1">
                    <a:lumMod val="85000"/>
                    <a:lumOff val="15000"/>
                  </a:schemeClr>
                </a:solidFill>
              </a:rPr>
              <a:t> </a:t>
            </a:r>
            <a:r>
              <a:rPr lang="en-US" b="1" dirty="0" err="1">
                <a:solidFill>
                  <a:schemeClr val="tx1">
                    <a:lumMod val="85000"/>
                    <a:lumOff val="15000"/>
                  </a:schemeClr>
                </a:solidFill>
              </a:rPr>
              <a:t>menor</a:t>
            </a:r>
            <a:r>
              <a:rPr lang="en-US" b="1" dirty="0">
                <a:solidFill>
                  <a:schemeClr val="tx1">
                    <a:lumMod val="85000"/>
                    <a:lumOff val="15000"/>
                  </a:schemeClr>
                </a:solidFill>
              </a:rPr>
              <a:t> a 60 se </a:t>
            </a:r>
            <a:r>
              <a:rPr lang="en-US" b="1" dirty="0" err="1">
                <a:solidFill>
                  <a:schemeClr val="tx1">
                    <a:lumMod val="85000"/>
                    <a:lumOff val="15000"/>
                  </a:schemeClr>
                </a:solidFill>
              </a:rPr>
              <a:t>denomina</a:t>
            </a:r>
            <a:r>
              <a:rPr lang="en-US" b="1" dirty="0">
                <a:solidFill>
                  <a:schemeClr val="tx1">
                    <a:lumMod val="85000"/>
                    <a:lumOff val="15000"/>
                  </a:schemeClr>
                </a:solidFill>
              </a:rPr>
              <a:t> </a:t>
            </a:r>
            <a:r>
              <a:rPr lang="en-US" b="1" dirty="0" err="1">
                <a:solidFill>
                  <a:schemeClr val="tx1">
                    <a:lumMod val="85000"/>
                    <a:lumOff val="15000"/>
                  </a:schemeClr>
                </a:solidFill>
              </a:rPr>
              <a:t>bradicardia</a:t>
            </a:r>
            <a:r>
              <a:rPr lang="en-US" b="1" dirty="0">
                <a:solidFill>
                  <a:schemeClr val="tx1">
                    <a:lumMod val="85000"/>
                    <a:lumOff val="15000"/>
                  </a:schemeClr>
                </a:solidFill>
              </a:rPr>
              <a:t>, </a:t>
            </a:r>
            <a:r>
              <a:rPr lang="en-US" b="1" dirty="0" err="1">
                <a:solidFill>
                  <a:schemeClr val="tx1">
                    <a:lumMod val="85000"/>
                    <a:lumOff val="15000"/>
                  </a:schemeClr>
                </a:solidFill>
              </a:rPr>
              <a:t>una</a:t>
            </a:r>
            <a:r>
              <a:rPr lang="en-US" b="1" dirty="0">
                <a:solidFill>
                  <a:schemeClr val="tx1">
                    <a:lumMod val="85000"/>
                    <a:lumOff val="15000"/>
                  </a:schemeClr>
                </a:solidFill>
              </a:rPr>
              <a:t> mayor a 100 se </a:t>
            </a:r>
            <a:r>
              <a:rPr lang="en-US" b="1" dirty="0" err="1">
                <a:solidFill>
                  <a:schemeClr val="tx1">
                    <a:lumMod val="85000"/>
                    <a:lumOff val="15000"/>
                  </a:schemeClr>
                </a:solidFill>
              </a:rPr>
              <a:t>denomina</a:t>
            </a:r>
            <a:r>
              <a:rPr lang="en-US" b="1" dirty="0">
                <a:solidFill>
                  <a:schemeClr val="tx1">
                    <a:lumMod val="85000"/>
                    <a:lumOff val="15000"/>
                  </a:schemeClr>
                </a:solidFill>
              </a:rPr>
              <a:t> </a:t>
            </a:r>
            <a:r>
              <a:rPr lang="en-US" b="1" dirty="0" err="1">
                <a:solidFill>
                  <a:schemeClr val="tx1">
                    <a:lumMod val="85000"/>
                    <a:lumOff val="15000"/>
                  </a:schemeClr>
                </a:solidFill>
              </a:rPr>
              <a:t>taquicardia</a:t>
            </a:r>
            <a:r>
              <a:rPr lang="en-US" b="1" dirty="0">
                <a:solidFill>
                  <a:schemeClr val="tx1">
                    <a:lumMod val="85000"/>
                    <a:lumOff val="15000"/>
                  </a:schemeClr>
                </a:solidFill>
              </a:rPr>
              <a:t>).</a:t>
            </a:r>
          </a:p>
          <a:p>
            <a:pPr defTabSz="457200">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PALPE DE FORMA SIMULTANEA EL PULSO RADIAL Y ASCULTE EL PULSO APICAL.(</a:t>
            </a:r>
            <a:r>
              <a:rPr lang="en-US" b="1" dirty="0" err="1">
                <a:solidFill>
                  <a:schemeClr val="tx1">
                    <a:lumMod val="85000"/>
                    <a:lumOff val="15000"/>
                  </a:schemeClr>
                </a:solidFill>
              </a:rPr>
              <a:t>Estos</a:t>
            </a:r>
            <a:r>
              <a:rPr lang="en-US" b="1" dirty="0">
                <a:solidFill>
                  <a:schemeClr val="tx1">
                    <a:lumMod val="85000"/>
                    <a:lumOff val="15000"/>
                  </a:schemeClr>
                </a:solidFill>
              </a:rPr>
              <a:t> </a:t>
            </a:r>
            <a:r>
              <a:rPr lang="en-US" b="1" dirty="0" err="1">
                <a:solidFill>
                  <a:schemeClr val="tx1">
                    <a:lumMod val="85000"/>
                    <a:lumOff val="15000"/>
                  </a:schemeClr>
                </a:solidFill>
              </a:rPr>
              <a:t>deben</a:t>
            </a:r>
            <a:r>
              <a:rPr lang="en-US" b="1" dirty="0">
                <a:solidFill>
                  <a:schemeClr val="tx1">
                    <a:lumMod val="85000"/>
                    <a:lumOff val="15000"/>
                  </a:schemeClr>
                </a:solidFill>
              </a:rPr>
              <a:t> ser </a:t>
            </a:r>
            <a:r>
              <a:rPr lang="en-US" b="1" dirty="0" err="1">
                <a:solidFill>
                  <a:schemeClr val="tx1">
                    <a:lumMod val="85000"/>
                    <a:lumOff val="15000"/>
                  </a:schemeClr>
                </a:solidFill>
              </a:rPr>
              <a:t>iguales</a:t>
            </a:r>
            <a:r>
              <a:rPr lang="en-US" b="1" dirty="0">
                <a:solidFill>
                  <a:schemeClr val="tx1">
                    <a:lumMod val="85000"/>
                    <a:lumOff val="15000"/>
                  </a:schemeClr>
                </a:solidFill>
              </a:rPr>
              <a:t>, </a:t>
            </a:r>
            <a:r>
              <a:rPr lang="en-US" b="1" dirty="0" err="1">
                <a:solidFill>
                  <a:schemeClr val="tx1">
                    <a:lumMod val="85000"/>
                    <a:lumOff val="15000"/>
                  </a:schemeClr>
                </a:solidFill>
              </a:rPr>
              <a:t>caso</a:t>
            </a:r>
            <a:r>
              <a:rPr lang="en-US" b="1" dirty="0">
                <a:solidFill>
                  <a:schemeClr val="tx1">
                    <a:lumMod val="85000"/>
                    <a:lumOff val="15000"/>
                  </a:schemeClr>
                </a:solidFill>
              </a:rPr>
              <a:t> </a:t>
            </a:r>
            <a:r>
              <a:rPr lang="en-US" b="1" dirty="0" err="1">
                <a:solidFill>
                  <a:schemeClr val="tx1">
                    <a:lumMod val="85000"/>
                    <a:lumOff val="15000"/>
                  </a:schemeClr>
                </a:solidFill>
              </a:rPr>
              <a:t>contrario</a:t>
            </a:r>
            <a:r>
              <a:rPr lang="en-US" b="1" dirty="0">
                <a:solidFill>
                  <a:schemeClr val="tx1">
                    <a:lumMod val="85000"/>
                    <a:lumOff val="15000"/>
                  </a:schemeClr>
                </a:solidFill>
              </a:rPr>
              <a:t> </a:t>
            </a:r>
            <a:r>
              <a:rPr lang="en-US" b="1" dirty="0" err="1">
                <a:solidFill>
                  <a:schemeClr val="tx1">
                    <a:lumMod val="85000"/>
                    <a:lumOff val="15000"/>
                  </a:schemeClr>
                </a:solidFill>
              </a:rPr>
              <a:t>si</a:t>
            </a:r>
            <a:r>
              <a:rPr lang="en-US" b="1" dirty="0">
                <a:solidFill>
                  <a:schemeClr val="tx1">
                    <a:lumMod val="85000"/>
                    <a:lumOff val="15000"/>
                  </a:schemeClr>
                </a:solidFill>
              </a:rPr>
              <a:t> el </a:t>
            </a:r>
            <a:r>
              <a:rPr lang="en-US" b="1" dirty="0" err="1">
                <a:solidFill>
                  <a:schemeClr val="tx1">
                    <a:lumMod val="85000"/>
                    <a:lumOff val="15000"/>
                  </a:schemeClr>
                </a:solidFill>
              </a:rPr>
              <a:t>pulso</a:t>
            </a:r>
            <a:r>
              <a:rPr lang="en-US" b="1" dirty="0">
                <a:solidFill>
                  <a:schemeClr val="tx1">
                    <a:lumMod val="85000"/>
                    <a:lumOff val="15000"/>
                  </a:schemeClr>
                </a:solidFill>
              </a:rPr>
              <a:t> radial </a:t>
            </a:r>
            <a:r>
              <a:rPr lang="en-US" b="1" dirty="0" err="1">
                <a:solidFill>
                  <a:schemeClr val="tx1">
                    <a:lumMod val="85000"/>
                    <a:lumOff val="15000"/>
                  </a:schemeClr>
                </a:solidFill>
              </a:rPr>
              <a:t>esta</a:t>
            </a:r>
            <a:r>
              <a:rPr lang="en-US" b="1" dirty="0">
                <a:solidFill>
                  <a:schemeClr val="tx1">
                    <a:lumMod val="85000"/>
                    <a:lumOff val="15000"/>
                  </a:schemeClr>
                </a:solidFill>
              </a:rPr>
              <a:t> </a:t>
            </a:r>
            <a:r>
              <a:rPr lang="en-US" b="1" dirty="0" err="1">
                <a:solidFill>
                  <a:schemeClr val="tx1">
                    <a:lumMod val="85000"/>
                    <a:lumOff val="15000"/>
                  </a:schemeClr>
                </a:solidFill>
              </a:rPr>
              <a:t>detrás</a:t>
            </a:r>
            <a:r>
              <a:rPr lang="en-US" b="1" dirty="0">
                <a:solidFill>
                  <a:schemeClr val="tx1">
                    <a:lumMod val="85000"/>
                    <a:lumOff val="15000"/>
                  </a:schemeClr>
                </a:solidFill>
              </a:rPr>
              <a:t> del </a:t>
            </a:r>
            <a:r>
              <a:rPr lang="en-US" b="1" dirty="0" err="1">
                <a:solidFill>
                  <a:schemeClr val="tx1">
                    <a:lumMod val="85000"/>
                    <a:lumOff val="15000"/>
                  </a:schemeClr>
                </a:solidFill>
              </a:rPr>
              <a:t>pulso</a:t>
            </a:r>
            <a:r>
              <a:rPr lang="en-US" b="1" dirty="0">
                <a:solidFill>
                  <a:schemeClr val="tx1">
                    <a:lumMod val="85000"/>
                    <a:lumOff val="15000"/>
                  </a:schemeClr>
                </a:solidFill>
              </a:rPr>
              <a:t> apical </a:t>
            </a:r>
            <a:r>
              <a:rPr lang="en-US" b="1" dirty="0" err="1">
                <a:solidFill>
                  <a:schemeClr val="tx1">
                    <a:lumMod val="85000"/>
                    <a:lumOff val="15000"/>
                  </a:schemeClr>
                </a:solidFill>
              </a:rPr>
              <a:t>evidenciara</a:t>
            </a:r>
            <a:r>
              <a:rPr lang="en-US" b="1" dirty="0">
                <a:solidFill>
                  <a:schemeClr val="tx1">
                    <a:lumMod val="85000"/>
                    <a:lumOff val="15000"/>
                  </a:schemeClr>
                </a:solidFill>
              </a:rPr>
              <a:t> un </a:t>
            </a:r>
            <a:r>
              <a:rPr lang="en-US" b="1" dirty="0" err="1">
                <a:solidFill>
                  <a:schemeClr val="tx1">
                    <a:lumMod val="85000"/>
                    <a:lumOff val="15000"/>
                  </a:schemeClr>
                </a:solidFill>
              </a:rPr>
              <a:t>problema</a:t>
            </a:r>
            <a:r>
              <a:rPr lang="en-US" b="1" dirty="0">
                <a:solidFill>
                  <a:schemeClr val="tx1">
                    <a:lumMod val="85000"/>
                    <a:lumOff val="15000"/>
                  </a:schemeClr>
                </a:solidFill>
              </a:rPr>
              <a:t> </a:t>
            </a:r>
            <a:r>
              <a:rPr lang="en-US" b="1" dirty="0" err="1">
                <a:solidFill>
                  <a:schemeClr val="tx1">
                    <a:lumMod val="85000"/>
                    <a:lumOff val="15000"/>
                  </a:schemeClr>
                </a:solidFill>
              </a:rPr>
              <a:t>en</a:t>
            </a:r>
            <a:r>
              <a:rPr lang="en-US" b="1" dirty="0">
                <a:solidFill>
                  <a:schemeClr val="tx1">
                    <a:lumMod val="85000"/>
                    <a:lumOff val="15000"/>
                  </a:schemeClr>
                </a:solidFill>
              </a:rPr>
              <a:t> el </a:t>
            </a:r>
            <a:r>
              <a:rPr lang="en-US" b="1" dirty="0" err="1">
                <a:solidFill>
                  <a:schemeClr val="tx1">
                    <a:lumMod val="85000"/>
                    <a:lumOff val="15000"/>
                  </a:schemeClr>
                </a:solidFill>
              </a:rPr>
              <a:t>ventrículo</a:t>
            </a:r>
            <a:r>
              <a:rPr lang="en-US" b="1" dirty="0">
                <a:solidFill>
                  <a:schemeClr val="tx1">
                    <a:lumMod val="85000"/>
                    <a:lumOff val="15000"/>
                  </a:schemeClr>
                </a:solidFill>
              </a:rPr>
              <a:t> </a:t>
            </a:r>
            <a:r>
              <a:rPr lang="en-US" b="1" dirty="0" err="1">
                <a:solidFill>
                  <a:schemeClr val="tx1">
                    <a:lumMod val="85000"/>
                    <a:lumOff val="15000"/>
                  </a:schemeClr>
                </a:solidFill>
              </a:rPr>
              <a:t>izquierdo</a:t>
            </a:r>
            <a:r>
              <a:rPr lang="en-US" b="1" dirty="0">
                <a:solidFill>
                  <a:schemeClr val="tx1">
                    <a:lumMod val="85000"/>
                    <a:lumOff val="15000"/>
                  </a:schemeClr>
                </a:solidFill>
              </a:rPr>
              <a:t>)</a:t>
            </a:r>
          </a:p>
          <a:p>
            <a:pPr defTabSz="457200">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AUSCULTE EL RITMO CARDIACO.( Este </a:t>
            </a:r>
            <a:r>
              <a:rPr lang="en-US" b="1" dirty="0" err="1">
                <a:solidFill>
                  <a:schemeClr val="tx1">
                    <a:lumMod val="85000"/>
                    <a:lumOff val="15000"/>
                  </a:schemeClr>
                </a:solidFill>
              </a:rPr>
              <a:t>debe</a:t>
            </a:r>
            <a:r>
              <a:rPr lang="en-US" b="1" dirty="0">
                <a:solidFill>
                  <a:schemeClr val="tx1">
                    <a:lumMod val="85000"/>
                    <a:lumOff val="15000"/>
                  </a:schemeClr>
                </a:solidFill>
              </a:rPr>
              <a:t> ser regular. Caso </a:t>
            </a:r>
            <a:r>
              <a:rPr lang="en-US" b="1" dirty="0" err="1">
                <a:solidFill>
                  <a:schemeClr val="tx1">
                    <a:lumMod val="85000"/>
                    <a:lumOff val="15000"/>
                  </a:schemeClr>
                </a:solidFill>
              </a:rPr>
              <a:t>contrario</a:t>
            </a:r>
            <a:r>
              <a:rPr lang="en-US" b="1" dirty="0">
                <a:solidFill>
                  <a:schemeClr val="tx1">
                    <a:lumMod val="85000"/>
                    <a:lumOff val="15000"/>
                  </a:schemeClr>
                </a:solidFill>
              </a:rPr>
              <a:t> se </a:t>
            </a:r>
            <a:r>
              <a:rPr lang="en-US" b="1" dirty="0" err="1">
                <a:solidFill>
                  <a:schemeClr val="tx1">
                    <a:lumMod val="85000"/>
                    <a:lumOff val="15000"/>
                  </a:schemeClr>
                </a:solidFill>
              </a:rPr>
              <a:t>evidenciaran</a:t>
            </a:r>
            <a:r>
              <a:rPr lang="en-US" b="1" dirty="0">
                <a:solidFill>
                  <a:schemeClr val="tx1">
                    <a:lumMod val="85000"/>
                    <a:lumOff val="15000"/>
                  </a:schemeClr>
                </a:solidFill>
              </a:rPr>
              <a:t> </a:t>
            </a:r>
            <a:r>
              <a:rPr lang="en-US" b="1" dirty="0" err="1">
                <a:solidFill>
                  <a:schemeClr val="tx1">
                    <a:lumMod val="85000"/>
                    <a:lumOff val="15000"/>
                  </a:schemeClr>
                </a:solidFill>
              </a:rPr>
              <a:t>arritmias</a:t>
            </a:r>
            <a:r>
              <a:rPr lang="en-US" b="1" dirty="0">
                <a:solidFill>
                  <a:schemeClr val="tx1">
                    <a:lumMod val="85000"/>
                    <a:lumOff val="15000"/>
                  </a:schemeClr>
                </a:solidFill>
              </a:rPr>
              <a:t> </a:t>
            </a:r>
            <a:r>
              <a:rPr lang="en-US" b="1" dirty="0" err="1">
                <a:solidFill>
                  <a:schemeClr val="tx1">
                    <a:lumMod val="85000"/>
                    <a:lumOff val="15000"/>
                  </a:schemeClr>
                </a:solidFill>
              </a:rPr>
              <a:t>cardiacas</a:t>
            </a:r>
            <a:r>
              <a:rPr lang="en-US" b="1" dirty="0">
                <a:solidFill>
                  <a:schemeClr val="tx1">
                    <a:lumMod val="85000"/>
                    <a:lumOff val="15000"/>
                  </a:schemeClr>
                </a:solidFill>
              </a:rPr>
              <a:t>)</a:t>
            </a:r>
          </a:p>
          <a:p>
            <a:pPr defTabSz="457200">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AUSCULTE LOS RUIDOS CARDIACOS (R1,R2)</a:t>
            </a:r>
          </a:p>
          <a:p>
            <a:pPr defTabSz="457200">
              <a:lnSpc>
                <a:spcPct val="90000"/>
              </a:lnSpc>
              <a:spcBef>
                <a:spcPct val="20000"/>
              </a:spcBef>
              <a:spcAft>
                <a:spcPts val="600"/>
              </a:spcAft>
              <a:buClr>
                <a:schemeClr val="accent1"/>
              </a:buClr>
              <a:buSzPct val="115000"/>
              <a:buFont typeface="Arial"/>
              <a:buChar char="•"/>
            </a:pPr>
            <a:r>
              <a:rPr lang="en-US" b="1" dirty="0">
                <a:solidFill>
                  <a:schemeClr val="tx1">
                    <a:lumMod val="85000"/>
                    <a:lumOff val="15000"/>
                  </a:schemeClr>
                </a:solidFill>
              </a:rPr>
              <a:t>PALPE LOS PULSOS CARDIACOS.(</a:t>
            </a:r>
            <a:r>
              <a:rPr lang="en-US" b="1" dirty="0" err="1">
                <a:solidFill>
                  <a:schemeClr val="tx1">
                    <a:lumMod val="85000"/>
                    <a:lumOff val="15000"/>
                  </a:schemeClr>
                </a:solidFill>
              </a:rPr>
              <a:t>todos</a:t>
            </a:r>
            <a:r>
              <a:rPr lang="en-US" b="1" dirty="0">
                <a:solidFill>
                  <a:schemeClr val="tx1">
                    <a:lumMod val="85000"/>
                    <a:lumOff val="15000"/>
                  </a:schemeClr>
                </a:solidFill>
              </a:rPr>
              <a:t>)</a:t>
            </a:r>
          </a:p>
          <a:p>
            <a:pPr defTabSz="457200">
              <a:lnSpc>
                <a:spcPct val="90000"/>
              </a:lnSpc>
              <a:spcBef>
                <a:spcPct val="20000"/>
              </a:spcBef>
              <a:spcAft>
                <a:spcPts val="600"/>
              </a:spcAft>
              <a:buClr>
                <a:schemeClr val="accent1"/>
              </a:buClr>
              <a:buSzPct val="115000"/>
              <a:buFont typeface="Arial"/>
              <a:buChar char="•"/>
            </a:pPr>
            <a:endParaRPr lang="en-US" sz="1500" b="1" dirty="0">
              <a:solidFill>
                <a:schemeClr val="tx1">
                  <a:lumMod val="85000"/>
                  <a:lumOff val="15000"/>
                </a:schemeClr>
              </a:solidFill>
            </a:endParaRPr>
          </a:p>
          <a:p>
            <a:pPr defTabSz="457200">
              <a:lnSpc>
                <a:spcPct val="90000"/>
              </a:lnSpc>
              <a:spcBef>
                <a:spcPct val="20000"/>
              </a:spcBef>
              <a:spcAft>
                <a:spcPts val="600"/>
              </a:spcAft>
              <a:buClr>
                <a:schemeClr val="accent1"/>
              </a:buClr>
              <a:buSzPct val="115000"/>
              <a:buFont typeface="Arial"/>
              <a:buChar char="•"/>
            </a:pPr>
            <a:endParaRPr lang="en-US" sz="1500" b="1" dirty="0">
              <a:solidFill>
                <a:schemeClr val="tx1">
                  <a:lumMod val="85000"/>
                  <a:lumOff val="15000"/>
                </a:schemeClr>
              </a:solidFill>
            </a:endParaRPr>
          </a:p>
        </p:txBody>
      </p:sp>
    </p:spTree>
    <p:extLst>
      <p:ext uri="{BB962C8B-B14F-4D97-AF65-F5344CB8AC3E}">
        <p14:creationId xmlns:p14="http://schemas.microsoft.com/office/powerpoint/2010/main" val="3657830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Elipse"/>
          <p:cNvSpPr/>
          <p:nvPr/>
        </p:nvSpPr>
        <p:spPr>
          <a:xfrm>
            <a:off x="3874575" y="185980"/>
            <a:ext cx="4184543" cy="80591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latin typeface="Arial" pitchFamily="34" charset="0"/>
                <a:cs typeface="Arial" pitchFamily="34" charset="0"/>
              </a:rPr>
              <a:t>RUIDOS CARDIACOS</a:t>
            </a:r>
          </a:p>
        </p:txBody>
      </p:sp>
      <p:sp>
        <p:nvSpPr>
          <p:cNvPr id="3" name="2 Elipse"/>
          <p:cNvSpPr/>
          <p:nvPr/>
        </p:nvSpPr>
        <p:spPr>
          <a:xfrm>
            <a:off x="1286360" y="1534332"/>
            <a:ext cx="1146874" cy="10073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latin typeface="Arial" pitchFamily="34" charset="0"/>
                <a:cs typeface="Arial" pitchFamily="34" charset="0"/>
              </a:rPr>
              <a:t>R 1</a:t>
            </a:r>
          </a:p>
        </p:txBody>
      </p:sp>
      <p:sp>
        <p:nvSpPr>
          <p:cNvPr id="4" name="3 Rectángulo redondeado"/>
          <p:cNvSpPr/>
          <p:nvPr/>
        </p:nvSpPr>
        <p:spPr>
          <a:xfrm>
            <a:off x="681926" y="3192651"/>
            <a:ext cx="2340244" cy="15033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CIERRE DE LA VALVULA MITRAL Y TRICUSPIDE</a:t>
            </a:r>
          </a:p>
        </p:txBody>
      </p:sp>
      <p:cxnSp>
        <p:nvCxnSpPr>
          <p:cNvPr id="10" name="9 Conector recto de flecha"/>
          <p:cNvCxnSpPr>
            <a:stCxn id="3" idx="4"/>
            <a:endCxn id="4" idx="0"/>
          </p:cNvCxnSpPr>
          <p:nvPr/>
        </p:nvCxnSpPr>
        <p:spPr>
          <a:xfrm rot="5400000">
            <a:off x="1530458" y="2863312"/>
            <a:ext cx="650930" cy="774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10 Elipse"/>
          <p:cNvSpPr/>
          <p:nvPr/>
        </p:nvSpPr>
        <p:spPr>
          <a:xfrm>
            <a:off x="9314481" y="1627324"/>
            <a:ext cx="1456841" cy="1084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dirty="0">
                <a:solidFill>
                  <a:schemeClr val="tx1"/>
                </a:solidFill>
                <a:latin typeface="Arial" pitchFamily="34" charset="0"/>
                <a:cs typeface="Arial" pitchFamily="34" charset="0"/>
              </a:rPr>
              <a:t>R 2</a:t>
            </a:r>
          </a:p>
        </p:txBody>
      </p:sp>
      <p:sp>
        <p:nvSpPr>
          <p:cNvPr id="12" name="11 Rectángulo redondeado"/>
          <p:cNvSpPr/>
          <p:nvPr/>
        </p:nvSpPr>
        <p:spPr>
          <a:xfrm>
            <a:off x="8741044" y="3223648"/>
            <a:ext cx="2603716" cy="16428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chemeClr val="tx1"/>
                </a:solidFill>
              </a:rPr>
              <a:t>CIERRE DE LAS VALVULAS AORTICA Y PULMONAR</a:t>
            </a:r>
          </a:p>
        </p:txBody>
      </p:sp>
      <p:cxnSp>
        <p:nvCxnSpPr>
          <p:cNvPr id="14" name="13 Conector recto de flecha"/>
          <p:cNvCxnSpPr>
            <a:stCxn id="11" idx="4"/>
            <a:endCxn id="12" idx="0"/>
          </p:cNvCxnSpPr>
          <p:nvPr/>
        </p:nvCxnSpPr>
        <p:spPr>
          <a:xfrm rot="5400000">
            <a:off x="9787180" y="2967926"/>
            <a:ext cx="511444"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15" name="14 Imagen" descr="CORAZON BUENA.jpg"/>
          <p:cNvPicPr>
            <a:picLocks noChangeAspect="1"/>
          </p:cNvPicPr>
          <p:nvPr/>
        </p:nvPicPr>
        <p:blipFill>
          <a:blip r:embed="rId2"/>
          <a:stretch>
            <a:fillRect/>
          </a:stretch>
        </p:blipFill>
        <p:spPr>
          <a:xfrm>
            <a:off x="3161654" y="1193369"/>
            <a:ext cx="5408909" cy="491296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FOCOS CARDIACOS.jpg"/>
          <p:cNvPicPr>
            <a:picLocks noChangeAspect="1"/>
          </p:cNvPicPr>
          <p:nvPr/>
        </p:nvPicPr>
        <p:blipFill>
          <a:blip r:embed="rId2"/>
          <a:stretch>
            <a:fillRect/>
          </a:stretch>
        </p:blipFill>
        <p:spPr>
          <a:xfrm>
            <a:off x="759416" y="666428"/>
            <a:ext cx="10600841" cy="554839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9" name="Picture 8">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11" name="Picture 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p:cNvSpPr>
            <a:spLocks noGrp="1"/>
          </p:cNvSpPr>
          <p:nvPr>
            <p:ph type="title"/>
          </p:nvPr>
        </p:nvSpPr>
        <p:spPr>
          <a:xfrm>
            <a:off x="952108" y="954756"/>
            <a:ext cx="2730414" cy="4946003"/>
          </a:xfrm>
        </p:spPr>
        <p:txBody>
          <a:bodyPr vert="horz" lIns="91440" tIns="45720" rIns="91440" bIns="45720" rtlCol="0" anchor="ctr">
            <a:normAutofit/>
          </a:bodyPr>
          <a:lstStyle/>
          <a:p>
            <a:r>
              <a:rPr lang="en-US" sz="3100">
                <a:solidFill>
                  <a:srgbClr val="FFFFFF"/>
                </a:solidFill>
              </a:rPr>
              <a:t>                            ENTREVISTA</a:t>
            </a:r>
          </a:p>
        </p:txBody>
      </p:sp>
      <p:sp>
        <p:nvSpPr>
          <p:cNvPr id="22" name="Rectangle 21">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redondeado 2"/>
          <p:cNvSpPr/>
          <p:nvPr/>
        </p:nvSpPr>
        <p:spPr>
          <a:xfrm>
            <a:off x="5140934" y="469900"/>
            <a:ext cx="5953630" cy="540596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¿Ha tenido alguna vez problemas con el corazón, como angina (dolor), ataque al corazón o enfermedades valvulares?</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¿Se le ha diagnosticado alguna vez hipertensión arterial? Si es así, ¿con qué le trataron?</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¿Se ha medido recientemente las concentraciones de colesterol? ¿Cómo estaban? Si tenía alto el colesterol. ¿Cómo se lo trató?</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¿Se ha realizado alguna vez pruebas para controlar la función cardíaca? Descríbalas.</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¿Toma algún fármaco para mejorar la eficacia de la función cardíaca, como ácido acetilsalicílico, fármacos para controlar la frecuencia cardíaca, anticoagulantes o diuréticos? ¿Con qué frecuencia los toma?</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¿Es portador de marcapasos? ¿A qué edad se lo pusieron y por qué motivo? ¿Cómo controla la batería? </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¿Fuma, masca tabaco? Si es así, ¿con qué frecuencia y qué cantidad?</a:t>
            </a:r>
          </a:p>
          <a:p>
            <a:pPr defTabSz="457200">
              <a:lnSpc>
                <a:spcPct val="90000"/>
              </a:lnSpc>
              <a:spcBef>
                <a:spcPct val="20000"/>
              </a:spcBef>
              <a:spcAft>
                <a:spcPts val="600"/>
              </a:spcAft>
              <a:buClr>
                <a:schemeClr val="accent1"/>
              </a:buClr>
              <a:buSzPct val="115000"/>
              <a:buFont typeface="Arial"/>
              <a:buChar char="•"/>
            </a:pPr>
            <a:r>
              <a:rPr lang="en-US" sz="1400" b="1">
                <a:solidFill>
                  <a:schemeClr val="tx1">
                    <a:lumMod val="85000"/>
                    <a:lumOff val="15000"/>
                  </a:schemeClr>
                </a:solidFill>
              </a:rPr>
              <a:t>■ ¿Consume usted alcohol? Si es así, ¿qué tipo, qué cantidad y desde hace cuánto tiempo? ■ ¿Puede realizar sus actividades de la vida diaria y trabajar de forma independiente? Explíquelo. </a:t>
            </a:r>
          </a:p>
        </p:txBody>
      </p:sp>
    </p:spTree>
    <p:extLst>
      <p:ext uri="{BB962C8B-B14F-4D97-AF65-F5344CB8AC3E}">
        <p14:creationId xmlns:p14="http://schemas.microsoft.com/office/powerpoint/2010/main" val="3597881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4" name="CuadroTexto 3"/>
          <p:cNvSpPr txBox="1"/>
          <p:nvPr/>
        </p:nvSpPr>
        <p:spPr>
          <a:xfrm>
            <a:off x="1262130" y="3709115"/>
            <a:ext cx="9195515" cy="2677656"/>
          </a:xfrm>
          <a:prstGeom prst="rect">
            <a:avLst/>
          </a:prstGeom>
          <a:noFill/>
        </p:spPr>
        <p:txBody>
          <a:bodyPr wrap="square" rtlCol="0">
            <a:spAutoFit/>
          </a:bodyPr>
          <a:lstStyle/>
          <a:p>
            <a:r>
              <a:rPr lang="es-ES" sz="6000" dirty="0">
                <a:latin typeface="Aharoni" panose="02010803020104030203" pitchFamily="2" charset="-79"/>
                <a:cs typeface="Aharoni" panose="02010803020104030203" pitchFamily="2" charset="-79"/>
              </a:rPr>
              <a:t>                                                         </a:t>
            </a:r>
            <a:r>
              <a:rPr lang="es-ES" sz="5400" dirty="0">
                <a:latin typeface="Aharoni" panose="02010803020104030203" pitchFamily="2" charset="-79"/>
                <a:cs typeface="Aharoni" panose="02010803020104030203" pitchFamily="2" charset="-79"/>
              </a:rPr>
              <a:t>ELECTROCARDIOGRAMA</a:t>
            </a:r>
          </a:p>
          <a:p>
            <a:r>
              <a:rPr lang="es-ES" sz="5400" dirty="0">
                <a:latin typeface="Aharoni" panose="02010803020104030203" pitchFamily="2" charset="-79"/>
                <a:cs typeface="Aharoni" panose="02010803020104030203" pitchFamily="2" charset="-79"/>
              </a:rPr>
              <a:t>                  ECG</a:t>
            </a:r>
          </a:p>
        </p:txBody>
      </p:sp>
    </p:spTree>
    <p:extLst>
      <p:ext uri="{BB962C8B-B14F-4D97-AF65-F5344CB8AC3E}">
        <p14:creationId xmlns:p14="http://schemas.microsoft.com/office/powerpoint/2010/main" val="270723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666205" y="600891"/>
            <a:ext cx="5683079" cy="5525589"/>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lumMod val="95000"/>
                    <a:lumOff val="5000"/>
                  </a:schemeClr>
                </a:solidFill>
              </a:rPr>
              <a:t>El electrocardiograma (ECG) es un registro gráfico de la actividad eléctrica cardíaca del corazón, a través de electrodos que recepcionan las corrientes eléctricas del corazón, representando la despolarización y repolarización del corazón.  Las ondas y los patrones del ECG son analizados para valorar arritmias y posibles lesiones miocárdicas, los efectos de fármacos y también desequilibrios electrolíticos. </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5499" y="103031"/>
            <a:ext cx="5344732" cy="660686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14720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54592"/>
          </a:xfrm>
          <a:prstGeom prst="rect">
            <a:avLst/>
          </a:prstGeom>
        </p:spPr>
      </p:pic>
    </p:spTree>
    <p:extLst>
      <p:ext uri="{BB962C8B-B14F-4D97-AF65-F5344CB8AC3E}">
        <p14:creationId xmlns:p14="http://schemas.microsoft.com/office/powerpoint/2010/main" val="1199618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984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0701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1091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546" y="283336"/>
            <a:ext cx="6323527" cy="6297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620" y="283336"/>
            <a:ext cx="5409126" cy="6297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69710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577" y="386366"/>
            <a:ext cx="11436439" cy="62591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4298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2800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851" y="218941"/>
            <a:ext cx="4790941" cy="64909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6096" y="218941"/>
            <a:ext cx="6761408" cy="64909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07101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87871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1999" cy="6857143"/>
          </a:xfrm>
          <a:prstGeom prst="rect">
            <a:avLst/>
          </a:prstGeom>
        </p:spPr>
      </p:pic>
    </p:spTree>
    <p:extLst>
      <p:ext uri="{BB962C8B-B14F-4D97-AF65-F5344CB8AC3E}">
        <p14:creationId xmlns:p14="http://schemas.microsoft.com/office/powerpoint/2010/main" val="396923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40749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8403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5804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065" y="540913"/>
            <a:ext cx="10869769" cy="5872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46785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13529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761" y="386367"/>
            <a:ext cx="11101588" cy="60273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85301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368" y="502277"/>
            <a:ext cx="10547797" cy="57954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17249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189408" y="1596980"/>
            <a:ext cx="7585656" cy="306517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5400" b="1" dirty="0">
                <a:solidFill>
                  <a:schemeClr val="tx1"/>
                </a:solidFill>
              </a:rPr>
              <a:t>DIAGNOSTICO DE </a:t>
            </a:r>
          </a:p>
          <a:p>
            <a:pPr algn="ctr"/>
            <a:r>
              <a:rPr lang="es-ES" sz="5400" b="1" dirty="0">
                <a:solidFill>
                  <a:schemeClr val="tx1"/>
                </a:solidFill>
              </a:rPr>
              <a:t>ENFERMERIA</a:t>
            </a:r>
          </a:p>
        </p:txBody>
      </p:sp>
    </p:spTree>
    <p:extLst>
      <p:ext uri="{BB962C8B-B14F-4D97-AF65-F5344CB8AC3E}">
        <p14:creationId xmlns:p14="http://schemas.microsoft.com/office/powerpoint/2010/main" val="335089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3374265" y="682582"/>
            <a:ext cx="5061397" cy="8628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tx1"/>
                </a:solidFill>
              </a:rPr>
              <a:t>DOLOR AGUDO</a:t>
            </a:r>
          </a:p>
        </p:txBody>
      </p:sp>
      <p:sp>
        <p:nvSpPr>
          <p:cNvPr id="3" name="Rectángulo 2"/>
          <p:cNvSpPr/>
          <p:nvPr/>
        </p:nvSpPr>
        <p:spPr>
          <a:xfrm>
            <a:off x="785611" y="1828801"/>
            <a:ext cx="3000777" cy="43530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871470" y="1934543"/>
            <a:ext cx="2914918" cy="4247317"/>
          </a:xfrm>
          <a:prstGeom prst="rect">
            <a:avLst/>
          </a:prstGeom>
        </p:spPr>
        <p:txBody>
          <a:bodyPr wrap="square">
            <a:spAutoFit/>
          </a:bodyPr>
          <a:lstStyle/>
          <a:p>
            <a:r>
              <a:rPr lang="es-ES" b="1" dirty="0"/>
              <a:t>Valore los signos verbales y los signos no verbales del dolor. Anote las características y la intensidad del dolor con una escala de dolor convencional. Compruebe los indicadores no verbales de dolor con el paciente. Una valoración detenida y frecuente del dolor permite una intervención precoz que posibilita la reducción del riesgo de que aumente la lesión.</a:t>
            </a:r>
          </a:p>
        </p:txBody>
      </p:sp>
      <p:sp>
        <p:nvSpPr>
          <p:cNvPr id="5" name="Rectángulo 4"/>
          <p:cNvSpPr/>
          <p:nvPr/>
        </p:nvSpPr>
        <p:spPr>
          <a:xfrm>
            <a:off x="4533362" y="1828800"/>
            <a:ext cx="3078051" cy="43530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788792" y="2026876"/>
            <a:ext cx="2567189" cy="2031325"/>
          </a:xfrm>
          <a:prstGeom prst="rect">
            <a:avLst/>
          </a:prstGeom>
        </p:spPr>
        <p:txBody>
          <a:bodyPr wrap="square">
            <a:spAutoFit/>
          </a:bodyPr>
          <a:lstStyle/>
          <a:p>
            <a:r>
              <a:rPr lang="es-ES" b="1" dirty="0"/>
              <a:t>Administre oxígeno a 2-5 L/min por cánula nasal. El oxígeno suplementario aumenta el aporte de oxígeno al miocardio y reduce la isquemia y el dolor.</a:t>
            </a:r>
          </a:p>
        </p:txBody>
      </p:sp>
      <p:sp>
        <p:nvSpPr>
          <p:cNvPr id="7" name="Rectángulo 6"/>
          <p:cNvSpPr/>
          <p:nvPr/>
        </p:nvSpPr>
        <p:spPr>
          <a:xfrm>
            <a:off x="8165206" y="1828801"/>
            <a:ext cx="3078050" cy="43530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8350876" y="2026876"/>
            <a:ext cx="2706710" cy="3970318"/>
          </a:xfrm>
          <a:prstGeom prst="rect">
            <a:avLst/>
          </a:prstGeom>
        </p:spPr>
        <p:txBody>
          <a:bodyPr wrap="square">
            <a:spAutoFit/>
          </a:bodyPr>
          <a:lstStyle/>
          <a:p>
            <a:r>
              <a:rPr lang="es-ES" b="1" dirty="0"/>
              <a:t>Facilite el reposo psicológico y físico. Aporte información y apoyo emocional. El reposo reduce la carga del corazón y la estimulación nerviosa simpática, aumentando la comodidad. La información y el apoyo emocional ayudan a reducir la ansiedad y aumentan el reposo psicológico.</a:t>
            </a:r>
          </a:p>
        </p:txBody>
      </p:sp>
    </p:spTree>
    <p:extLst>
      <p:ext uri="{BB962C8B-B14F-4D97-AF65-F5344CB8AC3E}">
        <p14:creationId xmlns:p14="http://schemas.microsoft.com/office/powerpoint/2010/main" val="16548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additive="base">
                                        <p:cTn id="2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00011" y="1365161"/>
            <a:ext cx="3232597" cy="476518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1839531" y="1624093"/>
            <a:ext cx="2953555" cy="4247317"/>
          </a:xfrm>
          <a:prstGeom prst="rect">
            <a:avLst/>
          </a:prstGeom>
        </p:spPr>
        <p:txBody>
          <a:bodyPr wrap="square">
            <a:spAutoFit/>
          </a:bodyPr>
          <a:lstStyle/>
          <a:p>
            <a:r>
              <a:rPr lang="es-ES" b="1" dirty="0"/>
              <a:t>Ajuste la dosis de nitroglicerina intravenosa según esté indicado para aliviar el dolor torácico, manteniendo una presión arterial superior a 100 mm Hg. La nitroglicerina reduce el dolor torácico mediante la dilatación de los vasos periféricos, la reducción del trabajo del corazón y los vasos coronarios, incluidos los canales colaterales, mejorando el flujo de sangre hacia el tejido isquémico.</a:t>
            </a:r>
          </a:p>
        </p:txBody>
      </p:sp>
      <p:sp>
        <p:nvSpPr>
          <p:cNvPr id="4" name="Rectángulo 3"/>
          <p:cNvSpPr/>
          <p:nvPr/>
        </p:nvSpPr>
        <p:spPr>
          <a:xfrm>
            <a:off x="7057622" y="1365161"/>
            <a:ext cx="3271234" cy="476518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7396766" y="1549106"/>
            <a:ext cx="2799008" cy="3139321"/>
          </a:xfrm>
          <a:prstGeom prst="rect">
            <a:avLst/>
          </a:prstGeom>
        </p:spPr>
        <p:txBody>
          <a:bodyPr wrap="square">
            <a:spAutoFit/>
          </a:bodyPr>
          <a:lstStyle/>
          <a:p>
            <a:r>
              <a:rPr lang="es-ES" b="1" dirty="0"/>
              <a:t>Administre morfina (2-4 mg) mediante inyección intravenosa para el dolor torácico, si es necesario. Morfina es un analgésico narcótico eficaz para el dolor torácico. Reduce el dolor y la ansiedad, tiene un efecto vasodilatador y reduce la frecuencia respiratoria.</a:t>
            </a:r>
          </a:p>
        </p:txBody>
      </p:sp>
    </p:spTree>
    <p:extLst>
      <p:ext uri="{BB962C8B-B14F-4D97-AF65-F5344CB8AC3E}">
        <p14:creationId xmlns:p14="http://schemas.microsoft.com/office/powerpoint/2010/main" val="186719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3245477" y="669701"/>
            <a:ext cx="5499279" cy="1017431"/>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rPr>
              <a:t>PERFUSION TISULAR INEFICAZ</a:t>
            </a:r>
          </a:p>
        </p:txBody>
      </p:sp>
      <p:sp>
        <p:nvSpPr>
          <p:cNvPr id="3" name="Rectángulo 2"/>
          <p:cNvSpPr/>
          <p:nvPr/>
        </p:nvSpPr>
        <p:spPr>
          <a:xfrm>
            <a:off x="824248" y="1906073"/>
            <a:ext cx="2923504" cy="428866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884349" y="2021983"/>
            <a:ext cx="2863403" cy="4247317"/>
          </a:xfrm>
          <a:prstGeom prst="rect">
            <a:avLst/>
          </a:prstGeom>
          <a:solidFill>
            <a:schemeClr val="accent2">
              <a:lumMod val="20000"/>
              <a:lumOff val="80000"/>
            </a:schemeClr>
          </a:solidFill>
        </p:spPr>
        <p:txBody>
          <a:bodyPr wrap="square">
            <a:spAutoFit/>
          </a:bodyPr>
          <a:lstStyle/>
          <a:p>
            <a:r>
              <a:rPr lang="es-ES" b="1" dirty="0"/>
              <a:t>Valore y anote las constantes vitales. Informe del aumento de la frecuencia cardíaca y de los cambios en el ritmo, la presión arterial o la frecuencia respiratoria. La reducción del gasto cardíaco activa los mecanismos de compensación que pueden provocar taquicardia y vasoconstricción, con aumento del trabajo del corazón.</a:t>
            </a:r>
          </a:p>
        </p:txBody>
      </p:sp>
      <p:sp>
        <p:nvSpPr>
          <p:cNvPr id="5" name="Rectángulo 4"/>
          <p:cNvSpPr/>
          <p:nvPr/>
        </p:nvSpPr>
        <p:spPr>
          <a:xfrm>
            <a:off x="4576292" y="1906072"/>
            <a:ext cx="2910626" cy="428866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535509" y="2021983"/>
            <a:ext cx="2992192" cy="3416320"/>
          </a:xfrm>
          <a:prstGeom prst="rect">
            <a:avLst/>
          </a:prstGeom>
        </p:spPr>
        <p:txBody>
          <a:bodyPr wrap="square">
            <a:spAutoFit/>
          </a:bodyPr>
          <a:lstStyle/>
          <a:p>
            <a:r>
              <a:rPr lang="es-ES" b="1" dirty="0"/>
              <a:t>Valore cambios en el nivel de conciencia; reducción de la diuresis; piel húmeda, fría, pálida, moteada o cianótica; mucosas y lechos ungueales grises o cianóticos; reducción o ausencia de los pulsos periféricos; retraso del relleno capilar. Todas estas son manifestaciones de una alteración de la perfusión tisular</a:t>
            </a:r>
          </a:p>
        </p:txBody>
      </p:sp>
      <p:sp>
        <p:nvSpPr>
          <p:cNvPr id="7" name="Rectángulo 6"/>
          <p:cNvSpPr/>
          <p:nvPr/>
        </p:nvSpPr>
        <p:spPr>
          <a:xfrm>
            <a:off x="8062175" y="1906072"/>
            <a:ext cx="3103808" cy="428866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8062175" y="1996224"/>
            <a:ext cx="3198254" cy="3693319"/>
          </a:xfrm>
          <a:prstGeom prst="rect">
            <a:avLst/>
          </a:prstGeom>
        </p:spPr>
        <p:txBody>
          <a:bodyPr wrap="square">
            <a:spAutoFit/>
          </a:bodyPr>
          <a:lstStyle/>
          <a:p>
            <a:r>
              <a:rPr lang="es-ES" b="1" dirty="0"/>
              <a:t>Ausculte los tonos cardíacos y el murmullo vesicular. Anote los tonos cardíacos anormales o las alteraciones en el murmullo vesicular. Unos tonos cardíacos anormales o las alteraciones del murmullo vesicular pueden indicar alteraciones del llenado o del gasto cardíaco, con el consiguiente aumento del riesgo de reducción de la perfusión tisular</a:t>
            </a:r>
          </a:p>
        </p:txBody>
      </p:sp>
    </p:spTree>
    <p:extLst>
      <p:ext uri="{BB962C8B-B14F-4D97-AF65-F5344CB8AC3E}">
        <p14:creationId xmlns:p14="http://schemas.microsoft.com/office/powerpoint/2010/main" val="289598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additive="base">
                                        <p:cTn id="2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7126" y="1622738"/>
            <a:ext cx="2975019" cy="455912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987379" y="1908100"/>
            <a:ext cx="2824766" cy="1754326"/>
          </a:xfrm>
          <a:prstGeom prst="rect">
            <a:avLst/>
          </a:prstGeom>
        </p:spPr>
        <p:txBody>
          <a:bodyPr wrap="square">
            <a:spAutoFit/>
          </a:bodyPr>
          <a:lstStyle/>
          <a:p>
            <a:r>
              <a:rPr lang="es-ES" b="1" dirty="0"/>
              <a:t>Monitorice de forma continua el ECG. Las arritmias pueden alterar todavía más el gasto cardíaco y la perfusión tisular.</a:t>
            </a:r>
          </a:p>
        </p:txBody>
      </p:sp>
      <p:sp>
        <p:nvSpPr>
          <p:cNvPr id="4" name="Rectángulo 3"/>
          <p:cNvSpPr/>
          <p:nvPr/>
        </p:nvSpPr>
        <p:spPr>
          <a:xfrm>
            <a:off x="4275787" y="1622738"/>
            <a:ext cx="3013656" cy="455912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376671" y="1908100"/>
            <a:ext cx="2811887" cy="3416320"/>
          </a:xfrm>
          <a:prstGeom prst="rect">
            <a:avLst/>
          </a:prstGeom>
        </p:spPr>
        <p:txBody>
          <a:bodyPr wrap="square">
            <a:spAutoFit/>
          </a:bodyPr>
          <a:lstStyle/>
          <a:p>
            <a:r>
              <a:rPr lang="es-ES" b="1" dirty="0"/>
              <a:t>Monitorice la saturación de oxígeno. Administre oxígeno según se prescriba. Realice y valore la GA según indicación. La saturación de oxígeno es un indicador del intercambio de gases, de la perfusión tisular y de la eficacia de la administración de oxígeno. </a:t>
            </a:r>
          </a:p>
        </p:txBody>
      </p:sp>
      <p:sp>
        <p:nvSpPr>
          <p:cNvPr id="6" name="Rectángulo 5"/>
          <p:cNvSpPr/>
          <p:nvPr/>
        </p:nvSpPr>
        <p:spPr>
          <a:xfrm>
            <a:off x="7701566" y="1622738"/>
            <a:ext cx="3232597" cy="455912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7701566" y="1677267"/>
            <a:ext cx="3088783" cy="4247317"/>
          </a:xfrm>
          <a:prstGeom prst="rect">
            <a:avLst/>
          </a:prstGeom>
        </p:spPr>
        <p:txBody>
          <a:bodyPr wrap="square">
            <a:spAutoFit/>
          </a:bodyPr>
          <a:lstStyle/>
          <a:p>
            <a:r>
              <a:rPr lang="es-ES" b="1" dirty="0"/>
              <a:t>Administre los fármacos antiarrítmicos según necesidad. Las arritmias alteran la perfusión tisular al modificar el gasto cardíaco.</a:t>
            </a:r>
          </a:p>
          <a:p>
            <a:r>
              <a:rPr lang="es-ES" b="1" dirty="0"/>
              <a:t>■ Mida de forma seriada las concentraciones de CK, de sus isoenzimas y de las troponinas, según se indique. Las concentraciones de los marcadores cardíacos, sobre todo de las isoenzimas de CK, se correlacionan con la extensión de la lesión miocárdica.</a:t>
            </a:r>
          </a:p>
        </p:txBody>
      </p:sp>
    </p:spTree>
    <p:extLst>
      <p:ext uri="{BB962C8B-B14F-4D97-AF65-F5344CB8AC3E}">
        <p14:creationId xmlns:p14="http://schemas.microsoft.com/office/powerpoint/2010/main" val="202065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5610" y="1751527"/>
            <a:ext cx="3052293" cy="437881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redondeado 2"/>
          <p:cNvSpPr/>
          <p:nvPr/>
        </p:nvSpPr>
        <p:spPr>
          <a:xfrm>
            <a:off x="3026535" y="682581"/>
            <a:ext cx="5756857" cy="87576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solidFill>
                  <a:schemeClr val="tx1"/>
                </a:solidFill>
              </a:rPr>
              <a:t>AFRONTAMIENTO INEFICAZ</a:t>
            </a:r>
          </a:p>
        </p:txBody>
      </p:sp>
      <p:sp>
        <p:nvSpPr>
          <p:cNvPr id="4" name="Rectángulo 3"/>
          <p:cNvSpPr/>
          <p:nvPr/>
        </p:nvSpPr>
        <p:spPr>
          <a:xfrm>
            <a:off x="938009" y="1906073"/>
            <a:ext cx="2747493" cy="3693319"/>
          </a:xfrm>
          <a:prstGeom prst="rect">
            <a:avLst/>
          </a:prstGeom>
        </p:spPr>
        <p:txBody>
          <a:bodyPr wrap="square">
            <a:spAutoFit/>
          </a:bodyPr>
          <a:lstStyle/>
          <a:p>
            <a:r>
              <a:rPr lang="es-ES" b="1" dirty="0"/>
              <a:t>Establezca un entorno de cuidado y confianza. Anime al paciente a expresar sus sentimientos. Establecer una relación enfermero-paciente de confianza genera un entorno seguro para que el paciente pueda expresar sus sentimientos de indefensión, impotencia, ansiedad y desesperanza.</a:t>
            </a:r>
          </a:p>
        </p:txBody>
      </p:sp>
      <p:sp>
        <p:nvSpPr>
          <p:cNvPr id="5" name="Rectángulo 4"/>
          <p:cNvSpPr/>
          <p:nvPr/>
        </p:nvSpPr>
        <p:spPr>
          <a:xfrm>
            <a:off x="4559122" y="1751526"/>
            <a:ext cx="2871988" cy="437881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692203" y="1906073"/>
            <a:ext cx="2605825" cy="2585323"/>
          </a:xfrm>
          <a:prstGeom prst="rect">
            <a:avLst/>
          </a:prstGeom>
        </p:spPr>
        <p:txBody>
          <a:bodyPr wrap="square">
            <a:spAutoFit/>
          </a:bodyPr>
          <a:lstStyle/>
          <a:p>
            <a:r>
              <a:rPr lang="es-ES" b="1" dirty="0"/>
              <a:t>Acepte la negación como mecanismo de afrontamiento, pero sin reforzarlo. La negación puede ayudar inicialmente a reducir la amenaza psicológica para la salud, reduciendo la ansiedad.</a:t>
            </a:r>
          </a:p>
        </p:txBody>
      </p:sp>
      <p:sp>
        <p:nvSpPr>
          <p:cNvPr id="7" name="Rectángulo 6"/>
          <p:cNvSpPr/>
          <p:nvPr/>
        </p:nvSpPr>
        <p:spPr>
          <a:xfrm>
            <a:off x="8233893" y="1751526"/>
            <a:ext cx="2807594" cy="437881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8392732" y="1906073"/>
            <a:ext cx="2489916" cy="2308324"/>
          </a:xfrm>
          <a:prstGeom prst="rect">
            <a:avLst/>
          </a:prstGeom>
        </p:spPr>
        <p:txBody>
          <a:bodyPr wrap="square">
            <a:spAutoFit/>
          </a:bodyPr>
          <a:lstStyle/>
          <a:p>
            <a:r>
              <a:rPr lang="es-ES" b="1" dirty="0"/>
              <a:t>Anote las conductas agresivas, la hostilidad o la ira. Recoja cualquier falta de cumplimiento de los tratamientos. Estos signos pueden indicar ansiedad y negación.</a:t>
            </a:r>
          </a:p>
        </p:txBody>
      </p:sp>
    </p:spTree>
    <p:extLst>
      <p:ext uri="{BB962C8B-B14F-4D97-AF65-F5344CB8AC3E}">
        <p14:creationId xmlns:p14="http://schemas.microsoft.com/office/powerpoint/2010/main" val="284397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additive="base">
                                        <p:cTn id="2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4301544" y="792050"/>
            <a:ext cx="3567449" cy="88864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tx1"/>
                </a:solidFill>
              </a:rPr>
              <a:t>MIEDO</a:t>
            </a:r>
          </a:p>
        </p:txBody>
      </p:sp>
      <p:sp>
        <p:nvSpPr>
          <p:cNvPr id="3" name="Rectángulo 2"/>
          <p:cNvSpPr/>
          <p:nvPr/>
        </p:nvSpPr>
        <p:spPr>
          <a:xfrm>
            <a:off x="798490" y="1981887"/>
            <a:ext cx="3129566" cy="419997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841419" y="2202287"/>
            <a:ext cx="3043707" cy="3693319"/>
          </a:xfrm>
          <a:prstGeom prst="rect">
            <a:avLst/>
          </a:prstGeom>
        </p:spPr>
        <p:txBody>
          <a:bodyPr wrap="square">
            <a:spAutoFit/>
          </a:bodyPr>
          <a:lstStyle/>
          <a:p>
            <a:r>
              <a:rPr lang="es-ES" b="1" dirty="0"/>
              <a:t>Identifique el nivel de temor del paciente con signos verbales y no verbales. Esta información permite al enfermero planificar las intervenciones adecuadas.  Controlar el miedo ayuda a reducir las respuestas del sistema nervioso simpático y la liberación de catecolaminas, que puede aumentar la sensación de temor y la ansiedad</a:t>
            </a:r>
          </a:p>
        </p:txBody>
      </p:sp>
      <p:sp>
        <p:nvSpPr>
          <p:cNvPr id="5" name="Rectángulo 4"/>
          <p:cNvSpPr/>
          <p:nvPr/>
        </p:nvSpPr>
        <p:spPr>
          <a:xfrm>
            <a:off x="4301544" y="1981887"/>
            <a:ext cx="3193961" cy="419997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4331594" y="2202287"/>
            <a:ext cx="3133859" cy="3693319"/>
          </a:xfrm>
          <a:prstGeom prst="rect">
            <a:avLst/>
          </a:prstGeom>
        </p:spPr>
        <p:txBody>
          <a:bodyPr wrap="square">
            <a:spAutoFit/>
          </a:bodyPr>
          <a:lstStyle/>
          <a:p>
            <a:r>
              <a:rPr lang="es-ES" b="1" dirty="0"/>
              <a:t>Reconozca la percepción de la situación por parte del paciente. Déjele que exprese sus preocupaciones. Un cambio súbito del estado de salud genera ansiedad y temor ante lo desconocido. Verbalizar estos miedos puede ayudar al paciente a afrontar los cambios y permite al equipo sanitario obtener información y corregir errores de concepto.</a:t>
            </a:r>
          </a:p>
        </p:txBody>
      </p:sp>
      <p:sp>
        <p:nvSpPr>
          <p:cNvPr id="7" name="Rectángulo 6"/>
          <p:cNvSpPr/>
          <p:nvPr/>
        </p:nvSpPr>
        <p:spPr>
          <a:xfrm>
            <a:off x="7959144" y="1981887"/>
            <a:ext cx="3039414" cy="419997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7959144" y="2202287"/>
            <a:ext cx="3039414" cy="3416320"/>
          </a:xfrm>
          <a:prstGeom prst="rect">
            <a:avLst/>
          </a:prstGeom>
        </p:spPr>
        <p:txBody>
          <a:bodyPr wrap="square">
            <a:spAutoFit/>
          </a:bodyPr>
          <a:lstStyle/>
          <a:p>
            <a:r>
              <a:rPr lang="es-ES" b="1" dirty="0"/>
              <a:t>Anime al paciente a preguntar y dele respuestas constantes y basadas en los hechos. Repita la información si es preciso. Una información precisa y constante reduce el temor. Una explicación sincera ayuda a reforzar la relación enfermero-paciente y ayuda al enfermo a tener expectativas realistas.</a:t>
            </a:r>
          </a:p>
        </p:txBody>
      </p:sp>
    </p:spTree>
    <p:extLst>
      <p:ext uri="{BB962C8B-B14F-4D97-AF65-F5344CB8AC3E}">
        <p14:creationId xmlns:p14="http://schemas.microsoft.com/office/powerpoint/2010/main" val="21033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additive="base">
                                        <p:cTn id="26"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27279" y="1738648"/>
            <a:ext cx="3181082" cy="437881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1066800" y="1904725"/>
            <a:ext cx="2902039" cy="2862322"/>
          </a:xfrm>
          <a:prstGeom prst="rect">
            <a:avLst/>
          </a:prstGeom>
        </p:spPr>
        <p:txBody>
          <a:bodyPr wrap="square">
            <a:spAutoFit/>
          </a:bodyPr>
          <a:lstStyle/>
          <a:p>
            <a:r>
              <a:rPr lang="es-ES" b="1" dirty="0"/>
              <a:t>Fomente el autocuidado. Permita al paciente adoptar decisiones sobre el plan de asistencia. De este modo se estimula la responsabilidad personal por la salud y se permite un cierto control de la situación. Esto reduce la dependencia del paciente y aumenta su confianza</a:t>
            </a:r>
          </a:p>
        </p:txBody>
      </p:sp>
      <p:sp>
        <p:nvSpPr>
          <p:cNvPr id="4" name="Rectángulo 3"/>
          <p:cNvSpPr/>
          <p:nvPr/>
        </p:nvSpPr>
        <p:spPr>
          <a:xfrm>
            <a:off x="4533363" y="1738648"/>
            <a:ext cx="3116688" cy="437881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4756597" y="1904725"/>
            <a:ext cx="2670220" cy="2308324"/>
          </a:xfrm>
          <a:prstGeom prst="rect">
            <a:avLst/>
          </a:prstGeom>
        </p:spPr>
        <p:txBody>
          <a:bodyPr wrap="square">
            <a:spAutoFit/>
          </a:bodyPr>
          <a:lstStyle/>
          <a:p>
            <a:r>
              <a:rPr lang="es-ES" b="1" dirty="0"/>
              <a:t>Administre ansiolíticos si se le indica. Estos fármacos facilitan el reposo y la relajación y reducen los sentimientos de ansiedad, que pueden ser una barrera para la recuperación de la salud.</a:t>
            </a:r>
          </a:p>
        </p:txBody>
      </p:sp>
      <p:sp>
        <p:nvSpPr>
          <p:cNvPr id="6" name="Rectángulo 5"/>
          <p:cNvSpPr/>
          <p:nvPr/>
        </p:nvSpPr>
        <p:spPr>
          <a:xfrm>
            <a:off x="8049296" y="1738648"/>
            <a:ext cx="3000777" cy="4378817"/>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051441" y="1904725"/>
            <a:ext cx="3056586" cy="3693319"/>
          </a:xfrm>
          <a:prstGeom prst="rect">
            <a:avLst/>
          </a:prstGeom>
        </p:spPr>
        <p:txBody>
          <a:bodyPr wrap="square">
            <a:spAutoFit/>
          </a:bodyPr>
          <a:lstStyle/>
          <a:p>
            <a:r>
              <a:rPr lang="es-ES" b="1" dirty="0"/>
              <a:t>Enseñe métodos no farmacológicos para control del estrés (técnicas de relajación, imágenes mentales, musicoterapia, ejercicios respiratorios, meditación, masajes). El control del estrés permite reducir la tensión y la ansiedad, dando una sensación de control, al tiempo que aumentan la capacidad de afrontamiento</a:t>
            </a:r>
          </a:p>
        </p:txBody>
      </p:sp>
    </p:spTree>
    <p:extLst>
      <p:ext uri="{BB962C8B-B14F-4D97-AF65-F5344CB8AC3E}">
        <p14:creationId xmlns:p14="http://schemas.microsoft.com/office/powerpoint/2010/main" val="425363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1666</TotalTime>
  <Words>1741</Words>
  <Application>Microsoft Office PowerPoint</Application>
  <PresentationFormat>Panorámica</PresentationFormat>
  <Paragraphs>86</Paragraphs>
  <Slides>48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48</vt:i4>
      </vt:variant>
    </vt:vector>
  </HeadingPairs>
  <TitlesOfParts>
    <vt:vector size="52" baseType="lpstr">
      <vt:lpstr>Aharoni</vt:lpstr>
      <vt:lpstr>Arial</vt:lpstr>
      <vt:lpstr>Garamond</vt:lpstr>
      <vt:lpstr>Orgánico</vt:lpstr>
      <vt:lpstr>Presentación de PowerPoint</vt:lpstr>
      <vt:lpstr>  ANATOMIA DEL CORAZON</vt:lpstr>
      <vt:lpstr>Presentación de PowerPoint</vt:lpstr>
      <vt:lpstr>Presentación de PowerPoint</vt:lpstr>
      <vt:lpstr>Presentación de PowerPoint</vt:lpstr>
      <vt:lpstr>Presentación de PowerPoint</vt:lpstr>
      <vt:lpstr>               ARTERIAS CORONARIAS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ENTREVISTA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dc:creator>
  <cp:lastModifiedBy>Terciario</cp:lastModifiedBy>
  <cp:revision>158</cp:revision>
  <dcterms:created xsi:type="dcterms:W3CDTF">2017-08-21T17:55:10Z</dcterms:created>
  <dcterms:modified xsi:type="dcterms:W3CDTF">2026-09-03T12:42:02Z</dcterms:modified>
</cp:coreProperties>
</file>