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  <p:sldMasterId id="2147483689" r:id="rId2"/>
    <p:sldMasterId id="2147483713" r:id="rId3"/>
    <p:sldMasterId id="2147483725" r:id="rId4"/>
    <p:sldMasterId id="2147483737" r:id="rId5"/>
    <p:sldMasterId id="2147483749" r:id="rId6"/>
    <p:sldMasterId id="2147483761" r:id="rId7"/>
    <p:sldMasterId id="2147483773" r:id="rId8"/>
    <p:sldMasterId id="2147483785" r:id="rId9"/>
    <p:sldMasterId id="2147483797" r:id="rId10"/>
    <p:sldMasterId id="2147483809" r:id="rId11"/>
  </p:sldMasterIdLst>
  <p:notesMasterIdLst>
    <p:notesMasterId r:id="rId34"/>
  </p:notesMasterIdLst>
  <p:sldIdLst>
    <p:sldId id="272" r:id="rId12"/>
    <p:sldId id="273" r:id="rId13"/>
    <p:sldId id="276" r:id="rId14"/>
    <p:sldId id="258" r:id="rId15"/>
    <p:sldId id="274" r:id="rId16"/>
    <p:sldId id="260" r:id="rId17"/>
    <p:sldId id="262" r:id="rId18"/>
    <p:sldId id="280" r:id="rId19"/>
    <p:sldId id="263" r:id="rId20"/>
    <p:sldId id="264" r:id="rId21"/>
    <p:sldId id="265" r:id="rId22"/>
    <p:sldId id="266" r:id="rId23"/>
    <p:sldId id="283" r:id="rId24"/>
    <p:sldId id="267" r:id="rId25"/>
    <p:sldId id="268" r:id="rId26"/>
    <p:sldId id="270" r:id="rId27"/>
    <p:sldId id="271" r:id="rId28"/>
    <p:sldId id="277" r:id="rId29"/>
    <p:sldId id="279" r:id="rId30"/>
    <p:sldId id="281" r:id="rId31"/>
    <p:sldId id="282" r:id="rId32"/>
    <p:sldId id="284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3A68B-4F1D-4AC5-A552-1153AC2FACD6}" type="datetimeFigureOut">
              <a:rPr lang="es-AR" smtClean="0"/>
              <a:t>25/8/2026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213F9-49C3-412B-B854-FF70A9BB461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6032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04209A-F4F4-49C9-A809-547FEB6B90A5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593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53470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79590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89010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24041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52481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65482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3121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36570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02777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02924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01291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1789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464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41538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20858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23803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853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3851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60996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84567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72707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21628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30538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20810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93805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07489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8001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29000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30760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46516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1035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1018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17862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65299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81634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92132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39503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94206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34897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62955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3393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17382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79253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14919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97528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6228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94070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74614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11434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73150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2322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31208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38648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39781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7477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18232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82647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4577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25767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66682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9573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27157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42672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8972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1412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0594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1419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01695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63590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71084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18781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4976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7912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25169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7221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62853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16544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27507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34665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872342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17923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09933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04717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27341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960551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12489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69202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1467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29887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72415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29377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15430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85972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27118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07897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59241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6827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72253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8928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82617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8579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8139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51426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9836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82695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7471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571810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07241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50903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36304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93A299">
                    <a:lumMod val="50000"/>
                  </a:srgbClr>
                </a:solidFill>
              </a:rPr>
              <a:pPr defTabSz="914400"/>
              <a:t>‹Nº›</a:t>
            </a:fld>
            <a:endParaRPr lang="es-AR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451732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246436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419469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0401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975208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14302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6018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374005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678744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138873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626727"/>
      </p:ext>
    </p:extLst>
  </p:cSld>
  <p:clrMapOvr>
    <a:masterClrMapping/>
  </p:clrMapOvr>
  <p:transition spd="slow">
    <p:dissolve/>
    <p:sndAc>
      <p:stSnd>
        <p:snd r:embed="rId1" name="applause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02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 spd="slow">
    <p:dissolve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62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ransition spd="slow">
    <p:dissolve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72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ransition spd="slow">
    <p:dissolve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688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ransition spd="slow">
    <p:dissolve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2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 spd="slow">
    <p:dissolve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79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 spd="slow">
    <p:dissolve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 spd="slow">
    <p:dissolve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77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 spd="slow">
    <p:dissolve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372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 spd="slow">
    <p:dissolve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40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 spd="slow">
    <p:dissolve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102115C9-F0B7-425A-9392-94F823B0A84A}" type="datetimeFigureOut">
              <a:rPr lang="es-AR" smtClean="0">
                <a:solidFill>
                  <a:srgbClr val="564B3C"/>
                </a:solidFill>
              </a:rPr>
              <a:pPr defTabSz="914400"/>
              <a:t>25/8/2026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endParaRPr lang="es-AR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914400"/>
            <a:fld id="{AD5CC4D0-36E4-4DAE-9D0D-2D0DA24B420A}" type="slidenum">
              <a:rPr lang="es-AR" smtClean="0">
                <a:solidFill>
                  <a:srgbClr val="564B3C"/>
                </a:solidFill>
              </a:rPr>
              <a:pPr defTabSz="914400"/>
              <a:t>‹Nº›</a:t>
            </a:fld>
            <a:endParaRPr lang="es-AR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5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 spd="slow">
    <p:dissolve/>
    <p:sndAc>
      <p:stSnd>
        <p:snd r:embed="rId13" name="applause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4.pn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/>
              <a:t>Cuidados DE ENFERMERIA</a:t>
            </a:r>
            <a:endParaRPr lang="es-AR" dirty="0"/>
          </a:p>
        </p:txBody>
      </p:sp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/>
              <a:t>Intubacion  Endotraquel</a:t>
            </a:r>
            <a:endParaRPr lang="es-AR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62" y="539009"/>
            <a:ext cx="1176630" cy="119492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807131" y="467163"/>
            <a:ext cx="6531429" cy="5778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Escuela Superior de Enfermería “Cecilia Grierson”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570617" y="5943600"/>
            <a:ext cx="4767943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Prof. Lic. </a:t>
            </a:r>
            <a:r>
              <a:rPr lang="es-AR" dirty="0" err="1"/>
              <a:t>Penice</a:t>
            </a:r>
            <a:r>
              <a:rPr lang="es-AR" dirty="0"/>
              <a:t> Sara L.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589" y="3069771"/>
            <a:ext cx="1528354" cy="224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0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Intubación  Endotraqueal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78609" y="1752601"/>
            <a:ext cx="10487891" cy="4689763"/>
          </a:xfrm>
        </p:spPr>
        <p:txBody>
          <a:bodyPr>
            <a:normAutofit/>
          </a:bodyPr>
          <a:lstStyle/>
          <a:p>
            <a:r>
              <a:rPr lang="es-AR" dirty="0"/>
              <a:t>Es un procedimiento médico que consiste en introducir una cánula o tubo en la tráquea a través de la boca ( </a:t>
            </a:r>
            <a:r>
              <a:rPr lang="es-AR" dirty="0" err="1"/>
              <a:t>orotraqueal</a:t>
            </a:r>
            <a:r>
              <a:rPr lang="es-AR" dirty="0"/>
              <a:t>) o nariz (</a:t>
            </a:r>
            <a:r>
              <a:rPr lang="es-AR" dirty="0" err="1"/>
              <a:t>nasotraqueal</a:t>
            </a:r>
            <a:r>
              <a:rPr lang="es-AR" dirty="0"/>
              <a:t>) para permeabilizar la vía respiratoria con el fin de </a:t>
            </a:r>
            <a:r>
              <a:rPr lang="es-AR" b="1" i="1" dirty="0"/>
              <a:t>optimizar de la oxigenación </a:t>
            </a:r>
            <a:r>
              <a:rPr lang="es-AR" dirty="0"/>
              <a:t>que permita conservar o </a:t>
            </a:r>
            <a:r>
              <a:rPr lang="es-AR" b="1" dirty="0"/>
              <a:t>mejorar la perfusión a órganos vitales.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75337" y="3323213"/>
            <a:ext cx="2156122" cy="344978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109" y="3876378"/>
            <a:ext cx="3465941" cy="215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6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Indicación de Intubación endotraqueal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/>
              <a:t>Anestesia general: </a:t>
            </a:r>
            <a:r>
              <a:rPr lang="es-AR" dirty="0"/>
              <a:t>para permitir la ventilación  y administrar fármacos, </a:t>
            </a:r>
            <a:r>
              <a:rPr lang="es-AR" dirty="0" err="1"/>
              <a:t>ej</a:t>
            </a:r>
            <a:r>
              <a:rPr lang="es-AR" dirty="0"/>
              <a:t>: gases anestésicos </a:t>
            </a:r>
          </a:p>
          <a:p>
            <a:endParaRPr lang="es-AR" dirty="0"/>
          </a:p>
          <a:p>
            <a:r>
              <a:rPr lang="es-AR" b="1" dirty="0"/>
              <a:t>Urgencias: </a:t>
            </a:r>
            <a:r>
              <a:rPr lang="es-AR" dirty="0"/>
              <a:t>dadas por patologías del paciente tales como:</a:t>
            </a:r>
          </a:p>
          <a:p>
            <a:r>
              <a:rPr lang="es-AR" dirty="0"/>
              <a:t> Apnea / PCR, </a:t>
            </a:r>
          </a:p>
          <a:p>
            <a:r>
              <a:rPr lang="es-AR" dirty="0"/>
              <a:t>Insuficiencia respiratoria, </a:t>
            </a:r>
          </a:p>
          <a:p>
            <a:r>
              <a:rPr lang="es-AR" dirty="0"/>
              <a:t>Hipoxia severa, </a:t>
            </a:r>
          </a:p>
          <a:p>
            <a:r>
              <a:rPr lang="es-AR" dirty="0"/>
              <a:t>Lesión que puede llevar a una insuficiencia respiratoria como podría ser considerada una alteración neurológica.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6405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476500" y="561435"/>
            <a:ext cx="7239000" cy="660688"/>
          </a:xfrm>
        </p:spPr>
        <p:txBody>
          <a:bodyPr>
            <a:noAutofit/>
          </a:bodyPr>
          <a:lstStyle/>
          <a:p>
            <a:r>
              <a:rPr lang="es-AR" sz="4400" dirty="0"/>
              <a:t>TUBO ENDOTRAQUEAL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554182" y="1771518"/>
            <a:ext cx="8797636" cy="4463027"/>
          </a:xfrm>
        </p:spPr>
        <p:txBody>
          <a:bodyPr>
            <a:normAutofit lnSpcReduction="10000"/>
          </a:bodyPr>
          <a:lstStyle/>
          <a:p>
            <a:r>
              <a:rPr lang="es-AR" dirty="0"/>
              <a:t>Es el método mas adecuado para mantener la vía aérea del paciente que necesita intubación más de </a:t>
            </a:r>
            <a:r>
              <a:rPr lang="es-AR" b="1" dirty="0"/>
              <a:t>a 12 días para evitar la estenosis de la </a:t>
            </a:r>
            <a:r>
              <a:rPr lang="es-AR" b="1" dirty="0" err="1"/>
              <a:t>traquea</a:t>
            </a:r>
            <a:r>
              <a:rPr lang="es-AR" b="1" dirty="0"/>
              <a:t>.</a:t>
            </a:r>
            <a:endParaRPr lang="es-AR" sz="3200" dirty="0">
              <a:solidFill>
                <a:srgbClr val="FFFF00"/>
              </a:solidFill>
            </a:endParaRPr>
          </a:p>
          <a:p>
            <a:pPr>
              <a:buNone/>
            </a:pPr>
            <a:endParaRPr lang="es-AR" sz="3200" dirty="0">
              <a:solidFill>
                <a:srgbClr val="FFFF00"/>
              </a:solidFill>
            </a:endParaRPr>
          </a:p>
          <a:p>
            <a:r>
              <a:rPr lang="es-AR" dirty="0"/>
              <a:t>La estenosis se produce por los fenómenos de </a:t>
            </a:r>
          </a:p>
          <a:p>
            <a:pPr marL="114300" indent="0">
              <a:buNone/>
            </a:pPr>
            <a:r>
              <a:rPr lang="es-AR" dirty="0"/>
              <a:t>   isquemia, necrosis y posterior destrucción de los tejidos     </a:t>
            </a:r>
          </a:p>
          <a:p>
            <a:pPr marL="114300" indent="0">
              <a:buNone/>
            </a:pPr>
            <a:r>
              <a:rPr lang="es-AR" dirty="0"/>
              <a:t>    </a:t>
            </a:r>
            <a:r>
              <a:rPr lang="es-AR" dirty="0" err="1"/>
              <a:t>Laringotraqueales</a:t>
            </a:r>
            <a:r>
              <a:rPr lang="es-AR" dirty="0"/>
              <a:t>.</a:t>
            </a:r>
          </a:p>
          <a:p>
            <a:endParaRPr lang="es-AR" dirty="0"/>
          </a:p>
          <a:p>
            <a:r>
              <a:rPr lang="es-AR" dirty="0"/>
              <a:t>Esto se produce por la presión ejercida por el tubo endotraqueal  y por la compresión del globo neumático. </a:t>
            </a:r>
          </a:p>
          <a:p>
            <a:endParaRPr lang="es-A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234" y="2474480"/>
            <a:ext cx="2896732" cy="26684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18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motivos de intubación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6742" y="1756686"/>
            <a:ext cx="10972800" cy="4692941"/>
          </a:xfrm>
        </p:spPr>
        <p:txBody>
          <a:bodyPr>
            <a:normAutofit/>
          </a:bodyPr>
          <a:lstStyle/>
          <a:p>
            <a:r>
              <a:rPr lang="es-AR" dirty="0"/>
              <a:t>Paro cardio respiratoria (PCR)</a:t>
            </a:r>
          </a:p>
          <a:p>
            <a:r>
              <a:rPr lang="es-AR" dirty="0"/>
              <a:t>Protección de la vía aérea </a:t>
            </a:r>
          </a:p>
          <a:p>
            <a:r>
              <a:rPr lang="es-AR" dirty="0"/>
              <a:t>En </a:t>
            </a:r>
            <a:r>
              <a:rPr lang="es-AR" b="1" dirty="0"/>
              <a:t>el traumatismo craneoencefálico </a:t>
            </a:r>
            <a:r>
              <a:rPr lang="es-AR" dirty="0"/>
              <a:t>en aquellos casos en que el nivel de conciencia sea bajo, Glasgow  sea menor de 8 puntos; </a:t>
            </a:r>
          </a:p>
          <a:p>
            <a:r>
              <a:rPr lang="es-AR" b="1" dirty="0"/>
              <a:t>Insuficiencia respiratoria </a:t>
            </a:r>
            <a:r>
              <a:rPr lang="es-AR" dirty="0"/>
              <a:t>aguda o reagudizada con una frecuencia respiratoria </a:t>
            </a:r>
            <a:r>
              <a:rPr lang="es-AR" b="1" dirty="0"/>
              <a:t>menor de 10 o mayor de 30 respiraciones/min </a:t>
            </a:r>
            <a:r>
              <a:rPr lang="es-AR" dirty="0"/>
              <a:t>y que comprometa su estabilidad, </a:t>
            </a:r>
          </a:p>
          <a:p>
            <a:r>
              <a:rPr lang="es-AR" b="1" dirty="0"/>
              <a:t>Disminución del nivel de conciencia </a:t>
            </a:r>
            <a:r>
              <a:rPr lang="es-AR" dirty="0"/>
              <a:t>con una puntuación de la escala de Glasglow menor de 8 puntos, Excepto en aquellos casos en que la causa sea fácilmente reversible, sobredosis por opiáceos, hipoglucemia o intoxicaciones.</a:t>
            </a:r>
          </a:p>
        </p:txBody>
      </p:sp>
    </p:spTree>
    <p:extLst>
      <p:ext uri="{BB962C8B-B14F-4D97-AF65-F5344CB8AC3E}">
        <p14:creationId xmlns:p14="http://schemas.microsoft.com/office/powerpoint/2010/main" val="287651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AR" dirty="0"/>
            </a:br>
            <a:r>
              <a:rPr lang="es-AR" dirty="0"/>
              <a:t>objetivos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8171" y="1815739"/>
            <a:ext cx="6146138" cy="44541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AR" sz="2000" dirty="0"/>
              <a:t>Mantener una vía aérea permeable </a:t>
            </a:r>
          </a:p>
          <a:p>
            <a:pPr>
              <a:lnSpc>
                <a:spcPct val="150000"/>
              </a:lnSpc>
            </a:pPr>
            <a:r>
              <a:rPr lang="es-AR" sz="2000" dirty="0"/>
              <a:t>Permitir una adecuada limpieza pulmonar (manejo de secreciones)</a:t>
            </a:r>
          </a:p>
          <a:p>
            <a:pPr>
              <a:lnSpc>
                <a:spcPct val="150000"/>
              </a:lnSpc>
            </a:pPr>
            <a:r>
              <a:rPr lang="es-AR" sz="2000" dirty="0"/>
              <a:t>Permitir la  ventilación , manual o mecánica de los pulmones.</a:t>
            </a:r>
          </a:p>
        </p:txBody>
      </p:sp>
      <p:sp>
        <p:nvSpPr>
          <p:cNvPr id="4" name="AutoShape 2" descr="Intubación Endotraqueal: Anestesia gener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7871" y="2260355"/>
            <a:ext cx="4564529" cy="341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7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Material para intubación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752601"/>
            <a:ext cx="8442960" cy="4426130"/>
          </a:xfrm>
        </p:spPr>
        <p:txBody>
          <a:bodyPr>
            <a:normAutofit lnSpcReduction="10000"/>
          </a:bodyPr>
          <a:lstStyle/>
          <a:p>
            <a:r>
              <a:rPr lang="es-AR" sz="1800" dirty="0"/>
              <a:t>Preparación del material (laringoscopio con pilas, pinzas de </a:t>
            </a:r>
            <a:r>
              <a:rPr lang="es-AR" sz="1800" dirty="0" err="1"/>
              <a:t>Magill</a:t>
            </a:r>
            <a:r>
              <a:rPr lang="es-AR" sz="1800" dirty="0"/>
              <a:t>, </a:t>
            </a:r>
          </a:p>
          <a:p>
            <a:r>
              <a:rPr lang="es-AR" sz="1800" dirty="0"/>
              <a:t>Guías,</a:t>
            </a:r>
          </a:p>
          <a:p>
            <a:r>
              <a:rPr lang="es-AR" sz="1800" dirty="0"/>
              <a:t> Tubos endotraqueales de tamaño adecuado.</a:t>
            </a:r>
          </a:p>
          <a:p>
            <a:endParaRPr lang="es-AR" sz="1800" dirty="0"/>
          </a:p>
          <a:p>
            <a:r>
              <a:rPr lang="es-AR" sz="1800" dirty="0"/>
              <a:t>Guantes</a:t>
            </a:r>
          </a:p>
          <a:p>
            <a:endParaRPr lang="es-AR" sz="1800" dirty="0"/>
          </a:p>
          <a:p>
            <a:r>
              <a:rPr lang="es-AR" sz="1800" dirty="0"/>
              <a:t> Lubricante estéril hidrosoluble, jeringa de 10 ml., sondas de aspiración de tamaño adecuado, medicación sedante y relajante.</a:t>
            </a:r>
          </a:p>
          <a:p>
            <a:endParaRPr lang="es-AR" sz="1800" dirty="0"/>
          </a:p>
          <a:p>
            <a:r>
              <a:rPr lang="es-AR" sz="1800" dirty="0"/>
              <a:t>Tubos de </a:t>
            </a:r>
            <a:r>
              <a:rPr lang="es-AR" sz="1800" dirty="0" err="1"/>
              <a:t>Guedell</a:t>
            </a:r>
            <a:r>
              <a:rPr lang="es-AR" sz="1800" dirty="0"/>
              <a:t>.</a:t>
            </a:r>
          </a:p>
          <a:p>
            <a:endParaRPr lang="es-AR" sz="1800" dirty="0"/>
          </a:p>
          <a:p>
            <a:r>
              <a:rPr lang="es-AR" sz="1800" dirty="0"/>
              <a:t>Sistema de oxígeno, Elementos para su fijación (tiras de vendas </a:t>
            </a:r>
            <a:r>
              <a:rPr lang="es-AR" sz="1800" dirty="0" err="1"/>
              <a:t>etc</a:t>
            </a:r>
            <a:r>
              <a:rPr lang="es-AR" sz="1800" dirty="0"/>
              <a:t>)</a:t>
            </a:r>
          </a:p>
          <a:p>
            <a:endParaRPr lang="es-AR" sz="1800" dirty="0"/>
          </a:p>
          <a:p>
            <a:r>
              <a:rPr lang="es-AR" sz="1800" dirty="0"/>
              <a:t> </a:t>
            </a:r>
            <a:r>
              <a:rPr lang="es-AR" sz="1800" dirty="0" err="1"/>
              <a:t>Ambú</a:t>
            </a:r>
            <a:r>
              <a:rPr lang="es-AR" sz="1800" dirty="0"/>
              <a:t> -mascarilla-reservorio).</a:t>
            </a:r>
          </a:p>
        </p:txBody>
      </p:sp>
      <p:pic>
        <p:nvPicPr>
          <p:cNvPr id="2050" name="Picture 2" descr="Pinza de Magill | EmY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422" y="1927736"/>
            <a:ext cx="1962678" cy="128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0105" y="3515396"/>
            <a:ext cx="1903844" cy="135555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351" y="2347674"/>
            <a:ext cx="1561982" cy="103942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34" y="4193175"/>
            <a:ext cx="1014548" cy="7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materiales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4990" y="1614845"/>
            <a:ext cx="3163337" cy="22505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90" y="3865418"/>
            <a:ext cx="3364524" cy="27000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913" y="1653518"/>
            <a:ext cx="1881842" cy="22119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3575" y="3879836"/>
            <a:ext cx="5169256" cy="270003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6755" y="1614845"/>
            <a:ext cx="3606076" cy="226499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168459" y="1745672"/>
            <a:ext cx="1939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/>
              <a:t>GUIAS O MANDRILES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68171" y="4610100"/>
            <a:ext cx="2804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/>
              <a:t>TUBOS ENDOTRAQUEALES CON GUIAS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278635" y="2646218"/>
            <a:ext cx="1404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/>
              <a:t>PINZA DE MAGIL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2831" y="1614845"/>
            <a:ext cx="2992457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65851"/>
      </p:ext>
    </p:extLst>
  </p:cSld>
  <p:clrMapOvr>
    <a:masterClrMapping/>
  </p:clrMapOvr>
  <p:transition spd="slow">
    <p:dissolve/>
    <p:sndAc>
      <p:stSnd>
        <p:snd r:embed="rId2" name="applause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Descripción del Tubo </a:t>
            </a:r>
            <a:r>
              <a:rPr lang="es-AR" dirty="0" err="1"/>
              <a:t>indotraqueal</a:t>
            </a:r>
            <a:endParaRPr lang="es-AR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02327" y="1835727"/>
            <a:ext cx="9628909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3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Laringoscopio, Ambu</a:t>
            </a:r>
          </a:p>
        </p:txBody>
      </p:sp>
      <p:pic>
        <p:nvPicPr>
          <p:cNvPr id="11" name="Marcador de contenido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67278" y="1814892"/>
            <a:ext cx="5465683" cy="4827207"/>
          </a:xfrm>
          <a:prstGeom prst="rect">
            <a:avLst/>
          </a:prstGeom>
        </p:spPr>
      </p:pic>
      <p:pic>
        <p:nvPicPr>
          <p:cNvPr id="14" name="Marcador de contenido 13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b="19935"/>
          <a:stretch/>
        </p:blipFill>
        <p:spPr>
          <a:xfrm>
            <a:off x="6765104" y="1814893"/>
            <a:ext cx="4906196" cy="482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1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Tubos endotraqueales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8863"/>
          <a:stretch/>
        </p:blipFill>
        <p:spPr>
          <a:xfrm>
            <a:off x="778873" y="1708212"/>
            <a:ext cx="7471954" cy="354860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658984" y="5517233"/>
            <a:ext cx="8109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s-AR" dirty="0">
                <a:solidFill>
                  <a:prstClr val="black"/>
                </a:solidFill>
                <a:latin typeface="Century Gothic"/>
              </a:rPr>
              <a:t>El tamaño habitual de los tubos utilizados en varones adultos es del 8-8 1/2, y, en mujeres, del 7 -7 1/2.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0827" y="2153976"/>
            <a:ext cx="3331573" cy="265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4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Técnica de colocación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7645" y="1680259"/>
            <a:ext cx="8854685" cy="5177741"/>
          </a:xfrm>
        </p:spPr>
        <p:txBody>
          <a:bodyPr>
            <a:normAutofit fontScale="85000" lnSpcReduction="20000"/>
          </a:bodyPr>
          <a:lstStyle/>
          <a:p>
            <a:r>
              <a:rPr lang="es-AR" dirty="0"/>
              <a:t>Coloque al paciente en decúbito supino con la cabeza en </a:t>
            </a:r>
            <a:r>
              <a:rPr lang="es-AR" b="1" dirty="0"/>
              <a:t>hiperextensión</a:t>
            </a:r>
            <a:r>
              <a:rPr lang="es-AR" dirty="0"/>
              <a:t>.</a:t>
            </a:r>
          </a:p>
          <a:p>
            <a:endParaRPr lang="es-AR" dirty="0"/>
          </a:p>
          <a:p>
            <a:r>
              <a:rPr lang="es-AR" dirty="0"/>
              <a:t>Aspire las secreciones bucofaríngeas</a:t>
            </a:r>
          </a:p>
          <a:p>
            <a:pPr marL="114300" indent="0">
              <a:buNone/>
            </a:pPr>
            <a:endParaRPr lang="es-AR" dirty="0"/>
          </a:p>
          <a:p>
            <a:r>
              <a:rPr lang="es-AR" b="1" dirty="0"/>
              <a:t>Pre oxigenar</a:t>
            </a:r>
            <a:r>
              <a:rPr lang="es-AR" dirty="0"/>
              <a:t>: para lograr la mayor saturación de O2	</a:t>
            </a:r>
          </a:p>
          <a:p>
            <a:pPr marL="114300" indent="0">
              <a:buNone/>
            </a:pPr>
            <a:endParaRPr lang="es-AR" dirty="0"/>
          </a:p>
          <a:p>
            <a:r>
              <a:rPr lang="es-AR" dirty="0"/>
              <a:t>Comprobar si el balón de neumotaponamiento, que no tenga perdida de aire.</a:t>
            </a:r>
          </a:p>
          <a:p>
            <a:endParaRPr lang="es-AR" dirty="0"/>
          </a:p>
          <a:p>
            <a:r>
              <a:rPr lang="es-AR" dirty="0"/>
              <a:t> El laringoscopio se debe coger siempre con la mano izquierda</a:t>
            </a:r>
          </a:p>
          <a:p>
            <a:pPr marL="114300" indent="0">
              <a:buNone/>
            </a:pPr>
            <a:r>
              <a:rPr lang="es-AR" dirty="0"/>
              <a:t> </a:t>
            </a:r>
          </a:p>
          <a:p>
            <a:r>
              <a:rPr lang="es-AR" dirty="0"/>
              <a:t>Se introduce  la pala por el lado derecho de la boca, desplazando la lengua hacia la izquierda.</a:t>
            </a:r>
          </a:p>
          <a:p>
            <a:endParaRPr lang="es-AR" dirty="0"/>
          </a:p>
          <a:p>
            <a:r>
              <a:rPr lang="es-AR" dirty="0"/>
              <a:t>Se levanta la pala que corre la glotis y deja ver y reconocer las diferentes estructuras,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217" y="3247325"/>
            <a:ext cx="2385707" cy="13681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b="10936"/>
          <a:stretch/>
        </p:blipFill>
        <p:spPr>
          <a:xfrm>
            <a:off x="9612330" y="4735772"/>
            <a:ext cx="2385706" cy="162346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4218" y="1657767"/>
            <a:ext cx="2385706" cy="1469263"/>
          </a:xfrm>
          <a:prstGeom prst="rect">
            <a:avLst/>
          </a:prstGeom>
        </p:spPr>
      </p:pic>
      <p:cxnSp>
        <p:nvCxnSpPr>
          <p:cNvPr id="8" name="Conector angular 7"/>
          <p:cNvCxnSpPr/>
          <p:nvPr/>
        </p:nvCxnSpPr>
        <p:spPr>
          <a:xfrm>
            <a:off x="8174182" y="4087091"/>
            <a:ext cx="1052945" cy="290945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angular 14"/>
          <p:cNvCxnSpPr/>
          <p:nvPr/>
        </p:nvCxnSpPr>
        <p:spPr>
          <a:xfrm flipV="1">
            <a:off x="8007927" y="2826327"/>
            <a:ext cx="1343891" cy="420998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94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0B150F-FB67-791A-A0A6-58D490A83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Marcador de contenido 3" descr="Vallecula Diagram Figure 1 | Physiology Of Oral Cavity, Pharynx And">
            <a:extLst>
              <a:ext uri="{FF2B5EF4-FFF2-40B4-BE49-F238E27FC236}">
                <a16:creationId xmlns:a16="http://schemas.microsoft.com/office/drawing/2014/main" id="{BBAA39CC-7EB2-456D-08E7-B2FBE48E74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1717" b="11943"/>
          <a:stretch>
            <a:fillRect/>
          </a:stretch>
        </p:blipFill>
        <p:spPr>
          <a:xfrm>
            <a:off x="696287" y="1732758"/>
            <a:ext cx="10886113" cy="486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02860"/>
      </p:ext>
    </p:extLst>
  </p:cSld>
  <p:clrMapOvr>
    <a:masterClrMapping/>
  </p:clrMapOvr>
  <p:transition spd="slow">
    <p:dissolve/>
    <p:sndAc>
      <p:stSnd>
        <p:snd r:embed="rId2" name="applause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Técnica de colocación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752601"/>
            <a:ext cx="10764982" cy="4373563"/>
          </a:xfrm>
        </p:spPr>
        <p:txBody>
          <a:bodyPr>
            <a:normAutofit/>
          </a:bodyPr>
          <a:lstStyle/>
          <a:p>
            <a:r>
              <a:rPr lang="es-AR" sz="2000" dirty="0"/>
              <a:t>Una vez colocada en posición, y para poder ver las cuerdas vocales, se tracciona del mango hacia arriba y delante, con el fin de no apoyar la pala sobre los dientes de la víctima.</a:t>
            </a:r>
          </a:p>
          <a:p>
            <a:endParaRPr lang="es-AR" sz="2000" dirty="0"/>
          </a:p>
          <a:p>
            <a:r>
              <a:rPr lang="es-AR" sz="2000" dirty="0"/>
              <a:t>Al visualizar las cuerdas, se toma el tubo y, siguiendo el mismo trayecto que llevó la pala, se introducirá a través de éstas hasta dejar de ver el balón de fijación que tiene en su extremo distal.</a:t>
            </a:r>
          </a:p>
          <a:p>
            <a:endParaRPr lang="es-AR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11751" b="17460"/>
          <a:stretch/>
        </p:blipFill>
        <p:spPr>
          <a:xfrm>
            <a:off x="8441176" y="4267200"/>
            <a:ext cx="2717415" cy="244417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3444" t="6113" r="2437" b="4067"/>
          <a:stretch/>
        </p:blipFill>
        <p:spPr>
          <a:xfrm>
            <a:off x="1272043" y="4267200"/>
            <a:ext cx="3459557" cy="244417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230" y="4267200"/>
            <a:ext cx="3672946" cy="244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Intubación correcta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993" y="1842565"/>
            <a:ext cx="9888583" cy="428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5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¿Cuando podemos decir que un tubo esta correctamente colocado, y cumple con la función de vía aérea artificial permeable?</a:t>
            </a:r>
          </a:p>
          <a:p>
            <a:endParaRPr lang="es-AR" dirty="0"/>
          </a:p>
          <a:p>
            <a:endParaRPr lang="es-AR" dirty="0"/>
          </a:p>
          <a:p>
            <a:r>
              <a:rPr lang="es-AR" dirty="0"/>
              <a:t>Cuando el tubo esta colocado en la tráquea.</a:t>
            </a:r>
          </a:p>
          <a:p>
            <a:r>
              <a:rPr lang="es-AR" dirty="0"/>
              <a:t>Balón inflado, </a:t>
            </a:r>
          </a:p>
          <a:p>
            <a:r>
              <a:rPr lang="es-AR" dirty="0"/>
              <a:t>Fuente de O2 conectada.</a:t>
            </a:r>
          </a:p>
          <a:p>
            <a:r>
              <a:rPr lang="es-AR" dirty="0"/>
              <a:t>Asegurado correctamente.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Correcta colocación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7926" y="3302073"/>
            <a:ext cx="3574473" cy="262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4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CUIDADOS DEL PACIENTE INTUBADO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dirty="0"/>
              <a:t>Higiene de la boca.</a:t>
            </a:r>
          </a:p>
          <a:p>
            <a:r>
              <a:rPr lang="es-AR" dirty="0"/>
              <a:t>Cambiar la fijación y los puntos de apoyo del tubo periódicamente evitando los decúbitos.</a:t>
            </a:r>
          </a:p>
          <a:p>
            <a:r>
              <a:rPr lang="es-AR" dirty="0"/>
              <a:t>Marcar con rotulador en el tubo el nivel de la comisura labial.</a:t>
            </a:r>
          </a:p>
          <a:p>
            <a:r>
              <a:rPr lang="es-AR" dirty="0"/>
              <a:t> Verificar por turnos la presión del neumotaponamiento.</a:t>
            </a:r>
          </a:p>
          <a:p>
            <a:r>
              <a:rPr lang="es-AR" dirty="0"/>
              <a:t>Comprobar por turno la posición del tubo, auscultando ambos campos pulmonares.</a:t>
            </a:r>
          </a:p>
          <a:p>
            <a:r>
              <a:rPr lang="es-AR" dirty="0"/>
              <a:t>Aspirar secreciones cuando sea necesario.</a:t>
            </a:r>
          </a:p>
          <a:p>
            <a:r>
              <a:rPr lang="es-AR" dirty="0"/>
              <a:t>Manipular el tubo en las distintas maniobras con estricta asepsia.</a:t>
            </a:r>
          </a:p>
        </p:txBody>
      </p:sp>
    </p:spTree>
    <p:extLst>
      <p:ext uri="{BB962C8B-B14F-4D97-AF65-F5344CB8AC3E}">
        <p14:creationId xmlns:p14="http://schemas.microsoft.com/office/powerpoint/2010/main" val="63542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Tubo de Guedel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71" y="1646213"/>
            <a:ext cx="10861829" cy="509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44431"/>
      </p:ext>
    </p:extLst>
  </p:cSld>
  <p:clrMapOvr>
    <a:masterClrMapping/>
  </p:clrMapOvr>
  <p:transition spd="slow">
    <p:dissolve/>
    <p:sndAc>
      <p:stSnd>
        <p:snd r:embed="rId2" name="applause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Indicación de colocación de cánula de guedel (tubo de Mayo)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dirty="0"/>
              <a:t>Paciente inconsciente que respira de manera espontánea y que presenta una obstrucción aérea debido a una alteración del reflejo nauseoso y/o a un desplazamiento posterior de la lengua.</a:t>
            </a:r>
          </a:p>
          <a:p>
            <a:endParaRPr lang="es-AR" dirty="0"/>
          </a:p>
          <a:p>
            <a:r>
              <a:rPr lang="es-AR" dirty="0"/>
              <a:t>Pacientes con Crisis convulsiva.</a:t>
            </a:r>
          </a:p>
          <a:p>
            <a:endParaRPr lang="es-AR" dirty="0"/>
          </a:p>
          <a:p>
            <a:r>
              <a:rPr lang="es-AR" dirty="0"/>
              <a:t>Para lograr La permeabilidad aérea </a:t>
            </a:r>
          </a:p>
          <a:p>
            <a:pPr marL="114300" indent="0">
              <a:buNone/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932" y="3078164"/>
            <a:ext cx="5215468" cy="335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1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Indicación de colocación de cánula de </a:t>
            </a:r>
            <a:r>
              <a:rPr lang="es-AR" dirty="0" err="1"/>
              <a:t>guedel</a:t>
            </a:r>
            <a:r>
              <a:rPr lang="es-AR" dirty="0"/>
              <a:t> (tubo de Mayo)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Para </a:t>
            </a:r>
            <a:r>
              <a:rPr lang="es-AR" b="1" dirty="0"/>
              <a:t>ventilación manual</a:t>
            </a:r>
            <a:r>
              <a:rPr lang="es-AR" dirty="0"/>
              <a:t> con </a:t>
            </a:r>
            <a:r>
              <a:rPr lang="es-AR" dirty="0" err="1"/>
              <a:t>Ambú</a:t>
            </a:r>
            <a:r>
              <a:rPr lang="es-AR" dirty="0"/>
              <a:t>,(la cánula </a:t>
            </a:r>
            <a:r>
              <a:rPr lang="es-AR" dirty="0" err="1"/>
              <a:t>orofaríngea</a:t>
            </a:r>
            <a:r>
              <a:rPr lang="es-AR" dirty="0"/>
              <a:t> eleva los tejidos blandos de la faringe posterior, lo que facilita la ventilación y minimiza la insuflación gástrica)</a:t>
            </a:r>
          </a:p>
          <a:p>
            <a:endParaRPr lang="es-AR" dirty="0"/>
          </a:p>
          <a:p>
            <a:r>
              <a:rPr lang="es-AR" dirty="0"/>
              <a:t>Paciente intubado por vía oral que muerde o aprieta la sonda </a:t>
            </a:r>
            <a:r>
              <a:rPr lang="es-AR" dirty="0" err="1"/>
              <a:t>endotraqueal</a:t>
            </a:r>
            <a:r>
              <a:rPr lang="es-AR" dirty="0"/>
              <a:t>, ya que la cánula </a:t>
            </a:r>
            <a:r>
              <a:rPr lang="es-AR" dirty="0" err="1"/>
              <a:t>orofaríngea</a:t>
            </a:r>
            <a:r>
              <a:rPr lang="es-AR" dirty="0"/>
              <a:t> se utiliza como dispositivo </a:t>
            </a:r>
            <a:r>
              <a:rPr lang="es-AR" b="1" dirty="0" err="1"/>
              <a:t>antimordedura</a:t>
            </a:r>
            <a:r>
              <a:rPr lang="es-AR" b="1" dirty="0"/>
              <a:t>.</a:t>
            </a:r>
          </a:p>
          <a:p>
            <a:endParaRPr lang="es-AR" b="1" dirty="0"/>
          </a:p>
          <a:p>
            <a:r>
              <a:rPr lang="es-AR" dirty="0"/>
              <a:t>Durante una aspiración al paciente inconsciente, para facilitar la eliminación de secreciones </a:t>
            </a:r>
            <a:r>
              <a:rPr lang="es-AR" dirty="0" err="1"/>
              <a:t>orofaríngeas</a:t>
            </a:r>
            <a:r>
              <a:rPr lang="es-AR" dirty="0"/>
              <a:t>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98179799"/>
      </p:ext>
    </p:extLst>
  </p:cSld>
  <p:clrMapOvr>
    <a:masterClrMapping/>
  </p:clrMapOvr>
  <p:transition spd="slow">
    <p:dissolve/>
    <p:sndAc>
      <p:stSnd>
        <p:snd r:embed="rId2" name="applause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52E79-E6AD-5FA1-2C34-EA8D474DF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/>
              <a:t>Resumen de Puntos Clave para la Clase:</a:t>
            </a:r>
            <a:br>
              <a:rPr lang="es-AR" dirty="0"/>
            </a:b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B355D6-AFBB-BEC0-9DD3-6720AFC6F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s-AR" b="1" dirty="0"/>
              <a:t>Objetivo principal de la IET:</a:t>
            </a:r>
            <a:r>
              <a:rPr lang="es-AR" dirty="0"/>
              <a:t> Asegurar la permeabilidad de la vía aérea, permitir la ventilación mecánica invasiva y prevenir la aspiración en pacientes con compromiso respiratorio o del estado de conciencia.</a:t>
            </a:r>
          </a:p>
          <a:p>
            <a:pPr lvl="0"/>
            <a:r>
              <a:rPr lang="es-AR" b="1" dirty="0"/>
              <a:t>Ubicación anatómica correcta:</a:t>
            </a:r>
            <a:r>
              <a:rPr lang="es-AR" dirty="0"/>
              <a:t> El extremo distal del tubo debe quedar posicionado en la tráquea media, aproximadamente de 2 a 4 cm por encima de la </a:t>
            </a:r>
            <a:r>
              <a:rPr lang="es-AR" dirty="0" err="1"/>
              <a:t>carina</a:t>
            </a:r>
            <a:r>
              <a:rPr lang="es-AR" dirty="0"/>
              <a:t> pulmonar y sobrepasando las cuerdas vocales.</a:t>
            </a:r>
          </a:p>
          <a:p>
            <a:pPr lvl="0"/>
            <a:r>
              <a:rPr lang="es-AR" b="1" dirty="0"/>
              <a:t>Confirmación de colocación:</a:t>
            </a:r>
            <a:r>
              <a:rPr lang="es-AR" dirty="0"/>
              <a:t> La auscultación epigástrica y pulmonar bilateral (5 puntos) junto con la capnografía son los métodos estándar inmediatos, seguidos por la radiografía de tórax.</a:t>
            </a:r>
          </a:p>
          <a:p>
            <a:pPr lvl="0"/>
            <a:r>
              <a:rPr lang="es-AR" b="1" dirty="0"/>
              <a:t>Cuidados críticos de enfermería:</a:t>
            </a:r>
            <a:r>
              <a:rPr lang="es-AR" dirty="0"/>
              <a:t> Monitorización de la presión del </a:t>
            </a:r>
            <a:r>
              <a:rPr lang="es-AR" dirty="0" err="1"/>
              <a:t>neumotaponador</a:t>
            </a:r>
            <a:r>
              <a:rPr lang="es-AR" dirty="0"/>
              <a:t>/balón (</a:t>
            </a:r>
            <a:r>
              <a:rPr lang="es-AR" b="1" dirty="0"/>
              <a:t>20-30 </a:t>
            </a:r>
            <a:r>
              <a:rPr lang="es-AR" b="1" dirty="0" err="1"/>
              <a:t>cmH₂O</a:t>
            </a:r>
            <a:r>
              <a:rPr lang="es-AR" dirty="0"/>
              <a:t> o 15-22 </a:t>
            </a:r>
            <a:r>
              <a:rPr lang="es-AR" dirty="0" err="1"/>
              <a:t>mmHg</a:t>
            </a:r>
            <a:r>
              <a:rPr lang="es-AR" dirty="0"/>
              <a:t>) para prevenir isquemia o estenosis traqueal, aspiración de secreciones según necesidad (técnica estéril) y prevención de la Neumonía Asociada a la Ventilación Mecánica (NAV) mediante la elevación de la cabecera a 30-45°.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373259"/>
      </p:ext>
    </p:extLst>
  </p:cSld>
  <p:clrMapOvr>
    <a:masterClrMapping/>
  </p:clrMapOvr>
  <p:transition spd="slow">
    <p:dissolve/>
    <p:sndAc>
      <p:stSnd>
        <p:snd r:embed="rId2" name="applause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C1B0F2-36F3-8387-25DB-86CD10F8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de Intubation endotraqueal</a:t>
            </a:r>
          </a:p>
        </p:txBody>
      </p:sp>
      <p:pic>
        <p:nvPicPr>
          <p:cNvPr id="4" name="¡Intubación Endotraqueal! 🩺">
            <a:hlinkClick r:id="" action="ppaction://media"/>
            <a:extLst>
              <a:ext uri="{FF2B5EF4-FFF2-40B4-BE49-F238E27FC236}">
                <a16:creationId xmlns:a16="http://schemas.microsoft.com/office/drawing/2014/main" id="{ACA52C5C-E8E3-3D4E-81A1-5365CA91E5D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08213" y="1752600"/>
            <a:ext cx="7775575" cy="4373563"/>
          </a:xfrm>
        </p:spPr>
      </p:pic>
    </p:spTree>
    <p:extLst>
      <p:ext uri="{BB962C8B-B14F-4D97-AF65-F5344CB8AC3E}">
        <p14:creationId xmlns:p14="http://schemas.microsoft.com/office/powerpoint/2010/main" val="3623625923"/>
      </p:ext>
    </p:extLst>
  </p:cSld>
  <p:clrMapOvr>
    <a:masterClrMapping/>
  </p:clrMapOvr>
  <p:transition spd="slow">
    <p:dissolve/>
    <p:sndAc>
      <p:stSnd>
        <p:snd r:embed="rId4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1655</TotalTime>
  <Words>1052</Words>
  <Application>Microsoft Office PowerPoint</Application>
  <PresentationFormat>Panorámica</PresentationFormat>
  <Paragraphs>109</Paragraphs>
  <Slides>22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11</vt:i4>
      </vt:variant>
      <vt:variant>
        <vt:lpstr>Títulos de diapositiva</vt:lpstr>
      </vt:variant>
      <vt:variant>
        <vt:i4>22</vt:i4>
      </vt:variant>
    </vt:vector>
  </HeadingPairs>
  <TitlesOfParts>
    <vt:vector size="37" baseType="lpstr">
      <vt:lpstr>Arial</vt:lpstr>
      <vt:lpstr>Book Antiqua</vt:lpstr>
      <vt:lpstr>Calibri</vt:lpstr>
      <vt:lpstr>Century Gothic</vt:lpstr>
      <vt:lpstr>Boticario</vt:lpstr>
      <vt:lpstr>2_Boticario</vt:lpstr>
      <vt:lpstr>4_Boticario</vt:lpstr>
      <vt:lpstr>3_Boticario</vt:lpstr>
      <vt:lpstr>5_Boticario</vt:lpstr>
      <vt:lpstr>6_Boticario</vt:lpstr>
      <vt:lpstr>7_Boticario</vt:lpstr>
      <vt:lpstr>8_Boticario</vt:lpstr>
      <vt:lpstr>9_Boticario</vt:lpstr>
      <vt:lpstr>10_Boticario</vt:lpstr>
      <vt:lpstr>1_Boticario</vt:lpstr>
      <vt:lpstr>Intubacion  Endotraquel</vt:lpstr>
      <vt:lpstr>Intubación  Endotraqueal</vt:lpstr>
      <vt:lpstr>Indicación de Intubación endotraqueal</vt:lpstr>
      <vt:lpstr>TUBO ENDOTRAQUEAL</vt:lpstr>
      <vt:lpstr>motivos de intubación</vt:lpstr>
      <vt:lpstr> objetivos </vt:lpstr>
      <vt:lpstr>Material para intubación</vt:lpstr>
      <vt:lpstr>materiales</vt:lpstr>
      <vt:lpstr>Descripción del Tubo indotraqueal</vt:lpstr>
      <vt:lpstr>Laringoscopio, Ambu</vt:lpstr>
      <vt:lpstr>Tubos endotraqueales</vt:lpstr>
      <vt:lpstr>Técnica de colocación</vt:lpstr>
      <vt:lpstr>Presentación de PowerPoint</vt:lpstr>
      <vt:lpstr>Técnica de colocación</vt:lpstr>
      <vt:lpstr>Intubación correcta </vt:lpstr>
      <vt:lpstr>Correcta colocación</vt:lpstr>
      <vt:lpstr>CUIDADOS DEL PACIENTE INTUBADO</vt:lpstr>
      <vt:lpstr>Tubo de Guedel</vt:lpstr>
      <vt:lpstr>Indicación de colocación de cánula de guedel (tubo de Mayo)</vt:lpstr>
      <vt:lpstr>Indicación de colocación de cánula de guedel (tubo de Mayo)</vt:lpstr>
      <vt:lpstr>Resumen de Puntos Clave para la Clase: </vt:lpstr>
      <vt:lpstr>Video de Intubation endotraqueal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Penice</dc:creator>
  <cp:lastModifiedBy>Sara Penice</cp:lastModifiedBy>
  <cp:revision>34</cp:revision>
  <dcterms:created xsi:type="dcterms:W3CDTF">2020-04-23T13:37:42Z</dcterms:created>
  <dcterms:modified xsi:type="dcterms:W3CDTF">2026-08-26T13:27:35Z</dcterms:modified>
</cp:coreProperties>
</file>