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46" roundtripDataSignature="AMtx7mixeTWU5L9wJfAunVm29Iv8HuKC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9508C73-0280-4A1F-9CFC-0147C2604011}">
  <a:tblStyle styleId="{D9508C73-0280-4A1F-9CFC-0147C2604011}" styleName="Table_0">
    <a:wholeTbl>
      <a:tcTxStyle b="off" i="off">
        <a:font>
          <a:latin typeface="Georgia"/>
          <a:ea typeface="Georgia"/>
          <a:cs typeface="Georgia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F0F4"/>
          </a:solidFill>
        </a:fill>
      </a:tcStyle>
    </a:wholeTbl>
    <a:band1H>
      <a:tcTxStyle/>
      <a:tcStyle>
        <a:fill>
          <a:solidFill>
            <a:srgbClr val="CCDFE8"/>
          </a:solidFill>
        </a:fill>
      </a:tcStyle>
    </a:band1H>
    <a:band2H>
      <a:tcTxStyle/>
    </a:band2H>
    <a:band1V>
      <a:tcTxStyle/>
      <a:tcStyle>
        <a:fill>
          <a:solidFill>
            <a:srgbClr val="CCDFE8"/>
          </a:solidFill>
        </a:fill>
      </a:tcStyle>
    </a:band1V>
    <a:band2V>
      <a:tcTxStyle/>
    </a:band2V>
    <a:lastCol>
      <a:tcTxStyle b="on" i="off">
        <a:font>
          <a:latin typeface="Georgia"/>
          <a:ea typeface="Georgia"/>
          <a:cs typeface="Georgia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Georgia"/>
          <a:ea typeface="Georgia"/>
          <a:cs typeface="Georgia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Georgia"/>
          <a:ea typeface="Georgia"/>
          <a:cs typeface="Georgia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slide" Target="slides/slide38.xml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46" Type="http://customschemas.google.com/relationships/presentationmetadata" Target="metadata"/><Relationship Id="rId23" Type="http://schemas.openxmlformats.org/officeDocument/2006/relationships/slide" Target="slides/slide17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A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Aferente:tienen que ver con lo sensitivo, transmite y conduce desde la periferia hacia los centros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Eferente: tiene que ver con la parte motora, son neuronas que conducen los impulsos del cerebro y la medula hacia la periferia</a:t>
            </a:r>
            <a:endParaRPr/>
          </a:p>
        </p:txBody>
      </p:sp>
      <p:sp>
        <p:nvSpPr>
          <p:cNvPr id="226" name="Google Shape;226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1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Google Shape;26;p41"/>
          <p:cNvSpPr/>
          <p:nvPr/>
        </p:nvSpPr>
        <p:spPr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" name="Google Shape;27;p41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" name="Google Shape;28;p41"/>
          <p:cNvSpPr/>
          <p:nvPr/>
        </p:nvSpPr>
        <p:spPr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" name="Google Shape;29;p41"/>
          <p:cNvSpPr/>
          <p:nvPr/>
        </p:nvSpPr>
        <p:spPr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" name="Google Shape;30;p41"/>
          <p:cNvSpPr txBox="1"/>
          <p:nvPr>
            <p:ph idx="1" type="subTitle"/>
          </p:nvPr>
        </p:nvSpPr>
        <p:spPr>
          <a:xfrm>
            <a:off x="1828800" y="28194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SzPts val="1360"/>
              <a:buNone/>
              <a:defRPr b="1" sz="1600" cap="none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35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9pPr>
          </a:lstStyle>
          <a:p/>
        </p:txBody>
      </p:sp>
      <p:sp>
        <p:nvSpPr>
          <p:cNvPr id="31" name="Google Shape;31;p41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1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3" name="Google Shape;33;p41"/>
          <p:cNvCxnSpPr/>
          <p:nvPr/>
        </p:nvCxnSpPr>
        <p:spPr>
          <a:xfrm>
            <a:off x="207264" y="2420112"/>
            <a:ext cx="11777472" cy="0"/>
          </a:xfrm>
          <a:prstGeom prst="straightConnector1">
            <a:avLst/>
          </a:prstGeom>
          <a:noFill/>
          <a:ln cap="flat" cmpd="sng" w="11425">
            <a:solidFill>
              <a:srgbClr val="CE5717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4" name="Google Shape;34;p41"/>
          <p:cNvSpPr/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cap="flat" cmpd="sng" w="9525">
            <a:solidFill>
              <a:srgbClr val="CE571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" name="Google Shape;35;p41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" name="Google Shape;36;p41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cap="rnd" cmpd="dbl" w="50800">
            <a:solidFill>
              <a:srgbClr val="CE57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" name="Google Shape;37;p41"/>
          <p:cNvSpPr txBox="1"/>
          <p:nvPr>
            <p:ph idx="12" type="sldNum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8" name="Google Shape;38;p41"/>
          <p:cNvSpPr txBox="1"/>
          <p:nvPr>
            <p:ph type="ctrTitle"/>
          </p:nvPr>
        </p:nvSpPr>
        <p:spPr>
          <a:xfrm>
            <a:off x="914400" y="381000"/>
            <a:ext cx="10363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0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50"/>
          <p:cNvSpPr txBox="1"/>
          <p:nvPr>
            <p:ph idx="1" type="body"/>
          </p:nvPr>
        </p:nvSpPr>
        <p:spPr>
          <a:xfrm rot="5400000">
            <a:off x="3792220" y="-1865884"/>
            <a:ext cx="4599432" cy="11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indent="-314325" lvl="2" marL="1371600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144" name="Google Shape;144;p50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50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50"/>
          <p:cNvSpPr txBox="1"/>
          <p:nvPr>
            <p:ph idx="12" type="sldNum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1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51"/>
          <p:cNvSpPr/>
          <p:nvPr/>
        </p:nvSpPr>
        <p:spPr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0" name="Google Shape;150;p51"/>
          <p:cNvSpPr/>
          <p:nvPr/>
        </p:nvSpPr>
        <p:spPr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1" name="Google Shape;151;p51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51"/>
          <p:cNvSpPr/>
          <p:nvPr/>
        </p:nvSpPr>
        <p:spPr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51"/>
          <p:cNvSpPr/>
          <p:nvPr/>
        </p:nvSpPr>
        <p:spPr>
          <a:xfrm>
            <a:off x="203200" y="155448"/>
            <a:ext cx="11777472" cy="6547104"/>
          </a:xfrm>
          <a:prstGeom prst="rect">
            <a:avLst/>
          </a:prstGeom>
          <a:noFill/>
          <a:ln cap="flat" cmpd="sng" w="9525">
            <a:solidFill>
              <a:srgbClr val="CE571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54" name="Google Shape;154;p51"/>
          <p:cNvCxnSpPr/>
          <p:nvPr/>
        </p:nvCxnSpPr>
        <p:spPr>
          <a:xfrm rot="5400000">
            <a:off x="6403340" y="3278124"/>
            <a:ext cx="6245352" cy="0"/>
          </a:xfrm>
          <a:prstGeom prst="straightConnector1">
            <a:avLst/>
          </a:prstGeom>
          <a:noFill/>
          <a:ln cap="flat" cmpd="sng" w="9525">
            <a:solidFill>
              <a:srgbClr val="CE5717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55" name="Google Shape;155;p51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6" name="Google Shape;156;p51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cap="rnd" cmpd="dbl" w="50800">
            <a:solidFill>
              <a:srgbClr val="CE57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7" name="Google Shape;157;p51"/>
          <p:cNvSpPr txBox="1"/>
          <p:nvPr>
            <p:ph idx="12" type="sldNum"/>
          </p:nvPr>
        </p:nvSpPr>
        <p:spPr>
          <a:xfrm>
            <a:off x="9221216" y="3009902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158" name="Google Shape;158;p51"/>
          <p:cNvSpPr txBox="1"/>
          <p:nvPr>
            <p:ph idx="1" type="body"/>
          </p:nvPr>
        </p:nvSpPr>
        <p:spPr>
          <a:xfrm rot="5400000">
            <a:off x="1864517" y="-1153317"/>
            <a:ext cx="5821366" cy="87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indent="-314325" lvl="2" marL="1371600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159" name="Google Shape;159;p51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51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51"/>
          <p:cNvSpPr txBox="1"/>
          <p:nvPr>
            <p:ph type="title"/>
          </p:nvPr>
        </p:nvSpPr>
        <p:spPr>
          <a:xfrm rot="5400000">
            <a:off x="7894638" y="2265365"/>
            <a:ext cx="5851525" cy="1930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2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  <a:defRPr>
                <a:solidFill>
                  <a:srgbClr val="CE571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2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2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2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44" name="Google Shape;44;p42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indent="-314325" lvl="2" marL="1371600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3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3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3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3"/>
          <p:cNvSpPr txBox="1"/>
          <p:nvPr>
            <p:ph idx="12" type="sldNum"/>
          </p:nvPr>
        </p:nvSpPr>
        <p:spPr>
          <a:xfrm>
            <a:off x="5791200" y="103602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4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4"/>
          <p:cNvSpPr txBox="1"/>
          <p:nvPr>
            <p:ph idx="10" type="dt"/>
          </p:nvPr>
        </p:nvSpPr>
        <p:spPr>
          <a:xfrm>
            <a:off x="7721600" y="640994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4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44"/>
          <p:cNvSpPr txBox="1"/>
          <p:nvPr>
            <p:ph idx="12" type="sldNum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cxnSp>
        <p:nvCxnSpPr>
          <p:cNvPr id="55" name="Google Shape;55;p44"/>
          <p:cNvCxnSpPr/>
          <p:nvPr/>
        </p:nvCxnSpPr>
        <p:spPr>
          <a:xfrm flipH="1" rot="10800000">
            <a:off x="6084107" y="1575653"/>
            <a:ext cx="11895" cy="4819557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56" name="Google Shape;56;p44"/>
          <p:cNvSpPr txBox="1"/>
          <p:nvPr>
            <p:ph idx="1" type="body"/>
          </p:nvPr>
        </p:nvSpPr>
        <p:spPr>
          <a:xfrm>
            <a:off x="402336" y="1371600"/>
            <a:ext cx="5384800" cy="4681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3537" lvl="0" marL="457200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indent="-314325" lvl="2" marL="1371600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57" name="Google Shape;57;p44"/>
          <p:cNvSpPr txBox="1"/>
          <p:nvPr>
            <p:ph idx="2" type="body"/>
          </p:nvPr>
        </p:nvSpPr>
        <p:spPr>
          <a:xfrm>
            <a:off x="6400800" y="1371600"/>
            <a:ext cx="5384800" cy="4681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3537" lvl="0" marL="457200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indent="-314325" lvl="2" marL="1371600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5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Google Shape;60;p45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45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2" name="Google Shape;62;p45"/>
          <p:cNvSpPr/>
          <p:nvPr/>
        </p:nvSpPr>
        <p:spPr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3" name="Google Shape;63;p45"/>
          <p:cNvSpPr/>
          <p:nvPr/>
        </p:nvSpPr>
        <p:spPr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45"/>
          <p:cNvSpPr/>
          <p:nvPr/>
        </p:nvSpPr>
        <p:spPr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45"/>
          <p:cNvSpPr txBox="1"/>
          <p:nvPr>
            <p:ph idx="1" type="body"/>
          </p:nvPr>
        </p:nvSpPr>
        <p:spPr>
          <a:xfrm>
            <a:off x="1824568" y="2743200"/>
            <a:ext cx="8640232" cy="1673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b="1" sz="1600" cap="none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solidFill>
                  <a:srgbClr val="888888"/>
                </a:solidFill>
              </a:defRPr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66" name="Google Shape;66;p45"/>
          <p:cNvSpPr/>
          <p:nvPr/>
        </p:nvSpPr>
        <p:spPr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7" name="Google Shape;67;p45"/>
          <p:cNvSpPr/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cap="flat" cmpd="sng" w="9525">
            <a:solidFill>
              <a:srgbClr val="CE571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8" name="Google Shape;68;p45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45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70" name="Google Shape;70;p45"/>
          <p:cNvCxnSpPr/>
          <p:nvPr/>
        </p:nvCxnSpPr>
        <p:spPr>
          <a:xfrm>
            <a:off x="203200" y="2438400"/>
            <a:ext cx="11777472" cy="0"/>
          </a:xfrm>
          <a:prstGeom prst="straightConnector1">
            <a:avLst/>
          </a:prstGeom>
          <a:noFill/>
          <a:ln cap="flat" cmpd="sng" w="11425">
            <a:solidFill>
              <a:srgbClr val="CE5717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71" name="Google Shape;71;p45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2" name="Google Shape;72;p45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cap="rnd" cmpd="dbl" w="50800">
            <a:solidFill>
              <a:srgbClr val="CE57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3" name="Google Shape;73;p45"/>
          <p:cNvSpPr txBox="1"/>
          <p:nvPr>
            <p:ph idx="12" type="sldNum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74" name="Google Shape;74;p45"/>
          <p:cNvSpPr txBox="1"/>
          <p:nvPr>
            <p:ph type="title"/>
          </p:nvPr>
        </p:nvSpPr>
        <p:spPr>
          <a:xfrm>
            <a:off x="963084" y="533400"/>
            <a:ext cx="10363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eorgia"/>
              <a:buNone/>
              <a:defRPr b="0" sz="420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Google Shape;76;p46"/>
          <p:cNvCxnSpPr/>
          <p:nvPr/>
        </p:nvCxnSpPr>
        <p:spPr>
          <a:xfrm rot="10800000">
            <a:off x="6096000" y="2200275"/>
            <a:ext cx="0" cy="4187952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77" name="Google Shape;77;p46"/>
          <p:cNvSpPr/>
          <p:nvPr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8" name="Google Shape;78;p46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9" name="Google Shape;79;p46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46"/>
          <p:cNvSpPr/>
          <p:nvPr/>
        </p:nvSpPr>
        <p:spPr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46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2" name="Google Shape;82;p46"/>
          <p:cNvSpPr/>
          <p:nvPr/>
        </p:nvSpPr>
        <p:spPr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3" name="Google Shape;83;p46"/>
          <p:cNvSpPr txBox="1"/>
          <p:nvPr>
            <p:ph idx="1" type="body"/>
          </p:nvPr>
        </p:nvSpPr>
        <p:spPr>
          <a:xfrm>
            <a:off x="402336" y="1524000"/>
            <a:ext cx="5386917" cy="732974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SzPts val="1870"/>
              <a:buNone/>
              <a:defRPr b="1" sz="2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350"/>
              <a:buNone/>
              <a:defRPr b="1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b="1" sz="16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84" name="Google Shape;84;p46"/>
          <p:cNvSpPr txBox="1"/>
          <p:nvPr>
            <p:ph idx="2" type="body"/>
          </p:nvPr>
        </p:nvSpPr>
        <p:spPr>
          <a:xfrm>
            <a:off x="6388441" y="1524000"/>
            <a:ext cx="5389033" cy="731520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SzPts val="1870"/>
              <a:buNone/>
              <a:defRPr b="1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1"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350"/>
              <a:buNone/>
              <a:defRPr b="1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120"/>
              <a:buNone/>
              <a:defRPr b="1" sz="16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b="1" sz="16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85" name="Google Shape;85;p46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46"/>
          <p:cNvSpPr txBox="1"/>
          <p:nvPr>
            <p:ph idx="11" type="ftr"/>
          </p:nvPr>
        </p:nvSpPr>
        <p:spPr>
          <a:xfrm>
            <a:off x="406400" y="6409944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87" name="Google Shape;87;p46"/>
          <p:cNvCxnSpPr/>
          <p:nvPr/>
        </p:nvCxnSpPr>
        <p:spPr>
          <a:xfrm>
            <a:off x="203200" y="1280160"/>
            <a:ext cx="11777472" cy="0"/>
          </a:xfrm>
          <a:prstGeom prst="straightConnector1">
            <a:avLst/>
          </a:prstGeom>
          <a:noFill/>
          <a:ln cap="flat" cmpd="sng" w="11425">
            <a:solidFill>
              <a:srgbClr val="CE5717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88" name="Google Shape;88;p46"/>
          <p:cNvSpPr/>
          <p:nvPr/>
        </p:nvSpPr>
        <p:spPr>
          <a:xfrm>
            <a:off x="203200" y="155448"/>
            <a:ext cx="11777472" cy="6547104"/>
          </a:xfrm>
          <a:prstGeom prst="rect">
            <a:avLst/>
          </a:prstGeom>
          <a:noFill/>
          <a:ln cap="flat" cmpd="sng" w="9525">
            <a:solidFill>
              <a:srgbClr val="CE571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9" name="Google Shape;89;p46"/>
          <p:cNvSpPr txBox="1"/>
          <p:nvPr>
            <p:ph idx="3" type="body"/>
          </p:nvPr>
        </p:nvSpPr>
        <p:spPr>
          <a:xfrm>
            <a:off x="402336" y="2471383"/>
            <a:ext cx="5388864" cy="381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indent="-314325" lvl="2" marL="1371600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90" name="Google Shape;90;p46"/>
          <p:cNvSpPr txBox="1"/>
          <p:nvPr>
            <p:ph idx="4" type="body"/>
          </p:nvPr>
        </p:nvSpPr>
        <p:spPr>
          <a:xfrm>
            <a:off x="6400800" y="2471383"/>
            <a:ext cx="5384800" cy="3822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indent="-314325" lvl="2" marL="1371600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91" name="Google Shape;91;p46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2" name="Google Shape;92;p4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cap="rnd" cmpd="dbl" w="50800">
            <a:solidFill>
              <a:srgbClr val="CE57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46"/>
          <p:cNvSpPr txBox="1"/>
          <p:nvPr>
            <p:ph idx="12" type="sldNum"/>
          </p:nvPr>
        </p:nvSpPr>
        <p:spPr>
          <a:xfrm>
            <a:off x="5791200" y="1042417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94" name="Google Shape;94;p46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7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7" name="Google Shape;97;p47"/>
          <p:cNvSpPr/>
          <p:nvPr/>
        </p:nvSpPr>
        <p:spPr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8" name="Google Shape;98;p47"/>
          <p:cNvSpPr/>
          <p:nvPr/>
        </p:nvSpPr>
        <p:spPr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9" name="Google Shape;99;p47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0" name="Google Shape;100;p47"/>
          <p:cNvSpPr/>
          <p:nvPr/>
        </p:nvSpPr>
        <p:spPr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1" name="Google Shape;101;p47"/>
          <p:cNvSpPr/>
          <p:nvPr/>
        </p:nvSpPr>
        <p:spPr>
          <a:xfrm>
            <a:off x="203200" y="158496"/>
            <a:ext cx="11777472" cy="6547104"/>
          </a:xfrm>
          <a:prstGeom prst="rect">
            <a:avLst/>
          </a:prstGeom>
          <a:noFill/>
          <a:ln cap="flat" cmpd="sng" w="9525">
            <a:solidFill>
              <a:srgbClr val="CE571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2" name="Google Shape;102;p47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47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47"/>
          <p:cNvSpPr txBox="1"/>
          <p:nvPr>
            <p:ph idx="12" type="sldNum"/>
          </p:nvPr>
        </p:nvSpPr>
        <p:spPr>
          <a:xfrm>
            <a:off x="5689600" y="6324600"/>
            <a:ext cx="812800" cy="441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8"/>
          <p:cNvSpPr/>
          <p:nvPr/>
        </p:nvSpPr>
        <p:spPr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48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48"/>
          <p:cNvSpPr/>
          <p:nvPr/>
        </p:nvSpPr>
        <p:spPr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9" name="Google Shape;109;p48"/>
          <p:cNvSpPr/>
          <p:nvPr/>
        </p:nvSpPr>
        <p:spPr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0" name="Google Shape;110;p48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1" name="Google Shape;111;p48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2" name="Google Shape;112;p48"/>
          <p:cNvSpPr txBox="1"/>
          <p:nvPr>
            <p:ph type="title"/>
          </p:nvPr>
        </p:nvSpPr>
        <p:spPr>
          <a:xfrm>
            <a:off x="508000" y="914400"/>
            <a:ext cx="3149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  <a:defRPr b="1" sz="22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8"/>
          <p:cNvSpPr txBox="1"/>
          <p:nvPr>
            <p:ph idx="1" type="body"/>
          </p:nvPr>
        </p:nvSpPr>
        <p:spPr>
          <a:xfrm>
            <a:off x="508000" y="1981201"/>
            <a:ext cx="3149600" cy="4144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114" name="Google Shape;114;p48"/>
          <p:cNvSpPr/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cap="flat" cmpd="sng" w="9525">
            <a:solidFill>
              <a:srgbClr val="CE571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5" name="Google Shape;115;p48"/>
          <p:cNvCxnSpPr/>
          <p:nvPr/>
        </p:nvCxnSpPr>
        <p:spPr>
          <a:xfrm>
            <a:off x="203200" y="533400"/>
            <a:ext cx="11777472" cy="0"/>
          </a:xfrm>
          <a:prstGeom prst="straightConnector1">
            <a:avLst/>
          </a:prstGeom>
          <a:noFill/>
          <a:ln cap="flat" cmpd="sng" w="11425">
            <a:solidFill>
              <a:srgbClr val="CE5717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16" name="Google Shape;116;p48"/>
          <p:cNvSpPr txBox="1"/>
          <p:nvPr>
            <p:ph idx="2" type="body"/>
          </p:nvPr>
        </p:nvSpPr>
        <p:spPr>
          <a:xfrm>
            <a:off x="4165600" y="685800"/>
            <a:ext cx="7518400" cy="54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indent="-314325" lvl="2" marL="1371600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117" name="Google Shape;117;p48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8" name="Google Shape;118;p48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cap="rnd" cmpd="dbl" w="50800">
            <a:solidFill>
              <a:srgbClr val="CE57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9" name="Google Shape;119;p48"/>
          <p:cNvSpPr txBox="1"/>
          <p:nvPr>
            <p:ph idx="12" type="sldNum"/>
          </p:nvPr>
        </p:nvSpPr>
        <p:spPr>
          <a:xfrm>
            <a:off x="1828800" y="312739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algn="ctr">
              <a:spcBef>
                <a:spcPts val="0"/>
              </a:spcBef>
              <a:buNone/>
              <a:defRPr sz="1600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120" name="Google Shape;120;p48"/>
          <p:cNvSpPr/>
          <p:nvPr/>
        </p:nvSpPr>
        <p:spPr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1" name="Google Shape;121;p48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8"/>
          <p:cNvSpPr txBox="1"/>
          <p:nvPr>
            <p:ph idx="11" type="ftr"/>
          </p:nvPr>
        </p:nvSpPr>
        <p:spPr>
          <a:xfrm>
            <a:off x="402336" y="6410848"/>
            <a:ext cx="4511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oogle Shape;124;p49"/>
          <p:cNvCxnSpPr/>
          <p:nvPr/>
        </p:nvCxnSpPr>
        <p:spPr>
          <a:xfrm>
            <a:off x="203200" y="533400"/>
            <a:ext cx="11777472" cy="0"/>
          </a:xfrm>
          <a:prstGeom prst="straightConnector1">
            <a:avLst/>
          </a:prstGeom>
          <a:noFill/>
          <a:ln cap="flat" cmpd="sng" w="11425">
            <a:solidFill>
              <a:srgbClr val="CE5717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25" name="Google Shape;125;p49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49"/>
          <p:cNvSpPr/>
          <p:nvPr/>
        </p:nvSpPr>
        <p:spPr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49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49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49"/>
          <p:cNvSpPr/>
          <p:nvPr/>
        </p:nvSpPr>
        <p:spPr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49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1" name="Google Shape;131;p49"/>
          <p:cNvSpPr/>
          <p:nvPr/>
        </p:nvSpPr>
        <p:spPr>
          <a:xfrm>
            <a:off x="203200" y="155448"/>
            <a:ext cx="11777472" cy="6547104"/>
          </a:xfrm>
          <a:prstGeom prst="rect">
            <a:avLst/>
          </a:prstGeom>
          <a:noFill/>
          <a:ln cap="flat" cmpd="sng" w="9525">
            <a:solidFill>
              <a:srgbClr val="CE571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2" name="Google Shape;132;p4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3" name="Google Shape;133;p49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cap="rnd" cmpd="dbl" w="50800">
            <a:solidFill>
              <a:srgbClr val="CE57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4" name="Google Shape;134;p49"/>
          <p:cNvSpPr txBox="1"/>
          <p:nvPr>
            <p:ph idx="12" type="sldNum"/>
          </p:nvPr>
        </p:nvSpPr>
        <p:spPr>
          <a:xfrm>
            <a:off x="1828800" y="312739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135" name="Google Shape;135;p49"/>
          <p:cNvSpPr txBox="1"/>
          <p:nvPr>
            <p:ph type="title"/>
          </p:nvPr>
        </p:nvSpPr>
        <p:spPr>
          <a:xfrm>
            <a:off x="4000500" y="5029200"/>
            <a:ext cx="7823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b="1" sz="2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49"/>
          <p:cNvSpPr/>
          <p:nvPr>
            <p:ph idx="2" type="pic"/>
          </p:nvPr>
        </p:nvSpPr>
        <p:spPr>
          <a:xfrm>
            <a:off x="4000500" y="609600"/>
            <a:ext cx="7823200" cy="4267200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49"/>
          <p:cNvSpPr txBox="1"/>
          <p:nvPr>
            <p:ph idx="1" type="body"/>
          </p:nvPr>
        </p:nvSpPr>
        <p:spPr>
          <a:xfrm>
            <a:off x="508000" y="990600"/>
            <a:ext cx="32512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360"/>
              <a:buFont typeface="Georgia"/>
              <a:buNone/>
              <a:defRPr sz="1600">
                <a:solidFill>
                  <a:srgbClr val="FFFFFF"/>
                </a:solidFill>
              </a:defRPr>
            </a:lvl1pPr>
            <a:lvl2pPr indent="-281940" lvl="1" marL="914400" algn="l">
              <a:spcBef>
                <a:spcPts val="1000"/>
              </a:spcBef>
              <a:spcAft>
                <a:spcPts val="0"/>
              </a:spcAft>
              <a:buSzPts val="840"/>
              <a:buChar char="⚪"/>
              <a:defRPr sz="1200"/>
            </a:lvl2pPr>
            <a:lvl3pPr indent="-276225" lvl="2" marL="1371600" algn="l">
              <a:spcBef>
                <a:spcPts val="200"/>
              </a:spcBef>
              <a:spcAft>
                <a:spcPts val="0"/>
              </a:spcAft>
              <a:buSzPts val="750"/>
              <a:buChar char="⯍"/>
              <a:defRPr sz="1000"/>
            </a:lvl3pPr>
            <a:lvl4pPr indent="-268605" lvl="3" marL="1828800" algn="l">
              <a:spcBef>
                <a:spcPts val="180"/>
              </a:spcBef>
              <a:spcAft>
                <a:spcPts val="0"/>
              </a:spcAft>
              <a:buSzPts val="630"/>
              <a:buChar char="🞆"/>
              <a:defRPr sz="900"/>
            </a:lvl4pPr>
            <a:lvl5pPr indent="-285750" lvl="4" marL="22860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Char char="•"/>
              <a:defRPr sz="9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31470" lvl="6" marL="32004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31470" lvl="8" marL="411480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/>
        </p:txBody>
      </p:sp>
      <p:sp>
        <p:nvSpPr>
          <p:cNvPr id="138" name="Google Shape;138;p49"/>
          <p:cNvSpPr/>
          <p:nvPr/>
        </p:nvSpPr>
        <p:spPr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9" name="Google Shape;139;p49"/>
          <p:cNvSpPr txBox="1"/>
          <p:nvPr>
            <p:ph idx="10" type="dt"/>
          </p:nvPr>
        </p:nvSpPr>
        <p:spPr>
          <a:xfrm>
            <a:off x="7717536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9"/>
          <p:cNvSpPr txBox="1"/>
          <p:nvPr>
            <p:ph idx="11" type="ftr"/>
          </p:nvPr>
        </p:nvSpPr>
        <p:spPr>
          <a:xfrm>
            <a:off x="402336" y="6410848"/>
            <a:ext cx="4779264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0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1;p40"/>
          <p:cNvSpPr/>
          <p:nvPr/>
        </p:nvSpPr>
        <p:spPr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" name="Google Shape;12;p40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" name="Google Shape;13;p40"/>
          <p:cNvSpPr/>
          <p:nvPr/>
        </p:nvSpPr>
        <p:spPr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" name="Google Shape;14;p40"/>
          <p:cNvSpPr/>
          <p:nvPr/>
        </p:nvSpPr>
        <p:spPr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" name="Google Shape;15;p40"/>
          <p:cNvSpPr txBox="1"/>
          <p:nvPr>
            <p:ph idx="10" type="dt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6" name="Google Shape;16;p40"/>
          <p:cNvSpPr txBox="1"/>
          <p:nvPr>
            <p:ph idx="11" type="ftr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7" name="Google Shape;17;p40"/>
          <p:cNvSpPr/>
          <p:nvPr/>
        </p:nvSpPr>
        <p:spPr>
          <a:xfrm>
            <a:off x="203200" y="155448"/>
            <a:ext cx="11777472" cy="6547104"/>
          </a:xfrm>
          <a:prstGeom prst="rect">
            <a:avLst/>
          </a:prstGeom>
          <a:noFill/>
          <a:ln cap="flat" cmpd="sng" w="9525">
            <a:solidFill>
              <a:srgbClr val="CE571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8" name="Google Shape;18;p40"/>
          <p:cNvCxnSpPr/>
          <p:nvPr/>
        </p:nvCxnSpPr>
        <p:spPr>
          <a:xfrm>
            <a:off x="203200" y="1276743"/>
            <a:ext cx="11777472" cy="0"/>
          </a:xfrm>
          <a:prstGeom prst="straightConnector1">
            <a:avLst/>
          </a:prstGeom>
          <a:noFill/>
          <a:ln cap="flat" cmpd="sng" w="9525">
            <a:solidFill>
              <a:srgbClr val="CE5717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9" name="Google Shape;19;p40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" name="Google Shape;20;p40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cap="rnd" cmpd="dbl" w="50800">
            <a:solidFill>
              <a:srgbClr val="CE57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" name="Google Shape;21;p40"/>
          <p:cNvSpPr txBox="1"/>
          <p:nvPr>
            <p:ph idx="12" type="sldNum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sz="1600" u="non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22" name="Google Shape;22;p40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  <a:defRPr b="0" i="0" sz="3300" u="none" cap="none" strike="noStrike">
                <a:solidFill>
                  <a:srgbClr val="CE571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40"/>
          <p:cNvSpPr txBox="1"/>
          <p:nvPr>
            <p:ph idx="1" type="body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332" lvl="0" marL="457200" marR="0" rtl="0" algn="l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Char char="⚫"/>
              <a:defRPr b="0" i="0" sz="27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2639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b="0" i="0" sz="2200" u="none" cap="none" strike="noStrik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32385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b="0" i="0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3175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b="0" i="0" sz="2000" u="none" cap="none" strike="noStrik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20039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320039" lvl="6" marL="3200400" marR="0" rtl="0" algn="l">
              <a:spcBef>
                <a:spcPts val="320"/>
              </a:spcBef>
              <a:spcAft>
                <a:spcPts val="0"/>
              </a:spcAft>
              <a:buClr>
                <a:srgbClr val="278EA7"/>
              </a:buClr>
              <a:buSzPts val="1440"/>
              <a:buFont typeface="Georgia"/>
              <a:buChar char="•"/>
              <a:defRPr b="0" i="0" sz="16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rgbClr val="325689"/>
              </a:buClr>
              <a:buSzPts val="1600"/>
              <a:buFont typeface="Georgia"/>
              <a:buChar char="•"/>
              <a:defRPr b="0" i="0" sz="16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308609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BF1B23"/>
              </a:buClr>
              <a:buSzPts val="1260"/>
              <a:buFont typeface="Georgia"/>
              <a:buChar char="•"/>
              <a:defRPr b="0" i="0" sz="1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Relationship Id="rId4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Relationship Id="rId4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5" Type="http://schemas.openxmlformats.org/officeDocument/2006/relationships/image" Target="../media/image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1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"/>
          <p:cNvSpPr txBox="1"/>
          <p:nvPr>
            <p:ph idx="1" type="subTitle"/>
          </p:nvPr>
        </p:nvSpPr>
        <p:spPr>
          <a:xfrm>
            <a:off x="1255059" y="2819399"/>
            <a:ext cx="9108141" cy="28582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AR" sz="4000"/>
              <a:t>SISTEMA NERVIOSO PARTE I</a:t>
            </a:r>
            <a:endParaRPr sz="4000"/>
          </a:p>
        </p:txBody>
      </p:sp>
      <p:pic>
        <p:nvPicPr>
          <p:cNvPr descr="cerebro.jpg" id="167" name="Google Shape;16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3388" y="3539895"/>
            <a:ext cx="5283200" cy="2418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ENCÉFALO: CEREBRO</a:t>
            </a:r>
            <a:endParaRPr/>
          </a:p>
        </p:txBody>
      </p:sp>
      <p:sp>
        <p:nvSpPr>
          <p:cNvPr id="243" name="Google Shape;243;p10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hemi.jpg" id="244" name="Google Shape;244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65707" y="1351174"/>
            <a:ext cx="2904620" cy="24641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bulos.jpg" id="245" name="Google Shape;245;p10"/>
          <p:cNvPicPr preferRelativeResize="0"/>
          <p:nvPr>
            <p:ph idx="429496729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82521" y="3651972"/>
            <a:ext cx="2901661" cy="243976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0"/>
          <p:cNvSpPr txBox="1"/>
          <p:nvPr/>
        </p:nvSpPr>
        <p:spPr>
          <a:xfrm>
            <a:off x="318655" y="1551709"/>
            <a:ext cx="8742217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CEREBRO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Organo principal del SNC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Se divide en dos hemisferios: izquierdo y derecho.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En cada lobulo se distingue una parte externa: corteza cerebral compuesta por sustancia gris (neuronas) y una parte interna: cuerpo calloso compuesta por sustancia blanca (axones y células de la neuroglia)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Cada hemisferio esta divido en cuatro lóbulos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ENCÉFALO: CEREBRO</a:t>
            </a:r>
            <a:endParaRPr/>
          </a:p>
        </p:txBody>
      </p:sp>
      <p:sp>
        <p:nvSpPr>
          <p:cNvPr id="252" name="Google Shape;252;p11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253" name="Google Shape;253;p11"/>
          <p:cNvSpPr txBox="1"/>
          <p:nvPr>
            <p:ph idx="1" type="body"/>
          </p:nvPr>
        </p:nvSpPr>
        <p:spPr>
          <a:xfrm>
            <a:off x="290946" y="1236101"/>
            <a:ext cx="11554691" cy="4846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Lóbulo frontal</a:t>
            </a:r>
            <a:r>
              <a:rPr lang="es-AR"/>
              <a:t>: contiene la corteza motora primaria y es el responsable de la actividad motora. Control las funciones psíquicas e intelectuales superiores, controla la capacidad de producir el lenguaje hablado.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Lobulo parietal</a:t>
            </a:r>
            <a:r>
              <a:rPr lang="es-AR"/>
              <a:t>: contiene la corteza sensorial primaria. Procesa las aferencias sensoriales como tacto,  sentido de posicion,  forma y cosistencia de los objetos.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Lobulo temporal</a:t>
            </a:r>
            <a:r>
              <a:rPr lang="es-AR"/>
              <a:t>: contiene corteza auditiva primaria, responsable de la comprension del lenguaje hablado y escrito, contiene areas de interpretacion que integra al pensamiento y la memoria aferencias auditivas y visuales.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Lobulo occipital</a:t>
            </a:r>
            <a:r>
              <a:rPr lang="es-AR"/>
              <a:t>: contiene corteza visual primaria, es el responsable de recibir e interpretar la informacion visual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CORTEZA CEREBRAL</a:t>
            </a:r>
            <a:endParaRPr/>
          </a:p>
        </p:txBody>
      </p:sp>
      <p:sp>
        <p:nvSpPr>
          <p:cNvPr id="259" name="Google Shape;259;p12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1.3.1.C.CortezaCerebral.png" id="260" name="Google Shape;260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30332" y="1371817"/>
            <a:ext cx="4942954" cy="3089346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2"/>
          <p:cNvSpPr txBox="1"/>
          <p:nvPr/>
        </p:nvSpPr>
        <p:spPr>
          <a:xfrm>
            <a:off x="336496" y="776943"/>
            <a:ext cx="6693836" cy="61247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FUNCIONES DE LA CORTEZA</a:t>
            </a: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b="1" lang="es-AR" sz="2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Sensitiva o sensorial </a:t>
            </a: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r/c sensaciones somaticas (tacto,presion, temperatura)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b="1" lang="es-AR" sz="2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Motora  </a:t>
            </a: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comprende dos areas: somática (movimiento del cuerpo) y promotora (coordinación y armonía)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b="1" lang="es-AR" sz="2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Integradora </a:t>
            </a: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relaciona la información la almacena y elabora una respuesta (capacidad de estar conciente alerta,sueño y escanso; comprension del lenguaje; sensacion de ira, alegria, temor placery capac. de memoria a corto y largo plazo.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3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CUERPO CALLOSO Y CEREBELO</a:t>
            </a:r>
            <a:endParaRPr/>
          </a:p>
        </p:txBody>
      </p:sp>
      <p:sp>
        <p:nvSpPr>
          <p:cNvPr id="267" name="Google Shape;267;p13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cer.jpg" id="268" name="Google Shape;268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17365" y="1352694"/>
            <a:ext cx="3196764" cy="21109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ere.jpg" id="269" name="Google Shape;26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83782" y="3448914"/>
            <a:ext cx="3217285" cy="242541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3"/>
          <p:cNvSpPr txBox="1"/>
          <p:nvPr/>
        </p:nvSpPr>
        <p:spPr>
          <a:xfrm>
            <a:off x="263236" y="1482436"/>
            <a:ext cx="8451273" cy="4832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CUERPO CALLOSO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Sustancia blanca (tractos nerviosos)  situado entre ambos hemisferios.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CEREBELO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Compuesto por sustancia gris por fuera ypor dentro por sustancia blanca.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Situado debajo del cerebro.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Sus principales funciones son:  coordinacion de movimiento, control de la postura, y mantenimiento del equilibrio (No son exclusivas del cerebelo ya que las comparte con el oido interno)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4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TRONCO ENCEFÁLICO</a:t>
            </a:r>
            <a:endParaRPr/>
          </a:p>
        </p:txBody>
      </p:sp>
      <p:sp>
        <p:nvSpPr>
          <p:cNvPr id="277" name="Google Shape;277;p14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TRONCO.jpg" id="278" name="Google Shape;278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7222" y="1348260"/>
            <a:ext cx="3304670" cy="2390879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4"/>
          <p:cNvSpPr txBox="1"/>
          <p:nvPr/>
        </p:nvSpPr>
        <p:spPr>
          <a:xfrm>
            <a:off x="304800" y="1080655"/>
            <a:ext cx="839585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Formado por: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Mesencéfalo</a:t>
            </a: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 su principal función es  transmitir a otras estructuras estímulos relacionados con el movimiento muscular.  Hay vías motoras que controlan los movimientos reflejos  en respuesta a estímulo visuales y auditivos. Nacen los pares 3 y4 </a:t>
            </a:r>
            <a:endParaRPr/>
          </a:p>
        </p:txBody>
      </p:sp>
      <p:sp>
        <p:nvSpPr>
          <p:cNvPr id="280" name="Google Shape;280;p14"/>
          <p:cNvSpPr txBox="1"/>
          <p:nvPr/>
        </p:nvSpPr>
        <p:spPr>
          <a:xfrm>
            <a:off x="180108" y="3429000"/>
            <a:ext cx="12096376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Puente de Varolio o Protuberancia</a:t>
            </a: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 nacen los pares 5,6,7,y 8.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Bulbo raquídeo</a:t>
            </a: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 pares craneales 9, 10, 11 y 12se originan en el bulbo.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Contiene centros de control de funciones vitales: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Función cardiaca: movimientos involuntarios.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Función pulmonar: regula el centro respiratorio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Funciona como centro vasomotor: controla la presión sanguínea, nauseas,vómitos, tos, deglución y el hipo.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MENINGES</a:t>
            </a:r>
            <a:endParaRPr/>
          </a:p>
        </p:txBody>
      </p:sp>
      <p:sp>
        <p:nvSpPr>
          <p:cNvPr id="286" name="Google Shape;286;p15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287" name="Google Shape;287;p15"/>
          <p:cNvSpPr txBox="1"/>
          <p:nvPr>
            <p:ph idx="1" type="body"/>
          </p:nvPr>
        </p:nvSpPr>
        <p:spPr>
          <a:xfrm>
            <a:off x="289739" y="1247035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es-AR"/>
              <a:t>Es la membrana que protege el encéfalo. se subdivide en tres túnicas o capas: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Interior o </a:t>
            </a:r>
            <a:r>
              <a:rPr b="1" lang="es-AR"/>
              <a:t>PIAMADRE</a:t>
            </a:r>
            <a:r>
              <a:rPr lang="es-AR"/>
              <a:t> unida al encéfalo.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Fuera de ella esta la </a:t>
            </a:r>
            <a:r>
              <a:rPr b="1" lang="es-AR"/>
              <a:t>ARACNOIDES</a:t>
            </a:r>
            <a:r>
              <a:rPr lang="es-AR"/>
              <a:t> separada por un espacio subaracnoideo parecido a una red.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La membrana exterior es la llamada </a:t>
            </a:r>
            <a:r>
              <a:rPr b="1" lang="es-AR"/>
              <a:t>DURAMADRE </a:t>
            </a:r>
            <a:r>
              <a:rPr lang="es-AR"/>
              <a:t>y se encuentra adherida firmemente al cráneo.</a:t>
            </a:r>
            <a:endParaRPr/>
          </a:p>
          <a:p>
            <a:pPr indent="-128587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6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MENINGES</a:t>
            </a:r>
            <a:endParaRPr/>
          </a:p>
        </p:txBody>
      </p:sp>
      <p:sp>
        <p:nvSpPr>
          <p:cNvPr id="293" name="Google Shape;293;p16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pia.png" id="294" name="Google Shape;294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1757" y="1371600"/>
            <a:ext cx="4040151" cy="2541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dula.jpg" id="295" name="Google Shape;29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3502" y="3544930"/>
            <a:ext cx="4670280" cy="285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ninges-social.jpg" id="296" name="Google Shape;29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23543" y="1856509"/>
            <a:ext cx="6493493" cy="3409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SISTEMA VENTRICULAR</a:t>
            </a:r>
            <a:endParaRPr/>
          </a:p>
        </p:txBody>
      </p:sp>
      <p:sp>
        <p:nvSpPr>
          <p:cNvPr id="302" name="Google Shape;302;p17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03" name="Google Shape;303;p17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Esta formado por cuatro cámaras interconectadas.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Dentro de cada cámara existen capilares llamados plexos coroideos.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En la capa interna de los ventrículos se produce el LCR.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Existen dos ventrículos laterales simétricos que se comunican entre si.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El tercer ventrículo se encuentra conectado a los V.laterales a traves del agujero de MONRO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El cuarto ventrículo es el que se comunica con el espacio subaracnoideo.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SISTEMA VENTRICULAR</a:t>
            </a:r>
            <a:endParaRPr/>
          </a:p>
        </p:txBody>
      </p:sp>
      <p:sp>
        <p:nvSpPr>
          <p:cNvPr id="309" name="Google Shape;309;p18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ventriculos-laterales.png" id="310" name="Google Shape;310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0255" y="1578632"/>
            <a:ext cx="9047017" cy="4332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9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lang="es-AR"/>
              <a:t>LCR</a:t>
            </a:r>
            <a:endParaRPr/>
          </a:p>
        </p:txBody>
      </p:sp>
      <p:sp>
        <p:nvSpPr>
          <p:cNvPr id="316" name="Google Shape;316;p19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17" name="Google Shape;317;p19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Es incoloro e inodoro.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Esta compuesto por glucosa, electrolitos, oxigeno, agua y dióxido de carbono.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Su cantidad varia entre 125 y 150 ml. Que se encuentra en circulación permanente ; es reabsorbido en las vellosidades aracnoideas.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Funciones: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Amortiguador, Elimina desechos metabólicos, Proporciona nutrición y mantiene la presión intracraneal.</a:t>
            </a:r>
            <a:endParaRPr/>
          </a:p>
          <a:p>
            <a:pPr indent="-128587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"/>
          <p:cNvSpPr txBox="1"/>
          <p:nvPr>
            <p:ph type="title"/>
          </p:nvPr>
        </p:nvSpPr>
        <p:spPr>
          <a:xfrm>
            <a:off x="1141413" y="618518"/>
            <a:ext cx="9905998" cy="5440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ct val="100000"/>
              <a:buFont typeface="Georgia"/>
              <a:buNone/>
            </a:pPr>
            <a:r>
              <a:rPr lang="es-AR"/>
              <a:t>Sistema nervioso es responsable de:</a:t>
            </a:r>
            <a:endParaRPr/>
          </a:p>
        </p:txBody>
      </p:sp>
      <p:sp>
        <p:nvSpPr>
          <p:cNvPr id="173" name="Google Shape;173;p2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sist.jpg" id="174" name="Google Shape;174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093" y="1548480"/>
            <a:ext cx="2166084" cy="3612107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"/>
          <p:cNvSpPr/>
          <p:nvPr/>
        </p:nvSpPr>
        <p:spPr>
          <a:xfrm>
            <a:off x="1045029" y="3579224"/>
            <a:ext cx="2194560" cy="11364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Regula  actividades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corporales </a:t>
            </a:r>
            <a:endParaRPr/>
          </a:p>
        </p:txBody>
      </p:sp>
      <p:pic>
        <p:nvPicPr>
          <p:cNvPr descr="sist.jpg" id="176" name="Google Shape;17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1784" y="1583315"/>
            <a:ext cx="2166084" cy="36121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st.jpg" id="177" name="Google Shape;17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8056" y="1548481"/>
            <a:ext cx="2166084" cy="3612107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"/>
          <p:cNvSpPr/>
          <p:nvPr/>
        </p:nvSpPr>
        <p:spPr>
          <a:xfrm>
            <a:off x="4946469" y="2586447"/>
            <a:ext cx="2194560" cy="2190206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Es responsable de nuestra percepción, conducta y recuerdos </a:t>
            </a:r>
            <a:endParaRPr/>
          </a:p>
        </p:txBody>
      </p:sp>
      <p:sp>
        <p:nvSpPr>
          <p:cNvPr id="179" name="Google Shape;179;p2"/>
          <p:cNvSpPr/>
          <p:nvPr/>
        </p:nvSpPr>
        <p:spPr>
          <a:xfrm>
            <a:off x="8939347" y="3439886"/>
            <a:ext cx="2194560" cy="11364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4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Inicia los movimientos voluntarios </a:t>
            </a:r>
            <a:endParaRPr/>
          </a:p>
        </p:txBody>
      </p:sp>
      <p:sp>
        <p:nvSpPr>
          <p:cNvPr id="180" name="Google Shape;180;p2"/>
          <p:cNvSpPr/>
          <p:nvPr/>
        </p:nvSpPr>
        <p:spPr>
          <a:xfrm>
            <a:off x="3435531" y="1593669"/>
            <a:ext cx="1371600" cy="3592285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rgbClr val="343434"/>
                </a:solidFill>
                <a:latin typeface="Georgia"/>
                <a:ea typeface="Georgia"/>
                <a:cs typeface="Georgia"/>
                <a:sym typeface="Georgia"/>
              </a:rPr>
              <a:t>Es el sistema </a:t>
            </a:r>
            <a:r>
              <a:rPr lang="es-AR" sz="1800">
                <a:solidFill>
                  <a:srgbClr val="343434"/>
                </a:solidFill>
                <a:latin typeface="Georgia"/>
                <a:ea typeface="Georgia"/>
                <a:cs typeface="Georgia"/>
                <a:sym typeface="Georgia"/>
              </a:rPr>
              <a:t>más</a:t>
            </a:r>
            <a:r>
              <a:rPr lang="es-AR" sz="1800">
                <a:solidFill>
                  <a:srgbClr val="343434"/>
                </a:solidFill>
                <a:latin typeface="Georgia"/>
                <a:ea typeface="Georgia"/>
                <a:cs typeface="Georgia"/>
                <a:sym typeface="Georgia"/>
              </a:rPr>
              <a:t> complejo y el mas pequeño ( 2kg/3% del peso corporal total)</a:t>
            </a:r>
            <a:endParaRPr/>
          </a:p>
        </p:txBody>
      </p:sp>
      <p:sp>
        <p:nvSpPr>
          <p:cNvPr id="181" name="Google Shape;181;p2"/>
          <p:cNvSpPr/>
          <p:nvPr/>
        </p:nvSpPr>
        <p:spPr>
          <a:xfrm>
            <a:off x="7363096" y="1537063"/>
            <a:ext cx="1480457" cy="3592285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rgbClr val="343434"/>
                </a:solidFill>
                <a:latin typeface="Georgia"/>
                <a:ea typeface="Georgia"/>
                <a:cs typeface="Georgia"/>
                <a:sym typeface="Georgia"/>
              </a:rPr>
              <a:t>Su mínima unidad funcional es: la </a:t>
            </a:r>
            <a:r>
              <a:rPr b="1" lang="es-AR" sz="1800">
                <a:solidFill>
                  <a:srgbClr val="343434"/>
                </a:solidFill>
                <a:latin typeface="Georgia"/>
                <a:ea typeface="Georgia"/>
                <a:cs typeface="Georgia"/>
                <a:sym typeface="Georgia"/>
              </a:rPr>
              <a:t>NEURONA</a:t>
            </a:r>
            <a:r>
              <a:rPr lang="es-AR" sz="1800">
                <a:solidFill>
                  <a:srgbClr val="343434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/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0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MEDULA ESPINAL</a:t>
            </a:r>
            <a:endParaRPr/>
          </a:p>
        </p:txBody>
      </p:sp>
      <p:sp>
        <p:nvSpPr>
          <p:cNvPr id="323" name="Google Shape;323;p20"/>
          <p:cNvSpPr txBox="1"/>
          <p:nvPr>
            <p:ph idx="12" type="sldNum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24" name="Google Shape;324;p20"/>
          <p:cNvSpPr txBox="1"/>
          <p:nvPr>
            <p:ph idx="1" type="body"/>
          </p:nvPr>
        </p:nvSpPr>
        <p:spPr>
          <a:xfrm>
            <a:off x="249382" y="1371600"/>
            <a:ext cx="5735782" cy="4681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125"/>
              <a:buChar char="⚫"/>
            </a:pPr>
            <a:r>
              <a:rPr lang="es-AR"/>
              <a:t>Es un cordón nervioso blanco y cilíndrico dentro de la columna vertebral.</a:t>
            </a:r>
            <a:endParaRPr/>
          </a:p>
          <a:p>
            <a:pPr indent="-274320" lvl="0" marL="274320" rtl="0" algn="l">
              <a:spcBef>
                <a:spcPts val="500"/>
              </a:spcBef>
              <a:spcAft>
                <a:spcPts val="0"/>
              </a:spcAft>
              <a:buSzPts val="2125"/>
              <a:buChar char="⚫"/>
            </a:pPr>
            <a:r>
              <a:rPr lang="es-AR"/>
              <a:t>Se extiende desde el bulbo raquídeo hasta L2.</a:t>
            </a:r>
            <a:endParaRPr/>
          </a:p>
          <a:p>
            <a:pPr indent="-274320" lvl="0" marL="274320" rtl="0" algn="l">
              <a:spcBef>
                <a:spcPts val="500"/>
              </a:spcBef>
              <a:spcAft>
                <a:spcPts val="0"/>
              </a:spcAft>
              <a:buSzPts val="2125"/>
              <a:buChar char="⚫"/>
            </a:pPr>
            <a:r>
              <a:rPr lang="es-AR"/>
              <a:t>De la medula salen 31 pares de nervios: 8 cervicales, 12torácicos, 5 lumbares, 5 sacros y coxígeo.</a:t>
            </a:r>
            <a:endParaRPr/>
          </a:p>
          <a:p>
            <a:pPr indent="-274320" lvl="0" marL="274320" rtl="0" algn="l">
              <a:spcBef>
                <a:spcPts val="500"/>
              </a:spcBef>
              <a:spcAft>
                <a:spcPts val="0"/>
              </a:spcAft>
              <a:buSzPts val="2125"/>
              <a:buChar char="⚫"/>
            </a:pPr>
            <a:r>
              <a:rPr lang="es-AR"/>
              <a:t>A partir de L2 surgen raíces descubiertas llamadas “ Cola de caballo”</a:t>
            </a:r>
            <a:endParaRPr/>
          </a:p>
          <a:p>
            <a:pPr indent="-139382" lvl="0" marL="274320" rtl="0" algn="l">
              <a:spcBef>
                <a:spcPts val="500"/>
              </a:spcBef>
              <a:spcAft>
                <a:spcPts val="0"/>
              </a:spcAft>
              <a:buSzPts val="2125"/>
              <a:buNone/>
            </a:pPr>
            <a:r>
              <a:t/>
            </a:r>
            <a:endParaRPr/>
          </a:p>
        </p:txBody>
      </p:sp>
      <p:pic>
        <p:nvPicPr>
          <p:cNvPr descr="Nervios-raquideos-de-la-medula.png" id="325" name="Google Shape;325;p20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6437" y="1182124"/>
            <a:ext cx="4391890" cy="525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1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MEDULA ESPINAL</a:t>
            </a:r>
            <a:endParaRPr/>
          </a:p>
        </p:txBody>
      </p:sp>
      <p:sp>
        <p:nvSpPr>
          <p:cNvPr id="331" name="Google Shape;331;p21"/>
          <p:cNvSpPr txBox="1"/>
          <p:nvPr>
            <p:ph idx="12" type="sldNum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32" name="Google Shape;332;p21"/>
          <p:cNvSpPr txBox="1"/>
          <p:nvPr>
            <p:ph idx="1" type="body"/>
          </p:nvPr>
        </p:nvSpPr>
        <p:spPr>
          <a:xfrm>
            <a:off x="402336" y="1371600"/>
            <a:ext cx="5384800" cy="4681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125"/>
              <a:buChar char="⚫"/>
            </a:pPr>
            <a:r>
              <a:rPr lang="es-AR"/>
              <a:t>Conduce mediante los nervios, las sensaciones al cerebro.</a:t>
            </a:r>
            <a:endParaRPr/>
          </a:p>
          <a:p>
            <a:pPr indent="-274320" lvl="0" marL="274320" rtl="0" algn="l">
              <a:spcBef>
                <a:spcPts val="500"/>
              </a:spcBef>
              <a:spcAft>
                <a:spcPts val="0"/>
              </a:spcAft>
              <a:buSzPts val="2125"/>
              <a:buChar char="⚫"/>
            </a:pPr>
            <a:r>
              <a:rPr lang="es-AR"/>
              <a:t>Las </a:t>
            </a:r>
            <a:r>
              <a:rPr b="1" lang="es-AR"/>
              <a:t>fibras ascendentes </a:t>
            </a:r>
            <a:r>
              <a:rPr lang="es-AR"/>
              <a:t>son sensitivas, conducen impulsos que reciben de la piel, los músculos y las articulaciones hacia distintas partes cerebrales.</a:t>
            </a:r>
            <a:endParaRPr/>
          </a:p>
          <a:p>
            <a:pPr indent="-274320" lvl="0" marL="274320" rtl="0" algn="l">
              <a:spcBef>
                <a:spcPts val="500"/>
              </a:spcBef>
              <a:spcAft>
                <a:spcPts val="0"/>
              </a:spcAft>
              <a:buSzPts val="2125"/>
              <a:buChar char="⚫"/>
            </a:pPr>
            <a:r>
              <a:rPr lang="es-AR"/>
              <a:t>Las </a:t>
            </a:r>
            <a:r>
              <a:rPr b="1" lang="es-AR"/>
              <a:t>fibras descendentes </a:t>
            </a:r>
            <a:r>
              <a:rPr lang="es-AR"/>
              <a:t>son motoras, conducen los impulsos  desde los centros superiores del cerebro hacia la medula, los músculos y las glándulas. </a:t>
            </a:r>
            <a:endParaRPr/>
          </a:p>
          <a:p>
            <a:pPr indent="-139382" lvl="0" marL="274320" rtl="0" algn="l">
              <a:spcBef>
                <a:spcPts val="500"/>
              </a:spcBef>
              <a:spcAft>
                <a:spcPts val="0"/>
              </a:spcAft>
              <a:buSzPts val="2125"/>
              <a:buNone/>
            </a:pPr>
            <a:r>
              <a:t/>
            </a:r>
            <a:endParaRPr/>
          </a:p>
        </p:txBody>
      </p:sp>
      <p:pic>
        <p:nvPicPr>
          <p:cNvPr descr="maxresdefault.jpg" id="333" name="Google Shape;333;p21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9751" y="1693068"/>
            <a:ext cx="6092249" cy="4569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2"/>
          <p:cNvSpPr txBox="1"/>
          <p:nvPr>
            <p:ph idx="1" type="subTitle"/>
          </p:nvPr>
        </p:nvSpPr>
        <p:spPr>
          <a:xfrm>
            <a:off x="1828800" y="28194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720"/>
              <a:buNone/>
            </a:pPr>
            <a:r>
              <a:rPr lang="es-AR" sz="3200"/>
              <a:t>HISTOLOGIA</a:t>
            </a:r>
            <a:endParaRPr sz="3200"/>
          </a:p>
        </p:txBody>
      </p:sp>
      <p:sp>
        <p:nvSpPr>
          <p:cNvPr id="339" name="Google Shape;339;p22"/>
          <p:cNvSpPr txBox="1"/>
          <p:nvPr>
            <p:ph idx="12" type="sldNum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40" name="Google Shape;340;p22"/>
          <p:cNvSpPr txBox="1"/>
          <p:nvPr>
            <p:ph type="ctrTitle"/>
          </p:nvPr>
        </p:nvSpPr>
        <p:spPr>
          <a:xfrm>
            <a:off x="914400" y="381000"/>
            <a:ext cx="10363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</a:pPr>
            <a:r>
              <a:rPr b="1" lang="es-AR"/>
              <a:t>SISTEMA NERVIOSO CENTRAL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3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CARACTERISTICAS NEURONALES</a:t>
            </a:r>
            <a:endParaRPr/>
          </a:p>
        </p:txBody>
      </p:sp>
      <p:sp>
        <p:nvSpPr>
          <p:cNvPr id="346" name="Google Shape;346;p23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47" name="Google Shape;347;p23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Dos tipos de células </a:t>
            </a:r>
            <a:r>
              <a:rPr b="1" lang="es-AR"/>
              <a:t>NEURONAS y NEUROGLIAS  </a:t>
            </a:r>
            <a:r>
              <a:rPr lang="es-AR"/>
              <a:t>que forman redes dentro del encéfalo y la medula espinal.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Las </a:t>
            </a:r>
            <a:r>
              <a:rPr b="1" lang="es-AR"/>
              <a:t>NEURONAS </a:t>
            </a:r>
            <a:r>
              <a:rPr lang="es-AR"/>
              <a:t>realizan la mayoría de las funciones del SN: sensaciones, pensamientos, recuerdos, control de actividad muscular y regulación de las secreciones glandulares. Al ser tan especializadas han perdido la capacidad mitótica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Las </a:t>
            </a:r>
            <a:r>
              <a:rPr b="1" lang="es-AR"/>
              <a:t>NEUROGLIAS </a:t>
            </a:r>
            <a:r>
              <a:rPr lang="es-AR"/>
              <a:t>son células mas pequeñas pero que superan en cantidad a las neuronas, cumplen la función de protegerlas manteniendo el liquido intersticial que las rodea  y al contrario que las neuronas se siguen dividiendo durante toda la vida.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4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NEURONA</a:t>
            </a:r>
            <a:endParaRPr/>
          </a:p>
        </p:txBody>
      </p:sp>
      <p:sp>
        <p:nvSpPr>
          <p:cNvPr id="353" name="Google Shape;353;p24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id="354" name="Google Shape;354;p2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4583" y="1527174"/>
            <a:ext cx="3660680" cy="48182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5" name="Google Shape;355;p24"/>
          <p:cNvCxnSpPr/>
          <p:nvPr/>
        </p:nvCxnSpPr>
        <p:spPr>
          <a:xfrm flipH="1" rot="10800000">
            <a:off x="6885709" y="2355273"/>
            <a:ext cx="2493818" cy="13854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56" name="Google Shape;356;p24"/>
          <p:cNvSpPr/>
          <p:nvPr/>
        </p:nvSpPr>
        <p:spPr>
          <a:xfrm>
            <a:off x="9462655" y="1953491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NUCLEO</a:t>
            </a:r>
            <a:endParaRPr/>
          </a:p>
        </p:txBody>
      </p:sp>
      <p:cxnSp>
        <p:nvCxnSpPr>
          <p:cNvPr id="357" name="Google Shape;357;p24"/>
          <p:cNvCxnSpPr/>
          <p:nvPr/>
        </p:nvCxnSpPr>
        <p:spPr>
          <a:xfrm rot="10800000">
            <a:off x="3920837" y="3034146"/>
            <a:ext cx="845127" cy="1385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58" name="Google Shape;358;p24"/>
          <p:cNvSpPr/>
          <p:nvPr/>
        </p:nvSpPr>
        <p:spPr>
          <a:xfrm>
            <a:off x="9379528" y="2909454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NEUROFIBRILLA</a:t>
            </a:r>
            <a:endParaRPr/>
          </a:p>
        </p:txBody>
      </p:sp>
      <p:cxnSp>
        <p:nvCxnSpPr>
          <p:cNvPr id="359" name="Google Shape;359;p24"/>
          <p:cNvCxnSpPr/>
          <p:nvPr/>
        </p:nvCxnSpPr>
        <p:spPr>
          <a:xfrm>
            <a:off x="7398327" y="2576946"/>
            <a:ext cx="2064328" cy="76199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60" name="Google Shape;360;p24"/>
          <p:cNvCxnSpPr/>
          <p:nvPr/>
        </p:nvCxnSpPr>
        <p:spPr>
          <a:xfrm flipH="1">
            <a:off x="3699165" y="3491345"/>
            <a:ext cx="734291" cy="63731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61" name="Google Shape;361;p24"/>
          <p:cNvCxnSpPr/>
          <p:nvPr/>
        </p:nvCxnSpPr>
        <p:spPr>
          <a:xfrm rot="10800000">
            <a:off x="3643746" y="4114800"/>
            <a:ext cx="983673" cy="221674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62" name="Google Shape;362;p24"/>
          <p:cNvCxnSpPr/>
          <p:nvPr/>
        </p:nvCxnSpPr>
        <p:spPr>
          <a:xfrm flipH="1">
            <a:off x="3906983" y="1787237"/>
            <a:ext cx="3228109" cy="318654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63" name="Google Shape;363;p24"/>
          <p:cNvCxnSpPr/>
          <p:nvPr/>
        </p:nvCxnSpPr>
        <p:spPr>
          <a:xfrm flipH="1">
            <a:off x="3893127" y="2050474"/>
            <a:ext cx="3103418" cy="41562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64" name="Google Shape;364;p24"/>
          <p:cNvCxnSpPr/>
          <p:nvPr/>
        </p:nvCxnSpPr>
        <p:spPr>
          <a:xfrm>
            <a:off x="6594763" y="2535382"/>
            <a:ext cx="1925782" cy="157941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65" name="Google Shape;365;p24"/>
          <p:cNvCxnSpPr/>
          <p:nvPr/>
        </p:nvCxnSpPr>
        <p:spPr>
          <a:xfrm rot="10800000">
            <a:off x="3851565" y="5403274"/>
            <a:ext cx="1523999" cy="48490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66" name="Google Shape;366;p24"/>
          <p:cNvCxnSpPr/>
          <p:nvPr/>
        </p:nvCxnSpPr>
        <p:spPr>
          <a:xfrm flipH="1">
            <a:off x="3851564" y="5403272"/>
            <a:ext cx="1233054" cy="2770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67" name="Google Shape;367;p24"/>
          <p:cNvSpPr/>
          <p:nvPr/>
        </p:nvSpPr>
        <p:spPr>
          <a:xfrm>
            <a:off x="1468583" y="1870364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DENDRITAS</a:t>
            </a:r>
            <a:endParaRPr/>
          </a:p>
        </p:txBody>
      </p:sp>
      <p:sp>
        <p:nvSpPr>
          <p:cNvPr id="368" name="Google Shape;368;p24"/>
          <p:cNvSpPr/>
          <p:nvPr/>
        </p:nvSpPr>
        <p:spPr>
          <a:xfrm>
            <a:off x="2590802" y="2715491"/>
            <a:ext cx="120534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AXON</a:t>
            </a:r>
            <a:endParaRPr/>
          </a:p>
        </p:txBody>
      </p:sp>
      <p:sp>
        <p:nvSpPr>
          <p:cNvPr id="369" name="Google Shape;369;p24"/>
          <p:cNvSpPr/>
          <p:nvPr/>
        </p:nvSpPr>
        <p:spPr>
          <a:xfrm>
            <a:off x="1163782" y="3934691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IMPULSO NERVIOSO</a:t>
            </a:r>
            <a:endParaRPr/>
          </a:p>
        </p:txBody>
      </p:sp>
      <p:sp>
        <p:nvSpPr>
          <p:cNvPr id="370" name="Google Shape;370;p24"/>
          <p:cNvSpPr/>
          <p:nvPr/>
        </p:nvSpPr>
        <p:spPr>
          <a:xfrm>
            <a:off x="1385455" y="5029199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AXON TERMINAL</a:t>
            </a:r>
            <a:endParaRPr/>
          </a:p>
        </p:txBody>
      </p:sp>
      <p:sp>
        <p:nvSpPr>
          <p:cNvPr id="371" name="Google Shape;371;p24"/>
          <p:cNvSpPr/>
          <p:nvPr/>
        </p:nvSpPr>
        <p:spPr>
          <a:xfrm>
            <a:off x="8603673" y="3851563"/>
            <a:ext cx="19950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CITOPLASMA</a:t>
            </a:r>
            <a:endParaRPr/>
          </a:p>
        </p:txBody>
      </p:sp>
      <p:cxnSp>
        <p:nvCxnSpPr>
          <p:cNvPr id="372" name="Google Shape;372;p24"/>
          <p:cNvCxnSpPr/>
          <p:nvPr/>
        </p:nvCxnSpPr>
        <p:spPr>
          <a:xfrm flipH="1" rot="-5400000">
            <a:off x="6109854" y="2341418"/>
            <a:ext cx="2812472" cy="256309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73" name="Google Shape;373;p24"/>
          <p:cNvCxnSpPr/>
          <p:nvPr/>
        </p:nvCxnSpPr>
        <p:spPr>
          <a:xfrm flipH="1" rot="10800000">
            <a:off x="6636327" y="1496291"/>
            <a:ext cx="2272146" cy="720437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74" name="Google Shape;374;p24"/>
          <p:cNvSpPr/>
          <p:nvPr/>
        </p:nvSpPr>
        <p:spPr>
          <a:xfrm>
            <a:off x="8950036" y="1385455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CUERPO CELULAR</a:t>
            </a:r>
            <a:endParaRPr/>
          </a:p>
        </p:txBody>
      </p:sp>
      <p:sp>
        <p:nvSpPr>
          <p:cNvPr id="375" name="Google Shape;375;p24"/>
          <p:cNvSpPr/>
          <p:nvPr/>
        </p:nvSpPr>
        <p:spPr>
          <a:xfrm>
            <a:off x="8880765" y="4710545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MITOCONDRIAS</a:t>
            </a:r>
            <a:endParaRPr/>
          </a:p>
        </p:txBody>
      </p:sp>
      <p:cxnSp>
        <p:nvCxnSpPr>
          <p:cNvPr id="376" name="Google Shape;376;p24"/>
          <p:cNvCxnSpPr/>
          <p:nvPr/>
        </p:nvCxnSpPr>
        <p:spPr>
          <a:xfrm>
            <a:off x="4890656" y="3920838"/>
            <a:ext cx="3740726" cy="178723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77" name="Google Shape;377;p24"/>
          <p:cNvSpPr/>
          <p:nvPr/>
        </p:nvSpPr>
        <p:spPr>
          <a:xfrm>
            <a:off x="8756073" y="5334000"/>
            <a:ext cx="19950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NEUROLEMA</a:t>
            </a:r>
            <a:endParaRPr/>
          </a:p>
        </p:txBody>
      </p:sp>
      <p:cxnSp>
        <p:nvCxnSpPr>
          <p:cNvPr id="378" name="Google Shape;378;p24"/>
          <p:cNvCxnSpPr/>
          <p:nvPr/>
        </p:nvCxnSpPr>
        <p:spPr>
          <a:xfrm rot="10800000">
            <a:off x="2937165" y="1468586"/>
            <a:ext cx="2341417" cy="734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79" name="Google Shape;379;p24"/>
          <p:cNvSpPr/>
          <p:nvPr/>
        </p:nvSpPr>
        <p:spPr>
          <a:xfrm>
            <a:off x="415637" y="1260763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COLATERAL AXONICO </a:t>
            </a:r>
            <a:endParaRPr/>
          </a:p>
        </p:txBody>
      </p:sp>
      <p:cxnSp>
        <p:nvCxnSpPr>
          <p:cNvPr id="380" name="Google Shape;380;p24"/>
          <p:cNvCxnSpPr>
            <a:endCxn id="381" idx="3"/>
          </p:cNvCxnSpPr>
          <p:nvPr/>
        </p:nvCxnSpPr>
        <p:spPr>
          <a:xfrm rot="10800000">
            <a:off x="3851564" y="6033654"/>
            <a:ext cx="789600" cy="131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81" name="Google Shape;381;p24"/>
          <p:cNvSpPr/>
          <p:nvPr/>
        </p:nvSpPr>
        <p:spPr>
          <a:xfrm>
            <a:off x="1399310" y="5777345"/>
            <a:ext cx="2452254" cy="5126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BULBO TERMINAL SINAPTICO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5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COMPONENTES NEURONALES</a:t>
            </a:r>
            <a:endParaRPr/>
          </a:p>
        </p:txBody>
      </p:sp>
      <p:sp>
        <p:nvSpPr>
          <p:cNvPr id="387" name="Google Shape;387;p25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88" name="Google Shape;388;p25"/>
          <p:cNvSpPr txBox="1"/>
          <p:nvPr>
            <p:ph idx="1" type="body"/>
          </p:nvPr>
        </p:nvSpPr>
        <p:spPr>
          <a:xfrm>
            <a:off x="290946" y="1277667"/>
            <a:ext cx="11637818" cy="5040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es-AR"/>
              <a:t>Se constituyen a partir de tres  componentes: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Cuerpo celular: </a:t>
            </a:r>
            <a:r>
              <a:rPr lang="es-AR"/>
              <a:t>contiene el núcleo y el citoplasma dentro de los que se hallan las organelas: lisosomas, mitocondrias y complejo de Golgi. También contienen ribosomas y neurofibrillas.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Dendritas:</a:t>
            </a:r>
            <a:r>
              <a:rPr lang="es-AR"/>
              <a:t> es la porción receptora o de entrada de la neurona su membrana plasmática contiene receptores para la fijación de mensajeros químicos de otras células. Son cortas y muy ramificadas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Axón:</a:t>
            </a:r>
            <a:r>
              <a:rPr lang="es-AR"/>
              <a:t> propaga los impulsos nerviosos a otra neurona, fibra o célula glandular. Posee mitocondrias, micro túbulos y neurofibrillas. El axoplasma es el citoplasma del axón.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El lugar de comunicación entre una neurona y una cel. Efectora es la </a:t>
            </a:r>
            <a:r>
              <a:rPr b="1" lang="es-AR"/>
              <a:t>sinapsis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6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CLASIFICACIÓN</a:t>
            </a:r>
            <a:r>
              <a:rPr b="1" lang="es-AR"/>
              <a:t> DE LAS NEURONAS</a:t>
            </a:r>
            <a:endParaRPr/>
          </a:p>
        </p:txBody>
      </p:sp>
      <p:sp>
        <p:nvSpPr>
          <p:cNvPr id="394" name="Google Shape;394;p26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395" name="Google Shape;395;p26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ct val="85000"/>
              <a:buNone/>
            </a:pPr>
            <a:r>
              <a:rPr lang="es-AR"/>
              <a:t>Se clasifican según el numero de prolongaciones que nace de su cuerpo en: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b="1" lang="es-AR"/>
              <a:t>Multipolares</a:t>
            </a:r>
            <a:endParaRPr b="1"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lang="es-AR"/>
              <a:t>Varias dendritas y un axón (son neuronas motoras y se encuentran en el encéfalo y en la medula) 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b="1" lang="es-AR"/>
              <a:t>Bipolares</a:t>
            </a:r>
            <a:endParaRPr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lang="es-AR"/>
              <a:t>Una dendrita principal y un axón(retina, oído interno y área olfatoria del encéfalo)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b="1" lang="es-AR"/>
              <a:t>Unipolares </a:t>
            </a:r>
            <a:endParaRPr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lang="es-AR"/>
              <a:t>Tienen dendritas y un axón que se fusionan. (funcionan como receptores sensoriales: tacto, dolor estímulos químicos)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7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ct val="100000"/>
              <a:buFont typeface="Georgia"/>
              <a:buNone/>
            </a:pPr>
            <a:r>
              <a:rPr b="1" lang="es-AR"/>
              <a:t>CLASIFICACION NEURONAL  SEGÚN SU ESTRUCTURA</a:t>
            </a:r>
            <a:endParaRPr/>
          </a:p>
        </p:txBody>
      </p:sp>
      <p:sp>
        <p:nvSpPr>
          <p:cNvPr id="401" name="Google Shape;401;p27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id="402" name="Google Shape;402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218" y="1527175"/>
            <a:ext cx="10960351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ct val="100000"/>
              <a:buFont typeface="Georgia"/>
              <a:buNone/>
            </a:pPr>
            <a:r>
              <a:rPr b="1" lang="es-AR"/>
              <a:t>CLASIFICACION NEURONAL  SEGÚN SU FUNCION</a:t>
            </a:r>
            <a:endParaRPr/>
          </a:p>
        </p:txBody>
      </p:sp>
      <p:sp>
        <p:nvSpPr>
          <p:cNvPr id="408" name="Google Shape;408;p28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409" name="Google Shape;409;p28"/>
          <p:cNvSpPr txBox="1"/>
          <p:nvPr>
            <p:ph idx="1" type="body"/>
          </p:nvPr>
        </p:nvSpPr>
        <p:spPr>
          <a:xfrm>
            <a:off x="502024" y="1590190"/>
            <a:ext cx="11487314" cy="40994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Sensitivas o aferentes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Tienen receptores sensitivos en sus dendritas. La mayoría son unipolares.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Motoras o eferentes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Transmiten su acción en la periferia lejos de la célula, tienen estructura multipolar.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b="1" lang="es-AR"/>
              <a:t>Interneuronas o neuronas de asociación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Se encuentran dentro del SNC. Dan respuesta a los estímulos. La mayoría son multipolares.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NEUROGLIA</a:t>
            </a:r>
            <a:endParaRPr/>
          </a:p>
        </p:txBody>
      </p:sp>
      <p:sp>
        <p:nvSpPr>
          <p:cNvPr id="415" name="Google Shape;415;p29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416" name="Google Shape;416;p29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Participa de las actividades del tejido nervioso.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En casos de enfermedad las neuroglias se multiplican para rellenar el espacio neuronal.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Tumores encefálicos derivados de la glía (gliomas) son muy malignos y de rápida proliferación.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Existen seis tipos de células gliales de las cuales 4 se encuentran en el SNC ( astrocitos, oligodendrocitos, microglia y células ependimarias) las dos restantes se encuentran en el SNP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43434"/>
              </a:buClr>
              <a:buSzPts val="3300"/>
              <a:buFont typeface="Georgia"/>
              <a:buNone/>
            </a:pPr>
            <a:r>
              <a:rPr lang="es-AR">
                <a:solidFill>
                  <a:srgbClr val="343434"/>
                </a:solidFill>
              </a:rPr>
              <a:t>Sistema nervioso: organización</a:t>
            </a:r>
            <a:endParaRPr/>
          </a:p>
        </p:txBody>
      </p:sp>
      <p:sp>
        <p:nvSpPr>
          <p:cNvPr id="187" name="Google Shape;187;p3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188" name="Google Shape;188;p3"/>
          <p:cNvSpPr txBox="1"/>
          <p:nvPr>
            <p:ph idx="1" type="body"/>
          </p:nvPr>
        </p:nvSpPr>
        <p:spPr>
          <a:xfrm>
            <a:off x="457200" y="1463040"/>
            <a:ext cx="11560629" cy="4328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Clr>
                <a:srgbClr val="232323"/>
              </a:buClr>
              <a:buSzPts val="2295"/>
              <a:buNone/>
            </a:pPr>
            <a:r>
              <a:t/>
            </a:r>
            <a:endParaRPr>
              <a:solidFill>
                <a:srgbClr val="343434"/>
              </a:solidFill>
            </a:endParaRPr>
          </a:p>
          <a:p>
            <a:pPr indent="-128587" lvl="0" marL="274320" rtl="0" algn="l">
              <a:spcBef>
                <a:spcPts val="540"/>
              </a:spcBef>
              <a:spcAft>
                <a:spcPts val="0"/>
              </a:spcAft>
              <a:buClr>
                <a:srgbClr val="232323"/>
              </a:buClr>
              <a:buSzPts val="2295"/>
              <a:buFont typeface="Noto Sans Symbols"/>
              <a:buNone/>
            </a:pPr>
            <a:r>
              <a:t/>
            </a:r>
            <a:endParaRPr>
              <a:solidFill>
                <a:srgbClr val="343434"/>
              </a:solidFill>
            </a:endParaRPr>
          </a:p>
        </p:txBody>
      </p:sp>
      <p:sp>
        <p:nvSpPr>
          <p:cNvPr id="189" name="Google Shape;189;p3"/>
          <p:cNvSpPr/>
          <p:nvPr/>
        </p:nvSpPr>
        <p:spPr>
          <a:xfrm>
            <a:off x="2181496" y="1463040"/>
            <a:ext cx="7978503" cy="467529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10000" y="0"/>
                </a:moveTo>
                <a:close/>
                <a:lnTo>
                  <a:pt x="-10000" y="120000"/>
                </a:lnTo>
              </a:path>
              <a:path extrusionOk="0" fill="none" h="120000" w="120000">
                <a:moveTo>
                  <a:pt x="-10000" y="22500"/>
                </a:moveTo>
                <a:lnTo>
                  <a:pt x="-46000" y="135000"/>
                </a:lnTo>
              </a:path>
            </a:pathLst>
          </a:cu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-114300" lvl="1" marL="11430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•"/>
            </a:pPr>
            <a:r>
              <a:rPr b="0" i="0" lang="es-AR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SISTEMA NERVIOSO CENTRAL</a:t>
            </a:r>
            <a:endParaRPr/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•"/>
            </a:pPr>
            <a:r>
              <a:rPr b="0" i="0" lang="es-AR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ENCEFALO</a:t>
            </a:r>
            <a:endParaRPr/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•"/>
            </a:pPr>
            <a:r>
              <a:rPr b="0" i="0" lang="es-AR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(cerebro, cerebelo, tronco)</a:t>
            </a:r>
            <a:endParaRPr/>
          </a:p>
          <a:p>
            <a:pPr indent="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•"/>
            </a:pPr>
            <a:r>
              <a:rPr b="0" i="0" lang="es-AR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MEDULA ESPINAL</a:t>
            </a:r>
            <a:endParaRPr/>
          </a:p>
          <a:p>
            <a:pPr indent="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14300" lvl="1" marL="1143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•"/>
            </a:pPr>
            <a:r>
              <a:rPr b="0" i="0" lang="es-AR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SISTEMA NERVIOSO PERIFÉRICO</a:t>
            </a:r>
            <a:endParaRPr/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•"/>
            </a:pPr>
            <a:r>
              <a:rPr b="0" i="0" lang="es-AR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NERVIOS CRANEALES(12)</a:t>
            </a:r>
            <a:endParaRPr/>
          </a:p>
          <a:p>
            <a:pPr indent="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•"/>
            </a:pPr>
            <a:r>
              <a:rPr b="0" i="0" lang="es-AR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NERVIOS ESPINALES (31)</a:t>
            </a:r>
            <a:endParaRPr/>
          </a:p>
          <a:p>
            <a:pPr indent="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1430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Char char="•"/>
            </a:pPr>
            <a:r>
              <a:rPr b="0" i="0" lang="es-AR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SISTEMA NERVIOSO AUTONOMO</a:t>
            </a:r>
            <a:endParaRPr/>
          </a:p>
          <a:p>
            <a:pPr indent="0" lvl="2" marL="228600" marR="0" rtl="0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90" name="Google Shape;190;p3"/>
          <p:cNvCxnSpPr/>
          <p:nvPr/>
        </p:nvCxnSpPr>
        <p:spPr>
          <a:xfrm flipH="1" rot="10800000">
            <a:off x="8412480" y="5277394"/>
            <a:ext cx="705394" cy="13063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91" name="Google Shape;191;p3"/>
          <p:cNvCxnSpPr/>
          <p:nvPr/>
        </p:nvCxnSpPr>
        <p:spPr>
          <a:xfrm flipH="1" rot="10800000">
            <a:off x="8368937" y="5878286"/>
            <a:ext cx="788126" cy="2177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92" name="Google Shape;192;p3"/>
          <p:cNvSpPr/>
          <p:nvPr/>
        </p:nvSpPr>
        <p:spPr>
          <a:xfrm>
            <a:off x="9196251" y="5630091"/>
            <a:ext cx="2286000" cy="49638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PARASIMPATICO</a:t>
            </a:r>
            <a:endParaRPr/>
          </a:p>
        </p:txBody>
      </p:sp>
      <p:sp>
        <p:nvSpPr>
          <p:cNvPr id="193" name="Google Shape;193;p3"/>
          <p:cNvSpPr/>
          <p:nvPr/>
        </p:nvSpPr>
        <p:spPr>
          <a:xfrm>
            <a:off x="9152708" y="4985657"/>
            <a:ext cx="1711234" cy="49638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SIMPATICO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0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CELULAS NEUROGLIAS</a:t>
            </a:r>
            <a:endParaRPr/>
          </a:p>
        </p:txBody>
      </p:sp>
      <p:sp>
        <p:nvSpPr>
          <p:cNvPr id="422" name="Google Shape;422;p30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id="423" name="Google Shape;423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1347066"/>
            <a:ext cx="4255827" cy="4572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24" name="Google Shape;424;p30"/>
          <p:cNvSpPr/>
          <p:nvPr/>
        </p:nvSpPr>
        <p:spPr>
          <a:xfrm>
            <a:off x="6816437" y="4946072"/>
            <a:ext cx="3560618" cy="41563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NEUROGLIA DEL SNP</a:t>
            </a:r>
            <a:endParaRPr/>
          </a:p>
        </p:txBody>
      </p:sp>
      <p:sp>
        <p:nvSpPr>
          <p:cNvPr id="425" name="Google Shape;425;p30"/>
          <p:cNvSpPr/>
          <p:nvPr/>
        </p:nvSpPr>
        <p:spPr>
          <a:xfrm>
            <a:off x="1357747" y="5888182"/>
            <a:ext cx="3560618" cy="41563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NEUROGLIAS DEL  SNC</a:t>
            </a:r>
            <a:endParaRPr/>
          </a:p>
        </p:txBody>
      </p:sp>
      <p:pic>
        <p:nvPicPr>
          <p:cNvPr id="426" name="Google Shape;42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7204" y="2382982"/>
            <a:ext cx="4539897" cy="234459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1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TEJIDO NERVIOSO</a:t>
            </a:r>
            <a:endParaRPr/>
          </a:p>
        </p:txBody>
      </p:sp>
      <p:sp>
        <p:nvSpPr>
          <p:cNvPr id="432" name="Google Shape;432;p31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433" name="Google Shape;433;p31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es-AR"/>
              <a:t>Se agrupan en distintas formas: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Los cuerpos neuronales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Los axones.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t/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Los </a:t>
            </a:r>
            <a:r>
              <a:rPr b="1" lang="es-AR"/>
              <a:t>ganglios</a:t>
            </a:r>
            <a:r>
              <a:rPr lang="es-AR"/>
              <a:t> son agrupaciones de </a:t>
            </a:r>
            <a:r>
              <a:rPr b="1" lang="es-AR"/>
              <a:t>cuerpos </a:t>
            </a:r>
            <a:r>
              <a:rPr lang="es-AR"/>
              <a:t>neuronales en el SNP.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es-AR"/>
              <a:t>Los </a:t>
            </a:r>
            <a:r>
              <a:rPr b="1" lang="es-AR"/>
              <a:t>nervios </a:t>
            </a:r>
            <a:r>
              <a:rPr lang="es-AR"/>
              <a:t>son paquetes de axones en el SNP, se subdividen en </a:t>
            </a:r>
            <a:r>
              <a:rPr b="1" lang="es-AR"/>
              <a:t>nervios</a:t>
            </a:r>
            <a:r>
              <a:rPr lang="es-AR"/>
              <a:t> </a:t>
            </a:r>
            <a:r>
              <a:rPr b="1" lang="es-AR"/>
              <a:t>craneales</a:t>
            </a:r>
            <a:r>
              <a:rPr lang="es-AR"/>
              <a:t> (conectan encéfalo con la periferia) y </a:t>
            </a:r>
            <a:r>
              <a:rPr b="1" lang="es-AR"/>
              <a:t>nervios espinales </a:t>
            </a:r>
            <a:r>
              <a:rPr lang="es-AR"/>
              <a:t>(conectan la medula espinal con la periferia)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2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SUSTANCIA GRIS Y SUSTANCIA BLANCA</a:t>
            </a:r>
            <a:endParaRPr/>
          </a:p>
        </p:txBody>
      </p:sp>
      <p:sp>
        <p:nvSpPr>
          <p:cNvPr id="439" name="Google Shape;439;p32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440" name="Google Shape;440;p32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b="1" lang="es-AR"/>
              <a:t>SUSTANCIA BLANCA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Compuesta por axones mielinicos, se la denomina blanca por el color de la mielina.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b="1" lang="es-AR"/>
              <a:t>SUSTANCIA GRIS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Las regiones donde la mielina es escasa, los cuerpos y axones adquieren tono grisáceo. Una delgada capa de esta sustancia cubre el encefalo, cerebro y cerebelo.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b="1" i="1" lang="es-AR"/>
              <a:t>Ambas sustancias contienen vasos sanguíneos</a:t>
            </a:r>
            <a:endParaRPr/>
          </a:p>
          <a:p>
            <a:pPr indent="-128587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3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SUSTANCIA GRIS Y SUSTANCIA BLANCA</a:t>
            </a:r>
            <a:endParaRPr/>
          </a:p>
        </p:txBody>
      </p:sp>
      <p:sp>
        <p:nvSpPr>
          <p:cNvPr id="446" name="Google Shape;446;p33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id="447" name="Google Shape;447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1638" y="1769255"/>
            <a:ext cx="11339512" cy="4087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4"/>
          <p:cNvSpPr txBox="1"/>
          <p:nvPr>
            <p:ph idx="1" type="subTitle"/>
          </p:nvPr>
        </p:nvSpPr>
        <p:spPr>
          <a:xfrm>
            <a:off x="1828800" y="28194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720"/>
              <a:buNone/>
            </a:pPr>
            <a:r>
              <a:rPr lang="es-AR" sz="3200"/>
              <a:t>IRRIGACION</a:t>
            </a:r>
            <a:endParaRPr/>
          </a:p>
        </p:txBody>
      </p:sp>
      <p:sp>
        <p:nvSpPr>
          <p:cNvPr id="453" name="Google Shape;453;p34"/>
          <p:cNvSpPr txBox="1"/>
          <p:nvPr>
            <p:ph idx="12" type="sldNum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454" name="Google Shape;454;p34"/>
          <p:cNvSpPr txBox="1"/>
          <p:nvPr>
            <p:ph type="ctrTitle"/>
          </p:nvPr>
        </p:nvSpPr>
        <p:spPr>
          <a:xfrm>
            <a:off x="914400" y="381000"/>
            <a:ext cx="10363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</a:pPr>
            <a:r>
              <a:rPr b="1" lang="es-AR"/>
              <a:t>SISTEMA NERVIOSO CENTRAL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5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FLUJO SANGUINEO CEREBRAL</a:t>
            </a:r>
            <a:endParaRPr/>
          </a:p>
        </p:txBody>
      </p:sp>
      <p:sp>
        <p:nvSpPr>
          <p:cNvPr id="460" name="Google Shape;460;p35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461" name="Google Shape;461;p35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La nutricion de la masa encefálica esta asegurada por las arterias </a:t>
            </a:r>
            <a:r>
              <a:rPr b="1" lang="es-AR"/>
              <a:t>carótidas internas </a:t>
            </a:r>
            <a:r>
              <a:rPr lang="es-AR"/>
              <a:t>y en menor medidalas </a:t>
            </a:r>
            <a:r>
              <a:rPr b="1" lang="es-AR"/>
              <a:t>arterias vertebrales</a:t>
            </a:r>
            <a:r>
              <a:rPr lang="es-AR"/>
              <a:t>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Ambas se unen para formar el polígono de WILLIS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De este arrancan los distintos troncos arteriales que se subdividen en una red de capilares.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Las arterias cerebrales son terminales, por lo tanto la oclusión cualquiera de ellas provoca necrosis de la porción de tejido que irrigaba.</a:t>
            </a:r>
            <a:endParaRPr/>
          </a:p>
          <a:p>
            <a:pPr indent="-128587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6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SISTEMAS ARTERIALES DEL ENCÉFALO</a:t>
            </a:r>
            <a:endParaRPr/>
          </a:p>
        </p:txBody>
      </p:sp>
      <p:sp>
        <p:nvSpPr>
          <p:cNvPr id="467" name="Google Shape;467;p36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hqdefault.jpg" id="468" name="Google Shape;468;p3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65357" y="1352857"/>
            <a:ext cx="5511006" cy="42443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8009.jpg" id="469" name="Google Shape;469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091" y="1323109"/>
            <a:ext cx="5493327" cy="4204855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36"/>
          <p:cNvSpPr/>
          <p:nvPr/>
        </p:nvSpPr>
        <p:spPr>
          <a:xfrm>
            <a:off x="387927" y="5597237"/>
            <a:ext cx="5597236" cy="6650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POLIGONO DE WILLIS</a:t>
            </a:r>
            <a:endParaRPr/>
          </a:p>
        </p:txBody>
      </p:sp>
      <p:sp>
        <p:nvSpPr>
          <p:cNvPr id="471" name="Google Shape;471;p36"/>
          <p:cNvSpPr/>
          <p:nvPr/>
        </p:nvSpPr>
        <p:spPr>
          <a:xfrm>
            <a:off x="6262255" y="5721928"/>
            <a:ext cx="5597236" cy="665018"/>
          </a:xfrm>
          <a:prstGeom prst="rect">
            <a:avLst/>
          </a:prstGeom>
          <a:solidFill>
            <a:schemeClr val="accent1"/>
          </a:solidFill>
          <a:ln cap="flat" cmpd="sng" w="11425">
            <a:solidFill>
              <a:srgbClr val="20768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SISTEMA ARTERIAL CEREBRAL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7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SISTEMA CEREBRAL</a:t>
            </a:r>
            <a:endParaRPr/>
          </a:p>
        </p:txBody>
      </p:sp>
      <p:sp>
        <p:nvSpPr>
          <p:cNvPr id="477" name="Google Shape;477;p37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image3161.jpg" id="478" name="Google Shape;478;p3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3419" y="1607995"/>
            <a:ext cx="6470072" cy="444644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8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SISTEMAS ARTERIALES DEL ENCÉFALO</a:t>
            </a:r>
            <a:endParaRPr/>
          </a:p>
        </p:txBody>
      </p:sp>
      <p:sp>
        <p:nvSpPr>
          <p:cNvPr id="484" name="Google Shape;484;p38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graphicFrame>
        <p:nvGraphicFramePr>
          <p:cNvPr id="485" name="Google Shape;485;p38"/>
          <p:cNvGraphicFramePr/>
          <p:nvPr/>
        </p:nvGraphicFramePr>
        <p:xfrm>
          <a:off x="401638" y="15271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{D9508C73-0280-4A1F-9CFC-0147C2604011}</a:tableStyleId>
              </a:tblPr>
              <a:tblGrid>
                <a:gridCol w="3779825"/>
                <a:gridCol w="3779825"/>
                <a:gridCol w="37798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 u="none" cap="none" strike="noStrike"/>
                        <a:t>ORIGEN ARTERIAL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 u="none" cap="none" strike="noStrike"/>
                        <a:t>ESTRUCTURA IRRIGADA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 u="none" cap="none" strike="noStrike"/>
                        <a:t>CONSECUENCIA DE LA OCLUSION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 u="none" cap="none" strike="noStrike"/>
                        <a:t>ARTERIA CEREBRAL ANTERIOR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Ganglios basales, cuerpo calloso, superficie medial de los hemisferios</a:t>
                      </a:r>
                      <a:r>
                        <a:rPr lang="es-AR" sz="1800"/>
                        <a:t> cerebrales, superficie de los lobulos frontal y parietal.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Hemiplejia en el lado contralateral del cuerpo, mas marcada en extremidades interiores.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ARTERIA CEREBRAL MEDIA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Lóbulo frontal, parietal y temporal.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Afasia del hemisferio dominante.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ARTERIA CEREBRAL POSTERIOR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Parte del diencefalo y del lobulo temporal, lóbulo occipital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Hemiplejia contralateral, mas intensa en cara y extremidadessuperiores, perdida de la sensibilidad y perdida visual.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86" name="Google Shape;486;p38"/>
          <p:cNvSpPr txBox="1"/>
          <p:nvPr/>
        </p:nvSpPr>
        <p:spPr>
          <a:xfrm>
            <a:off x="243840" y="5068047"/>
            <a:ext cx="1179721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Hemiplejia</a:t>
            </a: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 Parálisis de un lado del cuerpo.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Afasia</a:t>
            </a:r>
            <a:r>
              <a:rPr lang="es-AR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: Trastorno del lenguaje, incapacidad para comunicarse por medio del habla y la escritura.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9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ENFERMERIA: VALORACION NEUROLOGICA</a:t>
            </a:r>
            <a:endParaRPr b="1"/>
          </a:p>
        </p:txBody>
      </p:sp>
      <p:sp>
        <p:nvSpPr>
          <p:cNvPr id="492" name="Google Shape;492;p39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493" name="Google Shape;493;p39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74347" lvl="0" marL="274320" rtl="0" algn="l">
              <a:spcBef>
                <a:spcPts val="0"/>
              </a:spcBef>
              <a:spcAft>
                <a:spcPts val="0"/>
              </a:spcAft>
              <a:buSzPct val="85000"/>
              <a:buChar char="⚫"/>
            </a:pPr>
            <a:r>
              <a:rPr b="1" lang="es-AR"/>
              <a:t>FACTORES DE RIESGO de ACV (AIT)</a:t>
            </a:r>
            <a:endParaRPr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b="1" lang="es-AR"/>
              <a:t>Controlables</a:t>
            </a:r>
            <a:r>
              <a:rPr lang="es-AR"/>
              <a:t> HTA, Tabaquismo,DBT, Alcoholismo, Dislipemia, obesidad, inactividad física, drogadicción, uso de algunos anticonceptivos orales.</a:t>
            </a:r>
            <a:endParaRPr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b="1" lang="es-AR"/>
              <a:t>No controlables</a:t>
            </a:r>
            <a:r>
              <a:rPr lang="es-AR"/>
              <a:t>:  Edad mayor a 65años, sexo masculino, raza negra o asiática, antecedentes familiares.</a:t>
            </a:r>
            <a:endParaRPr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b="1" lang="es-AR"/>
              <a:t>Manifestaciones: </a:t>
            </a:r>
            <a:r>
              <a:rPr lang="es-AR"/>
              <a:t>afasia, disartria, diplopia,vértigo, hemiparesia, ceguera bilateral, HTA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lang="es-AR"/>
              <a:t>Ubicación en tiempo y espacio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lang="es-AR"/>
              <a:t>Escala de glasgow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lang="es-AR"/>
              <a:t>Valoración de las pupilas.</a:t>
            </a:r>
            <a:endParaRPr/>
          </a:p>
          <a:p>
            <a:pPr indent="-139544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t/>
            </a:r>
            <a:endParaRPr/>
          </a:p>
        </p:txBody>
      </p:sp>
      <p:sp>
        <p:nvSpPr>
          <p:cNvPr id="199" name="Google Shape;199;p4"/>
          <p:cNvSpPr txBox="1"/>
          <p:nvPr>
            <p:ph idx="12" type="sldNum"/>
          </p:nvPr>
        </p:nvSpPr>
        <p:spPr>
          <a:xfrm>
            <a:off x="5791200" y="103602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ORG.jpg" id="200" name="Google Shape;20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0686" y="1293949"/>
            <a:ext cx="7620000" cy="5080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lang="es-AR"/>
              <a:t>SISTEMA NERVIOSO CENTRAL</a:t>
            </a:r>
            <a:endParaRPr/>
          </a:p>
        </p:txBody>
      </p:sp>
      <p:sp>
        <p:nvSpPr>
          <p:cNvPr id="206" name="Google Shape;206;p5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207" name="Google Shape;207;p5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Encefalo: es una masa de tejido  nervioso contenido en la cavidad craneana compuesto por tres partes: cerebro, cerebelo y tronco cerebral (posee 100.000 millones de neuronas)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Medula espinal (rodeada por la columna vertebral, 100millones de neuronas)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El SNC es fuente de emociones, pensamientos y recuerdos.</a:t>
            </a:r>
            <a:endParaRPr/>
          </a:p>
          <a:p>
            <a:pPr indent="-274320" lvl="0" marL="274320" rtl="0" algn="l">
              <a:spcBef>
                <a:spcPts val="540"/>
              </a:spcBef>
              <a:spcAft>
                <a:spcPts val="0"/>
              </a:spcAft>
              <a:buSzPts val="2295"/>
              <a:buChar char="⚫"/>
            </a:pPr>
            <a:r>
              <a:rPr lang="es-AR"/>
              <a:t>Es donde se originan los impulsos que estimularán a músculos  para que se contraigan y a las  glándulas para que aumenten su secreción.</a:t>
            </a:r>
            <a:endParaRPr/>
          </a:p>
          <a:p>
            <a:pPr indent="-128587" lvl="0" marL="274320" rtl="0" algn="l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6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lang="es-AR"/>
              <a:t>SISTEMA NERVIOSO PERIFERICO</a:t>
            </a:r>
            <a:endParaRPr/>
          </a:p>
        </p:txBody>
      </p:sp>
      <p:sp>
        <p:nvSpPr>
          <p:cNvPr id="213" name="Google Shape;213;p6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214" name="Google Shape;214;p6"/>
          <p:cNvSpPr txBox="1"/>
          <p:nvPr>
            <p:ph idx="1" type="body"/>
          </p:nvPr>
        </p:nvSpPr>
        <p:spPr>
          <a:xfrm>
            <a:off x="402336" y="1527048"/>
            <a:ext cx="11338560" cy="4304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74347" lvl="0" marL="274320" rtl="0" algn="l">
              <a:spcBef>
                <a:spcPts val="0"/>
              </a:spcBef>
              <a:spcAft>
                <a:spcPts val="0"/>
              </a:spcAft>
              <a:buSzPct val="85000"/>
              <a:buChar char="⚫"/>
            </a:pPr>
            <a:r>
              <a:rPr lang="es-AR"/>
              <a:t>Constituyen todos los </a:t>
            </a:r>
            <a:r>
              <a:rPr b="1" lang="es-AR"/>
              <a:t>nervios, ganglios y receptores sensoriales </a:t>
            </a:r>
            <a:r>
              <a:rPr lang="es-AR"/>
              <a:t>que se encuentran fuera de la </a:t>
            </a:r>
            <a:r>
              <a:rPr lang="es-AR"/>
              <a:t>médula</a:t>
            </a:r>
            <a:r>
              <a:rPr lang="es-AR"/>
              <a:t>.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lang="es-AR"/>
              <a:t>Un </a:t>
            </a:r>
            <a:r>
              <a:rPr b="1" lang="es-AR"/>
              <a:t>nervio</a:t>
            </a:r>
            <a:r>
              <a:rPr lang="es-AR"/>
              <a:t> es un paquete de miles de axones, se encuentran unidos por tejido conectivo y vasos sanguíneos,  y por cambios específicos inervará distintas zonas del cuerpo.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lang="es-AR"/>
              <a:t>Tenemos </a:t>
            </a:r>
            <a:r>
              <a:rPr b="1" lang="es-AR"/>
              <a:t>12 pares de nervios craneales </a:t>
            </a:r>
            <a:r>
              <a:rPr lang="es-AR"/>
              <a:t>que emergen desde el encéfalo y </a:t>
            </a:r>
            <a:r>
              <a:rPr b="1" lang="es-AR"/>
              <a:t>31 pares de nervios espinales </a:t>
            </a:r>
            <a:r>
              <a:rPr lang="es-AR"/>
              <a:t>que emergen desde la </a:t>
            </a:r>
            <a:r>
              <a:rPr lang="es-AR"/>
              <a:t>médula</a:t>
            </a:r>
            <a:r>
              <a:rPr lang="es-AR"/>
              <a:t> espinal.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lang="es-AR"/>
              <a:t>El sistema nervioso autónomo (SNA) también es parte del SNP. Tiene características eferentes (motoras), y es un sistema fundamental para el control del medio interno (homeostasis)</a:t>
            </a:r>
            <a:endParaRPr/>
          </a:p>
          <a:p>
            <a:pPr indent="-139544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7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lang="es-AR"/>
              <a:t>SISTEMA NERVIOSO</a:t>
            </a:r>
            <a:endParaRPr/>
          </a:p>
        </p:txBody>
      </p:sp>
      <p:sp>
        <p:nvSpPr>
          <p:cNvPr id="220" name="Google Shape;220;p7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pic>
        <p:nvPicPr>
          <p:cNvPr descr="1200px-Nervous_system_diagram-es.svg.png" id="221" name="Google Shape;221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72891" y="1416339"/>
            <a:ext cx="4330636" cy="490083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NerviosoC.png" id="222" name="Google Shape;22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43960" y="1491760"/>
            <a:ext cx="2353231" cy="481205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"/>
          <p:cNvSpPr txBox="1"/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E5717"/>
              </a:buClr>
              <a:buSzPts val="3300"/>
              <a:buFont typeface="Georgia"/>
              <a:buNone/>
            </a:pPr>
            <a:r>
              <a:rPr b="1" lang="es-AR"/>
              <a:t>SISTEMA NERVIOSO: FUNCIONES BÁSICAS</a:t>
            </a:r>
            <a:endParaRPr/>
          </a:p>
        </p:txBody>
      </p:sp>
      <p:sp>
        <p:nvSpPr>
          <p:cNvPr id="229" name="Google Shape;229;p8"/>
          <p:cNvSpPr txBox="1"/>
          <p:nvPr>
            <p:ph idx="12" type="sldNum"/>
          </p:nvPr>
        </p:nvSpPr>
        <p:spPr>
          <a:xfrm>
            <a:off x="5815584" y="1026373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230" name="Google Shape;230;p8"/>
          <p:cNvSpPr txBox="1"/>
          <p:nvPr>
            <p:ph idx="1" type="body"/>
          </p:nvPr>
        </p:nvSpPr>
        <p:spPr>
          <a:xfrm>
            <a:off x="402336" y="1527048"/>
            <a:ext cx="11338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74347" lvl="0" marL="274320" rtl="0" algn="l">
              <a:spcBef>
                <a:spcPts val="0"/>
              </a:spcBef>
              <a:spcAft>
                <a:spcPts val="0"/>
              </a:spcAft>
              <a:buSzPct val="85000"/>
              <a:buChar char="⚫"/>
            </a:pPr>
            <a:r>
              <a:rPr b="1" lang="es-AR"/>
              <a:t>SENSITIVA (aferente </a:t>
            </a:r>
            <a:r>
              <a:rPr lang="es-AR"/>
              <a:t>tiene que ver con lo sensitivo transmite y conduce desde la periferia hacia los centros</a:t>
            </a:r>
            <a:r>
              <a:rPr b="1" lang="es-AR"/>
              <a:t>)</a:t>
            </a:r>
            <a:endParaRPr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lang="es-AR"/>
              <a:t>Identifican estímulos y envían la información al encéfalo y la medula a través de los nervios craneales y espinales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b="1" lang="es-AR"/>
              <a:t>INTEGRADORA (de proceso) </a:t>
            </a:r>
            <a:endParaRPr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lang="es-AR"/>
              <a:t>Analiza la información sensitiva respondiendo de manera adecuada.</a:t>
            </a:r>
            <a:endParaRPr/>
          </a:p>
          <a:p>
            <a:pPr indent="-274347" lvl="0" marL="274320" rtl="0" algn="l">
              <a:spcBef>
                <a:spcPts val="499"/>
              </a:spcBef>
              <a:spcAft>
                <a:spcPts val="0"/>
              </a:spcAft>
              <a:buSzPct val="85000"/>
              <a:buChar char="⚫"/>
            </a:pPr>
            <a:r>
              <a:rPr b="1" lang="es-AR"/>
              <a:t>MOTORA (eferente </a:t>
            </a:r>
            <a:r>
              <a:rPr lang="es-AR"/>
              <a:t>tiene que ver con la parte motora, son neuronas que conducen sus impulsos desde el cerebro y la medula hacia la periferia</a:t>
            </a:r>
            <a:r>
              <a:rPr b="1" lang="es-AR"/>
              <a:t>)</a:t>
            </a:r>
            <a:endParaRPr/>
          </a:p>
          <a:p>
            <a:pPr indent="-274320" lvl="0" marL="274320" rtl="0" algn="l">
              <a:spcBef>
                <a:spcPts val="499"/>
              </a:spcBef>
              <a:spcAft>
                <a:spcPts val="0"/>
              </a:spcAft>
              <a:buSzPct val="85000"/>
              <a:buNone/>
            </a:pPr>
            <a:r>
              <a:rPr lang="es-AR"/>
              <a:t>   Una vez procesada la información la respuesta puede ser motora a través de sus efectores (músculos y glándulas)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"/>
          <p:cNvSpPr txBox="1"/>
          <p:nvPr>
            <p:ph idx="1" type="subTitle"/>
          </p:nvPr>
        </p:nvSpPr>
        <p:spPr>
          <a:xfrm>
            <a:off x="1828800" y="28194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720"/>
              <a:buNone/>
            </a:pPr>
            <a:r>
              <a:rPr lang="es-AR" sz="3200"/>
              <a:t>ESTRUCTURA Y FUNCIONES</a:t>
            </a:r>
            <a:endParaRPr/>
          </a:p>
        </p:txBody>
      </p:sp>
      <p:sp>
        <p:nvSpPr>
          <p:cNvPr id="236" name="Google Shape;236;p9"/>
          <p:cNvSpPr txBox="1"/>
          <p:nvPr>
            <p:ph idx="12" type="sldNum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  <p:sp>
        <p:nvSpPr>
          <p:cNvPr id="237" name="Google Shape;237;p9"/>
          <p:cNvSpPr txBox="1"/>
          <p:nvPr>
            <p:ph type="ctrTitle"/>
          </p:nvPr>
        </p:nvSpPr>
        <p:spPr>
          <a:xfrm>
            <a:off x="914400" y="381000"/>
            <a:ext cx="10363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</a:pPr>
            <a:r>
              <a:rPr b="1" lang="es-AR"/>
              <a:t>SISTEMA NERVIOSO CENTRAL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ivil">
  <a:themeElements>
    <a:clrScheme name="Personalizado 2">
      <a:dk1>
        <a:srgbClr val="000000"/>
      </a:dk1>
      <a:lt1>
        <a:srgbClr val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2014-08-26T23:43:54Z</dcterms:created>
</cp:coreProperties>
</file>