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33"/>
  </p:notesMasterIdLst>
  <p:handoutMasterIdLst>
    <p:handoutMasterId r:id="rId34"/>
  </p:handoutMasterIdLst>
  <p:sldIdLst>
    <p:sldId id="256" r:id="rId5"/>
    <p:sldId id="330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5" r:id="rId17"/>
    <p:sldId id="314" r:id="rId18"/>
    <p:sldId id="316" r:id="rId19"/>
    <p:sldId id="317" r:id="rId20"/>
    <p:sldId id="318" r:id="rId21"/>
    <p:sldId id="319" r:id="rId22"/>
    <p:sldId id="320" r:id="rId23"/>
    <p:sldId id="321" r:id="rId24"/>
    <p:sldId id="323" r:id="rId25"/>
    <p:sldId id="322" r:id="rId26"/>
    <p:sldId id="324" r:id="rId27"/>
    <p:sldId id="325" r:id="rId28"/>
    <p:sldId id="326" r:id="rId29"/>
    <p:sldId id="327" r:id="rId30"/>
    <p:sldId id="328" r:id="rId31"/>
    <p:sldId id="30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034D"/>
    <a:srgbClr val="00243A"/>
    <a:srgbClr val="103350"/>
    <a:srgbClr val="0C4360"/>
    <a:srgbClr val="1B6872"/>
    <a:srgbClr val="63B7C6"/>
    <a:srgbClr val="002136"/>
    <a:srgbClr val="0C7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Nogales" userId="e02c1a9a78657e86" providerId="LiveId" clId="{42B451D5-97E9-4B4B-B73A-76606FD6FEDA}"/>
    <pc:docChg chg="modSld">
      <pc:chgData name="Miguel Nogales" userId="e02c1a9a78657e86" providerId="LiveId" clId="{42B451D5-97E9-4B4B-B73A-76606FD6FEDA}" dt="2026-08-05T11:34:06.949" v="2" actId="20577"/>
      <pc:docMkLst>
        <pc:docMk/>
      </pc:docMkLst>
      <pc:sldChg chg="modSp mod">
        <pc:chgData name="Miguel Nogales" userId="e02c1a9a78657e86" providerId="LiveId" clId="{42B451D5-97E9-4B4B-B73A-76606FD6FEDA}" dt="2026-08-05T11:34:06.949" v="2" actId="20577"/>
        <pc:sldMkLst>
          <pc:docMk/>
          <pc:sldMk cId="3946934594" sldId="256"/>
        </pc:sldMkLst>
        <pc:spChg chg="mod">
          <ac:chgData name="Miguel Nogales" userId="e02c1a9a78657e86" providerId="LiveId" clId="{42B451D5-97E9-4B4B-B73A-76606FD6FEDA}" dt="2026-08-05T11:34:06.949" v="2" actId="20577"/>
          <ac:spMkLst>
            <pc:docMk/>
            <pc:sldMk cId="3946934594" sldId="256"/>
            <ac:spMk id="4" creationId="{1D9A9C80-65DC-CB0C-B136-B42A0D4A23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788D56A-B8AF-4D94-9DE9-A106499E590D}" type="datetime1">
              <a:rPr lang="es-ES" smtClean="0"/>
              <a:t>05/08/2026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831430A-4AA4-45C8-AC23-CD6B61C41A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7FB6AEF-056A-4C82-A275-3A606C42F0EE}" type="datetime1">
              <a:rPr lang="es-ES" noProof="0" smtClean="0"/>
              <a:t>05/08/2026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734D747-9380-41EE-9946-EC9EC0CA5D1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3935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31586-1199-AE6E-3857-6CBBB460C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A0744F2A-CAF6-B2F5-0422-1BE1C82B8F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F2390C9C-A340-5099-DCBD-B3CBD228D4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FC5A025E-689C-E01B-AECD-64430422D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1222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D060B-BAD3-6DEA-3AA7-1D34472EC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B5C653FD-9C72-4B39-D47D-C151E06D5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1EEE7153-37A5-2B55-103B-304054707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95CA08D8-633B-869D-6B83-3FFFBE68FE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2513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18358-CADB-EC3C-1151-B2C17AD4B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DB5E3E96-0CD1-5BC0-5D18-60E9D349C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B0C78367-4CB3-1695-F6CF-4E611B9C4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F7133557-E40A-C2EB-E7AF-9CE230F029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8911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22C25-34C6-BF12-CF45-4E9199BC5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579F790A-0033-954E-71AF-2CEC0B7A8B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8254DA36-DF4E-C4B4-BE1F-DB3459ED0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9848D107-19AD-E16D-2F23-D70F07E32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22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3D384-1358-6D48-DFF8-EFD53AC71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3E5D4CD8-0D40-D4DB-4E13-8686E38221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F97DB008-816A-8902-96A1-5D3D88C1A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CC83CB35-0743-35CD-6BEE-C9C3BD43BC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1054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6565D-B793-7F3B-F861-5CEC1D597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FA0E0B40-B4CC-1760-E0E1-F86662058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0E6C9238-6935-AA71-1BB5-F07B43926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C5901CA9-9CAE-FBC8-EE3D-E58EB33B0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316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8412B-DE3F-6859-5D88-5EB199BAA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E69679AA-D7FE-B764-A8F1-938FE998F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E9A69110-02D8-F7EE-041B-2DA5B4A367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234A7AB7-AB67-EF35-67E6-1A05941759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7282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329F7-F601-3AFB-12DC-938932475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CCB9774C-4608-D034-6782-E78962FA8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CC2B7399-F2AB-B4B6-FED3-47AFA081E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1C2F25D5-DFA4-101D-75DE-7269AC8811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0696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F6A85-621A-F228-4D40-FC872E964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B73A4AF0-F4C0-E996-BA94-A8B7307D4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FC990DCF-8930-1937-160D-7B7D4515D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DAC92F42-9630-35A5-241B-42F6250F6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1014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47E5D-0B89-20F7-7DD2-35E42C779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3F0FA1F0-72E0-CDBB-5524-BF0288E507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DF6C20B5-C450-65BA-0044-6AD0F32A99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EA49222A-BD44-832F-138A-3F0723292B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1794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421D0-7922-87BF-9A79-481EEA274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57A8C5A8-5F5D-B3A5-D607-9DEA2DE181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37326F2A-1DD5-AE83-F589-637DB576DD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4964DB24-A1D5-3154-F9FE-29300863B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6955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41394-B962-8C5C-A3C5-0A4BD75C2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96EE97EE-63A1-4C51-1229-31006CC1F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14B8673A-5746-AEC6-EA83-FBC5FF142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0CCB4113-DDB2-A2F4-92DB-9EA74D71CD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9791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D15AB-7199-9105-DCA6-546D87703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D2D4D2A6-D549-9AA1-C325-7B82D0663C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88C0F63C-C3C2-EB72-A800-DA9AB7F7A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A55160AF-FB61-DE10-B670-786A5115BD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2002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CAAF5-B11B-91E9-1144-4DFA7D0CB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E594A612-1998-B86D-8AE5-F3A9A94E4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65FD50BF-F534-DBF1-DA71-55E02DC5E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288E6B75-0B63-C1AF-D3DC-6456B2E84A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72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A90C4-3933-2A05-E486-24C8A2AEB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6E3DE8B7-E6E0-7340-16C6-F33F08F79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686F9DE3-5F3B-90F5-B149-BE71F5649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D416D483-4B5B-DBAF-D0BF-4588B599A9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38302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2876-BCAD-E54B-2B2D-E4C71264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91FFEA69-A4EC-3128-2AD7-696AD9EEF7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4C8FBE8D-17A7-2C6D-62CF-F2562FA90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5205C3E7-8D4E-1A48-454D-BDAC359E1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31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DEF04-D1D2-46DE-17AB-F1339746D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580CC841-2DE5-A8C9-D64A-053071CEB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2C3DACA9-BDCC-B69B-D7E1-75DF6F335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1818D4B2-BFE2-7549-2604-5BB0491123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8911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A13F6-095A-5152-5184-A34CD1E52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90303D40-DF64-9889-D823-A5172D5143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A0F4C494-BC8A-288A-BB28-E554E1FEC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7F77C390-9C5B-0FAA-070B-6700801AF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021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226F1-4116-84EA-7001-8A3CE63B3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F0FAA8A2-3407-2274-3081-D2CCAE75ED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5817CF95-81CC-E816-A00C-96677B4D3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89AD0765-ACD6-9AC5-D0FF-B8E8BB4D1A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31401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4EF11-D120-7817-1D2A-7CAF9392A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FBF48306-F8A9-FB79-3AF8-01BBB4781A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4E95DBF9-D748-7716-BD0A-696A00D7B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5BCBCFE4-FFD1-4529-998B-789A5B464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81267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28D0F-5CE6-6138-82BF-CD785655A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BF50F6DF-D76C-6431-E309-0E5200058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808773A0-8915-5847-1AA8-91FB1503B4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046D2016-4194-8C6A-E7A0-8288AD0756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41843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C1162-FAE3-28A4-942E-4A38294F4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FFBFF276-C3A2-D74E-D226-C530196D0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3665E621-D1CC-5756-2644-BFEF21624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A8423BAE-369F-08B9-F0EC-A307CBDF0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0587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27637-D893-9F3D-E988-74D4B869B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3134B7E9-7572-6E6C-5366-4D80351EC1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3C8F6965-0A17-CA87-033F-2C7B3ED554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CA91BC5B-3336-B7E8-AAA1-751786CA9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99450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20D6C-B4B8-DE87-4EFF-9AE7F6979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A9D18ED4-D054-6356-D56B-28391557BF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23323DCE-1EFD-4E3A-B6AC-5131211251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60524AEA-0E8E-412C-833C-E9E9DD332A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006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A5C7A-EDE1-6EB0-9321-84F8572C4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57B9AB06-873F-2466-CAFF-B6D564F7D8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FAC87CA8-EF1F-9A50-AC63-34BDD17448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38D44EB2-4F07-9FB6-E34D-84B0E584B6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5288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9B398-4267-678B-C51F-B972761FD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>
            <a:extLst>
              <a:ext uri="{FF2B5EF4-FFF2-40B4-BE49-F238E27FC236}">
                <a16:creationId xmlns:a16="http://schemas.microsoft.com/office/drawing/2014/main" id="{E85B53E0-B857-711A-4FA2-B3907B30A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97F888F5-2DF9-4310-7792-D93E78913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C036A379-6D13-633E-7EAC-65E08E005D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734D747-9380-41EE-9946-EC9EC0CA5D1E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8518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B5464124-865D-62B7-88ED-0127DBEEEE8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7DBCB3DF-57E3-38BA-0F79-BECA19580342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D0D8830A-6F2D-E242-4116-BF298DE6E679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8" name="Forma libre: Forma 14">
                <a:extLst>
                  <a:ext uri="{FF2B5EF4-FFF2-40B4-BE49-F238E27FC236}">
                    <a16:creationId xmlns:a16="http://schemas.microsoft.com/office/drawing/2014/main" id="{5CC7BA16-3385-D3C2-D925-D3E19035E280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/>
              </a:p>
            </p:txBody>
          </p:sp>
          <p:sp>
            <p:nvSpPr>
              <p:cNvPr id="20" name="Forma libre: Forma 15">
                <a:extLst>
                  <a:ext uri="{FF2B5EF4-FFF2-40B4-BE49-F238E27FC236}">
                    <a16:creationId xmlns:a16="http://schemas.microsoft.com/office/drawing/2014/main" id="{980E5AFB-C2A4-418F-699D-B22A2E318CCB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/>
              </a:p>
            </p:txBody>
          </p:sp>
          <p:sp>
            <p:nvSpPr>
              <p:cNvPr id="22" name="Triángulo rectángulo 21">
                <a:extLst>
                  <a:ext uri="{FF2B5EF4-FFF2-40B4-BE49-F238E27FC236}">
                    <a16:creationId xmlns:a16="http://schemas.microsoft.com/office/drawing/2014/main" id="{F3236161-A33D-4459-D44F-4E2F136EBEDC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/>
              </a:p>
            </p:txBody>
          </p:sp>
          <p:sp>
            <p:nvSpPr>
              <p:cNvPr id="24" name="Triángulo rectángulo 23">
                <a:extLst>
                  <a:ext uri="{FF2B5EF4-FFF2-40B4-BE49-F238E27FC236}">
                    <a16:creationId xmlns:a16="http://schemas.microsoft.com/office/drawing/2014/main" id="{52ACD0B6-FCF1-2DA9-53C4-45E45CF30335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/>
              </a:p>
            </p:txBody>
          </p:sp>
          <p:sp>
            <p:nvSpPr>
              <p:cNvPr id="25" name="Triángulo rectángulo 24">
                <a:extLst>
                  <a:ext uri="{FF2B5EF4-FFF2-40B4-BE49-F238E27FC236}">
                    <a16:creationId xmlns:a16="http://schemas.microsoft.com/office/drawing/2014/main" id="{E31BB521-695E-9976-E57E-29DABB636B75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/>
              </a:p>
            </p:txBody>
          </p:sp>
          <p:sp>
            <p:nvSpPr>
              <p:cNvPr id="26" name="Forma libre: Forma 19">
                <a:extLst>
                  <a:ext uri="{FF2B5EF4-FFF2-40B4-BE49-F238E27FC236}">
                    <a16:creationId xmlns:a16="http://schemas.microsoft.com/office/drawing/2014/main" id="{6D0769F5-9DFD-F835-DA51-941B679D7DFA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/>
              </a:p>
            </p:txBody>
          </p:sp>
        </p:grpSp>
        <p:sp>
          <p:nvSpPr>
            <p:cNvPr id="10" name="Forma libre: Forma 12">
              <a:extLst>
                <a:ext uri="{FF2B5EF4-FFF2-40B4-BE49-F238E27FC236}">
                  <a16:creationId xmlns:a16="http://schemas.microsoft.com/office/drawing/2014/main" id="{B9CFE82E-F07E-B658-598F-5840C4DC87D3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1" name="Forma libre: Forma 9">
              <a:extLst>
                <a:ext uri="{FF2B5EF4-FFF2-40B4-BE49-F238E27FC236}">
                  <a16:creationId xmlns:a16="http://schemas.microsoft.com/office/drawing/2014/main" id="{9EC9AC07-BBD0-EF20-CCBB-B142ECC8FCE9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 noProof="0"/>
            </a:p>
          </p:txBody>
        </p:sp>
        <p:sp>
          <p:nvSpPr>
            <p:cNvPr id="12" name="Forma libre: Forma 12">
              <a:extLst>
                <a:ext uri="{FF2B5EF4-FFF2-40B4-BE49-F238E27FC236}">
                  <a16:creationId xmlns:a16="http://schemas.microsoft.com/office/drawing/2014/main" id="{393B6B02-33F4-06A1-B708-E3FC495B0DB0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739DC381-EDA3-D94B-6FAB-5998D2CA0E50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4" name="Forma libre: Forma 12">
                <a:extLst>
                  <a:ext uri="{FF2B5EF4-FFF2-40B4-BE49-F238E27FC236}">
                    <a16:creationId xmlns:a16="http://schemas.microsoft.com/office/drawing/2014/main" id="{3FB3B39F-F293-EFBF-4CB1-0B1C428448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/>
              </a:p>
            </p:txBody>
          </p:sp>
          <p:sp>
            <p:nvSpPr>
              <p:cNvPr id="15" name="Forma libre: Forma 12">
                <a:extLst>
                  <a:ext uri="{FF2B5EF4-FFF2-40B4-BE49-F238E27FC236}">
                    <a16:creationId xmlns:a16="http://schemas.microsoft.com/office/drawing/2014/main" id="{ECCEE7AB-44AD-01BD-AD1C-2DD49005B101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s-E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919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1017024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AE84372-166F-9908-7515-06D369473E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BD9F9F20-A4D4-2006-9475-18CE19BA4A6E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C6285D59-98D1-8C1C-A013-05307DC4D191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ADCC7D3B-856A-C438-8BCF-309F169A9404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5741DE25-A656-3161-FD98-097F64840E8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84A10F91-2234-B139-A382-C82DF7D6365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BC5CA73C-1E71-042E-18F2-9B540F1F185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A689967C-B604-C2D6-2E0D-57DBE58C5221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A5B9D4CB-41FC-B401-F25C-78B007E8D31C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26EA93CF-A551-FBDB-C855-A1D0E8A58CAC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E9E266ED-71F2-83BA-59A3-E15A0D7211DE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9F21E8DE-646E-754F-A132-E66CA82F371F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913931F2-9A19-4DC6-C64C-F970B382FB88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6606C647-ABAB-1DB7-A384-DB599395359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32612128-C614-83AB-D5B3-996AEF3D979C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</p:spTree>
    <p:extLst>
      <p:ext uri="{BB962C8B-B14F-4D97-AF65-F5344CB8AC3E}">
        <p14:creationId xmlns:p14="http://schemas.microsoft.com/office/powerpoint/2010/main" val="1715984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EB1CA93-873C-5115-7A86-C3DA3BA24550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Forma libre: Forma 9">
            <a:extLst>
              <a:ext uri="{FF2B5EF4-FFF2-40B4-BE49-F238E27FC236}">
                <a16:creationId xmlns:a16="http://schemas.microsoft.com/office/drawing/2014/main" id="{7EECF9F7-4964-C39E-DC74-22B82763DAFA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0" name="Forma libre: Forma 17">
            <a:extLst>
              <a:ext uri="{FF2B5EF4-FFF2-40B4-BE49-F238E27FC236}">
                <a16:creationId xmlns:a16="http://schemas.microsoft.com/office/drawing/2014/main" id="{2E3F4E97-D3B9-F8EE-C5D0-8DE9D4874298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1" name="Forma libre: Forma 11">
            <a:extLst>
              <a:ext uri="{FF2B5EF4-FFF2-40B4-BE49-F238E27FC236}">
                <a16:creationId xmlns:a16="http://schemas.microsoft.com/office/drawing/2014/main" id="{2F935FDB-A40A-75CC-66F7-AA7F3661CAC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Forma libre: Forma 7">
            <a:extLst>
              <a:ext uri="{FF2B5EF4-FFF2-40B4-BE49-F238E27FC236}">
                <a16:creationId xmlns:a16="http://schemas.microsoft.com/office/drawing/2014/main" id="{29EB8B74-CC01-944D-D4E0-D1C0994C44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5B3EE6DE-0ADF-DEF6-41F0-57488F5B7441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4" name="Forma libre: Forma 15">
              <a:extLst>
                <a:ext uri="{FF2B5EF4-FFF2-40B4-BE49-F238E27FC236}">
                  <a16:creationId xmlns:a16="http://schemas.microsoft.com/office/drawing/2014/main" id="{AC251F23-8498-E336-3DA5-92328736300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Forma libre: Forma 16">
              <a:extLst>
                <a:ext uri="{FF2B5EF4-FFF2-40B4-BE49-F238E27FC236}">
                  <a16:creationId xmlns:a16="http://schemas.microsoft.com/office/drawing/2014/main" id="{D8D9B587-AEE7-1CBA-AA10-DAE47644E8E6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D9C7DA9C-52EA-F32E-30AF-1BA28E2CE1A9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7" name="Rectángulo: Una sola esquina cortada 18">
              <a:extLst>
                <a:ext uri="{FF2B5EF4-FFF2-40B4-BE49-F238E27FC236}">
                  <a16:creationId xmlns:a16="http://schemas.microsoft.com/office/drawing/2014/main" id="{99E74FAD-9AA0-0FFB-A48E-EC7FAE5F0AE1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s-ES" noProof="0"/>
            </a:p>
          </p:txBody>
        </p:sp>
        <p:sp>
          <p:nvSpPr>
            <p:cNvPr id="18" name="Rectángulo: Una sola esquina cortada 2">
              <a:extLst>
                <a:ext uri="{FF2B5EF4-FFF2-40B4-BE49-F238E27FC236}">
                  <a16:creationId xmlns:a16="http://schemas.microsoft.com/office/drawing/2014/main" id="{20A0CA1E-4B3C-A587-8757-32BE1036E1B5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19" name="Forma libre: Forma 23">
            <a:extLst>
              <a:ext uri="{FF2B5EF4-FFF2-40B4-BE49-F238E27FC236}">
                <a16:creationId xmlns:a16="http://schemas.microsoft.com/office/drawing/2014/main" id="{0CC4F1CF-6525-3669-BDC4-73F69CFBD54C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25081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0A79BA2-3068-4109-535C-7F73F22DB3E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Forma libre: Forma 9">
            <a:extLst>
              <a:ext uri="{FF2B5EF4-FFF2-40B4-BE49-F238E27FC236}">
                <a16:creationId xmlns:a16="http://schemas.microsoft.com/office/drawing/2014/main" id="{7B0DDAD2-4D48-1918-5AA4-E91BC0FE995A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Forma libre: Forma 17">
            <a:extLst>
              <a:ext uri="{FF2B5EF4-FFF2-40B4-BE49-F238E27FC236}">
                <a16:creationId xmlns:a16="http://schemas.microsoft.com/office/drawing/2014/main" id="{E7442552-7567-613B-BFC3-3EC2E5AACFA4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3" name="Forma libre: Forma 11">
            <a:extLst>
              <a:ext uri="{FF2B5EF4-FFF2-40B4-BE49-F238E27FC236}">
                <a16:creationId xmlns:a16="http://schemas.microsoft.com/office/drawing/2014/main" id="{BF5D041C-BF5F-1D9E-2231-1F4E6C4115FA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Forma libre: Forma 7">
            <a:extLst>
              <a:ext uri="{FF2B5EF4-FFF2-40B4-BE49-F238E27FC236}">
                <a16:creationId xmlns:a16="http://schemas.microsoft.com/office/drawing/2014/main" id="{4FC1B253-7DA3-72C0-AF12-E83A90FF39ED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1A8A202-CE2D-125F-25D9-D0D8561B666C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67D5EE9E-EA6B-C206-4CF9-ED8FE69556D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D81E7CC1-D6BD-AC0B-66BC-1A1FECD7302A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4369D5B9-1118-DB9D-1A70-7A3788220BE3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ángulo: Una sola esquina cortada 18">
              <a:extLst>
                <a:ext uri="{FF2B5EF4-FFF2-40B4-BE49-F238E27FC236}">
                  <a16:creationId xmlns:a16="http://schemas.microsoft.com/office/drawing/2014/main" id="{C4DFD28F-DC51-9518-FF43-AE54F9DAB38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s-ES" noProof="0"/>
            </a:p>
          </p:txBody>
        </p:sp>
        <p:sp>
          <p:nvSpPr>
            <p:cNvPr id="20" name="Rectángulo: Una sola esquina cortada 2">
              <a:extLst>
                <a:ext uri="{FF2B5EF4-FFF2-40B4-BE49-F238E27FC236}">
                  <a16:creationId xmlns:a16="http://schemas.microsoft.com/office/drawing/2014/main" id="{97E1BBCF-A481-3EEB-0442-64BE3169D038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1" name="Forma libre: Forma 23">
            <a:extLst>
              <a:ext uri="{FF2B5EF4-FFF2-40B4-BE49-F238E27FC236}">
                <a16:creationId xmlns:a16="http://schemas.microsoft.com/office/drawing/2014/main" id="{AC262382-CC1D-09DC-65B7-1096E0915834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94251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93FC4B0-8F02-C8F2-0832-6ABD4F38B6CA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Forma libre: Forma 9">
            <a:extLst>
              <a:ext uri="{FF2B5EF4-FFF2-40B4-BE49-F238E27FC236}">
                <a16:creationId xmlns:a16="http://schemas.microsoft.com/office/drawing/2014/main" id="{C8C9883A-4227-3BF4-EE86-EC59E9402A62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8" name="Forma libre: Forma 17">
            <a:extLst>
              <a:ext uri="{FF2B5EF4-FFF2-40B4-BE49-F238E27FC236}">
                <a16:creationId xmlns:a16="http://schemas.microsoft.com/office/drawing/2014/main" id="{63E6456E-0067-3AFC-E06C-700A8A404602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9" name="Forma libre: Forma 11">
            <a:extLst>
              <a:ext uri="{FF2B5EF4-FFF2-40B4-BE49-F238E27FC236}">
                <a16:creationId xmlns:a16="http://schemas.microsoft.com/office/drawing/2014/main" id="{82D2ADF1-61BC-5656-3AEC-367D3D9CE7E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Forma libre: Forma 7">
            <a:extLst>
              <a:ext uri="{FF2B5EF4-FFF2-40B4-BE49-F238E27FC236}">
                <a16:creationId xmlns:a16="http://schemas.microsoft.com/office/drawing/2014/main" id="{F7C6F9E6-4103-BE00-D488-A4A1F9DA2B76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FB53313-F096-A253-E88E-7E997BE373AA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2" name="Forma libre: Forma 15">
              <a:extLst>
                <a:ext uri="{FF2B5EF4-FFF2-40B4-BE49-F238E27FC236}">
                  <a16:creationId xmlns:a16="http://schemas.microsoft.com/office/drawing/2014/main" id="{267DCC77-6DA5-69FB-D12B-F0BCBB332F01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3" name="Forma libre: Forma 16">
              <a:extLst>
                <a:ext uri="{FF2B5EF4-FFF2-40B4-BE49-F238E27FC236}">
                  <a16:creationId xmlns:a16="http://schemas.microsoft.com/office/drawing/2014/main" id="{E8C39950-0BF5-CAA6-3123-308CDFA5DFA7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708BB33-A15F-1192-BB5C-8AB74772EDD1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5" name="Rectángulo: Una sola esquina cortada 18">
              <a:extLst>
                <a:ext uri="{FF2B5EF4-FFF2-40B4-BE49-F238E27FC236}">
                  <a16:creationId xmlns:a16="http://schemas.microsoft.com/office/drawing/2014/main" id="{E1BC7CAC-D9B0-6226-6C9B-CD9EDEEF9BF8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s-ES" noProof="0"/>
            </a:p>
          </p:txBody>
        </p:sp>
        <p:sp>
          <p:nvSpPr>
            <p:cNvPr id="16" name="Rectángulo: Una sola esquina cortada 2">
              <a:extLst>
                <a:ext uri="{FF2B5EF4-FFF2-40B4-BE49-F238E27FC236}">
                  <a16:creationId xmlns:a16="http://schemas.microsoft.com/office/drawing/2014/main" id="{3B970B0C-7694-9F06-18D0-8BEC0F7544E4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17" name="Forma libre: Forma 23">
            <a:extLst>
              <a:ext uri="{FF2B5EF4-FFF2-40B4-BE49-F238E27FC236}">
                <a16:creationId xmlns:a16="http://schemas.microsoft.com/office/drawing/2014/main" id="{D0B469AD-319E-2F04-9573-18A532B5EC48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7294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473FAA1-0A46-C6F0-A548-3589FB82E18A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Forma libre: Forma 9">
            <a:extLst>
              <a:ext uri="{FF2B5EF4-FFF2-40B4-BE49-F238E27FC236}">
                <a16:creationId xmlns:a16="http://schemas.microsoft.com/office/drawing/2014/main" id="{87CFD8E2-45CB-CEA0-564E-1DD69644A66A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7" name="Forma libre: Forma 17">
            <a:extLst>
              <a:ext uri="{FF2B5EF4-FFF2-40B4-BE49-F238E27FC236}">
                <a16:creationId xmlns:a16="http://schemas.microsoft.com/office/drawing/2014/main" id="{E4975FA2-DD7D-79AC-F26F-23FF1E37BA30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8" name="Forma libre: Forma 11">
            <a:extLst>
              <a:ext uri="{FF2B5EF4-FFF2-40B4-BE49-F238E27FC236}">
                <a16:creationId xmlns:a16="http://schemas.microsoft.com/office/drawing/2014/main" id="{49F77170-898F-88A9-8196-75695428D5B0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Forma libre: Forma 7">
            <a:extLst>
              <a:ext uri="{FF2B5EF4-FFF2-40B4-BE49-F238E27FC236}">
                <a16:creationId xmlns:a16="http://schemas.microsoft.com/office/drawing/2014/main" id="{85B11852-C44D-4BBA-CC7E-C85F83B7E26E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A214E84A-F64F-E3FA-BFF2-1A227171A1CB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1" name="Forma libre: Forma 15">
              <a:extLst>
                <a:ext uri="{FF2B5EF4-FFF2-40B4-BE49-F238E27FC236}">
                  <a16:creationId xmlns:a16="http://schemas.microsoft.com/office/drawing/2014/main" id="{8EE802BE-D3A9-52BD-0278-0AF0F9A2004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2" name="Forma libre: Forma 16">
              <a:extLst>
                <a:ext uri="{FF2B5EF4-FFF2-40B4-BE49-F238E27FC236}">
                  <a16:creationId xmlns:a16="http://schemas.microsoft.com/office/drawing/2014/main" id="{C34989F1-C817-B9B3-64DD-35F26A873598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13" name="Forma libre: Forma 23">
            <a:extLst>
              <a:ext uri="{FF2B5EF4-FFF2-40B4-BE49-F238E27FC236}">
                <a16:creationId xmlns:a16="http://schemas.microsoft.com/office/drawing/2014/main" id="{F83D4904-732C-3904-6EAE-35981402E718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6539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B8A8E73-E858-F3BD-D948-1B5FEC82E898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Forma libre: Forma 9">
            <a:extLst>
              <a:ext uri="{FF2B5EF4-FFF2-40B4-BE49-F238E27FC236}">
                <a16:creationId xmlns:a16="http://schemas.microsoft.com/office/drawing/2014/main" id="{C4CE84C5-1E3F-14A4-360B-1F4C87944367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0" name="Forma libre: Forma 17">
            <a:extLst>
              <a:ext uri="{FF2B5EF4-FFF2-40B4-BE49-F238E27FC236}">
                <a16:creationId xmlns:a16="http://schemas.microsoft.com/office/drawing/2014/main" id="{E103C01D-7811-1AF9-C8EB-14509F7A2C97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1" name="Forma libre: Forma 11">
            <a:extLst>
              <a:ext uri="{FF2B5EF4-FFF2-40B4-BE49-F238E27FC236}">
                <a16:creationId xmlns:a16="http://schemas.microsoft.com/office/drawing/2014/main" id="{9B38D1A9-924A-D23C-7E3F-CD1E7B89FB5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Forma libre: Forma 7">
            <a:extLst>
              <a:ext uri="{FF2B5EF4-FFF2-40B4-BE49-F238E27FC236}">
                <a16:creationId xmlns:a16="http://schemas.microsoft.com/office/drawing/2014/main" id="{BBC3DAE3-2167-0C66-63E4-F454892A22A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EE37BC40-2C12-B317-32DE-94D4D5C49260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4" name="Forma libre: Forma 15">
              <a:extLst>
                <a:ext uri="{FF2B5EF4-FFF2-40B4-BE49-F238E27FC236}">
                  <a16:creationId xmlns:a16="http://schemas.microsoft.com/office/drawing/2014/main" id="{3473891F-7BA3-2FF2-7518-C308BD7DDC4E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Forma libre: Forma 16">
              <a:extLst>
                <a:ext uri="{FF2B5EF4-FFF2-40B4-BE49-F238E27FC236}">
                  <a16:creationId xmlns:a16="http://schemas.microsoft.com/office/drawing/2014/main" id="{D9E57440-7A7C-7CEB-C69B-74AF52D3B5D5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66D88C13-1AFC-435A-18B6-3F9A5A20D6A4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7" name="Rectángulo: Una sola esquina cortada 18">
              <a:extLst>
                <a:ext uri="{FF2B5EF4-FFF2-40B4-BE49-F238E27FC236}">
                  <a16:creationId xmlns:a16="http://schemas.microsoft.com/office/drawing/2014/main" id="{B743B2D8-A938-8257-C312-2B8F76E6B745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8" name="Rectángulo: Una sola esquina cortada 2">
              <a:extLst>
                <a:ext uri="{FF2B5EF4-FFF2-40B4-BE49-F238E27FC236}">
                  <a16:creationId xmlns:a16="http://schemas.microsoft.com/office/drawing/2014/main" id="{FA4456FA-6C3E-21E7-D4AB-B87C96B818BF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19" name="Forma libre: Forma 34">
            <a:extLst>
              <a:ext uri="{FF2B5EF4-FFF2-40B4-BE49-F238E27FC236}">
                <a16:creationId xmlns:a16="http://schemas.microsoft.com/office/drawing/2014/main" id="{C244C8BD-994D-BE1D-5867-6FBAEAB2E0D3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63047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3999241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1039947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56970084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455550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465506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722416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8509446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2222931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4270168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3" name="Forma libre: Forma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 rtl="0"/>
            <a:r>
              <a:rPr lang="es-ES" noProof="0"/>
              <a:t>Editar estilos de texto del patrón</a:t>
            </a:r>
          </a:p>
        </p:txBody>
      </p:sp>
      <p:sp>
        <p:nvSpPr>
          <p:cNvPr id="22" name="Marcador de número de diapositiva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 de la sección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ángulo: Una sola esquina cortada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s-ES" noProof="0"/>
            </a:p>
          </p:txBody>
        </p:sp>
        <p:sp>
          <p:nvSpPr>
            <p:cNvPr id="3" name="Rectángulo: Una sola esquina cortada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ángulo: Una sola esquina cortada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s-ES" noProof="0"/>
            </a:p>
          </p:txBody>
        </p:sp>
        <p:sp>
          <p:nvSpPr>
            <p:cNvPr id="3" name="Rectángulo: Una sola esquina cortada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3365" y="1825625"/>
            <a:ext cx="11215235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ángulo: Una sola esquina cortada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s-ES" noProof="0"/>
            </a:p>
          </p:txBody>
        </p:sp>
        <p:sp>
          <p:nvSpPr>
            <p:cNvPr id="3" name="Rectángulo: Una sola esquina cortada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5" name="Marcador de texto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4500" y="1681163"/>
            <a:ext cx="5157787" cy="823912"/>
          </a:xfrm>
        </p:spPr>
        <p:txBody>
          <a:bodyPr rtlCol="0"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6" name="Marcador de posición de texto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500812" y="1681163"/>
            <a:ext cx="5157788" cy="823912"/>
          </a:xfrm>
        </p:spPr>
        <p:txBody>
          <a:bodyPr rtlCol="0"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7" name="Marcador de posición de contenido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4500" y="2505075"/>
            <a:ext cx="5157787" cy="3684588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28" name="Marcador de posición de contenido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75412" y="2505075"/>
            <a:ext cx="5183188" cy="3684588"/>
          </a:xfrm>
        </p:spPr>
        <p:txBody>
          <a:bodyPr rtlCol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ángulo: Una sola esquina cortada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s-ES" noProof="0"/>
            </a:p>
          </p:txBody>
        </p:sp>
        <p:sp>
          <p:nvSpPr>
            <p:cNvPr id="3" name="Rectángulo: Una sola esquina cortada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4" name="Forma libre: Forma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3365" y="1517715"/>
            <a:ext cx="5184437" cy="4659248"/>
          </a:xfrm>
        </p:spPr>
        <p:txBody>
          <a:bodyPr rtlCol="0"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21" name="Marcador de posición de contenido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74163" y="1517715"/>
            <a:ext cx="5184437" cy="4659248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ángulo: Una sola esquina cortada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3" name="Rectángulo: Una sola esquina cortada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0" name="Marcador de posición de imagen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 rtlCol="0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1" name="Marcador de texto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43366" y="1444649"/>
            <a:ext cx="3365063" cy="4579079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Forma libre: Forma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8" name="Forma libre: Forma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Forma libre: Forma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ángulo: Una sola esquina cortada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3" name="Rectángulo: Una sola esquina cortada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1" name="Marcador de texto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43366" y="1444649"/>
            <a:ext cx="3365063" cy="4579079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2" name="Marcador de contenido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64290" y="1444649"/>
            <a:ext cx="7694310" cy="4579079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9" name="Forma libre: Forma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0" name="Forma libre: Forma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1" name="Forma libre: Forma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2" name="Forma libre: Forma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orma libre: Forma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26" name="Forma libre: Forma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0" name="Forma libre: Forma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1" name="Marcador de número de diapositiva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 rtlCol="0"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6DFF08F-DC6B-4601-B491-B0F83F6DD2DA}" type="datetimeFigureOut">
              <a:rPr lang="en-US" smtClean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rtl="0"/>
            <a:fld id="{C263D6C4-4840-40CC-AC84-17E24B3B7BDE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497F205-27D8-9896-AC3E-21F5B15DE3E2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Forma libre: Forma 9">
            <a:extLst>
              <a:ext uri="{FF2B5EF4-FFF2-40B4-BE49-F238E27FC236}">
                <a16:creationId xmlns:a16="http://schemas.microsoft.com/office/drawing/2014/main" id="{820DDC2B-B7C7-67B6-D784-B182D7A8977F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5" name="Forma libre: Forma 17">
            <a:extLst>
              <a:ext uri="{FF2B5EF4-FFF2-40B4-BE49-F238E27FC236}">
                <a16:creationId xmlns:a16="http://schemas.microsoft.com/office/drawing/2014/main" id="{D16F7403-A39D-52BA-0DEE-5A8B00993C1F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6" name="Forma libre: Forma 11">
            <a:extLst>
              <a:ext uri="{FF2B5EF4-FFF2-40B4-BE49-F238E27FC236}">
                <a16:creationId xmlns:a16="http://schemas.microsoft.com/office/drawing/2014/main" id="{32B20607-127F-A45B-EF97-C3E9EF88A455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7" name="Forma libre: Forma 7">
            <a:extLst>
              <a:ext uri="{FF2B5EF4-FFF2-40B4-BE49-F238E27FC236}">
                <a16:creationId xmlns:a16="http://schemas.microsoft.com/office/drawing/2014/main" id="{3DA42363-A244-9AD0-5A5C-A015E50CBB4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5570A9D2-9A3B-6F8F-C198-705B45D52901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es-ES" noProof="0">
                <a:latin typeface="+mj-lt"/>
              </a:rPr>
              <a:t>Haga clic para modificar el estilo de título del patrón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D90C7FA2-6D11-E487-F6EF-45368C45D07F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0" name="Forma libre: Forma 15">
              <a:extLst>
                <a:ext uri="{FF2B5EF4-FFF2-40B4-BE49-F238E27FC236}">
                  <a16:creationId xmlns:a16="http://schemas.microsoft.com/office/drawing/2014/main" id="{DC698D51-BE19-6739-D090-FB31BC8EC9D1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21" name="Forma libre: Forma 16">
              <a:extLst>
                <a:ext uri="{FF2B5EF4-FFF2-40B4-BE49-F238E27FC236}">
                  <a16:creationId xmlns:a16="http://schemas.microsoft.com/office/drawing/2014/main" id="{8E3EB857-6BD7-C37D-D1AD-76F8DBA929F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5892EB48-AC8E-A0C2-2396-FDEFE72E6550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23" name="Rectángulo: Una sola esquina cortada 18">
              <a:extLst>
                <a:ext uri="{FF2B5EF4-FFF2-40B4-BE49-F238E27FC236}">
                  <a16:creationId xmlns:a16="http://schemas.microsoft.com/office/drawing/2014/main" id="{63F4FBE8-05EB-74B2-2F0C-111333B585E5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s-ES" noProof="0"/>
            </a:p>
          </p:txBody>
        </p:sp>
        <p:sp>
          <p:nvSpPr>
            <p:cNvPr id="24" name="Rectángulo: Una sola esquina cortada 2">
              <a:extLst>
                <a:ext uri="{FF2B5EF4-FFF2-40B4-BE49-F238E27FC236}">
                  <a16:creationId xmlns:a16="http://schemas.microsoft.com/office/drawing/2014/main" id="{AE4AAB05-5959-125A-1D56-7CC40938477D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5" name="Forma libre: Forma 23">
            <a:extLst>
              <a:ext uri="{FF2B5EF4-FFF2-40B4-BE49-F238E27FC236}">
                <a16:creationId xmlns:a16="http://schemas.microsoft.com/office/drawing/2014/main" id="{CA045607-9CC6-5C3E-4366-F298A6EA4C17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6" name="Marcador de número de diapositiva 4">
            <a:extLst>
              <a:ext uri="{FF2B5EF4-FFF2-40B4-BE49-F238E27FC236}">
                <a16:creationId xmlns:a16="http://schemas.microsoft.com/office/drawing/2014/main" id="{A1A8821B-27C7-FB67-9AB0-ED395C08536B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C263D6C4-4840-40CC-AC84-17E24B3B7BDE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376374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651" r:id="rId18"/>
    <p:sldLayoutId id="2147483661" r:id="rId19"/>
    <p:sldLayoutId id="2147483674" r:id="rId20"/>
    <p:sldLayoutId id="2147483665" r:id="rId21"/>
    <p:sldLayoutId id="2147483673" r:id="rId22"/>
    <p:sldLayoutId id="2147483675" r:id="rId23"/>
    <p:sldLayoutId id="2147483676" r:id="rId24"/>
    <p:sldLayoutId id="2147483672" r:id="rId2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2613" y="1178351"/>
            <a:ext cx="10783695" cy="2508432"/>
          </a:xfrm>
        </p:spPr>
        <p:txBody>
          <a:bodyPr rtlCol="0">
            <a:normAutofit/>
          </a:bodyPr>
          <a:lstStyle/>
          <a:p>
            <a:pPr algn="ctr" rtl="0"/>
            <a:r>
              <a:rPr lang="es-ES" sz="4400" dirty="0"/>
              <a:t>TRASTORNOS DE LAS VÍAS URINARIAS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0518" y="5759449"/>
            <a:ext cx="6400800" cy="767137"/>
          </a:xfrm>
        </p:spPr>
        <p:txBody>
          <a:bodyPr rtlCol="0"/>
          <a:lstStyle/>
          <a:p>
            <a:pPr marL="0" indent="0" rtl="0">
              <a:buNone/>
            </a:pPr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Esp. Mg. Prof. Lic. Miguel Nogales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1D9A9C80-65DC-CB0C-B136-B42A0D4A2300}"/>
              </a:ext>
            </a:extLst>
          </p:cNvPr>
          <p:cNvSpPr txBox="1">
            <a:spLocks/>
          </p:cNvSpPr>
          <p:nvPr/>
        </p:nvSpPr>
        <p:spPr>
          <a:xfrm>
            <a:off x="6420222" y="701668"/>
            <a:ext cx="6400800" cy="7671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ICA     2° 1°      TM - TT </a:t>
            </a:r>
          </a:p>
        </p:txBody>
      </p:sp>
      <p:pic>
        <p:nvPicPr>
          <p:cNvPr id="5" name="Picture 2" descr="Logotipo&#10;&#10;Descripción generada automáticamente">
            <a:extLst>
              <a:ext uri="{FF2B5EF4-FFF2-40B4-BE49-F238E27FC236}">
                <a16:creationId xmlns:a16="http://schemas.microsoft.com/office/drawing/2014/main" id="{C0531204-305B-8FBC-2204-4FCFDACBF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448" y="4448469"/>
            <a:ext cx="1916930" cy="17078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7EB60C2-6538-B4A5-A825-2FCF53603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05" y="538465"/>
            <a:ext cx="3108902" cy="207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16DB7-52CC-EBAA-7F3C-C7175B140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891C2B8-F97B-3646-3BA8-246B39AE5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329" y="166088"/>
            <a:ext cx="8858650" cy="852008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Vías urinarias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6FF6BD9-E5A9-A7DD-E5DD-FA7758AFC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536" y="1411737"/>
            <a:ext cx="4494016" cy="52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49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7C628-46B9-F7A1-78D5-EC05FA004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DD53056-8465-D9D3-E9B1-037DBBFC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INFECCIONES DE LAS VÍAS URINARIAS (IVU)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CAF25D8-7EA1-A40A-0E50-CB2EEA464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1900844"/>
            <a:ext cx="8605065" cy="3563331"/>
          </a:xfrm>
          <a:noFill/>
        </p:spPr>
        <p:txBody>
          <a:bodyPr rtlCol="0">
            <a:normAutofit fontScale="25000" lnSpcReduction="2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>
                <a:solidFill>
                  <a:schemeClr val="tx1"/>
                </a:solidFill>
              </a:rPr>
              <a:t>Causa:</a:t>
            </a:r>
            <a:r>
              <a:rPr lang="es-ES" sz="7200" dirty="0">
                <a:solidFill>
                  <a:schemeClr val="tx1"/>
                </a:solidFill>
              </a:rPr>
              <a:t> microorganismos patógenos en vías urinarias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>
                <a:solidFill>
                  <a:schemeClr val="tx1"/>
                </a:solidFill>
              </a:rPr>
              <a:t>Clasificación: </a:t>
            </a:r>
            <a:r>
              <a:rPr lang="es-ES" sz="7200" dirty="0">
                <a:solidFill>
                  <a:schemeClr val="tx1"/>
                </a:solidFill>
              </a:rPr>
              <a:t>infecciones de las vías urinarias </a:t>
            </a:r>
            <a:r>
              <a:rPr lang="es-ES" sz="7200" b="1" dirty="0">
                <a:solidFill>
                  <a:schemeClr val="tx1"/>
                </a:solidFill>
              </a:rPr>
              <a:t>superiores</a:t>
            </a:r>
            <a:r>
              <a:rPr lang="es-ES" sz="7200" dirty="0">
                <a:solidFill>
                  <a:schemeClr val="tx1"/>
                </a:solidFill>
              </a:rPr>
              <a:t> e </a:t>
            </a:r>
            <a:r>
              <a:rPr lang="es-ES" sz="7200" b="1" dirty="0">
                <a:solidFill>
                  <a:schemeClr val="tx1"/>
                </a:solidFill>
              </a:rPr>
              <a:t>inferiores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También en complicadas y no complicadas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>
                <a:solidFill>
                  <a:schemeClr val="tx1"/>
                </a:solidFill>
              </a:rPr>
              <a:t>IVU superiores </a:t>
            </a:r>
            <a:r>
              <a:rPr lang="es-ES" sz="7200" dirty="0">
                <a:solidFill>
                  <a:schemeClr val="tx1"/>
                </a:solidFill>
              </a:rPr>
              <a:t>son mucho menos frecuentes y son</a:t>
            </a:r>
            <a:r>
              <a:rPr lang="es-ES" sz="7200" b="1" dirty="0">
                <a:solidFill>
                  <a:schemeClr val="tx1"/>
                </a:solidFill>
              </a:rPr>
              <a:t> </a:t>
            </a:r>
            <a:r>
              <a:rPr lang="es-ES" sz="7200" dirty="0">
                <a:solidFill>
                  <a:schemeClr val="tx1"/>
                </a:solidFill>
              </a:rPr>
              <a:t>pielonefritis, nefritis intersticial, abscesos renales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>
                <a:solidFill>
                  <a:schemeClr val="tx1"/>
                </a:solidFill>
              </a:rPr>
              <a:t>IVU inferiores </a:t>
            </a:r>
            <a:r>
              <a:rPr lang="es-ES" sz="7200" dirty="0">
                <a:solidFill>
                  <a:schemeClr val="tx1"/>
                </a:solidFill>
              </a:rPr>
              <a:t>más frecuentes y son</a:t>
            </a:r>
            <a:r>
              <a:rPr lang="es-ES" sz="7200" b="1" dirty="0">
                <a:solidFill>
                  <a:schemeClr val="tx1"/>
                </a:solidFill>
              </a:rPr>
              <a:t> </a:t>
            </a:r>
            <a:r>
              <a:rPr lang="es-ES" sz="7200" dirty="0">
                <a:solidFill>
                  <a:schemeClr val="tx1"/>
                </a:solidFill>
              </a:rPr>
              <a:t>cistitis, prostatitis y uretritis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>
                <a:solidFill>
                  <a:schemeClr val="tx1"/>
                </a:solidFill>
              </a:rPr>
              <a:t>IVU no complicadas</a:t>
            </a:r>
            <a:r>
              <a:rPr lang="es-ES" sz="7200" dirty="0">
                <a:solidFill>
                  <a:schemeClr val="tx1"/>
                </a:solidFill>
              </a:rPr>
              <a:t>: adquiridas en la comunidad, ocurren en mujeres y no suelen ser recurrentes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>
                <a:solidFill>
                  <a:schemeClr val="tx1"/>
                </a:solidFill>
              </a:rPr>
              <a:t>IVU complicadas: </a:t>
            </a:r>
            <a:r>
              <a:rPr lang="es-ES" sz="7200" dirty="0">
                <a:solidFill>
                  <a:schemeClr val="tx1"/>
                </a:solidFill>
              </a:rPr>
              <a:t>asociadas a hospitalización, a cateterismo urinario y a alteraciones urológicas, embarazo, inmunosupresión, diabetes y obstrucción; suelen ser recurrentes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Picture 2" descr="Qué provoca la cistitis? | Tu canal de salud">
            <a:extLst>
              <a:ext uri="{FF2B5EF4-FFF2-40B4-BE49-F238E27FC236}">
                <a16:creationId xmlns:a16="http://schemas.microsoft.com/office/drawing/2014/main" id="{B64658C3-16B1-D2A3-AA0B-69AB708C5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587" y="1689172"/>
            <a:ext cx="1986647" cy="2442599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72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80CA4-1311-78D3-EA70-9D5E809A4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499C375-BF97-1659-5227-D0EA5172F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INFECCIONES DE LAS VÍAS URINARIAS (IVU)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FC703C-CE8F-3F28-6346-D0314AED1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184" y="2171008"/>
            <a:ext cx="7502236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8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FISIOPATOLOGÍA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Facilidad de ascenso por árbol urinario debido a  continuidad de mucosa a lo largo del mismo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Disfunción del cuello vesical y de las válvulas entre uretra-vejiga y entre vejiga-uréteres facilita reflujo de orina e infecciones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También propagación por flujo </a:t>
            </a:r>
            <a:r>
              <a:rPr lang="es-ES" sz="7200" dirty="0" err="1">
                <a:solidFill>
                  <a:schemeClr val="tx1"/>
                </a:solidFill>
              </a:rPr>
              <a:t>sanguiínea</a:t>
            </a: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Germen más frecuente: </a:t>
            </a:r>
            <a:r>
              <a:rPr lang="es-ES" sz="7200" i="1" dirty="0" err="1">
                <a:solidFill>
                  <a:schemeClr val="tx1"/>
                </a:solidFill>
              </a:rPr>
              <a:t>Escherichia</a:t>
            </a:r>
            <a:r>
              <a:rPr lang="es-ES" sz="7200" i="1" dirty="0">
                <a:solidFill>
                  <a:schemeClr val="tx1"/>
                </a:solidFill>
              </a:rPr>
              <a:t> </a:t>
            </a:r>
            <a:r>
              <a:rPr lang="es-ES" sz="7200" i="1" dirty="0" err="1">
                <a:solidFill>
                  <a:schemeClr val="tx1"/>
                </a:solidFill>
              </a:rPr>
              <a:t>coli</a:t>
            </a:r>
            <a:endParaRPr lang="es-ES" sz="7200" i="1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DCA8AD3-5F26-B4FC-6FA2-DC7328B0A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4</a:t>
            </a:fld>
            <a:endParaRPr lang="es-ES"/>
          </a:p>
        </p:txBody>
      </p:sp>
      <p:pic>
        <p:nvPicPr>
          <p:cNvPr id="6" name="Picture 2" descr="VEJIGA URINARIA :: AnatoMed">
            <a:extLst>
              <a:ext uri="{FF2B5EF4-FFF2-40B4-BE49-F238E27FC236}">
                <a16:creationId xmlns:a16="http://schemas.microsoft.com/office/drawing/2014/main" id="{3D97EAD8-ACF9-321B-7933-87016C943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416" y="2171008"/>
            <a:ext cx="2341744" cy="2341744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Qué es la Escherichia coli? | 【MOTIVOS por los que causa cistitis】">
            <a:extLst>
              <a:ext uri="{FF2B5EF4-FFF2-40B4-BE49-F238E27FC236}">
                <a16:creationId xmlns:a16="http://schemas.microsoft.com/office/drawing/2014/main" id="{C375544D-1B3D-6FEE-2A7A-DFAAB0433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660" y="5113337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20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9B943-7631-F75A-54F5-2ED179247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364B748-B316-8A5D-AFA1-60E888EC4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INFECCIONES DE LAS VÍAS URINARIAS (IVU)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20C7DC7-A0A3-CEB1-06B7-2F0C9109F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184" y="1797304"/>
            <a:ext cx="7502236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8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MANIFESTACIONES CLÍNICAS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Disuria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Polaquiuria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Urgencia miccional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Nicturia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Incontinencia urinaria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Dolor suprapúbico o pélvico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Dolor de espalda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Hematuria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Sepsis y shock en IVU complicada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EA4D056-8A04-95E1-8EE4-8F0A656FB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5</a:t>
            </a:fld>
            <a:endParaRPr lang="es-ES"/>
          </a:p>
        </p:txBody>
      </p:sp>
      <p:pic>
        <p:nvPicPr>
          <p:cNvPr id="7" name="Picture 2" descr="Qué pasa cuando una infección en las vías urinarias llega a los riñones?">
            <a:extLst>
              <a:ext uri="{FF2B5EF4-FFF2-40B4-BE49-F238E27FC236}">
                <a16:creationId xmlns:a16="http://schemas.microsoft.com/office/drawing/2014/main" id="{EA85EDF3-C67E-9523-3030-F73D941FC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420" y="4852878"/>
            <a:ext cx="3384376" cy="1762922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8DEC5C65-FD96-B65B-EEB2-1389F6B774AA}"/>
              </a:ext>
            </a:extLst>
          </p:cNvPr>
          <p:cNvSpPr txBox="1">
            <a:spLocks/>
          </p:cNvSpPr>
          <p:nvPr/>
        </p:nvSpPr>
        <p:spPr>
          <a:xfrm>
            <a:off x="6096000" y="1901213"/>
            <a:ext cx="7502236" cy="356333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Escalofríos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Fiebre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Leucocitosis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Piuria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Náuseas y vómitos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Cefalea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Picture 2" descr="Por qué tenemos escalofríos?">
            <a:extLst>
              <a:ext uri="{FF2B5EF4-FFF2-40B4-BE49-F238E27FC236}">
                <a16:creationId xmlns:a16="http://schemas.microsoft.com/office/drawing/2014/main" id="{BF64F613-62D6-A2BC-0F7A-FF293CC69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420" y="2306855"/>
            <a:ext cx="3315103" cy="1762922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02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9FDEA-DC24-3296-5C3D-C66845750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9DD36E7-5835-9DEB-28B8-5E9DD2BC6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INFECCIONES DE LAS VÍAS URINARIAS (IVU)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E3E0283-A589-CB94-25BD-8A9799F28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184" y="1869671"/>
            <a:ext cx="7502236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8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FACTORES DE RIESGO DE IVU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Deterioro cognitivo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Uso indiscriminado de antimicrobianos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Sexo femenino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Comorbilidades crónicas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Inmunosupresión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Deterioro de la movilidad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Vaciamiento incompleto de vejiga (deterioro del </a:t>
            </a:r>
            <a:r>
              <a:rPr lang="es-ES" sz="7200" dirty="0" err="1">
                <a:solidFill>
                  <a:schemeClr val="tx1"/>
                </a:solidFill>
              </a:rPr>
              <a:t>detrusor</a:t>
            </a:r>
            <a:r>
              <a:rPr lang="es-ES" sz="7200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Obstrucción del flujo urinario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Sondaje vesical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Septiembre – ASCATE">
            <a:extLst>
              <a:ext uri="{FF2B5EF4-FFF2-40B4-BE49-F238E27FC236}">
                <a16:creationId xmlns:a16="http://schemas.microsoft.com/office/drawing/2014/main" id="{FAF329AD-EE7B-E2BF-EAD0-FCB85F22B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688" y="1984461"/>
            <a:ext cx="27432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l uso de antibióticos es un factor de riesgo para la disbiosis | PlusVet  Animal Health">
            <a:extLst>
              <a:ext uri="{FF2B5EF4-FFF2-40B4-BE49-F238E27FC236}">
                <a16:creationId xmlns:a16="http://schemas.microsoft.com/office/drawing/2014/main" id="{D727E9BC-EF08-1FC8-E912-3ABF3436F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688" y="436721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onda Foley 2 Vias 100% Silicona">
            <a:extLst>
              <a:ext uri="{FF2B5EF4-FFF2-40B4-BE49-F238E27FC236}">
                <a16:creationId xmlns:a16="http://schemas.microsoft.com/office/drawing/2014/main" id="{AFC0CB42-D798-8567-1AD3-7EDE8884C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963" y="3157538"/>
            <a:ext cx="290512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16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25F89-CE4E-94EF-FEB2-C017A9D34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DF28D51-046B-9E8C-CFFD-5936336CE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INFECCIONES DE LAS VÍAS URINARIAS (IVU)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6A8E589-CE46-EDEC-7778-3E7F5A7C2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184" y="2171008"/>
            <a:ext cx="7502236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8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DIAGNÓSTICO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Estudios celulares: piuria y hematuria</a:t>
            </a:r>
            <a:endParaRPr lang="es-ES" sz="7200" i="1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Tiras reactivas: leucocitos en orina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Urocultivo: identificación específica del germen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Bacteriuria: 100.000 UFC/ml de orina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050" name="Picture 2" descr="Cuál es la diferencia entre un examen de orina y urocultivo?">
            <a:extLst>
              <a:ext uri="{FF2B5EF4-FFF2-40B4-BE49-F238E27FC236}">
                <a16:creationId xmlns:a16="http://schemas.microsoft.com/office/drawing/2014/main" id="{5BB5E0C4-A63B-6BF4-0454-80DB98F69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449" y="2697519"/>
            <a:ext cx="3990975" cy="217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080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687EC-5EE7-ABA7-C62C-0E881966A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BC68E27-6D6A-5E93-E152-9C97EA961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 fontScale="90000"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INFECCIONES DE LAS VÍAS URINARIAS (IVU)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7E60949-24E4-1082-3C96-FECB1DD76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184" y="2171008"/>
            <a:ext cx="7502236" cy="3845328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8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TRATAMIENTO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Cefalosporinas: </a:t>
            </a:r>
            <a:r>
              <a:rPr lang="es-ES" sz="7200" dirty="0" err="1">
                <a:solidFill>
                  <a:schemeClr val="tx1"/>
                </a:solidFill>
              </a:rPr>
              <a:t>cefadroxilo</a:t>
            </a: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Fluoroquinolonas: ciprofloxacina, </a:t>
            </a:r>
            <a:r>
              <a:rPr lang="es-ES" sz="7200" dirty="0" err="1">
                <a:solidFill>
                  <a:schemeClr val="tx1"/>
                </a:solidFill>
              </a:rPr>
              <a:t>ofloxacina</a:t>
            </a:r>
            <a:r>
              <a:rPr lang="es-ES" sz="7200" dirty="0">
                <a:solidFill>
                  <a:schemeClr val="tx1"/>
                </a:solidFill>
              </a:rPr>
              <a:t>, </a:t>
            </a:r>
            <a:r>
              <a:rPr lang="es-ES" sz="7200" dirty="0" err="1">
                <a:solidFill>
                  <a:schemeClr val="tx1"/>
                </a:solidFill>
              </a:rPr>
              <a:t>norfloxacina</a:t>
            </a:r>
            <a:r>
              <a:rPr lang="es-ES" sz="7200" dirty="0">
                <a:solidFill>
                  <a:schemeClr val="tx1"/>
                </a:solidFill>
              </a:rPr>
              <a:t>, </a:t>
            </a:r>
            <a:r>
              <a:rPr lang="es-ES" sz="7200" dirty="0" err="1">
                <a:solidFill>
                  <a:schemeClr val="tx1"/>
                </a:solidFill>
              </a:rPr>
              <a:t>garifloxacina</a:t>
            </a:r>
            <a:r>
              <a:rPr lang="es-ES" sz="7200" dirty="0">
                <a:solidFill>
                  <a:schemeClr val="tx1"/>
                </a:solidFill>
              </a:rPr>
              <a:t>, levofloxacina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Penicilinas: ampicilina, amoxicilina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Otros ATB: nitrofurantoína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074" name="Picture 2" descr="Nitrofurantoina 100Mg X 40Tab.Mk">
            <a:extLst>
              <a:ext uri="{FF2B5EF4-FFF2-40B4-BE49-F238E27FC236}">
                <a16:creationId xmlns:a16="http://schemas.microsoft.com/office/drawing/2014/main" id="{FE3C9C25-B865-F2AB-F9EB-42A12D7BE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906" y="2171008"/>
            <a:ext cx="2290763" cy="229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IPROFLOXACINA DENVER FARMA – Denver Farma">
            <a:extLst>
              <a:ext uri="{FF2B5EF4-FFF2-40B4-BE49-F238E27FC236}">
                <a16:creationId xmlns:a16="http://schemas.microsoft.com/office/drawing/2014/main" id="{B60C701D-011D-847B-561E-674C9F5EE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76" y="4927650"/>
            <a:ext cx="3043238" cy="180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aliarda S.A. - Productos">
            <a:extLst>
              <a:ext uri="{FF2B5EF4-FFF2-40B4-BE49-F238E27FC236}">
                <a16:creationId xmlns:a16="http://schemas.microsoft.com/office/drawing/2014/main" id="{E4DCB4E8-6A04-01D0-F438-E9EA175A5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13" y="5010723"/>
            <a:ext cx="2126807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07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8FD14-A4A2-9282-BC43-707424C0E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A483771-E1CE-662A-C034-D69DC0995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DISFUNCIONES DE LA MICCIÓN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F401180-876B-7FDF-137E-31ABCC716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184" y="2171008"/>
            <a:ext cx="7502236" cy="3845328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8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INCONTINENCIA URINARIA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Pérdida involuntaria del acto de miccionar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Puede ser parcial o total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Poco diagnosticada e informada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Pacientes se sienten avergonzados, prefieren ignorar o disimular los síntomas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Picture 2" descr="Incontinencia urinaria por culpa de la obesidad - Instituto de obesidad">
            <a:extLst>
              <a:ext uri="{FF2B5EF4-FFF2-40B4-BE49-F238E27FC236}">
                <a16:creationId xmlns:a16="http://schemas.microsoft.com/office/drawing/2014/main" id="{0525B655-D654-D77D-E83E-6F4DBDD59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885" y="2171008"/>
            <a:ext cx="3809224" cy="2133165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63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5649D-12FC-554F-5EC8-C4B0A65C1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3785506-7341-F4F0-3066-5A776E87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DISFUNCIONES DE LA MICCIÓN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2D3757D-425B-E39D-FC8C-837E3508C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6946" y="1598065"/>
            <a:ext cx="4930272" cy="3845328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8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INCONTINENCIA URINARIA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s-ES" sz="8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FACTORES DE RIESGO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Edad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Alteraciones cognitivas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Diabetes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Cirugía genitourinaria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Ejercicios de alto impacto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Inmovilidad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Uretra incompetente (traumatismo, relajación de esfínter)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728E6184-0BD1-F0DA-D931-E9C9CE95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10</a:t>
            </a:fld>
            <a:endParaRPr lang="es-ES"/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F2162422-A476-A652-070A-668E6E0B07E9}"/>
              </a:ext>
            </a:extLst>
          </p:cNvPr>
          <p:cNvSpPr txBox="1">
            <a:spLocks/>
          </p:cNvSpPr>
          <p:nvPr/>
        </p:nvSpPr>
        <p:spPr>
          <a:xfrm>
            <a:off x="6369627" y="2648693"/>
            <a:ext cx="5683072" cy="38453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6ACC5E3-B3AD-AAED-7295-CE9586EC5951}"/>
              </a:ext>
            </a:extLst>
          </p:cNvPr>
          <p:cNvSpPr txBox="1"/>
          <p:nvPr/>
        </p:nvSpPr>
        <p:spPr>
          <a:xfrm>
            <a:off x="5516383" y="3314700"/>
            <a:ext cx="3534101" cy="3052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</a:rPr>
              <a:t>Medicamentos: diuréticos, sedantes, hipnóticos, opiáceos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</a:rPr>
              <a:t>Menopausia</a:t>
            </a:r>
            <a:endParaRPr lang="es-ES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</a:rPr>
              <a:t>Obesidad mórbida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</a:rPr>
              <a:t>Debilidad de los músculos pélvicos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</a:rPr>
              <a:t>Embarazo (parto natural)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</a:rPr>
              <a:t>Ictus </a:t>
            </a:r>
          </a:p>
        </p:txBody>
      </p:sp>
      <p:pic>
        <p:nvPicPr>
          <p:cNvPr id="4098" name="Picture 2" descr="Embarazo y parto | EnFamilia">
            <a:extLst>
              <a:ext uri="{FF2B5EF4-FFF2-40B4-BE49-F238E27FC236}">
                <a16:creationId xmlns:a16="http://schemas.microsoft.com/office/drawing/2014/main" id="{B0290ACB-71B4-0736-36BA-4E69CE677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386" y="1560511"/>
            <a:ext cx="2336313" cy="155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l ejercicio de alto impacto fortalece los huesos">
            <a:extLst>
              <a:ext uri="{FF2B5EF4-FFF2-40B4-BE49-F238E27FC236}">
                <a16:creationId xmlns:a16="http://schemas.microsoft.com/office/drawing/2014/main" id="{981F8EDD-FCA9-210A-9158-C5B8D1583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538" y="496252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16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B2082-7191-2C99-0BF1-A097C584C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EA133E8-4B76-0ED4-80D4-66D4C9FAD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DISFUNCIONES DE LA MICCIÓN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811B0BF-DBBC-3615-FFB3-46DEC97E9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555" y="2048903"/>
            <a:ext cx="4498509" cy="3845328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INCONTINENCIA URINARIA</a:t>
            </a:r>
          </a:p>
          <a:p>
            <a:pPr>
              <a:lnSpc>
                <a:spcPct val="120000"/>
              </a:lnSpc>
            </a:pPr>
            <a:endParaRPr lang="es-ES" sz="72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DIAGNÓSTICO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Anamnesis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Pruebas de orina residual y de esfuerzo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Diagnóstico diferencial con otras enfermedades urinarias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3555D89-495A-8B3A-D77B-B489F22EE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11</a:t>
            </a:fld>
            <a:endParaRPr lang="es-ES"/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93CA7AEE-AD53-F176-305C-F9D2C5903F2B}"/>
              </a:ext>
            </a:extLst>
          </p:cNvPr>
          <p:cNvSpPr txBox="1">
            <a:spLocks/>
          </p:cNvSpPr>
          <p:nvPr/>
        </p:nvSpPr>
        <p:spPr>
          <a:xfrm>
            <a:off x="6369627" y="2648693"/>
            <a:ext cx="5683072" cy="38453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30B7B6D-2D64-C3DD-291C-D275C7F512CA}"/>
              </a:ext>
            </a:extLst>
          </p:cNvPr>
          <p:cNvSpPr txBox="1"/>
          <p:nvPr/>
        </p:nvSpPr>
        <p:spPr>
          <a:xfrm>
            <a:off x="5454036" y="2863947"/>
            <a:ext cx="3534101" cy="3384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ES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TRATAMIENTO</a:t>
            </a:r>
            <a:endParaRPr lang="es-ES" sz="18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</a:rPr>
              <a:t>Diario miccional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dirty="0"/>
              <a:t>Ejercicios de Kegel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dirty="0"/>
              <a:t>Anticolinérgicos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dirty="0"/>
              <a:t>Antidepresivos tricíclicos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dirty="0"/>
              <a:t>Pseudoefedrina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dirty="0"/>
              <a:t>Cirugía: elevación de vejiga o uretra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18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1800" dirty="0">
              <a:solidFill>
                <a:schemeClr val="tx1"/>
              </a:solidFill>
            </a:endParaRPr>
          </a:p>
        </p:txBody>
      </p:sp>
      <p:pic>
        <p:nvPicPr>
          <p:cNvPr id="3" name="Picture 2" descr="Ejercicios de Kegel. Cómo hacerlos. Beneficios para hombres y mujeres.">
            <a:extLst>
              <a:ext uri="{FF2B5EF4-FFF2-40B4-BE49-F238E27FC236}">
                <a16:creationId xmlns:a16="http://schemas.microsoft.com/office/drawing/2014/main" id="{1E551374-7347-4D0F-6357-30C5DAE13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699" y="4991100"/>
            <a:ext cx="3414147" cy="1757282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0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547A6-19C2-81C6-B6E3-127A145E6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D54D2A8-4167-205A-B180-BEDCEF771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DISFUNCIONES DE LA MICCIÓN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FF5D13A-4314-321D-B733-F62F3B6AE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184" y="2171008"/>
            <a:ext cx="7502236" cy="3845328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RETENCIÓN URINARIA</a:t>
            </a:r>
          </a:p>
          <a:p>
            <a:pPr>
              <a:lnSpc>
                <a:spcPct val="120000"/>
              </a:lnSpc>
            </a:pPr>
            <a:endParaRPr lang="es-ES" sz="72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Incapacidad para vaciar por completo la vejiga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El paciente NO puede miccionar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Retención crónica puede conducir a la incontinencia por rebosamiento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El volumen de orina en vejiga supera los 50-100 ml (volumen residual)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122" name="Picture 2" descr="Todo lo que debes saber sobre la Retención Aguda de Orina - Clínica Urosalud">
            <a:extLst>
              <a:ext uri="{FF2B5EF4-FFF2-40B4-BE49-F238E27FC236}">
                <a16:creationId xmlns:a16="http://schemas.microsoft.com/office/drawing/2014/main" id="{77CDE2FA-A8F0-427D-D7F7-7CD787D00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420" y="2724150"/>
            <a:ext cx="3585539" cy="238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67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D55C5-28BE-7BC1-CD33-1FC2EC50E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0E6DB85-677C-EE13-B98A-F2BA2C67A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DISFUNCIONES DE LA MICCIÓN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AD050D5-A3E5-4098-7037-E560D719D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5574" y="1547089"/>
            <a:ext cx="7502236" cy="3845328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RETENCIÓN URINARIA</a:t>
            </a:r>
          </a:p>
          <a:p>
            <a:pPr>
              <a:lnSpc>
                <a:spcPct val="120000"/>
              </a:lnSpc>
            </a:pPr>
            <a:endParaRPr lang="es-ES" sz="7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FISIOPATOLOGÍA</a:t>
            </a:r>
          </a:p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tx1"/>
                </a:solidFill>
              </a:rPr>
              <a:t>La imposibilidad de miccionar está asociada a: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Diabetes mellitus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HPB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Infecciones, tumores, cálculos uretrales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Traumatismos o lesiones pélvicas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Embarazo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Alteraciones neurológicas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Cirugías en zona anatómica y anestesia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Ciertos medicamentos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F9F826-9404-A912-6101-72646DD1A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2819716"/>
            <a:ext cx="3837706" cy="2302623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19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7EFEE-D879-D1FA-D8E3-F433FB907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4059BAE-5FF2-C95D-0332-CC55BD534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DISFUNCIONES DE LA MICCIÓN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1779C1F-9C2C-3EE5-3708-0C7EC810F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928" y="2253671"/>
            <a:ext cx="4520045" cy="3845328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RETENCIÓN URINARIA</a:t>
            </a:r>
          </a:p>
          <a:p>
            <a:pPr>
              <a:lnSpc>
                <a:spcPct val="120000"/>
              </a:lnSpc>
            </a:pPr>
            <a:endParaRPr lang="es-ES" sz="7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DIAGNÓSTICO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Percepción de distensión vesical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Presencia de orina al cateterismo vesical directo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Ecografía vesical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Complicaciones: infecciones crónicas, cálculos renales, sepsis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DDF8D3F1-648D-E02A-A994-A01426F2AEC5}"/>
              </a:ext>
            </a:extLst>
          </p:cNvPr>
          <p:cNvSpPr txBox="1">
            <a:spLocks/>
          </p:cNvSpPr>
          <p:nvPr/>
        </p:nvSpPr>
        <p:spPr>
          <a:xfrm>
            <a:off x="5992091" y="2151236"/>
            <a:ext cx="5839690" cy="38453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s-ES" sz="7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s-ES" sz="7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TRATAMIENTO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Sondaje vesical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146" name="Picture 2" descr="Infección urinaria asociada al uso de sonda vesical | Servicio de Medicina  Interna del Hospital de León">
            <a:extLst>
              <a:ext uri="{FF2B5EF4-FFF2-40B4-BE49-F238E27FC236}">
                <a16:creationId xmlns:a16="http://schemas.microsoft.com/office/drawing/2014/main" id="{4B34AAD0-4561-E151-EC90-F4FA4681B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450" y="2709863"/>
            <a:ext cx="3179925" cy="211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46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8CE43-9948-B0FC-E3D1-89C28DE73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804B41F-7934-C1A3-1C38-62D1D64A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DISFUNCIONES DE LA MICCIÓN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6AC1737-6EC8-934D-AC15-F1A6EE4FF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928" y="2253671"/>
            <a:ext cx="7969719" cy="3845328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VEJIGA NEURÓGENA</a:t>
            </a:r>
          </a:p>
          <a:p>
            <a:pPr>
              <a:lnSpc>
                <a:spcPct val="120000"/>
              </a:lnSpc>
            </a:pPr>
            <a:endParaRPr lang="es-ES" sz="7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Incontinencia urinaria a causa de una lesión, alteración o afección del SNC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Causas: traumatismo de médula espinal, tumor en médula espinal, hernia de disco, esclerosis múltiple, diabetes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Complicaciones: infecciones por estasis urinaria o sondaje vesical, cálculos renales, alteración de la integridad de la piel, retención urinaria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2" descr="Conocimientos básicos de la vejiga neurógena - Infolesionmedular">
            <a:extLst>
              <a:ext uri="{FF2B5EF4-FFF2-40B4-BE49-F238E27FC236}">
                <a16:creationId xmlns:a16="http://schemas.microsoft.com/office/drawing/2014/main" id="{8B3E9915-40F6-7223-E14E-9EF38F520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869" y="2461494"/>
            <a:ext cx="2975455" cy="3501155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30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2B474-257D-A809-1B04-87992D5CA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2EA0EAA-3B78-9B85-F9B7-35B9A6077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DISFUNCIONES DE LA MICCIÓN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AC11C57-E954-3743-DB23-20AB6BCA42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9501" y="1733147"/>
            <a:ext cx="7969719" cy="3845328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VEJIGA NEURÓGENA</a:t>
            </a:r>
          </a:p>
          <a:p>
            <a:pPr>
              <a:lnSpc>
                <a:spcPct val="120000"/>
              </a:lnSpc>
            </a:pPr>
            <a:endParaRPr lang="es-ES" sz="72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FISIOPATOLOGÍA</a:t>
            </a:r>
            <a:endParaRPr lang="es-ES" sz="7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>
                <a:solidFill>
                  <a:schemeClr val="tx1"/>
                </a:solidFill>
              </a:rPr>
              <a:t>Vejiga espástica o refleja: </a:t>
            </a:r>
            <a:r>
              <a:rPr lang="es-ES" sz="7200" dirty="0">
                <a:solidFill>
                  <a:schemeClr val="tx1"/>
                </a:solidFill>
              </a:rPr>
              <a:t>más habitual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Lesión de motoneurona superior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Pérdida de la percepción consciente de la micción y del control motor cerebral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Vaciamiento de la vejiga por completo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>
                <a:solidFill>
                  <a:schemeClr val="tx1"/>
                </a:solidFill>
              </a:rPr>
              <a:t>Vejiga fláccida: </a:t>
            </a:r>
            <a:r>
              <a:rPr lang="es-ES" sz="7200" dirty="0">
                <a:solidFill>
                  <a:schemeClr val="tx1"/>
                </a:solidFill>
              </a:rPr>
              <a:t>lesión de motoneurona inferior con pérdida sensorial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Típica de pacientes con diabetes mellitus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Incontinencia por rebosamiento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36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96849-5837-2A9D-6153-6C5E06793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8E90933-ABE9-23AF-FE3B-75207C784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492" y="216403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DISFUNCIONES DE LA MICCIÓN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FE83ECE-98C0-BBF8-9E5A-DD67769BB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0966" y="1359896"/>
            <a:ext cx="4481802" cy="3845328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6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VEJIGA NEURÓGENA</a:t>
            </a:r>
          </a:p>
          <a:p>
            <a:pPr>
              <a:lnSpc>
                <a:spcPct val="120000"/>
              </a:lnSpc>
            </a:pPr>
            <a:endParaRPr lang="es-ES" sz="6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s-ES" sz="6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DIAGNÓSTICO</a:t>
            </a:r>
            <a:endParaRPr lang="es-ES" sz="6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>
                <a:solidFill>
                  <a:schemeClr val="tx1"/>
                </a:solidFill>
              </a:rPr>
              <a:t>Valoración de la percepción consciente de la distensión vesical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>
                <a:solidFill>
                  <a:schemeClr val="tx1"/>
                </a:solidFill>
              </a:rPr>
              <a:t>Valoración del control motor en la micción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3D914E7D-64A5-608E-AEA0-48FB80BBD77B}"/>
              </a:ext>
            </a:extLst>
          </p:cNvPr>
          <p:cNvSpPr txBox="1">
            <a:spLocks/>
          </p:cNvSpPr>
          <p:nvPr/>
        </p:nvSpPr>
        <p:spPr>
          <a:xfrm>
            <a:off x="4637989" y="1652776"/>
            <a:ext cx="4619133" cy="38453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s-ES" sz="6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s-ES" sz="6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TRATAMIENTO</a:t>
            </a:r>
            <a:endParaRPr lang="es-ES" sz="6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>
                <a:solidFill>
                  <a:schemeClr val="tx1"/>
                </a:solidFill>
              </a:rPr>
              <a:t>Sondaje continuo, intermitente o </a:t>
            </a:r>
            <a:r>
              <a:rPr lang="es-ES" sz="6400" dirty="0" err="1">
                <a:solidFill>
                  <a:schemeClr val="tx1"/>
                </a:solidFill>
              </a:rPr>
              <a:t>autosondaje</a:t>
            </a:r>
            <a:endParaRPr lang="es-ES" sz="6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>
                <a:solidFill>
                  <a:schemeClr val="tx1"/>
                </a:solidFill>
              </a:rPr>
              <a:t>Sonda externa tipo condón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>
                <a:solidFill>
                  <a:schemeClr val="tx1"/>
                </a:solidFill>
              </a:rPr>
              <a:t>Dieta baja en calcio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 err="1">
                <a:solidFill>
                  <a:schemeClr val="tx1"/>
                </a:solidFill>
              </a:rPr>
              <a:t>Parasimpaticomiméticos</a:t>
            </a:r>
            <a:r>
              <a:rPr lang="es-ES" sz="6400" dirty="0">
                <a:solidFill>
                  <a:schemeClr val="tx1"/>
                </a:solidFill>
              </a:rPr>
              <a:t>: mejora contracción del </a:t>
            </a:r>
            <a:r>
              <a:rPr lang="es-ES" sz="6400" dirty="0" err="1">
                <a:solidFill>
                  <a:schemeClr val="tx1"/>
                </a:solidFill>
              </a:rPr>
              <a:t>detrusor</a:t>
            </a:r>
            <a:endParaRPr lang="es-ES" sz="6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>
                <a:solidFill>
                  <a:schemeClr val="tx1"/>
                </a:solidFill>
              </a:rPr>
              <a:t>Ingesta abundante de líquidos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>
                <a:solidFill>
                  <a:schemeClr val="tx1"/>
                </a:solidFill>
              </a:rPr>
              <a:t>Establecimientos de patrones de micción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>
                <a:solidFill>
                  <a:schemeClr val="tx1"/>
                </a:solidFill>
              </a:rPr>
              <a:t>Fomento de movilidad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>
                <a:solidFill>
                  <a:schemeClr val="tx1"/>
                </a:solidFill>
              </a:rPr>
              <a:t>Cirugía correctora: cuello de vejiga y reflujo besico-ureteral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6400" dirty="0">
                <a:solidFill>
                  <a:schemeClr val="tx1"/>
                </a:solidFill>
              </a:rPr>
              <a:t>Derivación urinaria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170" name="Picture 2" descr="Catéter De Látex Incontinencia Masculina Uroset X 25u | MercadoLibre">
            <a:extLst>
              <a:ext uri="{FF2B5EF4-FFF2-40B4-BE49-F238E27FC236}">
                <a16:creationId xmlns:a16="http://schemas.microsoft.com/office/drawing/2014/main" id="{2968803E-184C-ABF2-79CB-7A3557B82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4144934"/>
            <a:ext cx="2728912" cy="249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iez consejos para aumentar la ingesta de líquidos">
            <a:extLst>
              <a:ext uri="{FF2B5EF4-FFF2-40B4-BE49-F238E27FC236}">
                <a16:creationId xmlns:a16="http://schemas.microsoft.com/office/drawing/2014/main" id="{2BEC4F4E-D20D-5504-8CC2-08919234E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241" y="2440781"/>
            <a:ext cx="3252651" cy="197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39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CE1D7-8D87-DD31-088B-648C44F40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90F4FD4-391C-3A66-018C-34441C42C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UROLITIASIS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A8313DC-275D-47BB-1CB3-BB460A053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52" y="2312410"/>
            <a:ext cx="7502236" cy="3845328"/>
          </a:xfrm>
          <a:noFill/>
        </p:spPr>
        <p:txBody>
          <a:bodyPr rtlCol="0">
            <a:normAutofit fontScale="25000" lnSpcReduction="2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Presencia de cálculos en cualquier parte de las vías urinarias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Nefrolitiasis: cálculos en riñón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 err="1">
                <a:solidFill>
                  <a:schemeClr val="tx1"/>
                </a:solidFill>
              </a:rPr>
              <a:t>Ureterolitiasis</a:t>
            </a:r>
            <a:r>
              <a:rPr lang="es-ES" sz="7200" dirty="0">
                <a:solidFill>
                  <a:schemeClr val="tx1"/>
                </a:solidFill>
              </a:rPr>
              <a:t>: cálculos en uréter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 err="1">
                <a:solidFill>
                  <a:schemeClr val="tx1"/>
                </a:solidFill>
              </a:rPr>
              <a:t>Uretrolitiasis</a:t>
            </a:r>
            <a:r>
              <a:rPr lang="es-ES" sz="7200" dirty="0">
                <a:solidFill>
                  <a:schemeClr val="tx1"/>
                </a:solidFill>
              </a:rPr>
              <a:t>: cálculos en uretra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Mayor prevalencia en hombres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Ocurren entre la tercera y quinta décadas de la vida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194" name="Picture 2" descr="CÁLCULO RENAL | Master Clínica">
            <a:extLst>
              <a:ext uri="{FF2B5EF4-FFF2-40B4-BE49-F238E27FC236}">
                <a16:creationId xmlns:a16="http://schemas.microsoft.com/office/drawing/2014/main" id="{A3293DD2-2A68-0DB5-C8B5-9E99D3836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863" y="3867150"/>
            <a:ext cx="3599264" cy="276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80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52757-B7A2-3039-371A-4918D8C6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9344F1F-CD25-3937-2675-0903BFB1D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194296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UROLITIASIS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F4E21B-EB5B-A050-DAC2-3100340DE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098" y="1480698"/>
            <a:ext cx="8746145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8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FISIOPATOLOGÍA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Formación por incremento en la </a:t>
            </a:r>
            <a:r>
              <a:rPr lang="es-ES" sz="7200" b="1" dirty="0">
                <a:solidFill>
                  <a:schemeClr val="tx1"/>
                </a:solidFill>
              </a:rPr>
              <a:t>concentración</a:t>
            </a:r>
            <a:r>
              <a:rPr lang="es-ES" sz="7200" dirty="0">
                <a:solidFill>
                  <a:schemeClr val="tx1"/>
                </a:solidFill>
              </a:rPr>
              <a:t> de ciertas sustancias: calcio, oxalato cálcico, fosfato cálcico, ácido úrico, estruvita, cistina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Relacionado con procesos infecciosos, estasis urinaria e inmovilidad, vejiga neurógena, gota, enfermedades mieloproliferativas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También con alteraciones en la anatomía renal: ERP, riñón en herradura, </a:t>
            </a:r>
            <a:r>
              <a:rPr lang="es-ES" sz="7200" dirty="0" err="1">
                <a:solidFill>
                  <a:schemeClr val="tx1"/>
                </a:solidFill>
              </a:rPr>
              <a:t>espongiosis</a:t>
            </a:r>
            <a:r>
              <a:rPr lang="es-ES" sz="7200" dirty="0">
                <a:solidFill>
                  <a:schemeClr val="tx1"/>
                </a:solidFill>
              </a:rPr>
              <a:t> medular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Enfermedades inflamatorias del intestino, portación de ileostomía, resección intestinal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Medicamentos: AAS, antiácidos, vitamina D, laxantes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Tamaño: desde depósitos granulares (arena o grave) hasta el tamaño de una naranja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2180BE7-0543-ADB5-6B97-093A2A9F9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736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8084E-E83B-A388-B2E9-78423652F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75CA240-D2BF-D912-83A1-1101CB93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UROLITIASIS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ED5B26C-6A3F-5401-7A6C-D77F058CA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1806" y="1688088"/>
            <a:ext cx="8312512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MANIFESTACIONES</a:t>
            </a:r>
            <a:r>
              <a:rPr lang="es-ES" sz="8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CLÍNICAS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Hematuria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Piuria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Diarrea, molestias abdominales, náuseas y vómitos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Dolor intenso en ángulo costovertebral: cálculos en pelvis renal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Dolor tipo cólico: </a:t>
            </a:r>
            <a:r>
              <a:rPr lang="es-ES" sz="7200" dirty="0" err="1">
                <a:solidFill>
                  <a:schemeClr val="tx1"/>
                </a:solidFill>
              </a:rPr>
              <a:t>uterolitiasis</a:t>
            </a:r>
            <a:r>
              <a:rPr lang="es-ES" sz="7200" dirty="0">
                <a:solidFill>
                  <a:schemeClr val="tx1"/>
                </a:solidFill>
              </a:rPr>
              <a:t>, también nefrolitiasis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Irradiación de dolor a vejiga y testículos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Retención urinaria: obstrucción de cuello de vejiga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B4AA894-633C-827E-C867-BE3BDB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20</a:t>
            </a:fld>
            <a:endParaRPr lang="es-ES"/>
          </a:p>
        </p:txBody>
      </p:sp>
      <p:pic>
        <p:nvPicPr>
          <p:cNvPr id="9218" name="Picture 2" descr="16.2: Conceptos básicos - LibreTexts Español">
            <a:extLst>
              <a:ext uri="{FF2B5EF4-FFF2-40B4-BE49-F238E27FC236}">
                <a16:creationId xmlns:a16="http://schemas.microsoft.com/office/drawing/2014/main" id="{74C42014-3E2E-C9B1-2A41-2CB1BE14D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988" y="1095375"/>
            <a:ext cx="1781175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ólico renal: causas de un dolor repentino">
            <a:extLst>
              <a:ext uri="{FF2B5EF4-FFF2-40B4-BE49-F238E27FC236}">
                <a16:creationId xmlns:a16="http://schemas.microsoft.com/office/drawing/2014/main" id="{882D8F99-2F2A-1B30-4606-B07DE5692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0" y="4366758"/>
            <a:ext cx="2728913" cy="212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46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8A9D0-5775-F8E3-7D50-D8A82334F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53178BF-A95E-92EB-EAEC-01F68859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514808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UROLITIASIS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50B1EEE-922F-AC77-5AB1-75AA42449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6841" y="2508220"/>
            <a:ext cx="8312512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DIAGNÓSTICO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Química sanguínea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Prueba de orina de 24 horas: creatinina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Anamnesis: consulta de hábitos dietéticos, medicación y antecedentes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Análisis químico de composición de cálculos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Diagnóstico definitivo: TC sin contraste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C758EAD-C69D-9355-7206-C9ECB814A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21</a:t>
            </a:fld>
            <a:endParaRPr lang="es-ES"/>
          </a:p>
        </p:txBody>
      </p:sp>
      <p:pic>
        <p:nvPicPr>
          <p:cNvPr id="10242" name="Picture 2" descr="Cálculos renales y ureterales (Litiasis) – Dr. Jorge E. Sedano Basilio">
            <a:extLst>
              <a:ext uri="{FF2B5EF4-FFF2-40B4-BE49-F238E27FC236}">
                <a16:creationId xmlns:a16="http://schemas.microsoft.com/office/drawing/2014/main" id="{262E1A86-934B-A7BB-5521-20624C701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1" y="3100197"/>
            <a:ext cx="3176588" cy="237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71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4D852-5D49-7F5A-0D70-39224B0FB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4E1D8B5-68F9-EDAE-C3AA-C5A1EFE9A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UROLITIASIS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853378-8B8D-0FD0-16D0-42EA2C2D6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555" y="2015144"/>
            <a:ext cx="8312512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TRATAMIENTO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Analgésicos: AINES, opiáceos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Baños calientes y calor húmedo en flancos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Ingesta abundante de líquidos: más de 2 litros/día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Restricción de ingesta de calcio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Restricción de ingesta de purinas: cálculos de ácido úrico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Restricción de ingesta de proteínas: cálculos de cistina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Restricción de ingesta de oxalato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Administración de </a:t>
            </a:r>
            <a:r>
              <a:rPr lang="es-ES" sz="7200" dirty="0" err="1">
                <a:solidFill>
                  <a:schemeClr val="tx1"/>
                </a:solidFill>
              </a:rPr>
              <a:t>allopurinol</a:t>
            </a: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52B2724-2536-75C4-F681-9BBE65F7C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22</a:t>
            </a:fld>
            <a:endParaRPr lang="es-ES"/>
          </a:p>
        </p:txBody>
      </p:sp>
      <p:pic>
        <p:nvPicPr>
          <p:cNvPr id="11266" name="Picture 2" descr="Medicamentos antiinflamatorios no esteroideos: Funcionamiento y efectos  secundarios - Vet Market">
            <a:extLst>
              <a:ext uri="{FF2B5EF4-FFF2-40B4-BE49-F238E27FC236}">
                <a16:creationId xmlns:a16="http://schemas.microsoft.com/office/drawing/2014/main" id="{694EF97F-74FD-F74E-B781-2BE0B0BAE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6" y="2373898"/>
            <a:ext cx="3171070" cy="211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94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86EB5-2B90-7980-E080-354E56F3E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BCEE09D-4207-F4BD-B50A-CCDDEDF3F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UROLITIASIS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D1C3A92-7416-4438-2998-12446BB93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555" y="2015144"/>
            <a:ext cx="8312512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PROCEDIMIENTOS DE INTERVENCIÓN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Endoscopios específicos: </a:t>
            </a:r>
            <a:r>
              <a:rPr lang="es-ES" sz="7200" b="1" dirty="0" err="1">
                <a:solidFill>
                  <a:schemeClr val="tx1"/>
                </a:solidFill>
              </a:rPr>
              <a:t>ureteroscopio</a:t>
            </a:r>
            <a:endParaRPr lang="es-ES" sz="7200" b="1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>
                <a:solidFill>
                  <a:schemeClr val="tx1"/>
                </a:solidFill>
              </a:rPr>
              <a:t>Litotricia electrohidráulica</a:t>
            </a:r>
            <a:r>
              <a:rPr lang="es-ES" sz="7200" dirty="0">
                <a:solidFill>
                  <a:schemeClr val="tx1"/>
                </a:solidFill>
              </a:rPr>
              <a:t> o con dispositivo ultrasonográfico: tratamiento </a:t>
            </a:r>
            <a:r>
              <a:rPr lang="es-ES" sz="7200" dirty="0" err="1">
                <a:solidFill>
                  <a:schemeClr val="tx1"/>
                </a:solidFill>
              </a:rPr>
              <a:t>intracorpóreo</a:t>
            </a:r>
            <a:r>
              <a:rPr lang="es-ES" sz="7200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 err="1">
                <a:solidFill>
                  <a:schemeClr val="tx1"/>
                </a:solidFill>
              </a:rPr>
              <a:t>Litrotricia</a:t>
            </a:r>
            <a:r>
              <a:rPr lang="es-ES" sz="7200" b="1" dirty="0">
                <a:solidFill>
                  <a:schemeClr val="tx1"/>
                </a:solidFill>
              </a:rPr>
              <a:t> extracorpórea </a:t>
            </a:r>
            <a:r>
              <a:rPr lang="es-ES" sz="7200" dirty="0">
                <a:solidFill>
                  <a:schemeClr val="tx1"/>
                </a:solidFill>
              </a:rPr>
              <a:t>por ondas de choque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Ambos buscan la fragmentación de los cálculos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 err="1">
                <a:solidFill>
                  <a:schemeClr val="tx1"/>
                </a:solidFill>
              </a:rPr>
              <a:t>Quimiólisis</a:t>
            </a:r>
            <a:r>
              <a:rPr lang="es-ES" sz="7200" b="1" dirty="0">
                <a:solidFill>
                  <a:schemeClr val="tx1"/>
                </a:solidFill>
              </a:rPr>
              <a:t>: </a:t>
            </a:r>
            <a:r>
              <a:rPr lang="es-ES" sz="7200" dirty="0">
                <a:solidFill>
                  <a:schemeClr val="tx1"/>
                </a:solidFill>
              </a:rPr>
              <a:t>disolución del lito por infusión de sustancias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 err="1">
                <a:solidFill>
                  <a:schemeClr val="tx1"/>
                </a:solidFill>
              </a:rPr>
              <a:t>Nefrostomía</a:t>
            </a:r>
            <a:r>
              <a:rPr lang="es-ES" sz="7200" dirty="0">
                <a:solidFill>
                  <a:schemeClr val="tx1"/>
                </a:solidFill>
              </a:rPr>
              <a:t>: retiro de cálculo por incisión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Cirugía: </a:t>
            </a:r>
            <a:r>
              <a:rPr lang="es-ES" sz="7200" dirty="0" err="1">
                <a:solidFill>
                  <a:schemeClr val="tx1"/>
                </a:solidFill>
              </a:rPr>
              <a:t>nefrolitotomía</a:t>
            </a:r>
            <a:r>
              <a:rPr lang="es-ES" sz="7200" dirty="0">
                <a:solidFill>
                  <a:schemeClr val="tx1"/>
                </a:solidFill>
              </a:rPr>
              <a:t>, ureterolitotomía, </a:t>
            </a:r>
            <a:r>
              <a:rPr lang="es-ES" sz="7200" dirty="0" err="1">
                <a:solidFill>
                  <a:schemeClr val="tx1"/>
                </a:solidFill>
              </a:rPr>
              <a:t>pielolitotomía</a:t>
            </a:r>
            <a:r>
              <a:rPr lang="es-ES" sz="7200" dirty="0">
                <a:solidFill>
                  <a:schemeClr val="tx1"/>
                </a:solidFill>
              </a:rPr>
              <a:t>: retiro del lito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b="1" dirty="0">
                <a:solidFill>
                  <a:schemeClr val="tx1"/>
                </a:solidFill>
              </a:rPr>
              <a:t>Nefrectomía </a:t>
            </a:r>
            <a:r>
              <a:rPr lang="es-ES" sz="7200" dirty="0">
                <a:solidFill>
                  <a:schemeClr val="tx1"/>
                </a:solidFill>
              </a:rPr>
              <a:t>total en caso de múltiples cálculos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F5BC652-5516-9AA9-381E-A93D1F4B6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23</a:t>
            </a:fld>
            <a:endParaRPr lang="es-ES"/>
          </a:p>
        </p:txBody>
      </p:sp>
      <p:pic>
        <p:nvPicPr>
          <p:cNvPr id="12290" name="Picture 2" descr="URETEROSCOPÍA – Urología Costa Rica">
            <a:extLst>
              <a:ext uri="{FF2B5EF4-FFF2-40B4-BE49-F238E27FC236}">
                <a16:creationId xmlns:a16="http://schemas.microsoft.com/office/drawing/2014/main" id="{5A555273-360B-4DC9-FA91-718DDDFE9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325" y="4473265"/>
            <a:ext cx="3480146" cy="230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Beneficios biomédicos de las ondas de choque - Ciencia UNAM">
            <a:extLst>
              <a:ext uri="{FF2B5EF4-FFF2-40B4-BE49-F238E27FC236}">
                <a16:creationId xmlns:a16="http://schemas.microsoft.com/office/drawing/2014/main" id="{127B900A-E436-98E6-B6CD-53A1F0DB0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125" y="1601144"/>
            <a:ext cx="3509346" cy="2632009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00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3156E-4C15-30AA-33B0-06CF4C944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1A53B5D-4E34-6C91-6E80-FCA996252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675" y="700262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CÁNCER DE VEJIGA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810B25-38B9-28A8-82BB-5EBAD41D6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0537" y="2884602"/>
            <a:ext cx="7502236" cy="3442818"/>
          </a:xfrm>
          <a:noFill/>
        </p:spPr>
        <p:txBody>
          <a:bodyPr rtlCol="0">
            <a:normAutofit fontScale="25000" lnSpcReduction="20000"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Frecuente en mayores de 55 años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Principal factor de riesgo: tabaquismo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Suele originarse en base de vejiga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Compromete orificios ureterales y cuello de vejiga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Puede originarse por metástasis de próstata, colon y recto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Picture 2" descr="Cáncer de vejiga Causas, síntomas y tratamiento">
            <a:extLst>
              <a:ext uri="{FF2B5EF4-FFF2-40B4-BE49-F238E27FC236}">
                <a16:creationId xmlns:a16="http://schemas.microsoft.com/office/drawing/2014/main" id="{09E74ECA-F382-89EB-C86D-68EA1CA2F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377" y="2884602"/>
            <a:ext cx="2979415" cy="198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5B08A-1DC8-D613-3C19-88B23DED2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5C183D9-FF67-17B7-F858-8686AE4B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Cáncer de vejiga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756EC4-4BEA-06E0-826D-4FE7C59E3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621" y="2015144"/>
            <a:ext cx="4147793" cy="4093425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MANIFESTACIONES CLÍNICAS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Más habitual: hematuria visible e indolora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Complicaciones: IVU, polaquiuria y urgencia miccional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Metástasis: dolor pélvico o de espalda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C44B09B-791B-C9B7-993F-FD08E09CB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25</a:t>
            </a:fld>
            <a:endParaRPr lang="es-ES"/>
          </a:p>
        </p:txBody>
      </p:sp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71E5C142-F622-E744-5295-2A9DC0A1A881}"/>
              </a:ext>
            </a:extLst>
          </p:cNvPr>
          <p:cNvSpPr txBox="1">
            <a:spLocks/>
          </p:cNvSpPr>
          <p:nvPr/>
        </p:nvSpPr>
        <p:spPr>
          <a:xfrm>
            <a:off x="5128181" y="2015143"/>
            <a:ext cx="4147793" cy="409342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DIAGNÓSTICO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 err="1">
                <a:solidFill>
                  <a:schemeClr val="tx1"/>
                </a:solidFill>
              </a:rPr>
              <a:t>Ureteroscopía</a:t>
            </a: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TC, RM y ecografía de vejiga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Exploración manual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Biopsia: diagnóstico definitivo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3314" name="Picture 2" descr="Hematuria: síntomas, diagnóstico y prevención | Hospitales Apollo">
            <a:extLst>
              <a:ext uri="{FF2B5EF4-FFF2-40B4-BE49-F238E27FC236}">
                <a16:creationId xmlns:a16="http://schemas.microsoft.com/office/drawing/2014/main" id="{B9026136-D8EC-133E-73AA-5919E191D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4595359"/>
            <a:ext cx="3774679" cy="196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8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79A1E-DF9A-0394-A0A5-8B3688D45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A9817B8-033A-C518-86EB-31C59CF57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638" y="363979"/>
            <a:ext cx="8858650" cy="997053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CÁNCER DE VEJIGA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A87F82-238E-C473-0E46-ED0B8A5C1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555" y="2015144"/>
            <a:ext cx="8312512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s-ES" sz="72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TRATAMIENTO</a:t>
            </a:r>
          </a:p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Quimioterapia IV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Quimioterapia tópica o intravesical: directo a pared de vejiga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Radioterapia: reducción de masa neoplásica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Extirpación quirúrgica de tumor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7200" dirty="0">
                <a:solidFill>
                  <a:schemeClr val="tx1"/>
                </a:solidFill>
              </a:rPr>
              <a:t>Terapia hidrostática: se ingresa balón a vejiga, se llena con agua y se presiona al tumor, provocando necrosis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6BBFC71F-B714-27EB-3F09-3A61BD9B7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26</a:t>
            </a:fld>
            <a:endParaRPr lang="es-ES"/>
          </a:p>
        </p:txBody>
      </p:sp>
      <p:pic>
        <p:nvPicPr>
          <p:cNvPr id="14338" name="Picture 2" descr="Diagnóstico del cáncer de vejiga">
            <a:extLst>
              <a:ext uri="{FF2B5EF4-FFF2-40B4-BE49-F238E27FC236}">
                <a16:creationId xmlns:a16="http://schemas.microsoft.com/office/drawing/2014/main" id="{19ADDF87-BEE5-C949-E0BF-DF55B8C76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427" y="2250357"/>
            <a:ext cx="3221573" cy="317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63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0E698-D929-8797-BCDF-E3417682D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CC1A269-C3C7-51F2-244F-5E58B8868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395" y="948441"/>
            <a:ext cx="8858650" cy="997053"/>
          </a:xfrm>
        </p:spPr>
        <p:txBody>
          <a:bodyPr rtlCol="0">
            <a:normAutofit/>
          </a:bodyPr>
          <a:lstStyle/>
          <a:p>
            <a:r>
              <a:rPr lang="es-E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bibliografía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CDE1D53-5408-CEF9-949B-672810785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6555" y="2685069"/>
            <a:ext cx="8108654" cy="3563331"/>
          </a:xfrm>
          <a:noFill/>
        </p:spPr>
        <p:txBody>
          <a:bodyPr rtlCol="0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endParaRPr lang="es-ES" sz="8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indent="-457200" algn="just">
              <a:lnSpc>
                <a:spcPct val="107000"/>
              </a:lnSpc>
              <a:spcAft>
                <a:spcPts val="800"/>
              </a:spcAft>
            </a:pPr>
            <a:r>
              <a:rPr lang="es-AR" sz="9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Hinkle, J. y </a:t>
            </a:r>
            <a:r>
              <a:rPr lang="es-AR" sz="96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Cheever</a:t>
            </a:r>
            <a:r>
              <a:rPr lang="es-AR" sz="9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K. (2019). Tratamiento de pacientes con alteraciones urinarias. En </a:t>
            </a:r>
            <a:r>
              <a:rPr lang="es-AR" sz="96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Brunner y </a:t>
            </a:r>
            <a:r>
              <a:rPr lang="es-AR" sz="96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Suddarth</a:t>
            </a:r>
            <a:r>
              <a:rPr lang="es-AR" sz="9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AR" sz="96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Enfermería </a:t>
            </a:r>
            <a:r>
              <a:rPr lang="es-AR" sz="96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Medicoquirúrgica</a:t>
            </a:r>
            <a:r>
              <a:rPr lang="es-AR" sz="96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(Vol. 2</a:t>
            </a:r>
            <a:r>
              <a:rPr lang="es-AR" sz="9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(14ª Ed.). (3.472-3.545). Barcelona, España: Wolters </a:t>
            </a:r>
            <a:r>
              <a:rPr lang="es-AR" sz="96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Kluwer</a:t>
            </a:r>
            <a:endParaRPr lang="es-AR" sz="9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72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s-ES" sz="80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es-ES" sz="8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3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C75AC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342900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sz="2400" dirty="0">
              <a:solidFill>
                <a:schemeClr val="tx2"/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rtl="0"/>
            <a:r>
              <a:rPr lang="es-E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s-E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2519BB8-7F27-3DB3-0ECD-A1893AEDF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263D6C4-4840-40CC-AC84-17E24B3B7BDE}" type="slidenum">
              <a:rPr lang="es-ES" smtClean="0"/>
              <a:pPr rtl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198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2B05174-5BE8-EF3B-5323-E3A131AB9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8737" y="2246672"/>
            <a:ext cx="9223358" cy="1498600"/>
          </a:xfrm>
        </p:spPr>
        <p:txBody>
          <a:bodyPr>
            <a:normAutofit/>
          </a:bodyPr>
          <a:lstStyle/>
          <a:p>
            <a:pPr algn="ctr"/>
            <a:r>
              <a:rPr lang="es-AR" sz="4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MUCHAS GRACIAS POR SU ATENCIÓN!!!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53065F-BCB0-6C66-4CAA-6F9979644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263D6C4-4840-40CC-AC84-17E24B3B7BDE}" type="slidenum">
              <a:rPr lang="es-ES" noProof="0" smtClean="0"/>
              <a:pPr rtl="0"/>
              <a:t>28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70430380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67ACAB-C3DC-429D-A23C-0723C084FE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992231-163D-4428-A2B8-DA1FE0274129}">
  <ds:schemaRefs>
    <ds:schemaRef ds:uri="http://schemas.microsoft.com/office/2006/metadata/properties"/>
    <ds:schemaRef ds:uri="http://purl.org/dc/dcmitype/"/>
    <ds:schemaRef ds:uri="http://schemas.microsoft.com/sharepoint/v3"/>
    <ds:schemaRef ds:uri="http://purl.org/dc/elements/1.1/"/>
    <ds:schemaRef ds:uri="http://schemas.openxmlformats.org/package/2006/metadata/core-properties"/>
    <ds:schemaRef ds:uri="6dc4bcd6-49db-4c07-9060-8acfc67cef9f"/>
    <ds:schemaRef ds:uri="http://schemas.microsoft.com/office/2006/documentManagement/types"/>
    <ds:schemaRef ds:uri="http://schemas.microsoft.com/office/infopath/2007/PartnerControls"/>
    <ds:schemaRef ds:uri="http://purl.org/dc/terms/"/>
    <ds:schemaRef ds:uri="fb0879af-3eba-417a-a55a-ffe6dcd6ca7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A95DE24-D6C3-4A00-9085-D9594C193A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594</TotalTime>
  <Words>1334</Words>
  <Application>Microsoft Office PowerPoint</Application>
  <PresentationFormat>Panorámica</PresentationFormat>
  <Paragraphs>716</Paragraphs>
  <Slides>28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Arial</vt:lpstr>
      <vt:lpstr>Calibri</vt:lpstr>
      <vt:lpstr>Century Gothic</vt:lpstr>
      <vt:lpstr>Trade Gothic LT Pro</vt:lpstr>
      <vt:lpstr>Wingdings 3</vt:lpstr>
      <vt:lpstr>Sector</vt:lpstr>
      <vt:lpstr>TRASTORNOS DE LAS VÍAS URINARIAS</vt:lpstr>
      <vt:lpstr>Vías urinarias</vt:lpstr>
      <vt:lpstr>INFECCIONES DE LAS VÍAS URINARIAS (IVU)</vt:lpstr>
      <vt:lpstr>INFECCIONES DE LAS VÍAS URINARIAS (IVU)</vt:lpstr>
      <vt:lpstr>INFECCIONES DE LAS VÍAS URINARIAS (IVU)</vt:lpstr>
      <vt:lpstr>INFECCIONES DE LAS VÍAS URINARIAS (IVU)</vt:lpstr>
      <vt:lpstr>INFECCIONES DE LAS VÍAS URINARIAS (IVU)</vt:lpstr>
      <vt:lpstr>INFECCIONES DE LAS VÍAS URINARIAS (IVU)</vt:lpstr>
      <vt:lpstr>DISFUNCIONES DE LA MICCIÓN</vt:lpstr>
      <vt:lpstr>DISFUNCIONES DE LA MICCIÓN</vt:lpstr>
      <vt:lpstr>DISFUNCIONES DE LA MICCIÓN</vt:lpstr>
      <vt:lpstr>DISFUNCIONES DE LA MICCIÓN</vt:lpstr>
      <vt:lpstr>DISFUNCIONES DE LA MICCIÓN</vt:lpstr>
      <vt:lpstr>DISFUNCIONES DE LA MICCIÓN</vt:lpstr>
      <vt:lpstr>DISFUNCIONES DE LA MICCIÓN</vt:lpstr>
      <vt:lpstr>DISFUNCIONES DE LA MICCIÓN</vt:lpstr>
      <vt:lpstr>DISFUNCIONES DE LA MICCIÓN</vt:lpstr>
      <vt:lpstr>UROLITIASIS</vt:lpstr>
      <vt:lpstr>UROLITIASIS</vt:lpstr>
      <vt:lpstr>UROLITIASIS</vt:lpstr>
      <vt:lpstr>UROLITIASIS</vt:lpstr>
      <vt:lpstr>UROLITIASIS</vt:lpstr>
      <vt:lpstr>UROLITIASIS</vt:lpstr>
      <vt:lpstr>CÁNCER DE VEJIGA</vt:lpstr>
      <vt:lpstr>Cáncer de vejiga</vt:lpstr>
      <vt:lpstr>CÁNCER DE VEJIGA</vt:lpstr>
      <vt:lpstr>bibliografía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Nogales</dc:creator>
  <cp:lastModifiedBy>Miguel Nogales</cp:lastModifiedBy>
  <cp:revision>5</cp:revision>
  <dcterms:created xsi:type="dcterms:W3CDTF">2025-08-20T02:33:08Z</dcterms:created>
  <dcterms:modified xsi:type="dcterms:W3CDTF">2026-08-05T11:34:08Z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