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64" r:id="rId5"/>
    <p:sldId id="314" r:id="rId6"/>
    <p:sldId id="313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39" r:id="rId15"/>
    <p:sldId id="340" r:id="rId16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guel Nogales" userId="e02c1a9a78657e86" providerId="LiveId" clId="{42B451D5-97E9-4B4B-B73A-76606FD6FEDA}"/>
    <pc:docChg chg="undo custSel delSld modSld">
      <pc:chgData name="Miguel Nogales" userId="e02c1a9a78657e86" providerId="LiveId" clId="{42B451D5-97E9-4B4B-B73A-76606FD6FEDA}" dt="2026-08-05T11:41:55.875" v="85" actId="20577"/>
      <pc:docMkLst>
        <pc:docMk/>
      </pc:docMkLst>
      <pc:sldChg chg="addSp delSp modSp mod">
        <pc:chgData name="Miguel Nogales" userId="e02c1a9a78657e86" providerId="LiveId" clId="{42B451D5-97E9-4B4B-B73A-76606FD6FEDA}" dt="2026-08-05T11:30:46.670" v="61" actId="21"/>
        <pc:sldMkLst>
          <pc:docMk/>
          <pc:sldMk cId="42028081" sldId="264"/>
        </pc:sldMkLst>
        <pc:spChg chg="mod">
          <ac:chgData name="Miguel Nogales" userId="e02c1a9a78657e86" providerId="LiveId" clId="{42B451D5-97E9-4B4B-B73A-76606FD6FEDA}" dt="2026-08-05T11:24:59.290" v="15" actId="20577"/>
          <ac:spMkLst>
            <pc:docMk/>
            <pc:sldMk cId="42028081" sldId="264"/>
            <ac:spMk id="2" creationId="{18C3B467-088C-4F3D-A9A7-105C4E1E20CD}"/>
          </ac:spMkLst>
        </pc:spChg>
        <pc:spChg chg="mod">
          <ac:chgData name="Miguel Nogales" userId="e02c1a9a78657e86" providerId="LiveId" clId="{42B451D5-97E9-4B4B-B73A-76606FD6FEDA}" dt="2026-08-05T11:26:14.810" v="47" actId="20577"/>
          <ac:spMkLst>
            <pc:docMk/>
            <pc:sldMk cId="42028081" sldId="264"/>
            <ac:spMk id="4" creationId="{32C71AE8-175B-AFBA-01AF-7184694FDC6D}"/>
          </ac:spMkLst>
        </pc:spChg>
        <pc:picChg chg="add mod">
          <ac:chgData name="Miguel Nogales" userId="e02c1a9a78657e86" providerId="LiveId" clId="{42B451D5-97E9-4B4B-B73A-76606FD6FEDA}" dt="2026-08-05T11:30:40.017" v="60" actId="14100"/>
          <ac:picMkLst>
            <pc:docMk/>
            <pc:sldMk cId="42028081" sldId="264"/>
            <ac:picMk id="7" creationId="{8ACD8FD4-B285-E4D5-EE3F-47D0F22F2171}"/>
          </ac:picMkLst>
        </pc:picChg>
        <pc:picChg chg="mod">
          <ac:chgData name="Miguel Nogales" userId="e02c1a9a78657e86" providerId="LiveId" clId="{42B451D5-97E9-4B4B-B73A-76606FD6FEDA}" dt="2026-08-05T11:26:10.400" v="37" actId="1076"/>
          <ac:picMkLst>
            <pc:docMk/>
            <pc:sldMk cId="42028081" sldId="264"/>
            <ac:picMk id="8" creationId="{46768272-0F6A-4E58-A45C-F10D015D8952}"/>
          </ac:picMkLst>
        </pc:picChg>
        <pc:picChg chg="add del mod">
          <ac:chgData name="Miguel Nogales" userId="e02c1a9a78657e86" providerId="LiveId" clId="{42B451D5-97E9-4B4B-B73A-76606FD6FEDA}" dt="2026-08-05T11:30:46.670" v="61" actId="21"/>
          <ac:picMkLst>
            <pc:docMk/>
            <pc:sldMk cId="42028081" sldId="264"/>
            <ac:picMk id="10" creationId="{242F53F3-FC9F-5347-B662-C6CD34E56553}"/>
          </ac:picMkLst>
        </pc:picChg>
      </pc:sldChg>
      <pc:sldChg chg="modSp mod">
        <pc:chgData name="Miguel Nogales" userId="e02c1a9a78657e86" providerId="LiveId" clId="{42B451D5-97E9-4B4B-B73A-76606FD6FEDA}" dt="2026-08-05T11:41:03.699" v="72" actId="20577"/>
        <pc:sldMkLst>
          <pc:docMk/>
          <pc:sldMk cId="3763717400" sldId="314"/>
        </pc:sldMkLst>
        <pc:spChg chg="mod">
          <ac:chgData name="Miguel Nogales" userId="e02c1a9a78657e86" providerId="LiveId" clId="{42B451D5-97E9-4B4B-B73A-76606FD6FEDA}" dt="2026-08-05T11:41:03.699" v="72" actId="20577"/>
          <ac:spMkLst>
            <pc:docMk/>
            <pc:sldMk cId="3763717400" sldId="314"/>
            <ac:spMk id="3" creationId="{50C3F0E2-948D-F2F3-3799-6942C2A834A8}"/>
          </ac:spMkLst>
        </pc:spChg>
      </pc:sldChg>
      <pc:sldChg chg="modSp mod">
        <pc:chgData name="Miguel Nogales" userId="e02c1a9a78657e86" providerId="LiveId" clId="{42B451D5-97E9-4B4B-B73A-76606FD6FEDA}" dt="2026-08-05T11:41:55.875" v="85" actId="20577"/>
        <pc:sldMkLst>
          <pc:docMk/>
          <pc:sldMk cId="1960380440" sldId="315"/>
        </pc:sldMkLst>
        <pc:spChg chg="mod">
          <ac:chgData name="Miguel Nogales" userId="e02c1a9a78657e86" providerId="LiveId" clId="{42B451D5-97E9-4B4B-B73A-76606FD6FEDA}" dt="2026-08-05T11:41:55.875" v="85" actId="20577"/>
          <ac:spMkLst>
            <pc:docMk/>
            <pc:sldMk cId="1960380440" sldId="315"/>
            <ac:spMk id="3" creationId="{96D2093E-6E87-1971-76DE-B747CAB346F8}"/>
          </ac:spMkLst>
        </pc:spChg>
      </pc:sldChg>
      <pc:sldChg chg="del">
        <pc:chgData name="Miguel Nogales" userId="e02c1a9a78657e86" providerId="LiveId" clId="{42B451D5-97E9-4B4B-B73A-76606FD6FEDA}" dt="2026-08-05T11:25:34.698" v="21" actId="2696"/>
        <pc:sldMkLst>
          <pc:docMk/>
          <pc:sldMk cId="3285992240" sldId="329"/>
        </pc:sldMkLst>
      </pc:sldChg>
      <pc:sldChg chg="del">
        <pc:chgData name="Miguel Nogales" userId="e02c1a9a78657e86" providerId="LiveId" clId="{42B451D5-97E9-4B4B-B73A-76606FD6FEDA}" dt="2026-08-05T11:25:37.092" v="22" actId="2696"/>
        <pc:sldMkLst>
          <pc:docMk/>
          <pc:sldMk cId="1321554992" sldId="330"/>
        </pc:sldMkLst>
      </pc:sldChg>
      <pc:sldChg chg="del">
        <pc:chgData name="Miguel Nogales" userId="e02c1a9a78657e86" providerId="LiveId" clId="{42B451D5-97E9-4B4B-B73A-76606FD6FEDA}" dt="2026-08-05T11:25:39.189" v="23" actId="2696"/>
        <pc:sldMkLst>
          <pc:docMk/>
          <pc:sldMk cId="1340482418" sldId="331"/>
        </pc:sldMkLst>
      </pc:sldChg>
      <pc:sldChg chg="del">
        <pc:chgData name="Miguel Nogales" userId="e02c1a9a78657e86" providerId="LiveId" clId="{42B451D5-97E9-4B4B-B73A-76606FD6FEDA}" dt="2026-08-05T11:25:40.847" v="24" actId="2696"/>
        <pc:sldMkLst>
          <pc:docMk/>
          <pc:sldMk cId="1651485593" sldId="332"/>
        </pc:sldMkLst>
      </pc:sldChg>
      <pc:sldChg chg="del">
        <pc:chgData name="Miguel Nogales" userId="e02c1a9a78657e86" providerId="LiveId" clId="{42B451D5-97E9-4B4B-B73A-76606FD6FEDA}" dt="2026-08-05T11:25:42.745" v="25" actId="2696"/>
        <pc:sldMkLst>
          <pc:docMk/>
          <pc:sldMk cId="3208538173" sldId="333"/>
        </pc:sldMkLst>
      </pc:sldChg>
      <pc:sldChg chg="del">
        <pc:chgData name="Miguel Nogales" userId="e02c1a9a78657e86" providerId="LiveId" clId="{42B451D5-97E9-4B4B-B73A-76606FD6FEDA}" dt="2026-08-05T11:25:44.984" v="26" actId="2696"/>
        <pc:sldMkLst>
          <pc:docMk/>
          <pc:sldMk cId="3031916400" sldId="334"/>
        </pc:sldMkLst>
      </pc:sldChg>
      <pc:sldChg chg="del">
        <pc:chgData name="Miguel Nogales" userId="e02c1a9a78657e86" providerId="LiveId" clId="{42B451D5-97E9-4B4B-B73A-76606FD6FEDA}" dt="2026-08-05T11:25:46.867" v="27" actId="2696"/>
        <pc:sldMkLst>
          <pc:docMk/>
          <pc:sldMk cId="2303019052" sldId="335"/>
        </pc:sldMkLst>
      </pc:sldChg>
      <pc:sldChg chg="del">
        <pc:chgData name="Miguel Nogales" userId="e02c1a9a78657e86" providerId="LiveId" clId="{42B451D5-97E9-4B4B-B73A-76606FD6FEDA}" dt="2026-08-05T11:25:48.633" v="28" actId="2696"/>
        <pc:sldMkLst>
          <pc:docMk/>
          <pc:sldMk cId="614172083" sldId="336"/>
        </pc:sldMkLst>
      </pc:sldChg>
      <pc:sldChg chg="del">
        <pc:chgData name="Miguel Nogales" userId="e02c1a9a78657e86" providerId="LiveId" clId="{42B451D5-97E9-4B4B-B73A-76606FD6FEDA}" dt="2026-08-05T11:25:51.325" v="29" actId="2696"/>
        <pc:sldMkLst>
          <pc:docMk/>
          <pc:sldMk cId="2410223661" sldId="337"/>
        </pc:sldMkLst>
      </pc:sldChg>
      <pc:sldChg chg="del">
        <pc:chgData name="Miguel Nogales" userId="e02c1a9a78657e86" providerId="LiveId" clId="{42B451D5-97E9-4B4B-B73A-76606FD6FEDA}" dt="2026-08-05T11:25:53.067" v="30" actId="2696"/>
        <pc:sldMkLst>
          <pc:docMk/>
          <pc:sldMk cId="3507543797" sldId="338"/>
        </pc:sldMkLst>
      </pc:sldChg>
      <pc:sldChg chg="del">
        <pc:chgData name="Miguel Nogales" userId="e02c1a9a78657e86" providerId="LiveId" clId="{42B451D5-97E9-4B4B-B73A-76606FD6FEDA}" dt="2026-08-05T11:25:22.654" v="16" actId="2696"/>
        <pc:sldMkLst>
          <pc:docMk/>
          <pc:sldMk cId="273158964" sldId="341"/>
        </pc:sldMkLst>
      </pc:sldChg>
      <pc:sldChg chg="del">
        <pc:chgData name="Miguel Nogales" userId="e02c1a9a78657e86" providerId="LiveId" clId="{42B451D5-97E9-4B4B-B73A-76606FD6FEDA}" dt="2026-08-05T11:25:26.168" v="17" actId="2696"/>
        <pc:sldMkLst>
          <pc:docMk/>
          <pc:sldMk cId="325792996" sldId="342"/>
        </pc:sldMkLst>
      </pc:sldChg>
      <pc:sldChg chg="del">
        <pc:chgData name="Miguel Nogales" userId="e02c1a9a78657e86" providerId="LiveId" clId="{42B451D5-97E9-4B4B-B73A-76606FD6FEDA}" dt="2026-08-05T11:25:28.253" v="18" actId="2696"/>
        <pc:sldMkLst>
          <pc:docMk/>
          <pc:sldMk cId="446625683" sldId="343"/>
        </pc:sldMkLst>
      </pc:sldChg>
      <pc:sldChg chg="del">
        <pc:chgData name="Miguel Nogales" userId="e02c1a9a78657e86" providerId="LiveId" clId="{42B451D5-97E9-4B4B-B73A-76606FD6FEDA}" dt="2026-08-05T11:25:31.151" v="19" actId="2696"/>
        <pc:sldMkLst>
          <pc:docMk/>
          <pc:sldMk cId="1174538260" sldId="345"/>
        </pc:sldMkLst>
      </pc:sldChg>
      <pc:sldChg chg="del">
        <pc:chgData name="Miguel Nogales" userId="e02c1a9a78657e86" providerId="LiveId" clId="{42B451D5-97E9-4B4B-B73A-76606FD6FEDA}" dt="2026-08-05T11:25:33.032" v="20" actId="2696"/>
        <pc:sldMkLst>
          <pc:docMk/>
          <pc:sldMk cId="458013176" sldId="34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9BF79-1FC6-4996-92A7-67FC1625B179}" type="datetime1">
              <a:rPr lang="es-ES" smtClean="0"/>
              <a:t>05/08/2026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D4D0C-7F21-4773-806B-434A918640C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437444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6B3D687-97B3-47EF-8631-CA86281E6B18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6456DE3-4E01-4AFD-AD42-42312842ED89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s-ES" sz="1200" b="0" i="0" u="none" strike="noStrike" kern="1200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sz="12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 useBgFill="1">
        <p:nvSpPr>
          <p:cNvPr id="10" name="Rectángulo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s-AR"/>
          </a:p>
        </p:txBody>
      </p:sp>
      <p:sp>
        <p:nvSpPr>
          <p:cNvPr id="11" name="Rectángulo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s-AR"/>
          </a:p>
        </p:txBody>
      </p:sp>
      <p:sp>
        <p:nvSpPr>
          <p:cNvPr id="15" name="Rectángulo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Conector recto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  <p:sp>
        <p:nvSpPr>
          <p:cNvPr id="20" name="Marcador de fecha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BA4E0F15-CF87-4734-9176-66797145CC61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21" name="Marcador de posición de pie de página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22" name="Marcador de posición de número de diapositiva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751544-E221-4EE8-B70F-5E5B15FCAD5B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 useBgFill="1">
        <p:nvSpPr>
          <p:cNvPr id="23" name="Rectángulo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ángulo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ángulo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F3416481-813A-4A84-8BC4-CF055DA5FFCE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76C904-D822-496D-9D91-FDC8575A483B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12E1BF5-E5DC-4C9E-A0A0-49685AF8E837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DF4CB7-3758-44C5-A6BE-4C750AF99041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E2ABAE-2658-4E56-BB51-6026DCD6F4FD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8" name="Marcador de fecha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02E25627-BB5A-4F0D-B23C-B2B0133CD721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9" name="Marcador de pie de página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s-ES" noProof="0" dirty="0"/>
          </a:p>
        </p:txBody>
      </p:sp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9D03D35E-03FE-469E-8207-829077216CD5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ángulo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7" name="Rectángulo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s-AR"/>
          </a:p>
        </p:txBody>
      </p:sp>
      <p:sp>
        <p:nvSpPr>
          <p:cNvPr id="8" name="Rectángulo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s-AR"/>
          </a:p>
        </p:txBody>
      </p:sp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895ACF0C-1D63-4997-945F-1A3AEBBC3147}" type="datetime1">
              <a:rPr lang="es-ES" noProof="0" smtClean="0"/>
              <a:t>04/08/2026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lustraciones de flore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ángulo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s-AR"/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s-A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 rtlCol="0">
            <a:normAutofit/>
          </a:bodyPr>
          <a:lstStyle/>
          <a:p>
            <a:r>
              <a:rPr lang="es-ES" sz="4800" dirty="0"/>
              <a:t>NEFROPATÍAS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r>
              <a:rPr lang="es-ES" sz="1800" dirty="0"/>
              <a:t>Esp. Mg. Prof. Lic. Miguel Nogales</a:t>
            </a:r>
          </a:p>
        </p:txBody>
      </p:sp>
      <p:sp>
        <p:nvSpPr>
          <p:cNvPr id="77" name="Rectángulo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cxnSp>
        <p:nvCxnSpPr>
          <p:cNvPr id="79" name="Conector recto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cto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ubtítulo 2">
            <a:extLst>
              <a:ext uri="{FF2B5EF4-FFF2-40B4-BE49-F238E27FC236}">
                <a16:creationId xmlns:a16="http://schemas.microsoft.com/office/drawing/2014/main" id="{32C71AE8-175B-AFBA-01AF-7184694FDC6D}"/>
              </a:ext>
            </a:extLst>
          </p:cNvPr>
          <p:cNvSpPr txBox="1">
            <a:spLocks/>
          </p:cNvSpPr>
          <p:nvPr/>
        </p:nvSpPr>
        <p:spPr>
          <a:xfrm>
            <a:off x="-1941461" y="1496615"/>
            <a:ext cx="8652788" cy="457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s-ES" b="1" dirty="0"/>
              <a:t>          ICA 2° 1° TM - TT</a:t>
            </a:r>
          </a:p>
        </p:txBody>
      </p:sp>
      <p:pic>
        <p:nvPicPr>
          <p:cNvPr id="5" name="Picture 2" descr="Logotipo&#10;&#10;Descripción generada automáticamente">
            <a:extLst>
              <a:ext uri="{FF2B5EF4-FFF2-40B4-BE49-F238E27FC236}">
                <a16:creationId xmlns:a16="http://schemas.microsoft.com/office/drawing/2014/main" id="{30A34E29-5FDF-6ADE-72D7-14933A8F9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280" y="1474897"/>
            <a:ext cx="1173256" cy="123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ACD8FD4-B285-E4D5-EE3F-47D0F22F21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0610" y="4035636"/>
            <a:ext cx="3603152" cy="240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441C50-8EE6-054D-B660-1DDFEE67D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s-AR" sz="4000" b="0" i="0" u="none" strike="noStrike" kern="1200" cap="none" spc="0" normalizeH="0" baseline="0" noProof="0" dirty="0">
                <a:ln>
                  <a:noFill/>
                </a:ln>
                <a:solidFill>
                  <a:srgbClr val="94B6D2">
                    <a:lumMod val="50000"/>
                  </a:srgbClr>
                </a:solidFill>
                <a:effectLst/>
                <a:uLnTx/>
                <a:uFillTx/>
                <a:latin typeface="Avenir Next LT Pro Light" panose="02020404030301010803"/>
                <a:ea typeface="+mn-ea"/>
                <a:cs typeface="+mn-cs"/>
              </a:rPr>
              <a:t>CÁNCER RENAL</a:t>
            </a:r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991686C-E711-4996-4191-E45BCDD2818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66800" y="2159959"/>
            <a:ext cx="3352800" cy="2317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94B6D2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Tratamiento quirúrgico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Nefrectomía radical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Combinación con otras terapias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Nefrectomía parcial o conservadora: </a:t>
            </a:r>
            <a:r>
              <a:rPr kumimoji="0" lang="es-AR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monorrenal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 o CA en ambos riñones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28289CA-F37B-3813-283B-23962CB1084B}"/>
              </a:ext>
            </a:extLst>
          </p:cNvPr>
          <p:cNvSpPr txBox="1"/>
          <p:nvPr/>
        </p:nvSpPr>
        <p:spPr>
          <a:xfrm>
            <a:off x="8160328" y="2154276"/>
            <a:ext cx="3352800" cy="2548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94B6D2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Tratamiento </a:t>
            </a:r>
            <a:r>
              <a:rPr lang="es-AR" sz="1600" b="1" dirty="0">
                <a:solidFill>
                  <a:srgbClr val="94B6D2">
                    <a:lumMod val="50000"/>
                  </a:srgbClr>
                </a:solidFill>
                <a:latin typeface="Avenir Next LT Pro" panose="02020404030301010803"/>
              </a:rPr>
              <a:t>farmacológico</a:t>
            </a:r>
            <a:endParaRPr kumimoji="0" lang="es-AR" sz="1600" b="1" i="0" u="none" strike="noStrike" kern="1200" cap="none" spc="0" normalizeH="0" baseline="0" noProof="0" dirty="0">
              <a:ln>
                <a:noFill/>
              </a:ln>
              <a:solidFill>
                <a:srgbClr val="94B6D2">
                  <a:lumMod val="50000"/>
                </a:srgbClr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Quimioterapia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Modificadores de respuesta biológica (interleucina 2)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Interferón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Radioterapia (paliativo)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endParaRPr kumimoji="0" lang="es-AR" sz="1600" b="1" i="0" u="none" strike="noStrike" kern="1200" cap="none" spc="0" normalizeH="0" baseline="0" noProof="0" dirty="0">
              <a:ln>
                <a:noFill/>
              </a:ln>
              <a:solidFill>
                <a:srgbClr val="A5AB81">
                  <a:lumMod val="50000"/>
                </a:srgbClr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ED7AB79-9354-ED53-7823-0A09899CB16B}"/>
              </a:ext>
            </a:extLst>
          </p:cNvPr>
          <p:cNvSpPr txBox="1"/>
          <p:nvPr/>
        </p:nvSpPr>
        <p:spPr>
          <a:xfrm>
            <a:off x="4419600" y="2159959"/>
            <a:ext cx="3352800" cy="2317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94B6D2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Embolización de arterial renal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Carcinoma renal metastásico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Impedir aporte sanguíneo a tumor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Infarto del CA libera antígenos (estimulación inmunológica)</a:t>
            </a:r>
          </a:p>
        </p:txBody>
      </p:sp>
      <p:pic>
        <p:nvPicPr>
          <p:cNvPr id="10" name="Picture 5" descr="La supervivencia en cáncer renal metastásico alcanza el 30% – MedsBla">
            <a:extLst>
              <a:ext uri="{FF2B5EF4-FFF2-40B4-BE49-F238E27FC236}">
                <a16:creationId xmlns:a16="http://schemas.microsoft.com/office/drawing/2014/main" id="{3C76991E-A80E-984B-0433-10DAA414F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012" y="4842748"/>
            <a:ext cx="2516188" cy="1414463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Quimioterapia">
            <a:extLst>
              <a:ext uri="{FF2B5EF4-FFF2-40B4-BE49-F238E27FC236}">
                <a16:creationId xmlns:a16="http://schemas.microsoft.com/office/drawing/2014/main" id="{50B71D9C-C3DD-3E94-AB75-E16A8E1B9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72" y="4702666"/>
            <a:ext cx="2751510" cy="1549152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607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1DD5A8-1267-D200-83E6-751AD3DAF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41068"/>
            <a:ext cx="10058400" cy="1371600"/>
          </a:xfrm>
        </p:spPr>
        <p:txBody>
          <a:bodyPr/>
          <a:lstStyle/>
          <a:p>
            <a:pPr algn="ctr"/>
            <a:r>
              <a:rPr lang="es-AR" dirty="0">
                <a:solidFill>
                  <a:schemeClr val="accent1">
                    <a:lumMod val="50000"/>
                  </a:schemeClr>
                </a:solidFill>
              </a:rPr>
              <a:t>BIBLIOGRAFÍA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58D31347-8661-606F-74A1-F1C9CCC84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5167" y="2340010"/>
            <a:ext cx="9238268" cy="3382059"/>
          </a:xfrm>
        </p:spPr>
        <p:txBody>
          <a:bodyPr>
            <a:normAutofit/>
          </a:bodyPr>
          <a:lstStyle/>
          <a:p>
            <a:r>
              <a:rPr lang="es-AR" sz="2400" dirty="0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Hinkle, J. y </a:t>
            </a:r>
            <a:r>
              <a:rPr lang="es-AR" sz="2400" dirty="0" err="1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Cheever</a:t>
            </a:r>
            <a:r>
              <a:rPr lang="es-AR" sz="2400" dirty="0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K. (2019). Tratamiento de pacientes con nefropatías. En </a:t>
            </a:r>
            <a:r>
              <a:rPr lang="es-AR" sz="2400" i="1" dirty="0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Brunner y </a:t>
            </a:r>
            <a:r>
              <a:rPr lang="es-AR" sz="2400" i="1" dirty="0" err="1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Suddarth</a:t>
            </a:r>
            <a:r>
              <a:rPr lang="es-AR" sz="2400" dirty="0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AR" sz="2400" i="1" dirty="0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Enfermería </a:t>
            </a:r>
            <a:r>
              <a:rPr lang="es-AR" sz="2400" i="1" dirty="0" err="1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Medicoquirúrgica</a:t>
            </a:r>
            <a:r>
              <a:rPr lang="es-AR" sz="2400" i="1" dirty="0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(Vol. 2</a:t>
            </a:r>
            <a:r>
              <a:rPr lang="es-AR" sz="2400" dirty="0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(14ª Ed.). (3.372-3.471). Barcelona, España: Wolters </a:t>
            </a:r>
            <a:r>
              <a:rPr lang="es-AR" sz="2400" dirty="0" err="1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Kluwer</a:t>
            </a:r>
            <a:endParaRPr lang="es-AR" sz="2400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AR" sz="24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LeMoné, P. y </a:t>
            </a:r>
            <a:r>
              <a:rPr lang="es-AR" sz="24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Burke</a:t>
            </a:r>
            <a:r>
              <a:rPr lang="es-AR" sz="24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K. (2009). Asistencia de enfermería en los pacientes con trastornos renales. En </a:t>
            </a:r>
            <a:r>
              <a:rPr lang="es-AR" sz="2400" i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Enfermería </a:t>
            </a:r>
            <a:r>
              <a:rPr lang="es-AR" sz="2400" i="1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Medicoquirúrgica</a:t>
            </a:r>
            <a:r>
              <a:rPr lang="es-AR" sz="2400" i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Pensamiento crítico en la asistencia del paciente.</a:t>
            </a:r>
            <a:r>
              <a:rPr lang="es-AR" sz="24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(Vol. 1) (4ta ed.). (</a:t>
            </a:r>
            <a:r>
              <a:rPr lang="es-AR" sz="24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</a:t>
            </a:r>
            <a:r>
              <a:rPr lang="es-AR" sz="24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913-920). Madrid, España: Pearson Prentice Hall</a:t>
            </a:r>
          </a:p>
          <a:p>
            <a:endParaRPr lang="es-AR" sz="2400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67877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9D288F5-34F8-281D-64F2-11189BA8CC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73250" y="2687075"/>
            <a:ext cx="8445500" cy="981075"/>
          </a:xfrm>
        </p:spPr>
        <p:txBody>
          <a:bodyPr>
            <a:normAutofit/>
          </a:bodyPr>
          <a:lstStyle/>
          <a:p>
            <a:pPr eaLnBrk="1" hangingPunct="1"/>
            <a:r>
              <a:rPr lang="es-AR" altLang="es-AR" sz="4400" b="1" dirty="0">
                <a:solidFill>
                  <a:schemeClr val="accent1">
                    <a:lumMod val="50000"/>
                  </a:schemeClr>
                </a:solidFill>
              </a:rPr>
              <a:t>GRACIAS POR SU ATENCIÓN!!</a:t>
            </a:r>
          </a:p>
        </p:txBody>
      </p:sp>
    </p:spTree>
    <p:extLst>
      <p:ext uri="{BB962C8B-B14F-4D97-AF65-F5344CB8AC3E}">
        <p14:creationId xmlns:p14="http://schemas.microsoft.com/office/powerpoint/2010/main" val="2216453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22AE6-75FF-FA2D-7162-2C62BB4F8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67285"/>
            <a:ext cx="10058400" cy="950679"/>
          </a:xfrm>
        </p:spPr>
        <p:txBody>
          <a:bodyPr/>
          <a:lstStyle/>
          <a:p>
            <a:pPr algn="ctr"/>
            <a:r>
              <a:rPr lang="es-AR" dirty="0">
                <a:solidFill>
                  <a:schemeClr val="accent1">
                    <a:lumMod val="50000"/>
                  </a:schemeClr>
                </a:solidFill>
              </a:rPr>
              <a:t>NEFROESCLEROSIS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C3F0E2-948D-F2F3-3799-6942C2A83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9564" y="2230007"/>
            <a:ext cx="4336473" cy="40131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1600" b="1" dirty="0">
                <a:solidFill>
                  <a:srgbClr val="002060"/>
                </a:solidFill>
              </a:rPr>
              <a:t>Diagnóstico</a:t>
            </a:r>
          </a:p>
          <a:p>
            <a:endParaRPr lang="es-AR" sz="16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Síntomas escasos al inicio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Proteínas y cilindros en orina</a:t>
            </a:r>
          </a:p>
          <a:p>
            <a:endParaRPr lang="es-AR" sz="16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s-AR" sz="1600" b="1" dirty="0">
                <a:solidFill>
                  <a:srgbClr val="002060"/>
                </a:solidFill>
              </a:rPr>
              <a:t>Tratamiento médico</a:t>
            </a:r>
          </a:p>
          <a:p>
            <a:endParaRPr lang="es-AR" sz="16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Terapia antihipertensiva intensa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IECA solo o en combinación con otros antihipertensivos</a:t>
            </a:r>
          </a:p>
          <a:p>
            <a:endParaRPr lang="es-AR" dirty="0"/>
          </a:p>
          <a:p>
            <a:endParaRPr lang="es-AR" dirty="0"/>
          </a:p>
          <a:p>
            <a:endParaRPr lang="es-AR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029CFD8A-7002-5D14-7322-58E3E8C55847}"/>
              </a:ext>
            </a:extLst>
          </p:cNvPr>
          <p:cNvSpPr txBox="1">
            <a:spLocks/>
          </p:cNvSpPr>
          <p:nvPr/>
        </p:nvSpPr>
        <p:spPr>
          <a:xfrm>
            <a:off x="1219200" y="2230007"/>
            <a:ext cx="4336473" cy="40131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Garamond" pitchFamily="18" charset="0"/>
              <a:buNone/>
            </a:pPr>
            <a:r>
              <a:rPr lang="es-AR" sz="1600" b="1">
                <a:solidFill>
                  <a:srgbClr val="002060"/>
                </a:solidFill>
              </a:rPr>
              <a:t>Fisiopatología</a:t>
            </a:r>
          </a:p>
          <a:p>
            <a:endParaRPr lang="es-AR" sz="1600" b="1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s-AR" sz="1600" b="1">
                <a:solidFill>
                  <a:schemeClr val="accent3">
                    <a:lumMod val="50000"/>
                  </a:schemeClr>
                </a:solidFill>
              </a:rPr>
              <a:t>Endurecimiento de las arterias renales</a:t>
            </a:r>
          </a:p>
          <a:p>
            <a:r>
              <a:rPr lang="es-AR" sz="1600" b="1">
                <a:solidFill>
                  <a:schemeClr val="accent3">
                    <a:lumMod val="50000"/>
                  </a:schemeClr>
                </a:solidFill>
              </a:rPr>
              <a:t>Fibrosis y destrucción de glomérulos</a:t>
            </a:r>
          </a:p>
          <a:p>
            <a:r>
              <a:rPr lang="es-AR" sz="1600" b="1">
                <a:solidFill>
                  <a:schemeClr val="accent3">
                    <a:lumMod val="50000"/>
                  </a:schemeClr>
                </a:solidFill>
              </a:rPr>
              <a:t>Necrosis del parénquima renal</a:t>
            </a:r>
          </a:p>
          <a:p>
            <a:r>
              <a:rPr lang="es-AR" sz="1600" b="1">
                <a:solidFill>
                  <a:schemeClr val="accent3">
                    <a:lumMod val="50000"/>
                  </a:schemeClr>
                </a:solidFill>
              </a:rPr>
              <a:t>Causas principales: HTA y DBT</a:t>
            </a:r>
          </a:p>
          <a:p>
            <a:r>
              <a:rPr lang="es-AR" sz="1600" b="1">
                <a:solidFill>
                  <a:schemeClr val="accent3">
                    <a:lumMod val="50000"/>
                  </a:schemeClr>
                </a:solidFill>
              </a:rPr>
              <a:t>Consecuencias: ERC y ERET</a:t>
            </a:r>
          </a:p>
          <a:p>
            <a:r>
              <a:rPr lang="es-AR" sz="1600" b="1">
                <a:solidFill>
                  <a:srgbClr val="FF0000"/>
                </a:solidFill>
              </a:rPr>
              <a:t>Maligna: </a:t>
            </a:r>
            <a:r>
              <a:rPr lang="es-AR" sz="1600" b="1">
                <a:solidFill>
                  <a:schemeClr val="accent3">
                    <a:lumMod val="50000"/>
                  </a:schemeClr>
                </a:solidFill>
              </a:rPr>
              <a:t>TA superior a 130 mmHg</a:t>
            </a:r>
          </a:p>
          <a:p>
            <a:r>
              <a:rPr lang="es-AR" sz="1600" b="1">
                <a:solidFill>
                  <a:schemeClr val="accent3">
                    <a:lumMod val="50000"/>
                  </a:schemeClr>
                </a:solidFill>
              </a:rPr>
              <a:t>Adultos jóvenes hombres</a:t>
            </a:r>
          </a:p>
          <a:p>
            <a:r>
              <a:rPr lang="es-AR" sz="1600" b="1">
                <a:solidFill>
                  <a:schemeClr val="accent3">
                    <a:lumMod val="50000"/>
                  </a:schemeClr>
                </a:solidFill>
              </a:rPr>
              <a:t>Progresión rápida y muerte por uremia</a:t>
            </a:r>
          </a:p>
          <a:p>
            <a:r>
              <a:rPr lang="es-AR" sz="1600" b="1">
                <a:solidFill>
                  <a:srgbClr val="FF0000"/>
                </a:solidFill>
              </a:rPr>
              <a:t>Benigna: </a:t>
            </a:r>
            <a:r>
              <a:rPr lang="es-AR" sz="1600" b="1">
                <a:solidFill>
                  <a:schemeClr val="accent3">
                    <a:lumMod val="50000"/>
                  </a:schemeClr>
                </a:solidFill>
              </a:rPr>
              <a:t>ateroesclerosis e HTA</a:t>
            </a:r>
          </a:p>
          <a:p>
            <a:endParaRPr lang="es-AR"/>
          </a:p>
          <a:p>
            <a:endParaRPr lang="es-AR"/>
          </a:p>
          <a:p>
            <a:endParaRPr lang="es-AR" dirty="0"/>
          </a:p>
        </p:txBody>
      </p:sp>
      <p:pic>
        <p:nvPicPr>
          <p:cNvPr id="5" name="Picture 7" descr="Gadopril® - Gador">
            <a:extLst>
              <a:ext uri="{FF2B5EF4-FFF2-40B4-BE49-F238E27FC236}">
                <a16:creationId xmlns:a16="http://schemas.microsoft.com/office/drawing/2014/main" id="{2F84D9E4-E854-51E6-30AF-B66E413B8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9818" y="767285"/>
            <a:ext cx="1985963" cy="1487488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17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E83046-A5A6-9B87-3E75-A11EAC14E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540327"/>
            <a:ext cx="10058400" cy="1371600"/>
          </a:xfrm>
        </p:spPr>
        <p:txBody>
          <a:bodyPr/>
          <a:lstStyle/>
          <a:p>
            <a:pPr algn="ctr"/>
            <a:r>
              <a:rPr lang="es-AR" dirty="0">
                <a:solidFill>
                  <a:schemeClr val="accent1">
                    <a:lumMod val="50000"/>
                  </a:schemeClr>
                </a:solidFill>
              </a:rPr>
              <a:t>SÍNDROME NEFRÍTICO AGUDO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DAE9B0-2FE8-F36A-5883-17242234A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055" y="1759528"/>
            <a:ext cx="4627418" cy="29260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AR" sz="1600" b="1" dirty="0">
                <a:solidFill>
                  <a:schemeClr val="accent1">
                    <a:lumMod val="50000"/>
                  </a:schemeClr>
                </a:solidFill>
              </a:rPr>
              <a:t>Fisiopatología</a:t>
            </a:r>
          </a:p>
          <a:p>
            <a:endParaRPr lang="es-AR" sz="1600" dirty="0"/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Inflamación de los capilares glomerulares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Infección por estreptococo betahemolítico del grupo A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Impétigo e infecciones virales: paperas, varicela, </a:t>
            </a:r>
            <a:r>
              <a:rPr lang="es-AR" sz="1600" b="1" dirty="0" err="1">
                <a:solidFill>
                  <a:schemeClr val="accent3">
                    <a:lumMod val="50000"/>
                  </a:schemeClr>
                </a:solidFill>
              </a:rPr>
              <a:t>Epsein</a:t>
            </a:r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-Barr, hepatitis B, HIV 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Complejos antígeno-anticuerpo en glomérulos</a:t>
            </a:r>
          </a:p>
          <a:p>
            <a:endParaRPr lang="es-AR" sz="16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s-AR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D03459E0-C5B2-6A3F-39C8-6597CA8B2507}"/>
              </a:ext>
            </a:extLst>
          </p:cNvPr>
          <p:cNvSpPr txBox="1">
            <a:spLocks/>
          </p:cNvSpPr>
          <p:nvPr/>
        </p:nvSpPr>
        <p:spPr>
          <a:xfrm>
            <a:off x="5347855" y="1759528"/>
            <a:ext cx="6373090" cy="45581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Garamond" pitchFamily="18" charset="0"/>
              <a:buNone/>
            </a:pPr>
            <a:r>
              <a:rPr lang="es-AR" sz="1600" b="1" dirty="0">
                <a:solidFill>
                  <a:schemeClr val="accent1">
                    <a:lumMod val="50000"/>
                  </a:schemeClr>
                </a:solidFill>
              </a:rPr>
              <a:t>Manifestaciones clínicas</a:t>
            </a:r>
          </a:p>
          <a:p>
            <a:endParaRPr lang="es-AR" sz="1600" dirty="0"/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Inflamación glomerular aguda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Hematuria macro o microscópica, azoemia, edema y proteinuria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Orina marrón o negra (eritrocitos o cilindros de proteínas)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Cilindros de eritrocitos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Edema y HTA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Marcada proteinuria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Hipoalbuminemia, edema con fóvea, hiperlipidemia y cilindros grasos en orina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BUN y creatinina aumentadas 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Disminución de </a:t>
            </a:r>
            <a:r>
              <a:rPr lang="es-AR" sz="1600" b="1" dirty="0" err="1">
                <a:solidFill>
                  <a:schemeClr val="accent3">
                    <a:lumMod val="50000"/>
                  </a:schemeClr>
                </a:solidFill>
              </a:rPr>
              <a:t>diuesis</a:t>
            </a:r>
            <a:endParaRPr lang="es-AR" sz="16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Posible anemia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Atípicos convulsiones, somnolencia y confusión</a:t>
            </a:r>
          </a:p>
          <a:p>
            <a:endParaRPr lang="es-AR" sz="1600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s-AR" sz="1600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s-AR" sz="1600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s-AR" sz="16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s-AR" dirty="0"/>
          </a:p>
        </p:txBody>
      </p:sp>
      <p:pic>
        <p:nvPicPr>
          <p:cNvPr id="5" name="Picture 5" descr="Glomerulonefritis">
            <a:extLst>
              <a:ext uri="{FF2B5EF4-FFF2-40B4-BE49-F238E27FC236}">
                <a16:creationId xmlns:a16="http://schemas.microsoft.com/office/drawing/2014/main" id="{E2C2D24F-795A-7F0B-B90C-A43B1CDDB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39" y="4800023"/>
            <a:ext cx="2054225" cy="1517650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9845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BBC4A5-B84F-F64A-38E1-84A3965D2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>
                <a:solidFill>
                  <a:schemeClr val="accent1">
                    <a:lumMod val="50000"/>
                  </a:schemeClr>
                </a:solidFill>
              </a:rPr>
              <a:t>SÍNDROME NEFRÍTICO AGUDO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D2093E-6E87-1971-76DE-B747CAB3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292" y="2074897"/>
            <a:ext cx="4225636" cy="3849624"/>
          </a:xfrm>
        </p:spPr>
        <p:txBody>
          <a:bodyPr/>
          <a:lstStyle/>
          <a:p>
            <a:pPr marL="0" indent="0">
              <a:buNone/>
            </a:pPr>
            <a:r>
              <a:rPr lang="es-AR" b="1">
                <a:solidFill>
                  <a:schemeClr val="accent1">
                    <a:lumMod val="50000"/>
                  </a:schemeClr>
                </a:solidFill>
              </a:rPr>
              <a:t>Diagnóstico</a:t>
            </a:r>
            <a:endParaRPr lang="es-AR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AR" b="1" dirty="0">
                <a:solidFill>
                  <a:schemeClr val="accent3">
                    <a:lumMod val="50000"/>
                  </a:schemeClr>
                </a:solidFill>
              </a:rPr>
              <a:t>Elevación de inmunoglobulina A en sangre</a:t>
            </a:r>
          </a:p>
          <a:p>
            <a:r>
              <a:rPr lang="es-AR" b="1" dirty="0">
                <a:solidFill>
                  <a:schemeClr val="accent3">
                    <a:lumMod val="50000"/>
                  </a:schemeClr>
                </a:solidFill>
              </a:rPr>
              <a:t>Microscopia electrónica e inmunofluorescencia identifican lesión</a:t>
            </a:r>
          </a:p>
          <a:p>
            <a:r>
              <a:rPr lang="es-AR" b="1" dirty="0" err="1">
                <a:solidFill>
                  <a:schemeClr val="accent3">
                    <a:lumMod val="50000"/>
                  </a:schemeClr>
                </a:solidFill>
              </a:rPr>
              <a:t>Dx</a:t>
            </a:r>
            <a:r>
              <a:rPr lang="es-AR" b="1" dirty="0">
                <a:solidFill>
                  <a:schemeClr val="accent3">
                    <a:lumMod val="50000"/>
                  </a:schemeClr>
                </a:solidFill>
              </a:rPr>
              <a:t> definitivo: biopsia de riñón</a:t>
            </a:r>
          </a:p>
          <a:p>
            <a:endParaRPr lang="es-AR" dirty="0"/>
          </a:p>
          <a:p>
            <a:endParaRPr lang="es-AR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976F6232-0570-12E1-0EB1-B0B3C387302E}"/>
              </a:ext>
            </a:extLst>
          </p:cNvPr>
          <p:cNvSpPr txBox="1">
            <a:spLocks/>
          </p:cNvSpPr>
          <p:nvPr/>
        </p:nvSpPr>
        <p:spPr>
          <a:xfrm>
            <a:off x="734292" y="4299738"/>
            <a:ext cx="4225636" cy="1915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AR" b="1" dirty="0">
                <a:solidFill>
                  <a:schemeClr val="accent1">
                    <a:lumMod val="50000"/>
                  </a:schemeClr>
                </a:solidFill>
              </a:rPr>
              <a:t>Complicaciones</a:t>
            </a:r>
          </a:p>
          <a:p>
            <a:r>
              <a:rPr lang="es-AR" b="1" dirty="0">
                <a:solidFill>
                  <a:schemeClr val="accent3">
                    <a:lumMod val="50000"/>
                  </a:schemeClr>
                </a:solidFill>
              </a:rPr>
              <a:t>Encefalopatía hipertensiva</a:t>
            </a:r>
          </a:p>
          <a:p>
            <a:r>
              <a:rPr lang="es-AR" b="1" dirty="0">
                <a:solidFill>
                  <a:schemeClr val="accent3">
                    <a:lumMod val="50000"/>
                  </a:schemeClr>
                </a:solidFill>
              </a:rPr>
              <a:t>IC </a:t>
            </a:r>
          </a:p>
          <a:p>
            <a:r>
              <a:rPr lang="es-AR" b="1" dirty="0">
                <a:solidFill>
                  <a:schemeClr val="accent3">
                    <a:lumMod val="50000"/>
                  </a:schemeClr>
                </a:solidFill>
              </a:rPr>
              <a:t>Edema pulmonar</a:t>
            </a:r>
          </a:p>
          <a:p>
            <a:r>
              <a:rPr lang="es-AR" b="1" dirty="0">
                <a:solidFill>
                  <a:schemeClr val="accent3">
                    <a:lumMod val="50000"/>
                  </a:schemeClr>
                </a:solidFill>
              </a:rPr>
              <a:t>Uremia grave: diálisis</a:t>
            </a:r>
          </a:p>
          <a:p>
            <a:endParaRPr lang="es-AR" dirty="0"/>
          </a:p>
          <a:p>
            <a:endParaRPr lang="es-AR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5F291D9E-D2D5-99AB-8120-8770C844C044}"/>
              </a:ext>
            </a:extLst>
          </p:cNvPr>
          <p:cNvSpPr txBox="1">
            <a:spLocks/>
          </p:cNvSpPr>
          <p:nvPr/>
        </p:nvSpPr>
        <p:spPr>
          <a:xfrm>
            <a:off x="6345383" y="2121746"/>
            <a:ext cx="4225636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Garamond" pitchFamily="18" charset="0"/>
              <a:buNone/>
            </a:pPr>
            <a:r>
              <a:rPr lang="es-AR" b="1" dirty="0">
                <a:solidFill>
                  <a:schemeClr val="accent1">
                    <a:lumMod val="50000"/>
                  </a:schemeClr>
                </a:solidFill>
              </a:rPr>
              <a:t>Tratamiento médico</a:t>
            </a:r>
          </a:p>
          <a:p>
            <a:r>
              <a:rPr lang="es-AR" b="1" dirty="0">
                <a:solidFill>
                  <a:schemeClr val="accent3">
                    <a:lumMod val="50000"/>
                  </a:schemeClr>
                </a:solidFill>
              </a:rPr>
              <a:t>Corticosteroides</a:t>
            </a:r>
          </a:p>
          <a:p>
            <a:r>
              <a:rPr lang="es-AR" b="1" dirty="0">
                <a:solidFill>
                  <a:schemeClr val="accent3">
                    <a:lumMod val="50000"/>
                  </a:schemeClr>
                </a:solidFill>
              </a:rPr>
              <a:t>Infección por estreptococo: penicilina</a:t>
            </a:r>
          </a:p>
          <a:p>
            <a:r>
              <a:rPr lang="es-AR" b="1" dirty="0">
                <a:solidFill>
                  <a:schemeClr val="accent3">
                    <a:lumMod val="50000"/>
                  </a:schemeClr>
                </a:solidFill>
              </a:rPr>
              <a:t>Insuficiencia renal y BUN elevado: restricción de proteínas</a:t>
            </a:r>
          </a:p>
          <a:p>
            <a:r>
              <a:rPr lang="es-AR" b="1" dirty="0">
                <a:solidFill>
                  <a:schemeClr val="accent3">
                    <a:lumMod val="50000"/>
                  </a:schemeClr>
                </a:solidFill>
              </a:rPr>
              <a:t>HTA, IC o edema: restricción de sodio</a:t>
            </a:r>
          </a:p>
          <a:p>
            <a:endParaRPr lang="es-AR" dirty="0"/>
          </a:p>
        </p:txBody>
      </p:sp>
      <p:pic>
        <p:nvPicPr>
          <p:cNvPr id="6" name="Picture 5" descr="Biopsia renal">
            <a:extLst>
              <a:ext uri="{FF2B5EF4-FFF2-40B4-BE49-F238E27FC236}">
                <a16:creationId xmlns:a16="http://schemas.microsoft.com/office/drawing/2014/main" id="{768DDA36-3536-CB62-0F7A-6F4D83DE5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293" y="4462234"/>
            <a:ext cx="2876550" cy="159067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380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C30B5A-571C-07ED-574F-53BCF77DB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s-AR" sz="4000" b="0" i="0" u="none" strike="noStrike" kern="1200" cap="none" spc="0" normalizeH="0" baseline="0" noProof="0" dirty="0">
                <a:ln>
                  <a:noFill/>
                </a:ln>
                <a:solidFill>
                  <a:srgbClr val="94B6D2">
                    <a:lumMod val="50000"/>
                  </a:srgbClr>
                </a:solidFill>
                <a:effectLst/>
                <a:uLnTx/>
                <a:uFillTx/>
                <a:latin typeface="Avenir Next LT Pro Light" panose="02020404030301010803"/>
                <a:ea typeface="+mn-ea"/>
                <a:cs typeface="+mn-cs"/>
              </a:rPr>
              <a:t>SÍNDROME NEFRÓTICO</a:t>
            </a:r>
            <a:endParaRPr lang="es-AR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0340CD09-DEB1-EF4C-BEE5-C3C4DB430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438"/>
            <a:ext cx="3505200" cy="3849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1600" b="1" dirty="0">
                <a:solidFill>
                  <a:schemeClr val="accent1">
                    <a:lumMod val="50000"/>
                  </a:schemeClr>
                </a:solidFill>
              </a:rPr>
              <a:t>Fisiopatología</a:t>
            </a:r>
          </a:p>
          <a:p>
            <a:endParaRPr lang="es-AR" sz="1600" dirty="0"/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Aumento de la permeabilidad glomerular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Proteinuria masiva (albúmina)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Causas: nefropatías intrínsecas o enfermedades sistémicas que dañen a los glomérulos</a:t>
            </a:r>
          </a:p>
          <a:p>
            <a:endParaRPr lang="es-AR" sz="1600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s-AR" sz="1600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s-AR" sz="16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s-AR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86A39A12-3198-52D3-A959-B7D20FE19942}"/>
              </a:ext>
            </a:extLst>
          </p:cNvPr>
          <p:cNvSpPr txBox="1">
            <a:spLocks/>
          </p:cNvSpPr>
          <p:nvPr/>
        </p:nvSpPr>
        <p:spPr>
          <a:xfrm>
            <a:off x="6899562" y="2103437"/>
            <a:ext cx="4225637" cy="3849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Garamond" pitchFamily="18" charset="0"/>
              <a:buNone/>
            </a:pPr>
            <a:r>
              <a:rPr lang="es-AR" sz="1600" b="1" dirty="0">
                <a:solidFill>
                  <a:schemeClr val="accent1">
                    <a:lumMod val="50000"/>
                  </a:schemeClr>
                </a:solidFill>
              </a:rPr>
              <a:t>Manifestaciones clínicas</a:t>
            </a:r>
          </a:p>
          <a:p>
            <a:endParaRPr lang="es-AR" sz="1600" dirty="0"/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Proteinuria e hipoalbuminemia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Edema: leve y con fóvea </a:t>
            </a:r>
            <a:r>
              <a:rPr lang="es-AR" sz="1600" b="1" dirty="0" err="1">
                <a:solidFill>
                  <a:schemeClr val="accent3">
                    <a:lumMod val="50000"/>
                  </a:schemeClr>
                </a:solidFill>
              </a:rPr>
              <a:t>periorbitario</a:t>
            </a:r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, sacro, tobillos, manos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Ascitis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Irritabilidad, cefalea, malestar general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Aumento de colesterol sérico y de LDL</a:t>
            </a:r>
          </a:p>
          <a:p>
            <a:endParaRPr lang="es-AR" sz="1600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s-AR" sz="1600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s-AR" sz="1600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s-AR" sz="16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s-AR" dirty="0"/>
          </a:p>
        </p:txBody>
      </p:sp>
      <p:pic>
        <p:nvPicPr>
          <p:cNvPr id="6" name="Picture 5" descr="Edema - Wikipedia, la enciclopedia libre">
            <a:extLst>
              <a:ext uri="{FF2B5EF4-FFF2-40B4-BE49-F238E27FC236}">
                <a16:creationId xmlns:a16="http://schemas.microsoft.com/office/drawing/2014/main" id="{E4FB38FA-D2FA-26C2-46EF-306BB1614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99" y="5341056"/>
            <a:ext cx="1251601" cy="1224136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PIURIA - Definición y sinónimos de piuria en el diccionario italiano">
            <a:extLst>
              <a:ext uri="{FF2B5EF4-FFF2-40B4-BE49-F238E27FC236}">
                <a16:creationId xmlns:a16="http://schemas.microsoft.com/office/drawing/2014/main" id="{2475E326-7BD3-E715-023B-DC08120CF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786" y="5102171"/>
            <a:ext cx="1013990" cy="1463021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Proteinuria - EcuRed">
            <a:extLst>
              <a:ext uri="{FF2B5EF4-FFF2-40B4-BE49-F238E27FC236}">
                <a16:creationId xmlns:a16="http://schemas.microsoft.com/office/drawing/2014/main" id="{C0DF5E59-4EB7-DBB7-7FBA-8EE83CCB6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371" y="5565067"/>
            <a:ext cx="1546225" cy="1000125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449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887821-DA01-B881-E1E5-BBE5BE7AE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s-AR" sz="4000" b="0" i="0" u="none" strike="noStrike" kern="1200" cap="none" spc="0" normalizeH="0" baseline="0" noProof="0" dirty="0">
                <a:ln>
                  <a:noFill/>
                </a:ln>
                <a:solidFill>
                  <a:srgbClr val="94B6D2">
                    <a:lumMod val="50000"/>
                  </a:srgbClr>
                </a:solidFill>
                <a:effectLst/>
                <a:uLnTx/>
                <a:uFillTx/>
                <a:latin typeface="Avenir Next LT Pro Light" panose="02020404030301010803"/>
                <a:ea typeface="+mn-ea"/>
                <a:cs typeface="+mn-cs"/>
              </a:rPr>
              <a:t>SÍNDROME NEFRÓTICO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B934F9-810A-F9F1-929B-7CA9BCB2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7091" y="2200102"/>
            <a:ext cx="3366655" cy="284295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s-AR" altLang="es-AR" sz="1600" b="1" dirty="0">
                <a:solidFill>
                  <a:schemeClr val="accent1">
                    <a:lumMod val="50000"/>
                  </a:schemeClr>
                </a:solidFill>
              </a:rPr>
              <a:t>Tratamiento médico</a:t>
            </a:r>
          </a:p>
          <a:p>
            <a:pPr eaLnBrk="1" hangingPunct="1">
              <a:defRPr/>
            </a:pPr>
            <a:endParaRPr lang="es-AR" altLang="es-AR" sz="1600" b="1" dirty="0">
              <a:solidFill>
                <a:schemeClr val="accent3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es-AR" altLang="es-AR" sz="1600" b="1" dirty="0">
                <a:solidFill>
                  <a:schemeClr val="accent3">
                    <a:lumMod val="50000"/>
                  </a:schemeClr>
                </a:solidFill>
              </a:rPr>
              <a:t>Tratamiento de patología que causa de proteinuria</a:t>
            </a:r>
          </a:p>
          <a:p>
            <a:pPr eaLnBrk="1" hangingPunct="1">
              <a:defRPr/>
            </a:pPr>
            <a:r>
              <a:rPr lang="es-AR" altLang="es-AR" sz="1600" b="1" dirty="0">
                <a:solidFill>
                  <a:schemeClr val="accent3">
                    <a:lumMod val="50000"/>
                  </a:schemeClr>
                </a:solidFill>
              </a:rPr>
              <a:t>Diuréticos (edema)</a:t>
            </a:r>
          </a:p>
          <a:p>
            <a:pPr eaLnBrk="1" hangingPunct="1">
              <a:defRPr/>
            </a:pPr>
            <a:r>
              <a:rPr lang="es-AR" altLang="es-AR" sz="1600" b="1" dirty="0">
                <a:solidFill>
                  <a:schemeClr val="accent3">
                    <a:lumMod val="50000"/>
                  </a:schemeClr>
                </a:solidFill>
              </a:rPr>
              <a:t>IECA</a:t>
            </a:r>
          </a:p>
          <a:p>
            <a:pPr eaLnBrk="1" hangingPunct="1">
              <a:defRPr/>
            </a:pPr>
            <a:r>
              <a:rPr lang="es-AR" altLang="es-AR" sz="1600" b="1" dirty="0">
                <a:solidFill>
                  <a:schemeClr val="accent3">
                    <a:lumMod val="50000"/>
                  </a:schemeClr>
                </a:solidFill>
              </a:rPr>
              <a:t>Hipolipemiantes</a:t>
            </a:r>
          </a:p>
          <a:p>
            <a:endParaRPr lang="es-AR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4E701F8-89E4-583D-D90B-1E1FC56EC9DA}"/>
              </a:ext>
            </a:extLst>
          </p:cNvPr>
          <p:cNvSpPr txBox="1"/>
          <p:nvPr/>
        </p:nvSpPr>
        <p:spPr>
          <a:xfrm>
            <a:off x="928254" y="2200102"/>
            <a:ext cx="6096000" cy="1891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lang="es-AR" sz="1600" b="1" dirty="0">
                <a:solidFill>
                  <a:srgbClr val="94B6D2">
                    <a:lumMod val="50000"/>
                  </a:srgbClr>
                </a:solidFill>
                <a:latin typeface="Avenir Next LT Pro" panose="02020404030301010803"/>
              </a:rPr>
              <a:t>Diagnóstico</a:t>
            </a:r>
            <a:endParaRPr kumimoji="0" lang="es-AR" sz="1600" b="1" i="0" u="none" strike="noStrike" kern="1200" cap="none" spc="0" normalizeH="0" baseline="0" noProof="0" dirty="0">
              <a:ln>
                <a:noFill/>
              </a:ln>
              <a:solidFill>
                <a:srgbClr val="94B6D2">
                  <a:lumMod val="50000"/>
                </a:srgbClr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Proteinuria mayor a 3,5 g/día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Leucocitos y cilindros en orina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Biopsia renal y examen histológico</a:t>
            </a:r>
          </a:p>
        </p:txBody>
      </p:sp>
      <p:pic>
        <p:nvPicPr>
          <p:cNvPr id="10" name="Picture 7" descr="ATORMAX 10 – Atorvastatina – Géminis Farmacéutica">
            <a:extLst>
              <a:ext uri="{FF2B5EF4-FFF2-40B4-BE49-F238E27FC236}">
                <a16:creationId xmlns:a16="http://schemas.microsoft.com/office/drawing/2014/main" id="{70BA36E5-D120-75B7-6403-7E79FD615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357277"/>
            <a:ext cx="2202873" cy="1858129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834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516B3A-36D7-4C9C-78F5-61706CE7A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>
                <a:solidFill>
                  <a:schemeClr val="accent1">
                    <a:lumMod val="50000"/>
                  </a:schemeClr>
                </a:solidFill>
              </a:rPr>
              <a:t>ENFERMEDAD RENAL POLIQUÍSTICA (ERP)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AB3FE6-4B89-9F62-91ED-C70854754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4738255" cy="3849624"/>
          </a:xfrm>
        </p:spPr>
        <p:txBody>
          <a:bodyPr/>
          <a:lstStyle/>
          <a:p>
            <a:pPr marL="0" indent="0">
              <a:buNone/>
            </a:pPr>
            <a:r>
              <a:rPr lang="es-AR" sz="1600" b="1" dirty="0">
                <a:solidFill>
                  <a:schemeClr val="accent1">
                    <a:lumMod val="50000"/>
                  </a:schemeClr>
                </a:solidFill>
              </a:rPr>
              <a:t>Fisiopatología</a:t>
            </a:r>
          </a:p>
          <a:p>
            <a:endParaRPr lang="es-AR" sz="1600" dirty="0"/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Alteración genética con aumento de tamaño de riñones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Crecimiento renal descontrolado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Numerosos quistes llenos de líquido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Destrucción de nefronas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Progresa a insuficiencia renal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Dos formas congénitas: dominante y recesiva</a:t>
            </a:r>
          </a:p>
          <a:p>
            <a:endParaRPr lang="es-AR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F623417-5AE2-2899-2C54-BE79EB9E9A9B}"/>
              </a:ext>
            </a:extLst>
          </p:cNvPr>
          <p:cNvSpPr txBox="1"/>
          <p:nvPr/>
        </p:nvSpPr>
        <p:spPr>
          <a:xfrm>
            <a:off x="6386947" y="2014194"/>
            <a:ext cx="4405745" cy="3822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lang="es-AR" sz="1600" b="1" dirty="0">
                <a:solidFill>
                  <a:srgbClr val="94B6D2">
                    <a:lumMod val="50000"/>
                  </a:srgbClr>
                </a:solidFill>
                <a:latin typeface="Avenir Next LT Pro" panose="02020404030301010803"/>
              </a:rPr>
              <a:t>Manifestaciones clínicas</a:t>
            </a:r>
            <a:endParaRPr kumimoji="0" lang="es-AR" sz="1600" b="1" i="0" u="none" strike="noStrike" kern="1200" cap="none" spc="0" normalizeH="0" baseline="0" noProof="0" dirty="0">
              <a:ln>
                <a:noFill/>
              </a:ln>
              <a:solidFill>
                <a:srgbClr val="94B6D2">
                  <a:lumMod val="50000"/>
                </a:srgbClr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Hematuria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Poliuria 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HTA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Cálculos renales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Infecciones urinarias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Proteinuria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Sensación de distensión </a:t>
            </a:r>
            <a:r>
              <a:rPr kumimoji="0" lang="es-AR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abdminal</a:t>
            </a:r>
            <a:endParaRPr kumimoji="0" lang="es-AR" sz="1600" b="1" i="0" u="none" strike="noStrike" kern="1200" cap="none" spc="0" normalizeH="0" baseline="0" noProof="0" dirty="0">
              <a:ln>
                <a:noFill/>
              </a:ln>
              <a:solidFill>
                <a:srgbClr val="A5AB81">
                  <a:lumMod val="50000"/>
                </a:srgbClr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Dolor en flancos</a:t>
            </a:r>
            <a:endParaRPr kumimoji="0" lang="es-AR" sz="1600" b="1" i="0" u="none" strike="noStrike" kern="1200" cap="none" spc="0" normalizeH="0" baseline="0" noProof="0" dirty="0">
              <a:ln>
                <a:noFill/>
              </a:ln>
              <a:solidFill>
                <a:srgbClr val="A5AB81">
                  <a:lumMod val="50000"/>
                </a:srgbClr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</p:txBody>
      </p:sp>
      <p:pic>
        <p:nvPicPr>
          <p:cNvPr id="8" name="Picture 5" descr="Enfermedad renal poliquística - Síntomas y causas - Mayo Clinic">
            <a:extLst>
              <a:ext uri="{FF2B5EF4-FFF2-40B4-BE49-F238E27FC236}">
                <a16:creationId xmlns:a16="http://schemas.microsoft.com/office/drawing/2014/main" id="{740C1FAC-B69A-55D7-616C-F4846DD82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9255" y="2363882"/>
            <a:ext cx="2053984" cy="1764773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23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5B7F11-634A-A4AB-2572-164160B45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>
                <a:solidFill>
                  <a:schemeClr val="accent1">
                    <a:lumMod val="50000"/>
                  </a:schemeClr>
                </a:solidFill>
              </a:rPr>
              <a:t>ENFERMEDAD RENAL POLIQUÍSTICA (ERP)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A7B8EB-72AD-C858-7CD8-24FEABC09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127" y="2103120"/>
            <a:ext cx="4322618" cy="3124624"/>
          </a:xfrm>
        </p:spPr>
        <p:txBody>
          <a:bodyPr/>
          <a:lstStyle/>
          <a:p>
            <a:pPr marL="0" indent="0">
              <a:buNone/>
            </a:pPr>
            <a:r>
              <a:rPr lang="es-AR" sz="1600" b="1" dirty="0">
                <a:solidFill>
                  <a:schemeClr val="accent1">
                    <a:lumMod val="50000"/>
                  </a:schemeClr>
                </a:solidFill>
              </a:rPr>
              <a:t>Diagnóstico</a:t>
            </a:r>
          </a:p>
          <a:p>
            <a:endParaRPr lang="es-AR" sz="1600" dirty="0"/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Revisión de antecedentes familiares</a:t>
            </a:r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Palpación abdominal: crecimiento renal</a:t>
            </a:r>
          </a:p>
          <a:p>
            <a:r>
              <a:rPr lang="es-AR" sz="1600" b="1" dirty="0" err="1">
                <a:solidFill>
                  <a:schemeClr val="accent3">
                    <a:lumMod val="50000"/>
                  </a:schemeClr>
                </a:solidFill>
              </a:rPr>
              <a:t>Dx</a:t>
            </a:r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 definitivo: ecografía renal</a:t>
            </a:r>
          </a:p>
          <a:p>
            <a:endParaRPr lang="es-AR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82B6ABE-DC47-C4EA-5D4E-624EB86138E8}"/>
              </a:ext>
            </a:extLst>
          </p:cNvPr>
          <p:cNvSpPr txBox="1"/>
          <p:nvPr/>
        </p:nvSpPr>
        <p:spPr>
          <a:xfrm>
            <a:off x="7245927" y="2103120"/>
            <a:ext cx="4100946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94B6D2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Tratamiento médico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No tiene cura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Tratamiento del dolor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Tratamiento de la HTA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Reemplazo renal</a:t>
            </a:r>
            <a:endParaRPr kumimoji="0" lang="es-AR" sz="1600" b="1" i="0" u="none" strike="noStrike" kern="1200" cap="none" spc="0" normalizeH="0" baseline="0" noProof="0" dirty="0">
              <a:ln>
                <a:noFill/>
              </a:ln>
              <a:solidFill>
                <a:srgbClr val="A5AB81">
                  <a:lumMod val="50000"/>
                </a:srgbClr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</p:txBody>
      </p:sp>
      <p:pic>
        <p:nvPicPr>
          <p:cNvPr id="8" name="Picture 7" descr="Enfermedad renal poliquística - familydoctor.org">
            <a:extLst>
              <a:ext uri="{FF2B5EF4-FFF2-40B4-BE49-F238E27FC236}">
                <a16:creationId xmlns:a16="http://schemas.microsoft.com/office/drawing/2014/main" id="{F69A6159-449E-759D-60B9-9EC6BCF53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049" y="4585855"/>
            <a:ext cx="2052591" cy="1629551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ENFERMEDAD POLIQUISTICA... - Medicina Veterinaria Practica | Facebook">
            <a:extLst>
              <a:ext uri="{FF2B5EF4-FFF2-40B4-BE49-F238E27FC236}">
                <a16:creationId xmlns:a16="http://schemas.microsoft.com/office/drawing/2014/main" id="{2C218765-139C-F801-3DEA-AC33EDF07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802" y="4585855"/>
            <a:ext cx="3117071" cy="1629551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214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1E53B-E322-E39A-A855-9AD7D7FB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>
                <a:solidFill>
                  <a:schemeClr val="accent1">
                    <a:lumMod val="50000"/>
                  </a:schemeClr>
                </a:solidFill>
              </a:rPr>
              <a:t>CÁNCER RENAL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44578EAB-1543-8736-18A2-CD5E83373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438"/>
            <a:ext cx="4779818" cy="38496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AR" sz="1600" b="1" dirty="0">
                <a:solidFill>
                  <a:schemeClr val="accent1">
                    <a:lumMod val="50000"/>
                  </a:schemeClr>
                </a:solidFill>
              </a:rPr>
              <a:t>Definición</a:t>
            </a:r>
            <a:endParaRPr lang="es-AR" sz="1600" dirty="0"/>
          </a:p>
          <a:p>
            <a:r>
              <a:rPr lang="es-AR" sz="1600" b="1" dirty="0">
                <a:solidFill>
                  <a:schemeClr val="accent3">
                    <a:lumMod val="50000"/>
                  </a:schemeClr>
                </a:solidFill>
              </a:rPr>
              <a:t>Carcinoma más frecuente del epitelio renal</a:t>
            </a:r>
          </a:p>
          <a:p>
            <a:endParaRPr lang="es-AR" sz="16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94B6D2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Factores de riesgo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Sexo masculino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Obesidad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Exposición ocupacional (metales pesados, derivados del petróleo)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ERP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Tabaco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Terapia de estrógenos</a:t>
            </a:r>
            <a:endParaRPr kumimoji="0" lang="es-AR" sz="1600" b="1" i="0" u="none" strike="noStrike" kern="1200" cap="none" spc="0" normalizeH="0" baseline="0" noProof="0" dirty="0">
              <a:ln>
                <a:noFill/>
              </a:ln>
              <a:solidFill>
                <a:srgbClr val="A5AB81">
                  <a:lumMod val="50000"/>
                </a:srgbClr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  <a:p>
            <a:endParaRPr lang="es-AR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A59C448-C850-D56D-FDDD-3DB3476980F2}"/>
              </a:ext>
            </a:extLst>
          </p:cNvPr>
          <p:cNvSpPr txBox="1"/>
          <p:nvPr/>
        </p:nvSpPr>
        <p:spPr>
          <a:xfrm>
            <a:off x="6345384" y="2103438"/>
            <a:ext cx="4987634" cy="1118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94B6D2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Diagnóstico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Urografía IV, angiograma renal, ecografía, TC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 err="1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Dx</a:t>
            </a: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 definitivo: biopsia renal</a:t>
            </a:r>
            <a:endParaRPr kumimoji="0" lang="es-AR" sz="1600" b="1" i="0" u="none" strike="noStrike" kern="1200" cap="none" spc="0" normalizeH="0" baseline="0" noProof="0" dirty="0">
              <a:ln>
                <a:noFill/>
              </a:ln>
              <a:solidFill>
                <a:srgbClr val="A5AB81">
                  <a:lumMod val="50000"/>
                </a:srgbClr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7711F5D-76F1-292D-F700-AC53B069FB5F}"/>
              </a:ext>
            </a:extLst>
          </p:cNvPr>
          <p:cNvSpPr txBox="1"/>
          <p:nvPr/>
        </p:nvSpPr>
        <p:spPr>
          <a:xfrm>
            <a:off x="6345384" y="3429000"/>
            <a:ext cx="5320143" cy="2432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None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94B6D2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Manifestaciones clínicas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Masas abdominales palpables en flancos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Dolor sordo en espalda (compresión de uréter)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A5AB81">
                    <a:lumMod val="50000"/>
                  </a:srgbClr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Dolor tipo cólico en espalda (obstrucción de uréter)</a:t>
            </a:r>
          </a:p>
          <a:p>
            <a:pPr marL="182880" marR="0" lvl="0" indent="-18288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lang="es-AR" sz="1600" b="1" dirty="0">
                <a:solidFill>
                  <a:srgbClr val="A5AB81">
                    <a:lumMod val="50000"/>
                  </a:srgbClr>
                </a:solidFill>
                <a:latin typeface="Avenir Next LT Pro" panose="02020404030301010803"/>
              </a:rPr>
              <a:t>Metástasis: pérdida inexplicable de peso, debilidad y anemia</a:t>
            </a:r>
            <a:endParaRPr kumimoji="0" lang="es-AR" sz="1600" b="1" i="0" u="none" strike="noStrike" kern="1200" cap="none" spc="0" normalizeH="0" baseline="0" noProof="0" dirty="0">
              <a:ln>
                <a:noFill/>
              </a:ln>
              <a:solidFill>
                <a:srgbClr val="A5AB81">
                  <a:lumMod val="50000"/>
                </a:srgbClr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</p:txBody>
      </p:sp>
      <p:pic>
        <p:nvPicPr>
          <p:cNvPr id="10" name="Picture 5" descr="Cáncer de riñón - Síntomas y causas - Mayo Clinic">
            <a:extLst>
              <a:ext uri="{FF2B5EF4-FFF2-40B4-BE49-F238E27FC236}">
                <a16:creationId xmlns:a16="http://schemas.microsoft.com/office/drawing/2014/main" id="{50E31832-F7CE-35F2-1B34-FA1E0A70B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892" y="642594"/>
            <a:ext cx="1898074" cy="1789380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D89DE17D-152F-90BB-BAA2-0D97C37C6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009" y="5199986"/>
            <a:ext cx="2365375" cy="1323975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9755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4285980_TF11531919.potx" id="{FE8B38BB-C841-4999-A10B-CC1E670B5FD9}" vid="{FD754B90-C899-4031-9D85-FD87BB75C36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59D436-C82E-43E0-8A01-53DF9CED60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6BCBFB-BBC7-42F1-95CD-058E172363A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1F91CDEB-92ED-41DC-BF33-2916A76876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{D730FE06-7C1B-48CB-91EE-866C7DFFB5CE}tf11531919_win32</Template>
  <TotalTime>3621</TotalTime>
  <Words>669</Words>
  <Application>Microsoft Office PowerPoint</Application>
  <PresentationFormat>Panorámica</PresentationFormat>
  <Paragraphs>163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Avenir Next LT Pro</vt:lpstr>
      <vt:lpstr>Avenir Next LT Pro Light</vt:lpstr>
      <vt:lpstr>Calibri</vt:lpstr>
      <vt:lpstr>Garamond</vt:lpstr>
      <vt:lpstr>SavonVTI</vt:lpstr>
      <vt:lpstr>NEFROPATÍAS</vt:lpstr>
      <vt:lpstr>NEFROESCLEROSIS</vt:lpstr>
      <vt:lpstr>SÍNDROME NEFRÍTICO AGUDO</vt:lpstr>
      <vt:lpstr>SÍNDROME NEFRÍTICO AGUDO</vt:lpstr>
      <vt:lpstr>SÍNDROME NEFRÓTICO</vt:lpstr>
      <vt:lpstr>SÍNDROME NEFRÓTICO</vt:lpstr>
      <vt:lpstr>ENFERMEDAD RENAL POLIQUÍSTICA (ERP)</vt:lpstr>
      <vt:lpstr>ENFERMEDAD RENAL POLIQUÍSTICA (ERP)</vt:lpstr>
      <vt:lpstr>CÁNCER RENAL</vt:lpstr>
      <vt:lpstr>CÁNCER RENAL</vt:lpstr>
      <vt:lpstr>BIBLIOGRAFÍA</vt:lpstr>
      <vt:lpstr>GRACIAS POR SU ATENCIÓN!!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NEFROPATÍAS</dc:title>
  <dc:creator>Miguel Nogales</dc:creator>
  <cp:lastModifiedBy>Miguel Nogales</cp:lastModifiedBy>
  <cp:revision>6</cp:revision>
  <dcterms:created xsi:type="dcterms:W3CDTF">2023-03-14T10:47:58Z</dcterms:created>
  <dcterms:modified xsi:type="dcterms:W3CDTF">2026-08-05T11:41:58Z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