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0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3" r:id="rId18"/>
    <p:sldId id="282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4" r:id="rId29"/>
    <p:sldId id="293" r:id="rId30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D26DA6-9BD8-4B8B-9F81-F30825A31D30}" v="1" dt="2026-08-04T19:19:09.7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106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56" y="1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Nogales" userId="e02c1a9a78657e86" providerId="LiveId" clId="{42B451D5-97E9-4B4B-B73A-76606FD6FEDA}"/>
    <pc:docChg chg="undo custSel modSld">
      <pc:chgData name="Miguel Nogales" userId="e02c1a9a78657e86" providerId="LiveId" clId="{42B451D5-97E9-4B4B-B73A-76606FD6FEDA}" dt="2026-08-03T13:46:49.919" v="71" actId="26606"/>
      <pc:docMkLst>
        <pc:docMk/>
      </pc:docMkLst>
      <pc:sldChg chg="addSp modSp mod">
        <pc:chgData name="Miguel Nogales" userId="e02c1a9a78657e86" providerId="LiveId" clId="{42B451D5-97E9-4B4B-B73A-76606FD6FEDA}" dt="2026-08-03T13:24:04.173" v="4" actId="1076"/>
        <pc:sldMkLst>
          <pc:docMk/>
          <pc:sldMk cId="1524077779" sldId="260"/>
        </pc:sldMkLst>
        <pc:picChg chg="add mod">
          <ac:chgData name="Miguel Nogales" userId="e02c1a9a78657e86" providerId="LiveId" clId="{42B451D5-97E9-4B4B-B73A-76606FD6FEDA}" dt="2026-08-03T13:24:04.173" v="4" actId="1076"/>
          <ac:picMkLst>
            <pc:docMk/>
            <pc:sldMk cId="1524077779" sldId="260"/>
            <ac:picMk id="4" creationId="{8ABB16E6-00A6-69E5-B48D-B17FBF83F0C7}"/>
          </ac:picMkLst>
        </pc:picChg>
      </pc:sldChg>
      <pc:sldChg chg="addSp modSp mod">
        <pc:chgData name="Miguel Nogales" userId="e02c1a9a78657e86" providerId="LiveId" clId="{42B451D5-97E9-4B4B-B73A-76606FD6FEDA}" dt="2026-08-03T13:24:55.241" v="9" actId="1076"/>
        <pc:sldMkLst>
          <pc:docMk/>
          <pc:sldMk cId="1876892636" sldId="268"/>
        </pc:sldMkLst>
        <pc:picChg chg="add mod">
          <ac:chgData name="Miguel Nogales" userId="e02c1a9a78657e86" providerId="LiveId" clId="{42B451D5-97E9-4B4B-B73A-76606FD6FEDA}" dt="2026-08-03T13:24:55.241" v="9" actId="1076"/>
          <ac:picMkLst>
            <pc:docMk/>
            <pc:sldMk cId="1876892636" sldId="268"/>
            <ac:picMk id="4" creationId="{18B16557-E029-8778-7CB3-361A1A8D1F1F}"/>
          </ac:picMkLst>
        </pc:picChg>
      </pc:sldChg>
      <pc:sldChg chg="addSp modSp mod">
        <pc:chgData name="Miguel Nogales" userId="e02c1a9a78657e86" providerId="LiveId" clId="{42B451D5-97E9-4B4B-B73A-76606FD6FEDA}" dt="2026-08-03T13:29:15.606" v="22" actId="1076"/>
        <pc:sldMkLst>
          <pc:docMk/>
          <pc:sldMk cId="1260228806" sldId="272"/>
        </pc:sldMkLst>
        <pc:picChg chg="add mod">
          <ac:chgData name="Miguel Nogales" userId="e02c1a9a78657e86" providerId="LiveId" clId="{42B451D5-97E9-4B4B-B73A-76606FD6FEDA}" dt="2026-08-03T13:27:15.210" v="13" actId="1076"/>
          <ac:picMkLst>
            <pc:docMk/>
            <pc:sldMk cId="1260228806" sldId="272"/>
            <ac:picMk id="4" creationId="{2465C5C6-3BA4-5B4A-B642-73F5194122F9}"/>
          </ac:picMkLst>
        </pc:picChg>
        <pc:picChg chg="add mod">
          <ac:chgData name="Miguel Nogales" userId="e02c1a9a78657e86" providerId="LiveId" clId="{42B451D5-97E9-4B4B-B73A-76606FD6FEDA}" dt="2026-08-03T13:28:07.874" v="18" actId="1076"/>
          <ac:picMkLst>
            <pc:docMk/>
            <pc:sldMk cId="1260228806" sldId="272"/>
            <ac:picMk id="7" creationId="{6BDFF625-25A2-20B5-1225-2F7341510899}"/>
          </ac:picMkLst>
        </pc:picChg>
        <pc:picChg chg="add mod">
          <ac:chgData name="Miguel Nogales" userId="e02c1a9a78657e86" providerId="LiveId" clId="{42B451D5-97E9-4B4B-B73A-76606FD6FEDA}" dt="2026-08-03T13:29:15.606" v="22" actId="1076"/>
          <ac:picMkLst>
            <pc:docMk/>
            <pc:sldMk cId="1260228806" sldId="272"/>
            <ac:picMk id="9" creationId="{89147126-E303-7DC9-1AA1-2C1DA55D4458}"/>
          </ac:picMkLst>
        </pc:picChg>
      </pc:sldChg>
      <pc:sldChg chg="addSp modSp mod">
        <pc:chgData name="Miguel Nogales" userId="e02c1a9a78657e86" providerId="LiveId" clId="{42B451D5-97E9-4B4B-B73A-76606FD6FEDA}" dt="2026-08-03T13:34:07.777" v="37" actId="1076"/>
        <pc:sldMkLst>
          <pc:docMk/>
          <pc:sldMk cId="88819208" sldId="273"/>
        </pc:sldMkLst>
        <pc:picChg chg="add mod">
          <ac:chgData name="Miguel Nogales" userId="e02c1a9a78657e86" providerId="LiveId" clId="{42B451D5-97E9-4B4B-B73A-76606FD6FEDA}" dt="2026-08-03T13:34:00.889" v="34" actId="1076"/>
          <ac:picMkLst>
            <pc:docMk/>
            <pc:sldMk cId="88819208" sldId="273"/>
            <ac:picMk id="4" creationId="{5EAACFDE-3B9D-34B1-4076-4871E4E00445}"/>
          </ac:picMkLst>
        </pc:picChg>
        <pc:picChg chg="add mod">
          <ac:chgData name="Miguel Nogales" userId="e02c1a9a78657e86" providerId="LiveId" clId="{42B451D5-97E9-4B4B-B73A-76606FD6FEDA}" dt="2026-08-03T13:34:07.777" v="37" actId="1076"/>
          <ac:picMkLst>
            <pc:docMk/>
            <pc:sldMk cId="88819208" sldId="273"/>
            <ac:picMk id="7" creationId="{51B0628A-A53E-F824-D180-116198133435}"/>
          </ac:picMkLst>
        </pc:picChg>
        <pc:picChg chg="add mod">
          <ac:chgData name="Miguel Nogales" userId="e02c1a9a78657e86" providerId="LiveId" clId="{42B451D5-97E9-4B4B-B73A-76606FD6FEDA}" dt="2026-08-03T13:34:05.073" v="36" actId="1076"/>
          <ac:picMkLst>
            <pc:docMk/>
            <pc:sldMk cId="88819208" sldId="273"/>
            <ac:picMk id="9" creationId="{1787D28A-90B5-CC95-30FA-43B78C5D44E7}"/>
          </ac:picMkLst>
        </pc:picChg>
      </pc:sldChg>
      <pc:sldChg chg="addSp modSp mod">
        <pc:chgData name="Miguel Nogales" userId="e02c1a9a78657e86" providerId="LiveId" clId="{42B451D5-97E9-4B4B-B73A-76606FD6FEDA}" dt="2026-08-03T13:36:38.797" v="41" actId="1076"/>
        <pc:sldMkLst>
          <pc:docMk/>
          <pc:sldMk cId="847607194" sldId="274"/>
        </pc:sldMkLst>
        <pc:picChg chg="add mod">
          <ac:chgData name="Miguel Nogales" userId="e02c1a9a78657e86" providerId="LiveId" clId="{42B451D5-97E9-4B4B-B73A-76606FD6FEDA}" dt="2026-08-03T13:36:38.797" v="41" actId="1076"/>
          <ac:picMkLst>
            <pc:docMk/>
            <pc:sldMk cId="847607194" sldId="274"/>
            <ac:picMk id="4" creationId="{EAF4622B-4D69-CE59-D4AD-00DD69C0D80D}"/>
          </ac:picMkLst>
        </pc:picChg>
      </pc:sldChg>
      <pc:sldChg chg="addSp modSp mod">
        <pc:chgData name="Miguel Nogales" userId="e02c1a9a78657e86" providerId="LiveId" clId="{42B451D5-97E9-4B4B-B73A-76606FD6FEDA}" dt="2026-08-03T13:42:35.018" v="59" actId="1076"/>
        <pc:sldMkLst>
          <pc:docMk/>
          <pc:sldMk cId="3819570643" sldId="275"/>
        </pc:sldMkLst>
        <pc:spChg chg="mod">
          <ac:chgData name="Miguel Nogales" userId="e02c1a9a78657e86" providerId="LiveId" clId="{42B451D5-97E9-4B4B-B73A-76606FD6FEDA}" dt="2026-08-03T13:40:38.871" v="53" actId="20577"/>
          <ac:spMkLst>
            <pc:docMk/>
            <pc:sldMk cId="3819570643" sldId="275"/>
            <ac:spMk id="6" creationId="{4F6DE5B7-5100-F761-35EE-D6412D8DC52A}"/>
          </ac:spMkLst>
        </pc:spChg>
        <pc:picChg chg="add mod">
          <ac:chgData name="Miguel Nogales" userId="e02c1a9a78657e86" providerId="LiveId" clId="{42B451D5-97E9-4B4B-B73A-76606FD6FEDA}" dt="2026-08-03T13:42:30.164" v="56" actId="1076"/>
          <ac:picMkLst>
            <pc:docMk/>
            <pc:sldMk cId="3819570643" sldId="275"/>
            <ac:picMk id="4" creationId="{85103917-AEFE-D689-88EB-EDFA744654F1}"/>
          </ac:picMkLst>
        </pc:picChg>
        <pc:picChg chg="add mod">
          <ac:chgData name="Miguel Nogales" userId="e02c1a9a78657e86" providerId="LiveId" clId="{42B451D5-97E9-4B4B-B73A-76606FD6FEDA}" dt="2026-08-03T13:42:35.018" v="59" actId="1076"/>
          <ac:picMkLst>
            <pc:docMk/>
            <pc:sldMk cId="3819570643" sldId="275"/>
            <ac:picMk id="7" creationId="{73DB92B1-41DF-C3D3-0C18-917CB52F00B5}"/>
          </ac:picMkLst>
        </pc:picChg>
      </pc:sldChg>
      <pc:sldChg chg="addSp delSp modSp mod">
        <pc:chgData name="Miguel Nogales" userId="e02c1a9a78657e86" providerId="LiveId" clId="{42B451D5-97E9-4B4B-B73A-76606FD6FEDA}" dt="2026-08-03T13:45:34.194" v="69" actId="1076"/>
        <pc:sldMkLst>
          <pc:docMk/>
          <pc:sldMk cId="2582234606" sldId="281"/>
        </pc:sldMkLst>
        <pc:picChg chg="add del">
          <ac:chgData name="Miguel Nogales" userId="e02c1a9a78657e86" providerId="LiveId" clId="{42B451D5-97E9-4B4B-B73A-76606FD6FEDA}" dt="2026-08-03T13:44:10.594" v="61" actId="22"/>
          <ac:picMkLst>
            <pc:docMk/>
            <pc:sldMk cId="2582234606" sldId="281"/>
            <ac:picMk id="4" creationId="{E4783849-88B2-29C8-070B-E0FD7E15FA46}"/>
          </ac:picMkLst>
        </pc:picChg>
        <pc:picChg chg="add mod">
          <ac:chgData name="Miguel Nogales" userId="e02c1a9a78657e86" providerId="LiveId" clId="{42B451D5-97E9-4B4B-B73A-76606FD6FEDA}" dt="2026-08-03T13:44:38.037" v="66" actId="1076"/>
          <ac:picMkLst>
            <pc:docMk/>
            <pc:sldMk cId="2582234606" sldId="281"/>
            <ac:picMk id="7" creationId="{1CF49FBE-036C-8EB2-759D-773A4A4F8A85}"/>
          </ac:picMkLst>
        </pc:picChg>
        <pc:picChg chg="add mod">
          <ac:chgData name="Miguel Nogales" userId="e02c1a9a78657e86" providerId="LiveId" clId="{42B451D5-97E9-4B4B-B73A-76606FD6FEDA}" dt="2026-08-03T13:45:34.194" v="69" actId="1076"/>
          <ac:picMkLst>
            <pc:docMk/>
            <pc:sldMk cId="2582234606" sldId="281"/>
            <ac:picMk id="9" creationId="{0D22F127-1266-31EA-498B-2C888995CEDA}"/>
          </ac:picMkLst>
        </pc:picChg>
      </pc:sldChg>
      <pc:sldChg chg="addSp delSp modSp mod modClrScheme chgLayout">
        <pc:chgData name="Miguel Nogales" userId="e02c1a9a78657e86" providerId="LiveId" clId="{42B451D5-97E9-4B4B-B73A-76606FD6FEDA}" dt="2026-08-03T13:46:49.919" v="71" actId="26606"/>
        <pc:sldMkLst>
          <pc:docMk/>
          <pc:sldMk cId="1302406938" sldId="282"/>
        </pc:sldMkLst>
        <pc:spChg chg="mod">
          <ac:chgData name="Miguel Nogales" userId="e02c1a9a78657e86" providerId="LiveId" clId="{42B451D5-97E9-4B4B-B73A-76606FD6FEDA}" dt="2026-08-03T13:46:49.919" v="71" actId="26606"/>
          <ac:spMkLst>
            <pc:docMk/>
            <pc:sldMk cId="1302406938" sldId="282"/>
            <ac:spMk id="2" creationId="{2A4B235F-CEE9-FA20-EDF9-749C65891AB9}"/>
          </ac:spMkLst>
        </pc:spChg>
        <pc:spChg chg="mod">
          <ac:chgData name="Miguel Nogales" userId="e02c1a9a78657e86" providerId="LiveId" clId="{42B451D5-97E9-4B4B-B73A-76606FD6FEDA}" dt="2026-08-03T13:46:49.919" v="71" actId="26606"/>
          <ac:spMkLst>
            <pc:docMk/>
            <pc:sldMk cId="1302406938" sldId="282"/>
            <ac:spMk id="3" creationId="{FCCB8F1D-6D15-A8CA-7BA3-592CBC7C4072}"/>
          </ac:spMkLst>
        </pc:spChg>
        <pc:spChg chg="add del">
          <ac:chgData name="Miguel Nogales" userId="e02c1a9a78657e86" providerId="LiveId" clId="{42B451D5-97E9-4B4B-B73A-76606FD6FEDA}" dt="2026-08-03T13:46:49.919" v="71" actId="26606"/>
          <ac:spMkLst>
            <pc:docMk/>
            <pc:sldMk cId="1302406938" sldId="282"/>
            <ac:spMk id="5" creationId="{2D774DBE-3829-2BD4-8E4F-1BE9EF770310}"/>
          </ac:spMkLst>
        </pc:spChg>
        <pc:graphicFrameChg chg="add del">
          <ac:chgData name="Miguel Nogales" userId="e02c1a9a78657e86" providerId="LiveId" clId="{42B451D5-97E9-4B4B-B73A-76606FD6FEDA}" dt="2026-08-03T13:46:49.919" v="71" actId="26606"/>
          <ac:graphicFrameMkLst>
            <pc:docMk/>
            <pc:sldMk cId="1302406938" sldId="282"/>
            <ac:graphicFrameMk id="7" creationId="{2A1A6C9A-13D7-505E-7B1D-23AC8E1E5FA4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6311DD2-1404-4AD4-9614-501E06A89033}" type="datetime1">
              <a:rPr lang="es-ES" smtClean="0"/>
              <a:t>04/08/2026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C4B79F2-7C6A-497B-9A4A-8ACE18746CB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6342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2FCFB-5C3A-4B64-B75C-00008EE5FFC6}" type="datetime1">
              <a:rPr lang="es-ES" smtClean="0"/>
              <a:pPr/>
              <a:t>04/08/2026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62A795-6F94-4A96-B820-B9038480D048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6649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¿Los colores de la clase son diferentes de lo que ve en esta plantilla? Ningún problema. Haga clic en Diseño -&gt; Variantes (la flecha hacia abajo) -&gt; Elija la combinación de colores que le convenga.</a:t>
            </a:r>
          </a:p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Puede cambiar cualquier instrucción de "Deberá..." y "Yo voy a..." para asegurarse de que se alinean con sus procedimientos de clase y reglas.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46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2BAF7-41EF-6DCE-B9AE-1DEE6C279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FCD68B18-C289-97F2-9F3A-5642EAB97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855F10BC-FAE7-61F9-A61D-959765D5D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7FB2927D-04B7-C94C-41AC-03D766CD11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831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8BAEA-EAAF-54B2-A59A-8EAA46886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8F2C6DE7-68FF-B715-FD80-48E08E87F2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D868A161-DE53-28E9-7FD5-DBA99B7F8A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135C8E70-095C-1297-BB7D-7583F178FC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18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DE497-F874-5A7E-9C16-98AC2F06E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F2B05252-02FF-8414-682C-62998BA668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93484445-D12D-01A1-629A-1325241E5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DA4AC782-126D-8EFD-84CB-0E9AC4E5FF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440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431A0-A499-5A4C-D4E7-B68F10BFF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8DDAB99E-C49A-A91B-863F-9F23B1728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4A8EFFEA-BDB5-C6D9-F9BF-022BC353F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85F026B2-D0CA-44DD-36D6-5A6F676B37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340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07F62-2B93-A492-35E1-A2BBDB953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F851ADB6-605C-13B6-3874-E06F808C4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59DEB6F2-DF02-1E94-DD00-6D76442F9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0F0AAA4B-36CC-72C4-EA50-5E79E77B99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749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515B7-D6EB-D718-24C5-C2F0DF150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E1A2D92C-BA40-5E89-D4C2-A11324DDA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D3231D48-FB3F-0FD5-7851-5F28ABE05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55D56CD0-A986-F9C3-DCBA-6A5292E2B7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626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4328D-7F34-C921-026E-3EA1984C9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E570525D-34A3-00DA-6553-54AC8F92B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F6B426F5-AF60-12C6-E431-AA6273E4C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0D1A298B-F72B-08B7-7A9D-14FD42372D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13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55CA1-AB2A-3625-00A3-24F2B968B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E1CD7384-2EE8-A39C-5430-FB4A1601A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67B4C7D5-E385-63B2-A966-4CBBCB16B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5416D90A-ED03-0D5E-A590-D4ED6A5592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339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C6CD5-2A8D-6DC1-8355-18193E33C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97B502F8-3FE4-4D19-4E68-DDD2CA0372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5D15B4B0-B83F-937C-B312-E01958AE5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CE17975F-5318-A1DA-0D10-EE30301701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82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92735-B4D7-3E27-C6F6-5E0AFE4FF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04237FA3-4E95-5994-9556-C51D022DF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2E714E5D-F8BF-6005-0470-50E08DAB5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65353F73-1D75-4027-A83F-EEC4065874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89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213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7D4D1-1876-EF43-F444-0F9DF9E95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92BCACD8-9BF9-95DE-802A-D218D7F76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532F92BB-2AB0-E6DA-58AB-2CCF7126B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D3784A51-65B5-1B48-A53A-A4FF14755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7216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8AFFD-A0E9-5EFB-5B8C-37486445A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67FC7E1B-567B-7A6F-08DB-F93F06D2F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FBFD877E-029A-920A-3ACE-9DD786719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EB49EE56-A559-3912-8055-A5E245ED64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922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0CA93-56D6-A9DC-957D-8BBB73593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94075B67-42E0-73D7-35AA-29910C2C1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EBD4E8E7-07B2-0195-D3EF-6F95945C49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B14122E6-A1FC-B151-8CE7-1FC11EA06E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00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AC91E-3BEA-F725-1D79-A2B71D940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150E739D-13A6-E862-0DF5-A91E2EA9FD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43DD3824-F631-F2D1-86AE-1E5EB86A1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C3F23F8A-1481-2786-3E7C-5C9FD6D524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4234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0528D-846C-9DB4-356D-DFD137300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E00B9A98-381A-AD01-FB89-073C4F7E2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13A0E336-366C-4F74-F5EF-ABCA10140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44A7AD34-235F-AE39-8D2A-958A068AC4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6171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47360-8189-C0F5-281B-77B3D03CE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52A8CFA8-250F-976C-4B78-EB0D0CE3F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1B7AAC76-5BF7-97C9-9047-5323975BA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9744FA7F-9297-8BF2-7C10-50F064A7BB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848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695C3-F214-7B2E-01E2-2E089334F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5FF330C1-F3BD-61AE-FB92-B269D03B91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2B744625-FB16-5073-C1DE-AE9D464F16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81075A19-B9CA-3A35-4815-532FA1ACB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887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8441D-77EA-ABA6-B4F3-5C713294A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351ADB85-6428-1BEB-5E99-C7A454542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197A82F1-2647-C7B2-B30D-413561E57A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C668F1DD-F630-202B-F9F6-E836AC9966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727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8C5D7-76B9-B417-4429-4E4D135ED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262B3141-E3CC-5BB9-3B38-839B3854F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5DCE1875-EE73-E97D-E59A-BC74F09DF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4E6C3D52-8E18-FACC-7099-48D9759FEF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404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2DEFB-88B9-99B6-ACDA-D04E26A6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D16749A5-1E95-CDED-BB75-A890DDD2C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BF6C371B-3F45-F222-E327-5EF3E19FD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6791951E-F5EA-2612-2C60-05A505B72C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038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197DD-BB76-3997-AD2E-A679E1383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AA86D9D4-5251-0BE6-9FEF-A32713B56F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E930CAD7-356D-FA83-E668-93F0AAB3D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FABFC708-7D0C-0288-8AC7-697F400E69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075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C6838-58B1-647B-3828-60BFD14F2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7166E69C-3DB9-F88A-5020-785C7A44B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61F41E4B-7597-DB8D-3DCB-FE4C4131D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1C20EDA7-56C5-10E3-697F-5695CCA94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806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31886-FB34-2911-1058-67357346E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>
            <a:extLst>
              <a:ext uri="{FF2B5EF4-FFF2-40B4-BE49-F238E27FC236}">
                <a16:creationId xmlns:a16="http://schemas.microsoft.com/office/drawing/2014/main" id="{F301CF9D-617F-897E-2A47-1C43862F66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notas 2">
            <a:extLst>
              <a:ext uri="{FF2B5EF4-FFF2-40B4-BE49-F238E27FC236}">
                <a16:creationId xmlns:a16="http://schemas.microsoft.com/office/drawing/2014/main" id="{7E7C1498-43F0-0BE3-0FCE-5B81D672F6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709EC1EB-414E-2DA4-5E6C-3DBB604E04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E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fld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49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26C8FCF1-F3AA-4FDB-8A17-2C171E308741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  <p:cxnSp>
        <p:nvCxnSpPr>
          <p:cNvPr id="8" name="Conector recto 7"/>
          <p:cNvCxnSpPr>
            <a:cxnSpLocks/>
          </p:cNvCxnSpPr>
          <p:nvPr/>
        </p:nvCxnSpPr>
        <p:spPr>
          <a:xfrm>
            <a:off x="1304925" y="3733800"/>
            <a:ext cx="96012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78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470B91-F814-4B9B-AA3B-3C51F2BE89C5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1724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835F3C-9C57-4EBD-805B-107A2B7AB542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4221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699E20-7F7B-4F37-AFD2-50870051BB9C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8528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5D95F4-6294-46FB-BED2-470C54CD309B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  <p:cxnSp>
        <p:nvCxnSpPr>
          <p:cNvPr id="7" name="Conector recto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7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12402B-58A7-4079-84A4-9B3ECD262263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3452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4FA3BB-22B0-47F1-9051-72CDE62E688F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6800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23C4E6-6BAB-45D7-A331-7972B0412103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7527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6E4CD3-F2CC-42DA-BE22-23AE45D6EF47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702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590D0D-54FD-4BE8-9D95-21C52216E548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5524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067088-AA6F-4E5A-ABD3-B4AB2417079E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1507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FA6F2DB0-AA7B-40EF-A1F6-597D5286B151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4761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1F489-B701-4C74-9747-27C8656A8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699F35-1401-4ECD-9F96-7017DB9FA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070" y="5852159"/>
            <a:ext cx="8767860" cy="599738"/>
          </a:xfrm>
        </p:spPr>
        <p:txBody>
          <a:bodyPr rtlCol="0"/>
          <a:lstStyle/>
          <a:p>
            <a:pPr rtl="0"/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Esp. Mg. Prof. Lic. Miguel Nogales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E01A4A4-CD86-57BC-5DC0-F9D2FC83CD41}"/>
              </a:ext>
            </a:extLst>
          </p:cNvPr>
          <p:cNvSpPr txBox="1">
            <a:spLocks/>
          </p:cNvSpPr>
          <p:nvPr/>
        </p:nvSpPr>
        <p:spPr>
          <a:xfrm>
            <a:off x="1789167" y="658008"/>
            <a:ext cx="8767860" cy="599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ICA - 2° 1° - TM - TT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D0C9556-98FA-BCBE-E1B6-FA3118213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85" y="3808456"/>
            <a:ext cx="2444708" cy="326773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35D5DB7-2D08-42F7-4549-F70D65171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946" y="3899646"/>
            <a:ext cx="3470323" cy="195251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E3BCB4-29D9-E3FB-68F1-60970463D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452" y="258078"/>
            <a:ext cx="2909236" cy="163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06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93B9D-4F02-F485-05D2-497C2F9DD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E340D7-AD52-7847-B0B3-CCF62406E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F6DE5B7-5100-F761-35EE-D6412D8DC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306" y="1587500"/>
            <a:ext cx="7925585" cy="4926423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 pitchFamily="18" charset="0"/>
              </a:rPr>
              <a:t>TRATAMIENTO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Acidosis metabólica: bicarbonato de sodio IV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Apoyo ventilatorio: oxigenoterapia o AMV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Administración de diuréticos: furosemida o manitol para tratar edemas, evitar sobrecarga hídrica, EAP, ICD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IECA para control de HTA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Administración de calcio para tratar la </a:t>
            </a:r>
            <a:r>
              <a:rPr lang="es-AR" sz="2000" b="1" dirty="0" err="1">
                <a:latin typeface="Rockwell" panose="02060603020205020403" pitchFamily="18" charset="0"/>
              </a:rPr>
              <a:t>hiperfostatemia</a:t>
            </a: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Diálisis para tratar la sobrecarga hídrica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Restricción de líquidos si retención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Restricción de alimentos ricos en proteínas, potasio, sodio y fósforo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103917-AEFE-D689-88EB-EDFA74465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6164" y="3911110"/>
            <a:ext cx="2602813" cy="26028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3DB92B1-41DF-C3D3-0C18-917CB52F0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2308" y="1764286"/>
            <a:ext cx="2966669" cy="166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70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B59B-843F-332B-D59A-286B74C63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D832A2-A760-7646-3FB6-536C31FA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CRÓNICA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3F91DCC-793D-C063-6986-6690E338E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306" y="1587500"/>
            <a:ext cx="6615259" cy="4926423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DEFINICIÓN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ckwell" panose="020606030202050204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Destrucción progresiva del tejido renal y pérdida de su función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Pérdida de nefronas y disminución de la masa renal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Deterioro progresivo de la filtración glomerular, la secreción tubular y la reabsorción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Puede desarrollarse lentamente durante muchos años, incluso sin manifestarse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Finalmente, los riñones son incapaces de eliminar los desechos metabólicos y regular el equilibrio hidroelectrolítico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Estadio final de IRC y de varias nefropatías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La diabetes mellitus es la principal causa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909D9B8-B14F-5685-CBC1-0A0031C80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288" y="2828042"/>
            <a:ext cx="3953123" cy="210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575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492DE-B1E5-4A82-D064-6113A75AC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AC7F9F-19D8-5547-3255-65754702B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CRÓNICA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060E6DB9-7077-6439-015E-6CA587D48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587" y="1704234"/>
            <a:ext cx="7925585" cy="4926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PRINCIPALES CAUSAS</a:t>
            </a:r>
          </a:p>
          <a:p>
            <a:endParaRPr lang="es-AR" sz="2000" dirty="0">
              <a:latin typeface="Rockwell" panose="020606030202050204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Nefropatía diabética (DBT mellitus)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Nefroesclerosis hipertensiva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Glomerulonefritis crónica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Pielonefritis crónica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Enfermedad renal poliquística (ERP)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Lupus eritematoso sistémico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b="1" dirty="0">
                <a:latin typeface="Rockwell" panose="02060603020205020403" pitchFamily="18" charset="0"/>
              </a:rPr>
              <a:t>Fibrosis quística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4A00CEA-9302-AE60-A2FC-C6D57A0AF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535" y="2168864"/>
            <a:ext cx="2639797" cy="173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1AB8223-0D8D-E646-F401-ED950896B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7010" y="4637861"/>
            <a:ext cx="2420322" cy="188992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E5DBE0-FA04-171F-A091-0F8DB3BA9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768" y="4930495"/>
            <a:ext cx="2859272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18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22157-4D88-E452-9BE1-5744C1F88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86014-2184-CB79-C85E-56168BE28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CRÓNICA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6E61A353-3E4C-7E4E-D7AE-D92B5CE2E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488" y="1776037"/>
            <a:ext cx="9217058" cy="48508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FISIOPATOLOGÍA</a:t>
            </a:r>
          </a:p>
          <a:p>
            <a:endParaRPr lang="es-AR" sz="2000" b="1" dirty="0">
              <a:solidFill>
                <a:schemeClr val="accent3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Pérdida progresiva de unidades completas de nefronas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Algunas nefronas se destruyen y otras se hipertrofian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Esclerosis glomerular o cicatrización con eventual destrucción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Proceso de destrucción progresiva de nefronas continua incluso cuando la enfermedad causante se haya tratado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Progreso de la enfermedad y caída de la TFG entre el 50% y el 20%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Azoemia y síntomas de IRA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Fracaso renal: 20%-5% de TFG (oliguria), aumento de urea y creatinina plasmáticas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Fase terminal: menos de 5% de TFG con necesidad de sustitución renal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C56131-5D54-75F1-E8B0-921DAAC8D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9097" y="1584689"/>
            <a:ext cx="2550419" cy="26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0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42F39-E58C-BFB8-D16A-D6F626980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F26FF8-1BC7-B31D-0DB4-3C5116465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CRÓNICA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7F6C6B6-4ABD-04A0-78F0-5174A86E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488" y="1776037"/>
            <a:ext cx="9217058" cy="485082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MANIFESTACIONES CLÍNICAS</a:t>
            </a:r>
          </a:p>
          <a:p>
            <a:endParaRPr lang="es-AR" sz="2000" b="1" dirty="0">
              <a:solidFill>
                <a:schemeClr val="accent3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No se identifican hasta alcanzar el estadio final de UREMIA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Término que significa literalmente “orina en sangre”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Equilibrio hidroelectrolítico alterado, función regulatoria y endócrina disminuidas y acumulación de productos metabólicos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Efectos gastrointestinales: anorexia, náuseas, vómitos, hedor urémico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Efectos neurológicos: apatía, letargo, cefalea, capacidad cognitiva reducida, convulsiones, coma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Efectos cardiovasculares: hipertensión, edema, cardiopatías, arritmias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Efectos respiratorios: EAP, pleuritis, respiración de Kussmaul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Efectos urinarios: proteinuria, hematuria, aumento de densidad, oliguria, anuria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9C041A-649E-1241-3B91-B1369A763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757" y="1672341"/>
            <a:ext cx="2980668" cy="16073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308F402-F9AC-C970-7BBE-284B31A31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6742" y="4398015"/>
            <a:ext cx="2141683" cy="213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82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BCF4D-12FF-5A81-5AC1-D78EF9C9B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B145C9-8F6B-DE07-1806-BBC2EDA18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CRÓNICA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2F66570-CAB4-8A07-A04B-5DAC63F80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488" y="1776037"/>
            <a:ext cx="8132976" cy="48508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DIAGNÓSTICO</a:t>
            </a:r>
          </a:p>
          <a:p>
            <a:endParaRPr lang="es-AR" sz="2000" b="1" dirty="0">
              <a:solidFill>
                <a:schemeClr val="accent3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Sedimento urinario: aumento de densidad de orina y presencia de componentes anómalos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Aumento de urea y creatinina séricas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Evaluación de la TFG a través de la eliminación de creatinina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Valoración de ionograma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Valoración de hemograma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Ecografía renal: disminución de tamaño de los riñones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Biopsia renal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A0C15D-43B6-96D9-3C7A-83332663D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275" y="1776037"/>
            <a:ext cx="2097206" cy="19630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2C0872C-A322-2260-41B2-3FFEAFE92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697" y="4635834"/>
            <a:ext cx="2475191" cy="184724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5B755B5-B6BD-7328-45FD-D50874819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246" y="5432122"/>
            <a:ext cx="2944623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0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CEC2F-BD23-C613-260B-A9FD7E872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B0295-450B-F4A5-BFF2-2A206C210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CRÓNICA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A16D1B61-505E-BAB2-B978-EF8EC02E0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768" y="1512086"/>
            <a:ext cx="8500622" cy="511477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TRATAMIENTO</a:t>
            </a:r>
          </a:p>
          <a:p>
            <a:endParaRPr lang="es-AR" sz="2000" b="1" dirty="0">
              <a:solidFill>
                <a:schemeClr val="accent3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Diuréticos de asa para reducir edema y volumen en LEC: furosemida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Antihipertensivos: IECA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Captadores de fósforo: carbonato de calcio y acetato de calcio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Hidróxido de aluminio para tratar la hiperfosfatemia aguda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Acidosis metabólica: bicarbonato de sodio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Suplemento de vitamina D: mejora absorción de calcio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Tratamiento de hiperfosfatemia: sulfonato de poliestireno sódico por VO o rectal (enema); administrar insulina, </a:t>
            </a:r>
            <a:r>
              <a:rPr lang="es-AR" b="1" dirty="0" err="1">
                <a:latin typeface="Rockwell" panose="02060603020205020403" pitchFamily="18" charset="0"/>
              </a:rPr>
              <a:t>Dx</a:t>
            </a:r>
            <a:r>
              <a:rPr lang="es-AR" b="1" dirty="0">
                <a:latin typeface="Rockwell" panose="02060603020205020403" pitchFamily="18" charset="0"/>
              </a:rPr>
              <a:t> al 50% y gluconato de calcio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Tratamiento de anemia: suplemento de hierro y folatos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Dieta: hipoproteica, hipercalórica, baja en fósforo, potasio y sodio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DIÁLISIS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TRASPLANTE de órgano como opción viable para cura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49FBE-036C-8EB2-759D-773A4A4F8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406" y="1880462"/>
            <a:ext cx="2226717" cy="222671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D22F127-1266-31EA-498B-2C888995C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8012" y="4400141"/>
            <a:ext cx="1955503" cy="195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34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4DBED-38D9-EE59-D550-DD96BDF6C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C22E0-8CB9-8A89-438C-70985922E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87" y="228151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DIÁLISIS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212F7B0-1F29-A569-D202-E4AF1C225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073" y="1512086"/>
            <a:ext cx="8500622" cy="511477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DEFINICIÓN</a:t>
            </a:r>
          </a:p>
          <a:p>
            <a:endParaRPr lang="es-AR" sz="2000" b="1" dirty="0">
              <a:solidFill>
                <a:schemeClr val="accent3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Procedimiento que significa la eliminación de exceso de líquidos, de desechos nitrogenados y/ tóxicos, electrolitos, fármacos y cualquier otra sustancia del organismo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Tratamiento de reemplazo renal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Métodos más utilizados: hemodiálisis y diálisis peritoneal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Hemodiálisis: uso de un aparato denominado riñón artificial que implica ingreso y conexión al sistema circulatorio del </a:t>
            </a:r>
            <a:r>
              <a:rPr lang="es-AR" b="1" dirty="0" err="1">
                <a:latin typeface="Rockwell" panose="02060603020205020403" pitchFamily="18" charset="0"/>
              </a:rPr>
              <a:t>pte</a:t>
            </a:r>
            <a:endParaRPr lang="es-AR" b="1" dirty="0"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Diálisis peritoneal: uso de las membranas que recubren a la cavidad abdominal (peritoneo) como filtro semi permeable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AR" b="1" dirty="0">
                <a:latin typeface="Rockwell" panose="02060603020205020403" pitchFamily="18" charset="0"/>
              </a:rPr>
              <a:t>Tratamiento crónico y de urgencia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CA1F330-E874-73EC-FC52-C02651581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023" y="300576"/>
            <a:ext cx="3536861" cy="19335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249908-591B-3FF0-9593-D6C8E6F98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3109" y="3704474"/>
            <a:ext cx="3054361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9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4B235F-CEE9-FA20-EDF9-749C65891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8" y="609600"/>
            <a:ext cx="9875520" cy="1356360"/>
          </a:xfrm>
        </p:spPr>
        <p:txBody>
          <a:bodyPr/>
          <a:lstStyle/>
          <a:p>
            <a:r>
              <a:rPr lang="es-AR">
                <a:latin typeface="Rockwell" panose="02060603020205020403" pitchFamily="18" charset="0"/>
              </a:rPr>
              <a:t>HEMODIÁLISIS</a:t>
            </a:r>
            <a:endParaRPr lang="es-AR" dirty="0">
              <a:latin typeface="Rockwell" panose="02060603020205020403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CB8F1D-6D15-A8CA-7BA3-592CBC7C4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222" y="2047973"/>
            <a:ext cx="5304934" cy="4038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AR" sz="1800" b="1">
                <a:latin typeface="Rockwell" panose="02060603020205020403" pitchFamily="18" charset="0"/>
              </a:rPr>
              <a:t>Amerita acceso al sistema vascular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1800" b="1">
                <a:latin typeface="Rockwell" panose="02060603020205020403" pitchFamily="18" charset="0"/>
              </a:rPr>
              <a:t>Distintos dispositivos de abordaje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1800" b="1">
                <a:latin typeface="Rockwell" panose="02060603020205020403" pitchFamily="18" charset="0"/>
              </a:rPr>
              <a:t>Conexión a un riñón artificial</a:t>
            </a:r>
          </a:p>
          <a:p>
            <a:pPr marL="0" indent="0">
              <a:buNone/>
            </a:pPr>
            <a:endParaRPr lang="es-AR" sz="1800" b="1">
              <a:latin typeface="Rockwell" panose="02060603020205020403" pitchFamily="18" charset="0"/>
            </a:endParaRPr>
          </a:p>
          <a:p>
            <a:pPr marL="0" indent="0">
              <a:buNone/>
            </a:pPr>
            <a:r>
              <a:rPr lang="es-AR" sz="1800" b="1">
                <a:solidFill>
                  <a:srgbClr val="C00000"/>
                </a:solidFill>
                <a:latin typeface="Rockwell" panose="02060603020205020403" pitchFamily="18" charset="0"/>
              </a:rPr>
              <a:t>Acceso venoso central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1800" b="1">
                <a:latin typeface="Rockwell" panose="02060603020205020403" pitchFamily="18" charset="0"/>
              </a:rPr>
              <a:t>Subclavia, yugular o femoral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1800" b="1">
                <a:latin typeface="Rockwell" panose="02060603020205020403" pitchFamily="18" charset="0"/>
              </a:rPr>
              <a:t>Colocación por médico en servicio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1800" b="1">
                <a:latin typeface="Rockwell" panose="02060603020205020403" pitchFamily="18" charset="0"/>
              </a:rPr>
              <a:t>Riesgos: sepsis, infección, hemotórax, trombosis</a:t>
            </a:r>
          </a:p>
          <a:p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774DBE-3829-2BD4-8E4F-1BE9EF770310}"/>
              </a:ext>
            </a:extLst>
          </p:cNvPr>
          <p:cNvSpPr txBox="1"/>
          <p:nvPr/>
        </p:nvSpPr>
        <p:spPr>
          <a:xfrm>
            <a:off x="5988378" y="379286"/>
            <a:ext cx="5823408" cy="6099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ckwell" panose="02060603020205020403" pitchFamily="18" charset="0"/>
              </a:rPr>
              <a:t>Fístula arteriovenosa (FAV)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ockwell" panose="02060603020205020403" pitchFamily="18" charset="0"/>
              </a:rPr>
              <a:t>Creación quirúrgica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Ubicación general: antebrazo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ockwell" panose="02060603020205020403" pitchFamily="18" charset="0"/>
              </a:rPr>
              <a:t>Unión o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ockwell" panose="02060603020205020403" pitchFamily="18" charset="0"/>
              </a:rPr>
              <a:t>anastom</a:t>
            </a:r>
            <a:r>
              <a:rPr lang="es-AR" sz="1800" b="1" dirty="0" err="1">
                <a:solidFill>
                  <a:schemeClr val="accent1"/>
                </a:solidFill>
                <a:latin typeface="Rockwell" panose="02060603020205020403" pitchFamily="18" charset="0"/>
              </a:rPr>
              <a:t>osis</a:t>
            </a: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 de una arteria a una vena de forma laterolateral o termino lateral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ockwell" panose="02060603020205020403" pitchFamily="18" charset="0"/>
              </a:rPr>
              <a:t>Necesidad de tiempo para “madurar” antes de uso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1800" b="1" dirty="0">
              <a:solidFill>
                <a:schemeClr val="accent1"/>
              </a:solidFill>
              <a:latin typeface="Rockwell" panose="020606030202050204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Rockwell" panose="02060603020205020403" pitchFamily="18" charset="0"/>
              </a:rPr>
              <a:t>Injerto arteriovenoso (Graft)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Interposición subcutánea de material biológico, </a:t>
            </a:r>
            <a:r>
              <a:rPr lang="es-AR" sz="1800" b="1" dirty="0" err="1">
                <a:solidFill>
                  <a:schemeClr val="accent1"/>
                </a:solidFill>
                <a:latin typeface="Rockwell" panose="02060603020205020403" pitchFamily="18" charset="0"/>
              </a:rPr>
              <a:t>semibiológico</a:t>
            </a: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 o sintético entre arteria y vena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Rockwell" panose="02060603020205020403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Vasos sanguíneos inadecuados para crear FAV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ockwell" panose="02060603020205020403" pitchFamily="18" charset="0"/>
              </a:rPr>
              <a:t>Ubicación general: brazo</a:t>
            </a:r>
            <a:endParaRPr lang="es-AR" sz="1800" b="1" dirty="0">
              <a:solidFill>
                <a:schemeClr val="accent1"/>
              </a:solidFill>
              <a:latin typeface="Rockwell" panose="02060603020205020403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ockwell" panose="02060603020205020403" pitchFamily="18" charset="0"/>
              </a:rPr>
              <a:t>Complicaciones generales: infecciones, trombosis y estenosis</a:t>
            </a:r>
          </a:p>
        </p:txBody>
      </p:sp>
    </p:spTree>
    <p:extLst>
      <p:ext uri="{BB962C8B-B14F-4D97-AF65-F5344CB8AC3E}">
        <p14:creationId xmlns:p14="http://schemas.microsoft.com/office/powerpoint/2010/main" val="1302406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132C4-EA7E-8F56-F69B-5E382A149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29F139-AD92-876A-2681-48E5A34A6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083" y="240567"/>
            <a:ext cx="9875520" cy="1356360"/>
          </a:xfrm>
        </p:spPr>
        <p:txBody>
          <a:bodyPr rtlCol="0"/>
          <a:lstStyle/>
          <a:p>
            <a:r>
              <a:rPr lang="es-AR" dirty="0">
                <a:latin typeface="Rockwell" panose="02060603020205020403" pitchFamily="18" charset="0"/>
              </a:rPr>
              <a:t>FÍSTULA ARTERIOVENOSA (FAV)</a:t>
            </a:r>
            <a:endParaRPr lang="es-ES" dirty="0">
              <a:latin typeface="Rockwell" panose="02060603020205020403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45A58BD-E6D3-FB6F-ED8C-D12F2D237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35" y="1596927"/>
            <a:ext cx="2316681" cy="496867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E4737DC-14E9-7673-2E15-5D8BEE12A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408" y="4081262"/>
            <a:ext cx="3316511" cy="24812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1DD303-F64B-7377-E494-4619F40FA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012" y="1941783"/>
            <a:ext cx="3243353" cy="320067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798E27B-B23E-0477-F47D-5123B7DFE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4423" y="1443724"/>
            <a:ext cx="2855536" cy="232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03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3" y="295686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2AD290B-3A0F-7491-9659-8B5B1A2F9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43" y="1533713"/>
            <a:ext cx="7893424" cy="4910268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 pitchFamily="18" charset="0"/>
              </a:rPr>
              <a:t>DEFINICIÓN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Pérdida rápida y repentina de la función renal (falla renal) debido a daño en los riñones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Incapacidad de los riñones para orinar </a:t>
            </a:r>
            <a:r>
              <a:rPr lang="es-AR" sz="2000" b="1" dirty="0">
                <a:latin typeface="Rockwell" panose="02060603020205020403" pitchFamily="18" charset="0"/>
              </a:rPr>
              <a:t>y </a:t>
            </a:r>
            <a:r>
              <a:rPr kumimoji="0" lang="es-AR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elim</a:t>
            </a:r>
            <a:r>
              <a:rPr lang="es-AR" sz="2000" b="1" dirty="0" err="1">
                <a:latin typeface="Rockwell" panose="02060603020205020403" pitchFamily="18" charset="0"/>
              </a:rPr>
              <a:t>inar</a:t>
            </a:r>
            <a:r>
              <a:rPr lang="es-AR" sz="2000" b="1" dirty="0">
                <a:latin typeface="Rockwell" panose="02060603020205020403" pitchFamily="18" charset="0"/>
              </a:rPr>
              <a:t> los desechos metabólicos del cuerpo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No realiza funciones reguladoras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Desequilibrio hidroelectrolítico y ácido-base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Azoemia o </a:t>
            </a:r>
            <a:r>
              <a:rPr lang="es-AR" sz="2000" b="1" dirty="0" err="1">
                <a:latin typeface="Rockwell" panose="02060603020205020403" pitchFamily="18" charset="0"/>
              </a:rPr>
              <a:t>hiperazoemia</a:t>
            </a:r>
            <a:r>
              <a:rPr lang="es-AR" sz="2000" b="1" dirty="0">
                <a:latin typeface="Rockwell" panose="02060603020205020403" pitchFamily="18" charset="0"/>
              </a:rPr>
              <a:t>: aumento marcado de los desechos nitrogenados en sangre (urea, creatinina, etc.)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En</a:t>
            </a:r>
            <a:r>
              <a:rPr lang="es-AR" sz="2000" b="1" dirty="0" err="1">
                <a:latin typeface="Rockwell" panose="02060603020205020403" pitchFamily="18" charset="0"/>
              </a:rPr>
              <a:t>fermedad</a:t>
            </a:r>
            <a:r>
              <a:rPr lang="es-AR" sz="2000" b="1" dirty="0">
                <a:latin typeface="Rockwell" panose="02060603020205020403" pitchFamily="18" charset="0"/>
              </a:rPr>
              <a:t> sistémica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Reversible si se actúa rápidamente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También se la conoce como lesión renal aguda (LRA)</a:t>
            </a:r>
          </a:p>
          <a:p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ABB16E6-00A6-69E5-B48D-B17FBF83F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2211" y="2127637"/>
            <a:ext cx="3135882" cy="333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77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DBE42-6B7A-19D5-3C3B-2AD4E17C2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F693DF-5D94-0062-F3D2-F052A817A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083" y="240567"/>
            <a:ext cx="9875520" cy="1356360"/>
          </a:xfrm>
        </p:spPr>
        <p:txBody>
          <a:bodyPr rtlCol="0"/>
          <a:lstStyle/>
          <a:p>
            <a:r>
              <a:rPr lang="es-AR" dirty="0">
                <a:latin typeface="Rockwell" panose="02060603020205020403" pitchFamily="18" charset="0"/>
              </a:rPr>
              <a:t>INJERTO ARTERIOVENOSO (GRAFT)</a:t>
            </a:r>
            <a:endParaRPr lang="es-ES" dirty="0"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57249B-62E4-3C46-C073-B1CA71F3F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1444527"/>
            <a:ext cx="2464545" cy="505199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7FD1221-ACC2-9554-086A-BB43A497C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538" y="1444528"/>
            <a:ext cx="3271214" cy="505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2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ABFD0-71ED-A9B3-3AF1-5F65369C1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ccesos vasculares para hemodialisis | Dialisis y hemodialisis, Enfermeria  basica, Cosas de enfermeria">
            <a:extLst>
              <a:ext uri="{FF2B5EF4-FFF2-40B4-BE49-F238E27FC236}">
                <a16:creationId xmlns:a16="http://schemas.microsoft.com/office/drawing/2014/main" id="{31F7230D-4006-1EEC-1BAB-A21F9B244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83" y="490195"/>
            <a:ext cx="8932025" cy="602841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004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22C68-994A-C9A0-1986-1F59F6A2B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7D99C-E19B-9D89-FD93-978016473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414" y="386920"/>
            <a:ext cx="9875520" cy="1356360"/>
          </a:xfrm>
        </p:spPr>
        <p:txBody>
          <a:bodyPr rtlCol="0"/>
          <a:lstStyle/>
          <a:p>
            <a:pPr algn="ctr"/>
            <a:r>
              <a:rPr lang="es-AR" dirty="0">
                <a:latin typeface="Rockwell" panose="02060603020205020403" pitchFamily="18" charset="0"/>
              </a:rPr>
              <a:t>FILTROS DE HEMODIÁLISIS</a:t>
            </a:r>
            <a:endParaRPr lang="es-ES" dirty="0">
              <a:latin typeface="Rockwell" panose="02060603020205020403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5A31ABF3-BF3D-1587-E043-7CAFF7914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073" y="2300140"/>
            <a:ext cx="8500622" cy="4326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CARACTERÍSTICAS</a:t>
            </a:r>
          </a:p>
          <a:p>
            <a:endParaRPr lang="es-AR" sz="2000" b="1" dirty="0">
              <a:solidFill>
                <a:schemeClr val="accent3">
                  <a:lumMod val="50000"/>
                </a:schemeClr>
              </a:solidFill>
              <a:latin typeface="Rockwell" panose="02060603020205020403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Dispositivos huecos de fibra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Tubos capilares delgados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Son porosos: membrana semipermeable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Eliminación de toxinas urémicas y exceso de líquido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Uso de una bomba para impeler la sangre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Principios de difusión, ósmosis y ultrafiltración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E0D998-3E2F-3A22-5317-F6C229073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508" y="691659"/>
            <a:ext cx="1841152" cy="273734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6527A2D-8264-F2F1-B4F6-80FBD1A05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1103" y="4139476"/>
            <a:ext cx="2164268" cy="248738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81DC81-962B-E997-44E5-445C7BC7D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0020" y="1493323"/>
            <a:ext cx="1963082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58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B1CEA4B-1E9B-C99E-4BBF-A4E635EDB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46" y="149067"/>
            <a:ext cx="5956308" cy="655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53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6B4E2-A5FE-4980-0923-3853F30B2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5EABEB-C68C-8C07-894B-7DE894CB4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833" y="311506"/>
            <a:ext cx="11097493" cy="1074235"/>
          </a:xfrm>
        </p:spPr>
        <p:txBody>
          <a:bodyPr rtlCol="0"/>
          <a:lstStyle/>
          <a:p>
            <a:pPr algn="ctr"/>
            <a:r>
              <a:rPr lang="es-AR" dirty="0">
                <a:latin typeface="Rockwell" panose="02060603020205020403" pitchFamily="18" charset="0"/>
              </a:rPr>
              <a:t>COMPLICACIONES DE LA HEMODIÁLISIS</a:t>
            </a:r>
            <a:endParaRPr lang="es-ES" dirty="0">
              <a:latin typeface="Rockwell" panose="02060603020205020403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24D04944-7DFB-1E00-D9A9-B6FEAB423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833" y="2219774"/>
            <a:ext cx="5597166" cy="43267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 err="1">
                <a:latin typeface="Rockwell" panose="02060603020205020403" pitchFamily="18" charset="0"/>
              </a:rPr>
              <a:t>Hipertrigliceridemia</a:t>
            </a:r>
            <a:endParaRPr lang="es-AR" sz="1800" b="1" dirty="0">
              <a:latin typeface="Rockwell" panose="02060603020205020403" pitchFamily="18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latin typeface="Rockwell" panose="02060603020205020403" pitchFamily="18" charset="0"/>
              </a:rPr>
              <a:t>Cardiovasculares: IC, arteriopatía coronaria, IAM, angina de pecho, vasculopatía coronaria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latin typeface="Rockwell" panose="02060603020205020403" pitchFamily="18" charset="0"/>
              </a:rPr>
              <a:t>Anemia (hemorragia)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latin typeface="Rockwell" panose="02060603020205020403" pitchFamily="18" charset="0"/>
              </a:rPr>
              <a:t>Úlceras gástricas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latin typeface="Rockwell" panose="02060603020205020403" pitchFamily="18" charset="0"/>
              </a:rPr>
              <a:t>Sabor metálico en boca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latin typeface="Rockwell" panose="02060603020205020403" pitchFamily="18" charset="0"/>
              </a:rPr>
              <a:t>Náuseas y vómitos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latin typeface="Rockwell" panose="02060603020205020403" pitchFamily="18" charset="0"/>
              </a:rPr>
              <a:t>Deficiente metabolismo del calcio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latin typeface="Rockwell" panose="02060603020205020403" pitchFamily="18" charset="0"/>
              </a:rPr>
              <a:t>Calcificación de vasos sanguíneos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s-AR" sz="1800" b="1" dirty="0"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FE591D-78DD-9053-1511-874193AC0128}"/>
              </a:ext>
            </a:extLst>
          </p:cNvPr>
          <p:cNvSpPr txBox="1"/>
          <p:nvPr/>
        </p:nvSpPr>
        <p:spPr>
          <a:xfrm>
            <a:off x="6407084" y="2103013"/>
            <a:ext cx="5548747" cy="378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Prurito: depósitos de P en piel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Trastornos del sueño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Disnea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Hipotensión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Calambres musculares dolorosos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Arritmias (desequilibrio electrolítico y PH)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Embolia gaseosa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Dolor torácico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1800" b="1" dirty="0" err="1">
                <a:solidFill>
                  <a:schemeClr val="accent1"/>
                </a:solidFill>
                <a:latin typeface="Rockwell" panose="02060603020205020403" pitchFamily="18" charset="0"/>
              </a:rPr>
              <a:t>Sme</a:t>
            </a:r>
            <a:r>
              <a:rPr lang="es-AR" sz="1800" b="1" dirty="0">
                <a:solidFill>
                  <a:schemeClr val="accent1"/>
                </a:solidFill>
                <a:latin typeface="Rockwell" panose="02060603020205020403" pitchFamily="18" charset="0"/>
              </a:rPr>
              <a:t>. desequilibrio dialítico (cambios LCR)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366EC01-A426-9FA8-621B-CF37D2868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100" y="3818277"/>
            <a:ext cx="2290693" cy="138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01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171EA-B0FA-0744-F838-F274FC7E8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64ED4-2B0B-F473-10ED-D184BF69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414" y="386920"/>
            <a:ext cx="9875520" cy="1356360"/>
          </a:xfrm>
        </p:spPr>
        <p:txBody>
          <a:bodyPr rtlCol="0"/>
          <a:lstStyle/>
          <a:p>
            <a:pPr algn="ctr"/>
            <a:r>
              <a:rPr lang="es-AR" dirty="0">
                <a:latin typeface="Rockwell" panose="02060603020205020403" pitchFamily="18" charset="0"/>
              </a:rPr>
              <a:t>HEMODIÁLISIS</a:t>
            </a:r>
            <a:endParaRPr lang="es-ES" dirty="0">
              <a:latin typeface="Rockwell" panose="02060603020205020403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4B035D6-5E59-B893-A3EB-B85C49623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656" y="1514678"/>
            <a:ext cx="7748688" cy="484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42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5840C-1F5B-A2DC-B681-A6F0F0BEF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8522B-07E8-D438-8620-E164B8344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87" y="228151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DIÁLISIS PERITONEAL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DF92ACD-E982-9CB2-3EBF-D5982C7D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073" y="1512086"/>
            <a:ext cx="8500622" cy="5114774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None/>
              <a:defRPr/>
            </a:pPr>
            <a:r>
              <a:rPr lang="es-AR" sz="2000" b="1" dirty="0">
                <a:solidFill>
                  <a:schemeClr val="tx1"/>
                </a:solidFill>
                <a:latin typeface="Rockwell" panose="02060603020205020403" pitchFamily="18" charset="0"/>
              </a:rPr>
              <a:t>CARACTERÍSTICAS</a:t>
            </a:r>
          </a:p>
          <a:p>
            <a:pPr marL="0" lvl="0" indent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None/>
              <a:defRPr/>
            </a:pPr>
            <a:endParaRPr lang="es-AR" sz="2000" b="1" dirty="0">
              <a:solidFill>
                <a:schemeClr val="tx1"/>
              </a:solidFill>
              <a:latin typeface="Rockwell" panose="02060603020205020403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Membrana peritoneal (semipermeable)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Introducción de líquido de diálisis en cavidad peritoneal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Uso de sonda o catéter peritoneal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Velocidades más lentas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Pacientes susceptibles a cambios rápidos de líquidos y electrolitos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Pacientes que no deseen o no soporten hemodiálisis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Diabéticos, cardiópatas, adultos mayores y anticoagulados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Ajuste de volumen, tiempo de permanencia y velocidad de líquido de diálisis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s-AR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D7D496-618B-B4A4-F24D-146B22D51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776" y="337426"/>
            <a:ext cx="3542083" cy="267637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3D39A0E-7507-20F6-683A-1E6BF0B34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0776" y="3170342"/>
            <a:ext cx="3694496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91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97B7D-F7C7-8F91-EC61-9D83F6314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21282A-7C7D-C648-5D55-69DB2D896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39" y="377905"/>
            <a:ext cx="11248322" cy="1356360"/>
          </a:xfrm>
        </p:spPr>
        <p:txBody>
          <a:bodyPr rtlCol="0">
            <a:normAutofit/>
          </a:bodyPr>
          <a:lstStyle/>
          <a:p>
            <a:pPr rtl="0"/>
            <a:r>
              <a:rPr lang="es-ES" sz="4000" dirty="0">
                <a:latin typeface="Rockwell" panose="02060603020205020403" pitchFamily="18" charset="0"/>
              </a:rPr>
              <a:t>COMPLICACIONES DE DIÁLISIS PERITONEAL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87539B2-F5E5-51C0-CD8D-11D266EAB0B9}"/>
              </a:ext>
            </a:extLst>
          </p:cNvPr>
          <p:cNvSpPr txBox="1">
            <a:spLocks/>
          </p:cNvSpPr>
          <p:nvPr/>
        </p:nvSpPr>
        <p:spPr>
          <a:xfrm>
            <a:off x="1066800" y="2103120"/>
            <a:ext cx="4613564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None/>
              <a:defRPr/>
            </a:pPr>
            <a:r>
              <a:rPr lang="es-AR" sz="2000" b="1" dirty="0">
                <a:latin typeface="Rockwell" panose="02060603020205020403" pitchFamily="18" charset="0"/>
              </a:rPr>
              <a:t>COMPLICACIONES AGUDAS</a:t>
            </a:r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None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Peritonitis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Infiltraciones 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Hemorragia</a:t>
            </a:r>
          </a:p>
          <a:p>
            <a:pPr>
              <a:buClr>
                <a:prstClr val="black">
                  <a:lumMod val="85000"/>
                  <a:lumOff val="15000"/>
                </a:prstClr>
              </a:buClr>
              <a:defRPr/>
            </a:pPr>
            <a:endParaRPr lang="es-AR" sz="1600" b="1" dirty="0">
              <a:solidFill>
                <a:srgbClr val="A5AB81">
                  <a:lumMod val="50000"/>
                </a:srgbClr>
              </a:solidFill>
              <a:latin typeface="Avenir Next LT Pro" panose="02020404030301010803"/>
            </a:endParaRPr>
          </a:p>
          <a:p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09FF7C6-9838-CE6F-8BE2-27C67ED5E30B}"/>
              </a:ext>
            </a:extLst>
          </p:cNvPr>
          <p:cNvSpPr txBox="1"/>
          <p:nvPr/>
        </p:nvSpPr>
        <p:spPr>
          <a:xfrm>
            <a:off x="5625733" y="2103120"/>
            <a:ext cx="609442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None/>
              <a:defRPr/>
            </a:pPr>
            <a:r>
              <a:rPr lang="es-AR" sz="2000" b="1" dirty="0">
                <a:latin typeface="Rockwell" panose="02060603020205020403" pitchFamily="18" charset="0"/>
              </a:rPr>
              <a:t>COMPLICACIONES A LARGO PLAZO</a:t>
            </a:r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None/>
              <a:defRPr/>
            </a:pPr>
            <a:endParaRPr lang="es-AR" b="1" dirty="0">
              <a:latin typeface="Rockwell" panose="02060603020205020403" pitchFamily="18" charset="0"/>
            </a:endParaRPr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None/>
              <a:defRPr/>
            </a:pPr>
            <a:endParaRPr lang="es-AR" sz="1800" b="1" dirty="0">
              <a:latin typeface="Rockwell" panose="02060603020205020403" pitchFamily="18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 err="1">
                <a:solidFill>
                  <a:schemeClr val="accent1"/>
                </a:solidFill>
                <a:latin typeface="Rockwell" panose="02060603020205020403" pitchFamily="18" charset="0"/>
              </a:rPr>
              <a:t>Hipertrigliceridemia</a:t>
            </a:r>
            <a:endParaRPr lang="es-AR" sz="2000" b="1" dirty="0">
              <a:solidFill>
                <a:schemeClr val="accent1"/>
              </a:solidFill>
              <a:latin typeface="Rockwell" panose="02060603020205020403" pitchFamily="18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Cardiopatías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Hernias abdominales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Agravamiento de síntomas de hernia hiatal y de hemorroides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Lumbalgia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Anorexia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Formación de coágulos en catéter peritoneal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solidFill>
                  <a:schemeClr val="accent1"/>
                </a:solidFill>
                <a:latin typeface="Rockwell" panose="02060603020205020403" pitchFamily="18" charset="0"/>
              </a:rPr>
              <a:t>Constipación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CB4BACB-B3A6-4313-B8BF-2C78C01D3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440" y="4535302"/>
            <a:ext cx="3072650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01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2D661-8A43-FF3E-FBCB-5651B220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latin typeface="Rockwell" panose="02060603020205020403" pitchFamily="18" charset="0"/>
              </a:rPr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FBFAD5-BDB2-DF73-F8E0-50590EA0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sz="20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Hinkle, J. y Cheever, K. (2019). Tratamiento de pacientes con nefropatías. En </a:t>
            </a:r>
            <a:r>
              <a:rPr lang="es-AR" sz="2000" i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Brunner y Suddarth</a:t>
            </a:r>
            <a:r>
              <a:rPr lang="es-AR" sz="20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sz="2000" i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Enfermería </a:t>
            </a:r>
            <a:r>
              <a:rPr lang="es-AR" sz="2000" i="1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Medicoquirúrgica</a:t>
            </a:r>
            <a:r>
              <a:rPr lang="es-AR" sz="2000" i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(Vol. 2</a:t>
            </a:r>
            <a:r>
              <a:rPr lang="es-AR" sz="20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(14ª Ed.). (3.372-3.471). Barcelona, España: Wolters Kluwer</a:t>
            </a:r>
          </a:p>
          <a:p>
            <a:r>
              <a:rPr lang="es-AR" sz="20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LeMoné, P. y Burke, K. (2009). Asistencia de enfermería en los pacientes con trastornos renales. En </a:t>
            </a:r>
            <a:r>
              <a:rPr lang="es-AR" sz="2000" i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Enfermería </a:t>
            </a:r>
            <a:r>
              <a:rPr lang="es-AR" sz="2000" i="1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Medicoquirúrgica</a:t>
            </a:r>
            <a:r>
              <a:rPr lang="es-AR" sz="2000" i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Pensamiento crítico en la asistencia del paciente.</a:t>
            </a:r>
            <a:r>
              <a:rPr lang="es-AR" sz="20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(Vol. 1) (4ta ed.). (</a:t>
            </a:r>
            <a:r>
              <a:rPr lang="es-AR" sz="20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pp</a:t>
            </a:r>
            <a:r>
              <a:rPr lang="es-AR" sz="20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913-920). Madrid, España: Pearson Prentice Hall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49653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5D5C7-6E47-9387-F45D-3DCE71B5E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851" y="2072640"/>
            <a:ext cx="11104776" cy="1356360"/>
          </a:xfrm>
        </p:spPr>
        <p:txBody>
          <a:bodyPr/>
          <a:lstStyle/>
          <a:p>
            <a:r>
              <a:rPr lang="es-AR" dirty="0">
                <a:latin typeface="Rockwell" panose="02060603020205020403" pitchFamily="18" charset="0"/>
              </a:rPr>
              <a:t>MUCHAS GRACIAS POR SU ATENCIÓN!!</a:t>
            </a:r>
          </a:p>
        </p:txBody>
      </p:sp>
    </p:spTree>
    <p:extLst>
      <p:ext uri="{BB962C8B-B14F-4D97-AF65-F5344CB8AC3E}">
        <p14:creationId xmlns:p14="http://schemas.microsoft.com/office/powerpoint/2010/main" val="1198267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C3CA7-B141-7F4F-B747-4BDD2F081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9F301-A8B0-02E6-41FF-7ADEDD58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D626B059-C145-8C1C-C11A-1C9F732F6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057400"/>
            <a:ext cx="9098280" cy="40386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 pitchFamily="18" charset="0"/>
              </a:rPr>
              <a:t>FISIOPATOLOGÍA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La IRA puede clasificarse según su causa en: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Insuficiencia renal aguda </a:t>
            </a:r>
            <a:r>
              <a:rPr lang="es-AR" sz="2000" b="1" dirty="0">
                <a:solidFill>
                  <a:srgbClr val="FF0000"/>
                </a:solidFill>
                <a:latin typeface="Rockwell" panose="02060603020205020403" pitchFamily="18" charset="0"/>
              </a:rPr>
              <a:t>prerrenal: </a:t>
            </a:r>
            <a:r>
              <a:rPr lang="es-AR" sz="2000" b="1" dirty="0">
                <a:latin typeface="Rockwell" panose="02060603020205020403" pitchFamily="18" charset="0"/>
              </a:rPr>
              <a:t>cualquier trastorno que cause disminución de la irrigación sanguínea del riñón: </a:t>
            </a:r>
            <a:r>
              <a:rPr lang="es-AR" sz="2000" b="1" dirty="0">
                <a:solidFill>
                  <a:srgbClr val="FF0000"/>
                </a:solidFill>
                <a:latin typeface="Rockwell" panose="02060603020205020403" pitchFamily="18" charset="0"/>
              </a:rPr>
              <a:t>HIPOPERFUSIÓN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Insuficiencia rena</a:t>
            </a:r>
            <a:r>
              <a:rPr lang="es-AR" sz="2000" b="1" dirty="0">
                <a:latin typeface="Rockwell" panose="02060603020205020403" pitchFamily="18" charset="0"/>
              </a:rPr>
              <a:t>l aguda </a:t>
            </a:r>
            <a:r>
              <a:rPr lang="es-AR" sz="2000" b="1" dirty="0" err="1">
                <a:solidFill>
                  <a:srgbClr val="7030A0"/>
                </a:solidFill>
                <a:latin typeface="Rockwell" panose="02060603020205020403" pitchFamily="18" charset="0"/>
              </a:rPr>
              <a:t>intrarrenal</a:t>
            </a:r>
            <a:r>
              <a:rPr lang="es-AR" sz="2000" b="1" dirty="0">
                <a:solidFill>
                  <a:srgbClr val="7030A0"/>
                </a:solidFill>
                <a:latin typeface="Rockwell" panose="02060603020205020403" pitchFamily="18" charset="0"/>
              </a:rPr>
              <a:t>: </a:t>
            </a:r>
            <a:r>
              <a:rPr lang="es-AR" sz="2000" b="1" dirty="0">
                <a:latin typeface="Rockwell" panose="02060603020205020403" pitchFamily="18" charset="0"/>
              </a:rPr>
              <a:t>daño directo del tejido o parénquima renal: </a:t>
            </a:r>
            <a:r>
              <a:rPr lang="es-AR" sz="2000" b="1" dirty="0">
                <a:solidFill>
                  <a:srgbClr val="7030A0"/>
                </a:solidFill>
                <a:latin typeface="Rockwell" panose="02060603020205020403" pitchFamily="18" charset="0"/>
              </a:rPr>
              <a:t>LESIÓN DIRECTA EN EL RIÑON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Insuficiencia renal aguda </a:t>
            </a:r>
            <a:r>
              <a:rPr kumimoji="0" lang="es-A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ckwell" panose="02060603020205020403" pitchFamily="18" charset="0"/>
              </a:rPr>
              <a:t>posrenal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ckwell" panose="02060603020205020403" pitchFamily="18" charset="0"/>
              </a:rPr>
              <a:t>: 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causas obstructivas que impiden el flujo de la orina: 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ckwell" panose="02060603020205020403" pitchFamily="18" charset="0"/>
              </a:rPr>
              <a:t>OBSTRUCCIÓN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B16557-E029-8778-7CB3-361A1A8D1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322" y="422791"/>
            <a:ext cx="2171333" cy="289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92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FBA2D-7187-DA70-C384-8448CE0D5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088BB5-CE4E-D8D1-0BAE-B5332B88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3" y="295686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E533287-CAEB-63E6-0971-487ED41FA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43" y="1533712"/>
            <a:ext cx="7893424" cy="5028601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None/>
              <a:defRPr/>
            </a:pPr>
            <a:r>
              <a:rPr lang="es-AR" sz="2000" b="1" dirty="0">
                <a:solidFill>
                  <a:srgbClr val="FF0000"/>
                </a:solidFill>
                <a:latin typeface="Rockwell" panose="02060603020205020403" pitchFamily="18" charset="0"/>
              </a:rPr>
              <a:t>CAUSAS Y EJEMPLOS DE INSUFICIENCIA RENAL PRERRENAL</a:t>
            </a:r>
          </a:p>
          <a:p>
            <a:pPr marL="0" lvl="0" indent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None/>
              <a:defRPr/>
            </a:pPr>
            <a:r>
              <a:rPr lang="es-AR" sz="2000" b="1" dirty="0">
                <a:solidFill>
                  <a:srgbClr val="94B6D2">
                    <a:lumMod val="50000"/>
                  </a:srgbClr>
                </a:solidFill>
                <a:latin typeface="Rockwell" panose="02060603020205020403" pitchFamily="18" charset="0"/>
              </a:rPr>
              <a:t>Pérdida de volumen por: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Pérdidas gastrointestinales: vómitos, diarrea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Hemorragias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Pérdidas renales: diuréticos</a:t>
            </a:r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r>
              <a:rPr lang="es-AR" sz="2000" b="1" dirty="0">
                <a:solidFill>
                  <a:srgbClr val="94B6D2">
                    <a:lumMod val="50000"/>
                  </a:srgbClr>
                </a:solidFill>
                <a:latin typeface="Rockwell" panose="02060603020205020403" pitchFamily="18" charset="0"/>
              </a:rPr>
              <a:t>Deterioro de la eficiencia cardíaca por: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Shock cardiogénico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Arritmias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IC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IAM</a:t>
            </a:r>
          </a:p>
          <a:p>
            <a:pPr marL="45720" indent="0">
              <a:buClr>
                <a:prstClr val="black">
                  <a:lumMod val="85000"/>
                  <a:lumOff val="15000"/>
                </a:prstClr>
              </a:buClr>
              <a:buNone/>
              <a:defRPr/>
            </a:pPr>
            <a:r>
              <a:rPr lang="es-AR" sz="2000" b="1" dirty="0">
                <a:solidFill>
                  <a:srgbClr val="94B6D2">
                    <a:lumMod val="50000"/>
                  </a:srgbClr>
                </a:solidFill>
                <a:latin typeface="Rockwell" panose="02060603020205020403" pitchFamily="18" charset="0"/>
              </a:rPr>
              <a:t>Vasodilatación por: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Anafilaxia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Fármacos antihipertensivos o vasodilatadores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20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Sepsis</a:t>
            </a:r>
          </a:p>
          <a:p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FF78F8E-2637-AB41-A830-469D59A6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819" y="1507113"/>
            <a:ext cx="2429705" cy="163633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B1A90C-CB5D-726E-5C6D-BFBBF7F6E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189" y="3275003"/>
            <a:ext cx="2371550" cy="166435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4ACB545-E7A2-B5C1-CD9F-FD5B1D6AA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9911" y="5038181"/>
            <a:ext cx="2469094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87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6788-5C3B-4B54-34A7-78D9C1214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695CC-6E72-912D-05C4-B4772E5D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3" y="295686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35F8ACA-CE7B-2A70-2B9E-7699409EB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43" y="1539430"/>
            <a:ext cx="7893424" cy="5022884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ckwell" panose="02060603020205020403" pitchFamily="18" charset="0"/>
              </a:rPr>
              <a:t>CAUSAS Y EJEMPLOS DE INSUFICIENCIA RENAL INTRARRENAL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Nefrotóxicos: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ATB (aminoglucósidos)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IECA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AINES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Metales pesados: plomo, mercurio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Medios de contraste radiopacos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Solventes y químicos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Procesos infecciosos: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Glomerulonefritis aguda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Rockwell" panose="02060603020205020403" pitchFamily="18" charset="0"/>
              </a:rPr>
              <a:t>Pielonefritis aguda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Rabdomiólisis y hemólisis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18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Mioglobina y hemoglobina se enclavan en túbulos de nefronas</a:t>
            </a: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EA0990-3DCF-38DB-0AE5-5A6E7FE08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931" y="1758970"/>
            <a:ext cx="2511770" cy="196308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4584D03-CFAD-7A50-6C6C-971B3D6CF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296" y="3871907"/>
            <a:ext cx="3164098" cy="14814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B41B6A5-E0E6-DEAA-E9B0-8F9845D66A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7284" y="4335418"/>
            <a:ext cx="2145978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87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A2917-20AB-CD09-F1B3-DB358DEFE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A4F351-DECE-DA57-6830-7D97765BC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3" y="295686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28A6AF11-D18E-EF19-C824-ECF6D99FB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143" y="1996683"/>
            <a:ext cx="7893424" cy="4565630"/>
          </a:xfrm>
        </p:spPr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None/>
              <a:defRPr/>
            </a:pPr>
            <a:r>
              <a:rPr lang="es-AR" sz="1800" b="1" dirty="0">
                <a:solidFill>
                  <a:srgbClr val="00B050"/>
                </a:solidFill>
                <a:latin typeface="Rockwell" panose="02060603020205020403" pitchFamily="18" charset="0"/>
              </a:rPr>
              <a:t>CAUSAS Y EJEMPLOS DE INSUFICIENCIA RENAL POSRRENAL</a:t>
            </a:r>
          </a:p>
          <a:p>
            <a:pPr marL="0" lvl="0" indent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None/>
              <a:defRPr/>
            </a:pPr>
            <a:r>
              <a:rPr lang="es-AR" sz="1800" b="1" dirty="0">
                <a:solidFill>
                  <a:srgbClr val="94B6D2">
                    <a:lumMod val="50000"/>
                  </a:srgbClr>
                </a:solidFill>
                <a:latin typeface="Rockwell" panose="02060603020205020403" pitchFamily="18" charset="0"/>
              </a:rPr>
              <a:t>Obstrucción de las vías urinarias por: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18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HPB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18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Coágulos sanguíneos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18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Cálculos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18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Estenosis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18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Tumores</a:t>
            </a:r>
          </a:p>
          <a:p>
            <a:pPr marL="182880" lvl="0">
              <a:lnSpc>
                <a:spcPct val="11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defRPr/>
            </a:pPr>
            <a:r>
              <a:rPr lang="es-AR" sz="1800" b="1" dirty="0">
                <a:solidFill>
                  <a:srgbClr val="A5AB81">
                    <a:lumMod val="50000"/>
                  </a:srgbClr>
                </a:solidFill>
                <a:latin typeface="Rockwell" panose="02060603020205020403" pitchFamily="18" charset="0"/>
              </a:rPr>
              <a:t>Embarazo</a:t>
            </a:r>
          </a:p>
          <a:p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9C9094-4C35-9571-E77C-31D607D23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477" y="1996683"/>
            <a:ext cx="2798847" cy="227366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26ECEE4-8C90-ED4B-DF9D-1A4024B87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7819" y="4422751"/>
            <a:ext cx="2980735" cy="19871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2006961-AB69-3889-7180-24A48F9D4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207" y="3572758"/>
            <a:ext cx="1958612" cy="291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20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B7F90-0286-B517-CA8F-E29A196E0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2C5ABA-6ABE-EC85-0637-FE89DE69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E9B06656-1435-430E-65ED-C2692A677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306" y="1587499"/>
            <a:ext cx="9098280" cy="4879289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 pitchFamily="18" charset="0"/>
              </a:rPr>
              <a:t>MANIFESTACIONES CLÍNICAS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Caída de TFG: </a:t>
            </a:r>
            <a:r>
              <a:rPr kumimoji="0" lang="es-AR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oliguri</a:t>
            </a:r>
            <a:r>
              <a:rPr lang="es-AR" sz="2000" b="1" dirty="0">
                <a:latin typeface="Rockwell" panose="02060603020205020403" pitchFamily="18" charset="0"/>
              </a:rPr>
              <a:t>a y anuria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SNC: somnolencia, letargia, confusión, cefaleas, calambres musculares, convulsiones, coma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Arritmias, taquicardia ventricular y paro cardíaco: hiperpotasemia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Irritabilidad, cólicos, diarrea, parestesias, debilidad muscular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Disnea, estertores, taquicardia, distensión yugular: EAP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Edema generalizado e HTA: retención de sodio y agua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Anorexia, náuseas, vómitos, RHA disminuidos o ausentes: irritación por sustancias nitrogenadas tóxicas</a:t>
            </a:r>
          </a:p>
          <a:p>
            <a:pPr marL="342900" indent="-342900">
              <a:lnSpc>
                <a:spcPct val="110000"/>
              </a:lnSpc>
              <a:spcBef>
                <a:spcPts val="90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es-AR" sz="2000" b="1" dirty="0">
                <a:latin typeface="Rockwell" panose="02060603020205020403" pitchFamily="18" charset="0"/>
              </a:rPr>
              <a:t>Piel y mucosas secas: deshidratación (IRA prerrenal)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65C5C6-3BA4-5B4A-B642-73F519412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310" y="1112176"/>
            <a:ext cx="2771775" cy="16335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DFF625-25A2-20B5-1225-2F7341510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072" y="1433766"/>
            <a:ext cx="1966125" cy="13119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9147126-E303-7DC9-1AA1-2C1DA55D44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2360" y="2964264"/>
            <a:ext cx="1972541" cy="19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2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F3437-2178-DB0A-1DEB-BEA9C8297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1AA9F2-8280-1C10-7C6F-1F36D6258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2989AC30-B655-C0CC-C1AE-FA6EA02F3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586" y="1587500"/>
            <a:ext cx="7925585" cy="4926423"/>
          </a:xfrm>
        </p:spPr>
        <p:txBody>
          <a:bodyPr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 pitchFamily="18" charset="0"/>
              </a:rPr>
              <a:t>DIAGNÓSTICO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ckwell" panose="02060603020205020403" pitchFamily="18" charset="0"/>
              </a:rPr>
              <a:t>Gasto urinario disminuido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Laboratorio sanguíneo: aumento de concentraciones de creatinina, urea, BUN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Sedimento urinario: aumento o disminución de densidad urinaria, presencia de células, cilindros, eritrocitos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Hematuria, proteinuria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Hemograma: anemia (disminución de eritropoyetina)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Ionograma: aumento de sodio, potasio, fósforo, caída de calcio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Gasometría: acidosis metabólica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Ecografía renal, TC y RM: aumento leve de tamaño renal por edema, presencia de cálculos, HPB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ECG: ondas T altas y picudas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Biopsia: ayuda a diferenciar una IRA de una IRC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EAACFDE-3B9D-34B1-4076-4871E4E00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014" y="1257828"/>
            <a:ext cx="2463469" cy="20142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B0628A-A53E-F824-D180-116198133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428" y="3363520"/>
            <a:ext cx="1886787" cy="17647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787D28A-90B5-CC95-30FA-43B78C5D4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3171" y="5219734"/>
            <a:ext cx="2662044" cy="148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08007-D4FA-430D-7B1E-42B67D49E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25D9A1-1182-3DE1-F102-F8C3DE908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 rtlCol="0"/>
          <a:lstStyle/>
          <a:p>
            <a:pPr rtl="0"/>
            <a:r>
              <a:rPr lang="es-ES" dirty="0">
                <a:latin typeface="Rockwell" panose="02060603020205020403" pitchFamily="18" charset="0"/>
              </a:rPr>
              <a:t>INSUFICIENCIA RENAL AGUDA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A164E011-0B38-07B3-F08F-DD966CD93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306" y="1587500"/>
            <a:ext cx="7925585" cy="4926423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 pitchFamily="18" charset="0"/>
              </a:rPr>
              <a:t>TRATAMIENTO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OBJETIVO: eliminar la causa de la IRA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IRA  prerrenal: administrar soluciones IV y transfusiones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Administrar albúmina si hipovolemia por hipoproteinemia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IRA </a:t>
            </a:r>
            <a:r>
              <a:rPr lang="es-AR" sz="2000" b="1" dirty="0" err="1">
                <a:latin typeface="Rockwell" panose="02060603020205020403" pitchFamily="18" charset="0"/>
              </a:rPr>
              <a:t>intrarrenal</a:t>
            </a:r>
            <a:r>
              <a:rPr lang="es-AR" sz="2000" b="1" dirty="0">
                <a:latin typeface="Rockwell" panose="02060603020205020403" pitchFamily="18" charset="0"/>
              </a:rPr>
              <a:t>: administrar antimicrobianos en caso de infecciones renales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IRA </a:t>
            </a:r>
            <a:r>
              <a:rPr lang="es-AR" sz="2000" b="1" dirty="0" err="1">
                <a:latin typeface="Rockwell" panose="02060603020205020403" pitchFamily="18" charset="0"/>
              </a:rPr>
              <a:t>posrrenal</a:t>
            </a:r>
            <a:r>
              <a:rPr lang="es-AR" sz="2000" b="1" dirty="0">
                <a:latin typeface="Rockwell" panose="02060603020205020403" pitchFamily="18" charset="0"/>
              </a:rPr>
              <a:t>: desobstrucción quirúrgica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Sulfonato de poliestireno sódico por VO o rectal (enema) para eliminar potasio por heces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s-AR" sz="2000" b="1" dirty="0">
                <a:latin typeface="Rockwell" panose="02060603020205020403" pitchFamily="18" charset="0"/>
              </a:rPr>
              <a:t>Administrar insulina, </a:t>
            </a:r>
            <a:r>
              <a:rPr lang="es-AR" sz="2000" b="1" dirty="0" err="1">
                <a:latin typeface="Rockwell" panose="02060603020205020403" pitchFamily="18" charset="0"/>
              </a:rPr>
              <a:t>Dx</a:t>
            </a:r>
            <a:r>
              <a:rPr lang="es-AR" sz="2000" b="1" dirty="0">
                <a:latin typeface="Rockwell" panose="02060603020205020403" pitchFamily="18" charset="0"/>
              </a:rPr>
              <a:t> al 50% y gluconato de calcio para tratamiento temporal de la hiperpotasemia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lang="es-AR" sz="2000" b="1" dirty="0">
              <a:latin typeface="Rockwell" panose="02060603020205020403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A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ckwell" panose="020606030202050204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AF4622B-4D69-CE59-D4AD-00DD69C0D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697" y="2857705"/>
            <a:ext cx="1900237" cy="238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07194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50642_TF55885775" id="{A3D577B1-594C-41E0-B1C2-F30B18616F66}" vid="{8FF44D27-C355-431A-AC37-EFD8F96515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 estudiante o profesor realiza</Template>
  <TotalTime>1796</TotalTime>
  <Words>1700</Words>
  <Application>Microsoft Office PowerPoint</Application>
  <PresentationFormat>Panorámica</PresentationFormat>
  <Paragraphs>393</Paragraphs>
  <Slides>29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8" baseType="lpstr">
      <vt:lpstr>Arial</vt:lpstr>
      <vt:lpstr>Avenir Next LT Pro</vt:lpstr>
      <vt:lpstr>Calibri</vt:lpstr>
      <vt:lpstr>Corbel</vt:lpstr>
      <vt:lpstr>Garamond</vt:lpstr>
      <vt:lpstr>Rockwell</vt:lpstr>
      <vt:lpstr>Tahoma</vt:lpstr>
      <vt:lpstr>Wingdings</vt:lpstr>
      <vt:lpstr>Base</vt:lpstr>
      <vt:lpstr>INSUFICIENCIA RENAL</vt:lpstr>
      <vt:lpstr>INSUFICIENCIA RENAL AGUDA</vt:lpstr>
      <vt:lpstr>INSUFICIENCIA RENAL AGUDA</vt:lpstr>
      <vt:lpstr>INSUFICIENCIA RENAL AGUDA</vt:lpstr>
      <vt:lpstr>INSUFICIENCIA RENAL AGUDA</vt:lpstr>
      <vt:lpstr>INSUFICIENCIA RENAL AGUDA</vt:lpstr>
      <vt:lpstr>INSUFICIENCIA RENAL AGUDA</vt:lpstr>
      <vt:lpstr>INSUFICIENCIA RENAL AGUDA</vt:lpstr>
      <vt:lpstr>INSUFICIENCIA RENAL AGUDA</vt:lpstr>
      <vt:lpstr>INSUFICIENCIA RENAL AGUDA</vt:lpstr>
      <vt:lpstr>INSUFICIENCIA RENAL CRÓNICA</vt:lpstr>
      <vt:lpstr>INSUFICIENCIA RENAL CRÓNICA</vt:lpstr>
      <vt:lpstr>INSUFICIENCIA RENAL CRÓNICA</vt:lpstr>
      <vt:lpstr>INSUFICIENCIA RENAL CRÓNICA</vt:lpstr>
      <vt:lpstr>INSUFICIENCIA RENAL CRÓNICA</vt:lpstr>
      <vt:lpstr>INSUFICIENCIA RENAL CRÓNICA</vt:lpstr>
      <vt:lpstr>DIÁLISIS</vt:lpstr>
      <vt:lpstr>HEMODIÁLISIS</vt:lpstr>
      <vt:lpstr>FÍSTULA ARTERIOVENOSA (FAV)</vt:lpstr>
      <vt:lpstr>INJERTO ARTERIOVENOSO (GRAFT)</vt:lpstr>
      <vt:lpstr>Presentación de PowerPoint</vt:lpstr>
      <vt:lpstr>FILTROS DE HEMODIÁLISIS</vt:lpstr>
      <vt:lpstr>Presentación de PowerPoint</vt:lpstr>
      <vt:lpstr>COMPLICACIONES DE LA HEMODIÁLISIS</vt:lpstr>
      <vt:lpstr>HEMODIÁLISIS</vt:lpstr>
      <vt:lpstr>DIÁLISIS PERITONEAL</vt:lpstr>
      <vt:lpstr>COMPLICACIONES DE DIÁLISIS PERITONEAL</vt:lpstr>
      <vt:lpstr>BIBLIOGRAFÍA</vt:lpstr>
      <vt:lpstr>MUCHAS GRACIAS POR SU ATENCIÓN!!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Miguel Nogales</dc:creator>
  <cp:lastModifiedBy>Miguel Nogales</cp:lastModifiedBy>
  <cp:revision>3</cp:revision>
  <dcterms:created xsi:type="dcterms:W3CDTF">2026-07-30T21:41:23Z</dcterms:created>
  <dcterms:modified xsi:type="dcterms:W3CDTF">2026-08-04T19:19:18Z</dcterms:modified>
</cp:coreProperties>
</file>