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media/image23.jpg" ContentType="image/jpg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8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7" r:id="rId4"/>
    <p:sldId id="262" r:id="rId5"/>
    <p:sldId id="260" r:id="rId6"/>
    <p:sldId id="263" r:id="rId7"/>
    <p:sldId id="265" r:id="rId8"/>
    <p:sldId id="267" r:id="rId9"/>
    <p:sldId id="264" r:id="rId10"/>
    <p:sldId id="268" r:id="rId11"/>
    <p:sldId id="270" r:id="rId12"/>
    <p:sldId id="269" r:id="rId13"/>
    <p:sldId id="272" r:id="rId14"/>
    <p:sldId id="274" r:id="rId15"/>
    <p:sldId id="281" r:id="rId16"/>
    <p:sldId id="275" r:id="rId17"/>
    <p:sldId id="277" r:id="rId18"/>
    <p:sldId id="279" r:id="rId19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EBDC"/>
    <a:srgbClr val="005360"/>
    <a:srgbClr val="5EB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8" autoAdjust="0"/>
    <p:restoredTop sz="96821" autoAdjust="0"/>
  </p:normalViewPr>
  <p:slideViewPr>
    <p:cSldViewPr snapToGrid="0" snapToObjects="1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6" d="100"/>
          <a:sy n="96" d="100"/>
        </p:scale>
        <p:origin x="35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Nogales" userId="e02c1a9a78657e86" providerId="LiveId" clId="{42B451D5-97E9-4B4B-B73A-76606FD6FEDA}"/>
    <pc:docChg chg="custSel modSld">
      <pc:chgData name="Miguel Nogales" userId="e02c1a9a78657e86" providerId="LiveId" clId="{42B451D5-97E9-4B4B-B73A-76606FD6FEDA}" dt="2026-07-02T14:50:30.593" v="1" actId="20577"/>
      <pc:docMkLst>
        <pc:docMk/>
      </pc:docMkLst>
      <pc:sldChg chg="modSp mod">
        <pc:chgData name="Miguel Nogales" userId="e02c1a9a78657e86" providerId="LiveId" clId="{42B451D5-97E9-4B4B-B73A-76606FD6FEDA}" dt="2026-07-02T14:50:30.593" v="1" actId="20577"/>
        <pc:sldMkLst>
          <pc:docMk/>
          <pc:sldMk cId="2638171650" sldId="281"/>
        </pc:sldMkLst>
        <pc:graphicFrameChg chg="modGraphic">
          <ac:chgData name="Miguel Nogales" userId="e02c1a9a78657e86" providerId="LiveId" clId="{42B451D5-97E9-4B4B-B73A-76606FD6FEDA}" dt="2026-07-02T14:50:30.593" v="1" actId="20577"/>
          <ac:graphicFrameMkLst>
            <pc:docMk/>
            <pc:sldMk cId="2638171650" sldId="281"/>
            <ac:graphicFrameMk id="3" creationId="{CC921A80-27C0-7E86-3D3D-53D8B26E3C35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B4C717-2611-4ADC-A59D-A8124ACE5A4A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B3E82B62-D1E1-4116-8818-033F9C002B3B}">
      <dgm:prSet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DURANTE UNA CRISIS CONVULSIVA</a:t>
          </a:r>
          <a:endParaRPr lang="en-US" dirty="0">
            <a:solidFill>
              <a:schemeClr val="tx1"/>
            </a:solidFill>
          </a:endParaRPr>
        </a:p>
      </dgm:t>
    </dgm:pt>
    <dgm:pt modelId="{257A273E-8AE4-40D3-A307-F026E06D6ECC}" type="parTrans" cxnId="{A13C058C-9BF3-4292-BBAD-5588F751F34B}">
      <dgm:prSet/>
      <dgm:spPr/>
      <dgm:t>
        <a:bodyPr/>
        <a:lstStyle/>
        <a:p>
          <a:endParaRPr lang="en-US"/>
        </a:p>
      </dgm:t>
    </dgm:pt>
    <dgm:pt modelId="{239FAA65-9769-4700-8970-97E3643C985D}" type="sibTrans" cxnId="{A13C058C-9BF3-4292-BBAD-5588F751F34B}">
      <dgm:prSet/>
      <dgm:spPr/>
      <dgm:t>
        <a:bodyPr/>
        <a:lstStyle/>
        <a:p>
          <a:endParaRPr lang="en-US"/>
        </a:p>
      </dgm:t>
    </dgm:pt>
    <dgm:pt modelId="{5CB04A0F-3CED-42AB-B58B-1080665677A1}">
      <dgm:prSet/>
      <dgm:spPr/>
      <dgm:t>
        <a:bodyPr/>
        <a:lstStyle/>
        <a:p>
          <a:r>
            <a:rPr lang="es-ES" dirty="0">
              <a:solidFill>
                <a:schemeClr val="accent5">
                  <a:lumMod val="20000"/>
                  <a:lumOff val="80000"/>
                </a:schemeClr>
              </a:solidFill>
            </a:rPr>
            <a:t>Proporcionar privacidad y proteger al paciente de observadores curiosos.</a:t>
          </a:r>
          <a:endParaRPr lang="en-US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FCB3184C-452C-4A79-BD7C-97FEE85C0806}" type="parTrans" cxnId="{C2198C18-8102-4110-8170-B32EDF4D8757}">
      <dgm:prSet/>
      <dgm:spPr/>
      <dgm:t>
        <a:bodyPr/>
        <a:lstStyle/>
        <a:p>
          <a:endParaRPr lang="en-US"/>
        </a:p>
      </dgm:t>
    </dgm:pt>
    <dgm:pt modelId="{4A8A3E08-3EA8-4F06-8323-5A4F9012942A}" type="sibTrans" cxnId="{C2198C18-8102-4110-8170-B32EDF4D8757}">
      <dgm:prSet/>
      <dgm:spPr/>
      <dgm:t>
        <a:bodyPr/>
        <a:lstStyle/>
        <a:p>
          <a:endParaRPr lang="en-US"/>
        </a:p>
      </dgm:t>
    </dgm:pt>
    <dgm:pt modelId="{88437D9B-25B1-4919-8C64-FCF26E985BE4}">
      <dgm:prSet/>
      <dgm:spPr/>
      <dgm:t>
        <a:bodyPr/>
        <a:lstStyle/>
        <a:p>
          <a:r>
            <a:rPr lang="es-ES" dirty="0">
              <a:solidFill>
                <a:schemeClr val="accent5">
                  <a:lumMod val="20000"/>
                  <a:lumOff val="80000"/>
                </a:schemeClr>
              </a:solidFill>
            </a:rPr>
            <a:t>Acostar al paciente en el piso si es posible</a:t>
          </a:r>
          <a:endParaRPr lang="en-US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8D39F40E-7264-4CBC-AC01-A9E5783BB799}" type="parTrans" cxnId="{69913D20-3BB6-4553-B88D-3BB05F74D61D}">
      <dgm:prSet/>
      <dgm:spPr/>
      <dgm:t>
        <a:bodyPr/>
        <a:lstStyle/>
        <a:p>
          <a:endParaRPr lang="en-US"/>
        </a:p>
      </dgm:t>
    </dgm:pt>
    <dgm:pt modelId="{2AF629F4-A919-4820-BDBC-28A2FF6461A1}" type="sibTrans" cxnId="{69913D20-3BB6-4553-B88D-3BB05F74D61D}">
      <dgm:prSet/>
      <dgm:spPr/>
      <dgm:t>
        <a:bodyPr/>
        <a:lstStyle/>
        <a:p>
          <a:endParaRPr lang="en-US"/>
        </a:p>
      </dgm:t>
    </dgm:pt>
    <dgm:pt modelId="{8997E45D-5942-45E2-BDB2-96A88C8621F7}">
      <dgm:prSet/>
      <dgm:spPr/>
      <dgm:t>
        <a:bodyPr/>
        <a:lstStyle/>
        <a:p>
          <a:r>
            <a:rPr lang="es-ES" dirty="0">
              <a:solidFill>
                <a:schemeClr val="accent5">
                  <a:lumMod val="20000"/>
                  <a:lumOff val="80000"/>
                </a:schemeClr>
              </a:solidFill>
            </a:rPr>
            <a:t>Proteger su cabeza con un cojín para prevenir lesiones</a:t>
          </a:r>
          <a:endParaRPr lang="en-US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D49693BE-E11B-420D-9A57-ACC03027157F}" type="parTrans" cxnId="{1EBA2D61-1D1C-4A8D-905E-49A330E0ABB1}">
      <dgm:prSet/>
      <dgm:spPr/>
      <dgm:t>
        <a:bodyPr/>
        <a:lstStyle/>
        <a:p>
          <a:endParaRPr lang="en-US"/>
        </a:p>
      </dgm:t>
    </dgm:pt>
    <dgm:pt modelId="{CF0EFB62-18B7-437E-8DC3-3BD74DA7A98B}" type="sibTrans" cxnId="{1EBA2D61-1D1C-4A8D-905E-49A330E0ABB1}">
      <dgm:prSet/>
      <dgm:spPr/>
      <dgm:t>
        <a:bodyPr/>
        <a:lstStyle/>
        <a:p>
          <a:endParaRPr lang="en-US"/>
        </a:p>
      </dgm:t>
    </dgm:pt>
    <dgm:pt modelId="{2066C143-123D-4638-95DA-5B66B3318465}">
      <dgm:prSet/>
      <dgm:spPr/>
      <dgm:t>
        <a:bodyPr/>
        <a:lstStyle/>
        <a:p>
          <a:r>
            <a:rPr lang="es-ES" dirty="0">
              <a:solidFill>
                <a:schemeClr val="accent5">
                  <a:lumMod val="20000"/>
                  <a:lumOff val="80000"/>
                </a:schemeClr>
              </a:solidFill>
            </a:rPr>
            <a:t>Aflojar ropas apretadas y retirar anteojos si los tiene</a:t>
          </a:r>
          <a:endParaRPr lang="en-US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D4B9ABC0-547B-428C-BFE7-5D8EF7DD6FE4}" type="parTrans" cxnId="{FD8C04C0-81A5-40B4-B63B-359E6463F97C}">
      <dgm:prSet/>
      <dgm:spPr/>
      <dgm:t>
        <a:bodyPr/>
        <a:lstStyle/>
        <a:p>
          <a:endParaRPr lang="en-US"/>
        </a:p>
      </dgm:t>
    </dgm:pt>
    <dgm:pt modelId="{F56EC8DE-BE2C-4BDC-B62E-B395D9670383}" type="sibTrans" cxnId="{FD8C04C0-81A5-40B4-B63B-359E6463F97C}">
      <dgm:prSet/>
      <dgm:spPr/>
      <dgm:t>
        <a:bodyPr/>
        <a:lstStyle/>
        <a:p>
          <a:endParaRPr lang="en-US"/>
        </a:p>
      </dgm:t>
    </dgm:pt>
    <dgm:pt modelId="{C9797730-A5BA-4B8D-B23B-2B34543C775D}">
      <dgm:prSet/>
      <dgm:spPr/>
      <dgm:t>
        <a:bodyPr/>
        <a:lstStyle/>
        <a:p>
          <a:r>
            <a:rPr lang="es-ES" dirty="0">
              <a:solidFill>
                <a:schemeClr val="accent5">
                  <a:lumMod val="20000"/>
                  <a:lumOff val="80000"/>
                </a:schemeClr>
              </a:solidFill>
            </a:rPr>
            <a:t>Retirar muebles, almohadas y subir barandas</a:t>
          </a:r>
          <a:endParaRPr lang="en-US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7B75DE63-AA20-4603-91FE-25740F1CDA29}" type="parTrans" cxnId="{E1F66474-7C1E-4E35-92E8-BE396BC86F72}">
      <dgm:prSet/>
      <dgm:spPr/>
      <dgm:t>
        <a:bodyPr/>
        <a:lstStyle/>
        <a:p>
          <a:endParaRPr lang="en-US"/>
        </a:p>
      </dgm:t>
    </dgm:pt>
    <dgm:pt modelId="{2ECCB9B8-EA94-476F-8E80-942DF0C5AB3A}" type="sibTrans" cxnId="{E1F66474-7C1E-4E35-92E8-BE396BC86F72}">
      <dgm:prSet/>
      <dgm:spPr/>
      <dgm:t>
        <a:bodyPr/>
        <a:lstStyle/>
        <a:p>
          <a:endParaRPr lang="en-US"/>
        </a:p>
      </dgm:t>
    </dgm:pt>
    <dgm:pt modelId="{A2E2FCDE-C069-4DD9-8940-41A09DA35491}">
      <dgm:prSet/>
      <dgm:spPr/>
      <dgm:t>
        <a:bodyPr/>
        <a:lstStyle/>
        <a:p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Controlar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la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duración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de la crisis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convulsiva</a:t>
          </a:r>
          <a:endParaRPr lang="en-US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C7F1F0CC-064E-4449-AA52-83F097A7D3BB}" type="parTrans" cxnId="{CDF52A6A-A33C-4EE1-AB69-545571F34786}">
      <dgm:prSet/>
      <dgm:spPr/>
      <dgm:t>
        <a:bodyPr/>
        <a:lstStyle/>
        <a:p>
          <a:endParaRPr lang="es-AR"/>
        </a:p>
      </dgm:t>
    </dgm:pt>
    <dgm:pt modelId="{BF0DB4DD-905D-4097-87CB-F44DC4F377C0}" type="sibTrans" cxnId="{CDF52A6A-A33C-4EE1-AB69-545571F34786}">
      <dgm:prSet/>
      <dgm:spPr/>
      <dgm:t>
        <a:bodyPr/>
        <a:lstStyle/>
        <a:p>
          <a:endParaRPr lang="es-AR"/>
        </a:p>
      </dgm:t>
    </dgm:pt>
    <dgm:pt modelId="{68EB0DE8-5F2B-4FAA-AF5F-B542C02E9F23}" type="pres">
      <dgm:prSet presAssocID="{58B4C717-2611-4ADC-A59D-A8124ACE5A4A}" presName="linear" presStyleCnt="0">
        <dgm:presLayoutVars>
          <dgm:animLvl val="lvl"/>
          <dgm:resizeHandles val="exact"/>
        </dgm:presLayoutVars>
      </dgm:prSet>
      <dgm:spPr/>
    </dgm:pt>
    <dgm:pt modelId="{09B039C0-DBAE-4907-A703-2E1890B60FD9}" type="pres">
      <dgm:prSet presAssocID="{B3E82B62-D1E1-4116-8818-033F9C002B3B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5946DD94-5BC1-47AC-AA5F-737F0F04840A}" type="pres">
      <dgm:prSet presAssocID="{B3E82B62-D1E1-4116-8818-033F9C002B3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B037A15-EC26-4B60-B49A-61F59F6ECEDA}" type="presOf" srcId="{8997E45D-5942-45E2-BDB2-96A88C8621F7}" destId="{5946DD94-5BC1-47AC-AA5F-737F0F04840A}" srcOrd="0" destOrd="2" presId="urn:microsoft.com/office/officeart/2005/8/layout/vList2"/>
    <dgm:cxn modelId="{C2198C18-8102-4110-8170-B32EDF4D8757}" srcId="{B3E82B62-D1E1-4116-8818-033F9C002B3B}" destId="{5CB04A0F-3CED-42AB-B58B-1080665677A1}" srcOrd="0" destOrd="0" parTransId="{FCB3184C-452C-4A79-BD7C-97FEE85C0806}" sibTransId="{4A8A3E08-3EA8-4F06-8323-5A4F9012942A}"/>
    <dgm:cxn modelId="{69913D20-3BB6-4553-B88D-3BB05F74D61D}" srcId="{B3E82B62-D1E1-4116-8818-033F9C002B3B}" destId="{88437D9B-25B1-4919-8C64-FCF26E985BE4}" srcOrd="1" destOrd="0" parTransId="{8D39F40E-7264-4CBC-AC01-A9E5783BB799}" sibTransId="{2AF629F4-A919-4820-BDBC-28A2FF6461A1}"/>
    <dgm:cxn modelId="{D554B633-B5DA-4461-83F0-BC404FCF3EB5}" type="presOf" srcId="{A2E2FCDE-C069-4DD9-8940-41A09DA35491}" destId="{5946DD94-5BC1-47AC-AA5F-737F0F04840A}" srcOrd="0" destOrd="5" presId="urn:microsoft.com/office/officeart/2005/8/layout/vList2"/>
    <dgm:cxn modelId="{80256B40-9E89-4F85-90BB-D70467A762AB}" type="presOf" srcId="{58B4C717-2611-4ADC-A59D-A8124ACE5A4A}" destId="{68EB0DE8-5F2B-4FAA-AF5F-B542C02E9F23}" srcOrd="0" destOrd="0" presId="urn:microsoft.com/office/officeart/2005/8/layout/vList2"/>
    <dgm:cxn modelId="{1EBA2D61-1D1C-4A8D-905E-49A330E0ABB1}" srcId="{B3E82B62-D1E1-4116-8818-033F9C002B3B}" destId="{8997E45D-5942-45E2-BDB2-96A88C8621F7}" srcOrd="2" destOrd="0" parTransId="{D49693BE-E11B-420D-9A57-ACC03027157F}" sibTransId="{CF0EFB62-18B7-437E-8DC3-3BD74DA7A98B}"/>
    <dgm:cxn modelId="{CDF52A6A-A33C-4EE1-AB69-545571F34786}" srcId="{B3E82B62-D1E1-4116-8818-033F9C002B3B}" destId="{A2E2FCDE-C069-4DD9-8940-41A09DA35491}" srcOrd="5" destOrd="0" parTransId="{C7F1F0CC-064E-4449-AA52-83F097A7D3BB}" sibTransId="{BF0DB4DD-905D-4097-87CB-F44DC4F377C0}"/>
    <dgm:cxn modelId="{F9D1AB4B-A9C2-489C-B134-C5F8FEB93E2C}" type="presOf" srcId="{2066C143-123D-4638-95DA-5B66B3318465}" destId="{5946DD94-5BC1-47AC-AA5F-737F0F04840A}" srcOrd="0" destOrd="3" presId="urn:microsoft.com/office/officeart/2005/8/layout/vList2"/>
    <dgm:cxn modelId="{93D22B4D-4914-46CD-A7CB-FC9B5D9CBBEE}" type="presOf" srcId="{C9797730-A5BA-4B8D-B23B-2B34543C775D}" destId="{5946DD94-5BC1-47AC-AA5F-737F0F04840A}" srcOrd="0" destOrd="4" presId="urn:microsoft.com/office/officeart/2005/8/layout/vList2"/>
    <dgm:cxn modelId="{E1F66474-7C1E-4E35-92E8-BE396BC86F72}" srcId="{B3E82B62-D1E1-4116-8818-033F9C002B3B}" destId="{C9797730-A5BA-4B8D-B23B-2B34543C775D}" srcOrd="4" destOrd="0" parTransId="{7B75DE63-AA20-4603-91FE-25740F1CDA29}" sibTransId="{2ECCB9B8-EA94-476F-8E80-942DF0C5AB3A}"/>
    <dgm:cxn modelId="{A13C058C-9BF3-4292-BBAD-5588F751F34B}" srcId="{58B4C717-2611-4ADC-A59D-A8124ACE5A4A}" destId="{B3E82B62-D1E1-4116-8818-033F9C002B3B}" srcOrd="0" destOrd="0" parTransId="{257A273E-8AE4-40D3-A307-F026E06D6ECC}" sibTransId="{239FAA65-9769-4700-8970-97E3643C985D}"/>
    <dgm:cxn modelId="{FD8C04C0-81A5-40B4-B63B-359E6463F97C}" srcId="{B3E82B62-D1E1-4116-8818-033F9C002B3B}" destId="{2066C143-123D-4638-95DA-5B66B3318465}" srcOrd="3" destOrd="0" parTransId="{D4B9ABC0-547B-428C-BFE7-5D8EF7DD6FE4}" sibTransId="{F56EC8DE-BE2C-4BDC-B62E-B395D9670383}"/>
    <dgm:cxn modelId="{114853DC-A90E-4F98-BAE3-36C080913095}" type="presOf" srcId="{5CB04A0F-3CED-42AB-B58B-1080665677A1}" destId="{5946DD94-5BC1-47AC-AA5F-737F0F04840A}" srcOrd="0" destOrd="0" presId="urn:microsoft.com/office/officeart/2005/8/layout/vList2"/>
    <dgm:cxn modelId="{76B0D3EA-B0DA-4026-BC85-472E8AFF6883}" type="presOf" srcId="{88437D9B-25B1-4919-8C64-FCF26E985BE4}" destId="{5946DD94-5BC1-47AC-AA5F-737F0F04840A}" srcOrd="0" destOrd="1" presId="urn:microsoft.com/office/officeart/2005/8/layout/vList2"/>
    <dgm:cxn modelId="{E0B9B4F3-EEE7-46F7-9050-306C71B0893B}" type="presOf" srcId="{B3E82B62-D1E1-4116-8818-033F9C002B3B}" destId="{09B039C0-DBAE-4907-A703-2E1890B60FD9}" srcOrd="0" destOrd="0" presId="urn:microsoft.com/office/officeart/2005/8/layout/vList2"/>
    <dgm:cxn modelId="{B551C9EA-3C48-4A5C-9F7A-2D5D4B068423}" type="presParOf" srcId="{68EB0DE8-5F2B-4FAA-AF5F-B542C02E9F23}" destId="{09B039C0-DBAE-4907-A703-2E1890B60FD9}" srcOrd="0" destOrd="0" presId="urn:microsoft.com/office/officeart/2005/8/layout/vList2"/>
    <dgm:cxn modelId="{9C3D7A64-AF01-4AE4-A3CC-20D8C5064128}" type="presParOf" srcId="{68EB0DE8-5F2B-4FAA-AF5F-B542C02E9F23}" destId="{5946DD94-5BC1-47AC-AA5F-737F0F04840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B4C717-2611-4ADC-A59D-A8124ACE5A4A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B3E82B62-D1E1-4116-8818-033F9C002B3B}">
      <dgm:prSet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DESPUÉS DE UNA CRISIS CONVULSIVA</a:t>
          </a:r>
          <a:endParaRPr lang="en-US" dirty="0">
            <a:solidFill>
              <a:schemeClr val="tx1"/>
            </a:solidFill>
          </a:endParaRPr>
        </a:p>
      </dgm:t>
    </dgm:pt>
    <dgm:pt modelId="{257A273E-8AE4-40D3-A307-F026E06D6ECC}" type="parTrans" cxnId="{A13C058C-9BF3-4292-BBAD-5588F751F34B}">
      <dgm:prSet/>
      <dgm:spPr/>
      <dgm:t>
        <a:bodyPr/>
        <a:lstStyle/>
        <a:p>
          <a:endParaRPr lang="en-US"/>
        </a:p>
      </dgm:t>
    </dgm:pt>
    <dgm:pt modelId="{239FAA65-9769-4700-8970-97E3643C985D}" type="sibTrans" cxnId="{A13C058C-9BF3-4292-BBAD-5588F751F34B}">
      <dgm:prSet/>
      <dgm:spPr/>
      <dgm:t>
        <a:bodyPr/>
        <a:lstStyle/>
        <a:p>
          <a:endParaRPr lang="en-US"/>
        </a:p>
      </dgm:t>
    </dgm:pt>
    <dgm:pt modelId="{5CB04A0F-3CED-42AB-B58B-1080665677A1}">
      <dgm:prSet/>
      <dgm:spPr/>
      <dgm:t>
        <a:bodyPr/>
        <a:lstStyle/>
        <a:p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Mantener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al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paciente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en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decúbito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lateral (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evitar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broncoaspiración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)</a:t>
          </a:r>
        </a:p>
      </dgm:t>
    </dgm:pt>
    <dgm:pt modelId="{FCB3184C-452C-4A79-BD7C-97FEE85C0806}" type="parTrans" cxnId="{C2198C18-8102-4110-8170-B32EDF4D8757}">
      <dgm:prSet/>
      <dgm:spPr/>
      <dgm:t>
        <a:bodyPr/>
        <a:lstStyle/>
        <a:p>
          <a:endParaRPr lang="en-US"/>
        </a:p>
      </dgm:t>
    </dgm:pt>
    <dgm:pt modelId="{4A8A3E08-3EA8-4F06-8323-5A4F9012942A}" type="sibTrans" cxnId="{C2198C18-8102-4110-8170-B32EDF4D8757}">
      <dgm:prSet/>
      <dgm:spPr/>
      <dgm:t>
        <a:bodyPr/>
        <a:lstStyle/>
        <a:p>
          <a:endParaRPr lang="en-US"/>
        </a:p>
      </dgm:t>
    </dgm:pt>
    <dgm:pt modelId="{ED987A21-737D-44AA-8D79-BED89C0358E8}">
      <dgm:prSet/>
      <dgm:spPr/>
      <dgm:t>
        <a:bodyPr/>
        <a:lstStyle/>
        <a:p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Mantener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vías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aéreas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permeables</a:t>
          </a:r>
          <a:endParaRPr lang="en-US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05BF0A4D-3CD0-43A4-BD3B-1B1ED4D71285}" type="parTrans" cxnId="{6975FB10-0B40-4BE8-9636-BCB0F14CCBE4}">
      <dgm:prSet/>
      <dgm:spPr/>
      <dgm:t>
        <a:bodyPr/>
        <a:lstStyle/>
        <a:p>
          <a:endParaRPr lang="es-AR"/>
        </a:p>
      </dgm:t>
    </dgm:pt>
    <dgm:pt modelId="{43A1A360-85FF-4236-A03C-AF812F85C35A}" type="sibTrans" cxnId="{6975FB10-0B40-4BE8-9636-BCB0F14CCBE4}">
      <dgm:prSet/>
      <dgm:spPr/>
      <dgm:t>
        <a:bodyPr/>
        <a:lstStyle/>
        <a:p>
          <a:endParaRPr lang="es-AR"/>
        </a:p>
      </dgm:t>
    </dgm:pt>
    <dgm:pt modelId="{DB7B3744-8B5F-49FE-83E8-2ABEE3E37105}">
      <dgm:prSet/>
      <dgm:spPr/>
      <dgm:t>
        <a:bodyPr/>
        <a:lstStyle/>
        <a:p>
          <a:endParaRPr lang="en-US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034291B1-A4F5-4101-973A-97917D68E689}" type="parTrans" cxnId="{CAB5CB35-CE0F-4E83-8703-0EF37924A4E1}">
      <dgm:prSet/>
      <dgm:spPr/>
      <dgm:t>
        <a:bodyPr/>
        <a:lstStyle/>
        <a:p>
          <a:endParaRPr lang="es-AR"/>
        </a:p>
      </dgm:t>
    </dgm:pt>
    <dgm:pt modelId="{708226DD-242D-4EC5-A4DD-86A50FA03C72}" type="sibTrans" cxnId="{CAB5CB35-CE0F-4E83-8703-0EF37924A4E1}">
      <dgm:prSet/>
      <dgm:spPr/>
      <dgm:t>
        <a:bodyPr/>
        <a:lstStyle/>
        <a:p>
          <a:endParaRPr lang="es-AR"/>
        </a:p>
      </dgm:t>
    </dgm:pt>
    <dgm:pt modelId="{AE349FB7-0C5B-4618-9C85-E8A141BAD8EC}">
      <dgm:prSet/>
      <dgm:spPr/>
      <dgm:t>
        <a:bodyPr/>
        <a:lstStyle/>
        <a:p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Reorientar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al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paciente</a:t>
          </a:r>
          <a:endParaRPr lang="en-US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36A8A662-D3B6-4B97-84FA-A62C4C47856D}" type="parTrans" cxnId="{8B2ABBC3-0992-4EB4-80FE-708584682206}">
      <dgm:prSet/>
      <dgm:spPr/>
      <dgm:t>
        <a:bodyPr/>
        <a:lstStyle/>
        <a:p>
          <a:endParaRPr lang="es-AR"/>
        </a:p>
      </dgm:t>
    </dgm:pt>
    <dgm:pt modelId="{7623D923-7402-4792-9C15-846287851740}" type="sibTrans" cxnId="{8B2ABBC3-0992-4EB4-80FE-708584682206}">
      <dgm:prSet/>
      <dgm:spPr/>
      <dgm:t>
        <a:bodyPr/>
        <a:lstStyle/>
        <a:p>
          <a:endParaRPr lang="es-AR"/>
        </a:p>
      </dgm:t>
    </dgm:pt>
    <dgm:pt modelId="{578245B5-8EEC-4969-A393-A51136AD8BC0}">
      <dgm:prSet/>
      <dgm:spPr/>
      <dgm:t>
        <a:bodyPr/>
        <a:lstStyle/>
        <a:p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Asistirlo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a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sentarse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en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la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silla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o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acostarse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en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la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cama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,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si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está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consicente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y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deamula</a:t>
          </a:r>
          <a:endParaRPr lang="en-US" dirty="0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855DDBA7-F3BC-4992-953B-BB3623214352}" type="parTrans" cxnId="{97E7757D-C67E-46CE-BFCA-3678D0C3FC95}">
      <dgm:prSet/>
      <dgm:spPr/>
      <dgm:t>
        <a:bodyPr/>
        <a:lstStyle/>
        <a:p>
          <a:endParaRPr lang="es-AR"/>
        </a:p>
      </dgm:t>
    </dgm:pt>
    <dgm:pt modelId="{C9135888-07A6-42B0-A87A-C8CC0A81AD74}" type="sibTrans" cxnId="{97E7757D-C67E-46CE-BFCA-3678D0C3FC95}">
      <dgm:prSet/>
      <dgm:spPr/>
      <dgm:t>
        <a:bodyPr/>
        <a:lstStyle/>
        <a:p>
          <a:endParaRPr lang="es-AR"/>
        </a:p>
      </dgm:t>
    </dgm:pt>
    <dgm:pt modelId="{2DA3A2BA-61A3-4360-AE0C-D83AC0D5A14F}">
      <dgm:prSet/>
      <dgm:spPr/>
      <dgm:t>
        <a:bodyPr/>
        <a:lstStyle/>
        <a:p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Educar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a la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familia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para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atenderlo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durante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las crisis</a:t>
          </a:r>
        </a:p>
      </dgm:t>
    </dgm:pt>
    <dgm:pt modelId="{44E99F47-97AA-4FCD-8092-03A43DE27833}" type="parTrans" cxnId="{337A6E67-7892-4404-82EF-0ED03E3CBE7C}">
      <dgm:prSet/>
      <dgm:spPr/>
      <dgm:t>
        <a:bodyPr/>
        <a:lstStyle/>
        <a:p>
          <a:endParaRPr lang="es-AR"/>
        </a:p>
      </dgm:t>
    </dgm:pt>
    <dgm:pt modelId="{0C6118C4-39D3-41E0-B87F-0691E40B60ED}" type="sibTrans" cxnId="{337A6E67-7892-4404-82EF-0ED03E3CBE7C}">
      <dgm:prSet/>
      <dgm:spPr/>
      <dgm:t>
        <a:bodyPr/>
        <a:lstStyle/>
        <a:p>
          <a:endParaRPr lang="es-AR"/>
        </a:p>
      </dgm:t>
    </dgm:pt>
    <dgm:pt modelId="{DA214818-D30F-407B-951A-BCE9D4E2A4F9}">
      <dgm:prSet/>
      <dgm:spPr/>
      <dgm:t>
        <a:bodyPr/>
        <a:lstStyle/>
        <a:p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Evitar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el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consumo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de alcohol, </a:t>
          </a:r>
          <a:r>
            <a:rPr lang="en-US" dirty="0" err="1">
              <a:solidFill>
                <a:schemeClr val="accent5">
                  <a:lumMod val="20000"/>
                  <a:lumOff val="80000"/>
                </a:schemeClr>
              </a:solidFill>
            </a:rPr>
            <a:t>drogas</a:t>
          </a:r>
          <a:r>
            <a:rPr lang="en-US" dirty="0">
              <a:solidFill>
                <a:schemeClr val="accent5">
                  <a:lumMod val="20000"/>
                  <a:lumOff val="80000"/>
                </a:schemeClr>
              </a:solidFill>
            </a:rPr>
            <a:t> y café </a:t>
          </a:r>
        </a:p>
      </dgm:t>
    </dgm:pt>
    <dgm:pt modelId="{FF3F9E6D-BB50-4484-A0FB-66886F30320C}" type="parTrans" cxnId="{FE798FF7-BD0E-44DC-AB96-A73ED024DDE3}">
      <dgm:prSet/>
      <dgm:spPr/>
      <dgm:t>
        <a:bodyPr/>
        <a:lstStyle/>
        <a:p>
          <a:endParaRPr lang="es-AR"/>
        </a:p>
      </dgm:t>
    </dgm:pt>
    <dgm:pt modelId="{1BB85AC5-A012-4496-8CCB-4888725750CF}" type="sibTrans" cxnId="{FE798FF7-BD0E-44DC-AB96-A73ED024DDE3}">
      <dgm:prSet/>
      <dgm:spPr/>
      <dgm:t>
        <a:bodyPr/>
        <a:lstStyle/>
        <a:p>
          <a:endParaRPr lang="es-AR"/>
        </a:p>
      </dgm:t>
    </dgm:pt>
    <dgm:pt modelId="{68EB0DE8-5F2B-4FAA-AF5F-B542C02E9F23}" type="pres">
      <dgm:prSet presAssocID="{58B4C717-2611-4ADC-A59D-A8124ACE5A4A}" presName="linear" presStyleCnt="0">
        <dgm:presLayoutVars>
          <dgm:animLvl val="lvl"/>
          <dgm:resizeHandles val="exact"/>
        </dgm:presLayoutVars>
      </dgm:prSet>
      <dgm:spPr/>
    </dgm:pt>
    <dgm:pt modelId="{09B039C0-DBAE-4907-A703-2E1890B60FD9}" type="pres">
      <dgm:prSet presAssocID="{B3E82B62-D1E1-4116-8818-033F9C002B3B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5946DD94-5BC1-47AC-AA5F-737F0F04840A}" type="pres">
      <dgm:prSet presAssocID="{B3E82B62-D1E1-4116-8818-033F9C002B3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975FB10-0B40-4BE8-9636-BCB0F14CCBE4}" srcId="{B3E82B62-D1E1-4116-8818-033F9C002B3B}" destId="{ED987A21-737D-44AA-8D79-BED89C0358E8}" srcOrd="1" destOrd="0" parTransId="{05BF0A4D-3CD0-43A4-BD3B-1B1ED4D71285}" sibTransId="{43A1A360-85FF-4236-A03C-AF812F85C35A}"/>
    <dgm:cxn modelId="{C2198C18-8102-4110-8170-B32EDF4D8757}" srcId="{B3E82B62-D1E1-4116-8818-033F9C002B3B}" destId="{5CB04A0F-3CED-42AB-B58B-1080665677A1}" srcOrd="0" destOrd="0" parTransId="{FCB3184C-452C-4A79-BD7C-97FEE85C0806}" sibTransId="{4A8A3E08-3EA8-4F06-8323-5A4F9012942A}"/>
    <dgm:cxn modelId="{E87D2422-DB3E-4FED-AB02-8148A4CDF999}" type="presOf" srcId="{AE349FB7-0C5B-4618-9C85-E8A141BAD8EC}" destId="{5946DD94-5BC1-47AC-AA5F-737F0F04840A}" srcOrd="0" destOrd="2" presId="urn:microsoft.com/office/officeart/2005/8/layout/vList2"/>
    <dgm:cxn modelId="{82BB682D-86B0-4182-85DF-5C94DA948ABE}" type="presOf" srcId="{DB7B3744-8B5F-49FE-83E8-2ABEE3E37105}" destId="{5946DD94-5BC1-47AC-AA5F-737F0F04840A}" srcOrd="0" destOrd="6" presId="urn:microsoft.com/office/officeart/2005/8/layout/vList2"/>
    <dgm:cxn modelId="{CAB5CB35-CE0F-4E83-8703-0EF37924A4E1}" srcId="{B3E82B62-D1E1-4116-8818-033F9C002B3B}" destId="{DB7B3744-8B5F-49FE-83E8-2ABEE3E37105}" srcOrd="6" destOrd="0" parTransId="{034291B1-A4F5-4101-973A-97917D68E689}" sibTransId="{708226DD-242D-4EC5-A4DD-86A50FA03C72}"/>
    <dgm:cxn modelId="{80256B40-9E89-4F85-90BB-D70467A762AB}" type="presOf" srcId="{58B4C717-2611-4ADC-A59D-A8124ACE5A4A}" destId="{68EB0DE8-5F2B-4FAA-AF5F-B542C02E9F23}" srcOrd="0" destOrd="0" presId="urn:microsoft.com/office/officeart/2005/8/layout/vList2"/>
    <dgm:cxn modelId="{337A6E67-7892-4404-82EF-0ED03E3CBE7C}" srcId="{B3E82B62-D1E1-4116-8818-033F9C002B3B}" destId="{2DA3A2BA-61A3-4360-AE0C-D83AC0D5A14F}" srcOrd="4" destOrd="0" parTransId="{44E99F47-97AA-4FCD-8092-03A43DE27833}" sibTransId="{0C6118C4-39D3-41E0-B87F-0691E40B60ED}"/>
    <dgm:cxn modelId="{97E7757D-C67E-46CE-BFCA-3678D0C3FC95}" srcId="{B3E82B62-D1E1-4116-8818-033F9C002B3B}" destId="{578245B5-8EEC-4969-A393-A51136AD8BC0}" srcOrd="3" destOrd="0" parTransId="{855DDBA7-F3BC-4992-953B-BB3623214352}" sibTransId="{C9135888-07A6-42B0-A87A-C8CC0A81AD74}"/>
    <dgm:cxn modelId="{A13C058C-9BF3-4292-BBAD-5588F751F34B}" srcId="{58B4C717-2611-4ADC-A59D-A8124ACE5A4A}" destId="{B3E82B62-D1E1-4116-8818-033F9C002B3B}" srcOrd="0" destOrd="0" parTransId="{257A273E-8AE4-40D3-A307-F026E06D6ECC}" sibTransId="{239FAA65-9769-4700-8970-97E3643C985D}"/>
    <dgm:cxn modelId="{6423F792-9466-464E-8055-DD7FE6D6C20D}" type="presOf" srcId="{ED987A21-737D-44AA-8D79-BED89C0358E8}" destId="{5946DD94-5BC1-47AC-AA5F-737F0F04840A}" srcOrd="0" destOrd="1" presId="urn:microsoft.com/office/officeart/2005/8/layout/vList2"/>
    <dgm:cxn modelId="{033C4E93-FA2F-452D-9E4A-B6338F899F4B}" type="presOf" srcId="{DA214818-D30F-407B-951A-BCE9D4E2A4F9}" destId="{5946DD94-5BC1-47AC-AA5F-737F0F04840A}" srcOrd="0" destOrd="5" presId="urn:microsoft.com/office/officeart/2005/8/layout/vList2"/>
    <dgm:cxn modelId="{8B2ABBC3-0992-4EB4-80FE-708584682206}" srcId="{B3E82B62-D1E1-4116-8818-033F9C002B3B}" destId="{AE349FB7-0C5B-4618-9C85-E8A141BAD8EC}" srcOrd="2" destOrd="0" parTransId="{36A8A662-D3B6-4B97-84FA-A62C4C47856D}" sibTransId="{7623D923-7402-4792-9C15-846287851740}"/>
    <dgm:cxn modelId="{3C7006C4-ECA7-4F41-89DB-0ED32B3866C8}" type="presOf" srcId="{578245B5-8EEC-4969-A393-A51136AD8BC0}" destId="{5946DD94-5BC1-47AC-AA5F-737F0F04840A}" srcOrd="0" destOrd="3" presId="urn:microsoft.com/office/officeart/2005/8/layout/vList2"/>
    <dgm:cxn modelId="{114853DC-A90E-4F98-BAE3-36C080913095}" type="presOf" srcId="{5CB04A0F-3CED-42AB-B58B-1080665677A1}" destId="{5946DD94-5BC1-47AC-AA5F-737F0F04840A}" srcOrd="0" destOrd="0" presId="urn:microsoft.com/office/officeart/2005/8/layout/vList2"/>
    <dgm:cxn modelId="{E22F16E7-4CA5-4235-A9B9-8AB4BF08333A}" type="presOf" srcId="{2DA3A2BA-61A3-4360-AE0C-D83AC0D5A14F}" destId="{5946DD94-5BC1-47AC-AA5F-737F0F04840A}" srcOrd="0" destOrd="4" presId="urn:microsoft.com/office/officeart/2005/8/layout/vList2"/>
    <dgm:cxn modelId="{E0B9B4F3-EEE7-46F7-9050-306C71B0893B}" type="presOf" srcId="{B3E82B62-D1E1-4116-8818-033F9C002B3B}" destId="{09B039C0-DBAE-4907-A703-2E1890B60FD9}" srcOrd="0" destOrd="0" presId="urn:microsoft.com/office/officeart/2005/8/layout/vList2"/>
    <dgm:cxn modelId="{FE798FF7-BD0E-44DC-AB96-A73ED024DDE3}" srcId="{B3E82B62-D1E1-4116-8818-033F9C002B3B}" destId="{DA214818-D30F-407B-951A-BCE9D4E2A4F9}" srcOrd="5" destOrd="0" parTransId="{FF3F9E6D-BB50-4484-A0FB-66886F30320C}" sibTransId="{1BB85AC5-A012-4496-8CCB-4888725750CF}"/>
    <dgm:cxn modelId="{B551C9EA-3C48-4A5C-9F7A-2D5D4B068423}" type="presParOf" srcId="{68EB0DE8-5F2B-4FAA-AF5F-B542C02E9F23}" destId="{09B039C0-DBAE-4907-A703-2E1890B60FD9}" srcOrd="0" destOrd="0" presId="urn:microsoft.com/office/officeart/2005/8/layout/vList2"/>
    <dgm:cxn modelId="{9C3D7A64-AF01-4AE4-A3CC-20D8C5064128}" type="presParOf" srcId="{68EB0DE8-5F2B-4FAA-AF5F-B542C02E9F23}" destId="{5946DD94-5BC1-47AC-AA5F-737F0F04840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039C0-DBAE-4907-A703-2E1890B60FD9}">
      <dsp:nvSpPr>
        <dsp:cNvPr id="0" name=""/>
        <dsp:cNvSpPr/>
      </dsp:nvSpPr>
      <dsp:spPr>
        <a:xfrm>
          <a:off x="0" y="382555"/>
          <a:ext cx="5342616" cy="64759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>
              <a:solidFill>
                <a:schemeClr val="tx1"/>
              </a:solidFill>
            </a:rPr>
            <a:t>DURANTE UNA CRISIS CONVULSIVA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31613" y="414168"/>
        <a:ext cx="5279390" cy="584369"/>
      </dsp:txXfrm>
    </dsp:sp>
    <dsp:sp modelId="{5946DD94-5BC1-47AC-AA5F-737F0F04840A}">
      <dsp:nvSpPr>
        <dsp:cNvPr id="0" name=""/>
        <dsp:cNvSpPr/>
      </dsp:nvSpPr>
      <dsp:spPr>
        <a:xfrm>
          <a:off x="0" y="1030150"/>
          <a:ext cx="5342616" cy="3353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628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Proporcionar privacidad y proteger al paciente de observadores curiosos.</a:t>
          </a:r>
          <a:endParaRPr lang="en-US" sz="2100" kern="1200" dirty="0">
            <a:solidFill>
              <a:schemeClr val="accent5">
                <a:lumMod val="20000"/>
                <a:lumOff val="80000"/>
              </a:schemeClr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Acostar al paciente en el piso si es posible</a:t>
          </a:r>
          <a:endParaRPr lang="en-US" sz="2100" kern="1200" dirty="0">
            <a:solidFill>
              <a:schemeClr val="accent5">
                <a:lumMod val="20000"/>
                <a:lumOff val="80000"/>
              </a:schemeClr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Proteger su cabeza con un cojín para prevenir lesiones</a:t>
          </a:r>
          <a:endParaRPr lang="en-US" sz="2100" kern="1200" dirty="0">
            <a:solidFill>
              <a:schemeClr val="accent5">
                <a:lumMod val="20000"/>
                <a:lumOff val="80000"/>
              </a:schemeClr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Aflojar ropas apretadas y retirar anteojos si los tiene</a:t>
          </a:r>
          <a:endParaRPr lang="en-US" sz="2100" kern="1200" dirty="0">
            <a:solidFill>
              <a:schemeClr val="accent5">
                <a:lumMod val="20000"/>
                <a:lumOff val="80000"/>
              </a:schemeClr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Retirar muebles, almohadas y subir barandas</a:t>
          </a:r>
          <a:endParaRPr lang="en-US" sz="2100" kern="1200" dirty="0">
            <a:solidFill>
              <a:schemeClr val="accent5">
                <a:lumMod val="20000"/>
                <a:lumOff val="80000"/>
              </a:schemeClr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Controlar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la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duración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de la crisis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convulsiva</a:t>
          </a:r>
          <a:endParaRPr lang="en-US" sz="2100" kern="1200" dirty="0">
            <a:solidFill>
              <a:schemeClr val="accent5">
                <a:lumMod val="20000"/>
                <a:lumOff val="80000"/>
              </a:schemeClr>
            </a:solidFill>
          </a:endParaRPr>
        </a:p>
      </dsp:txBody>
      <dsp:txXfrm>
        <a:off x="0" y="1030150"/>
        <a:ext cx="5342616" cy="33533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039C0-DBAE-4907-A703-2E1890B60FD9}">
      <dsp:nvSpPr>
        <dsp:cNvPr id="0" name=""/>
        <dsp:cNvSpPr/>
      </dsp:nvSpPr>
      <dsp:spPr>
        <a:xfrm>
          <a:off x="0" y="92599"/>
          <a:ext cx="5342616" cy="10740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>
              <a:solidFill>
                <a:schemeClr val="tx1"/>
              </a:solidFill>
            </a:rPr>
            <a:t>DESPUÉS DE UNA CRISIS CONVULSIVA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52431" y="145030"/>
        <a:ext cx="5237754" cy="969198"/>
      </dsp:txXfrm>
    </dsp:sp>
    <dsp:sp modelId="{5946DD94-5BC1-47AC-AA5F-737F0F04840A}">
      <dsp:nvSpPr>
        <dsp:cNvPr id="0" name=""/>
        <dsp:cNvSpPr/>
      </dsp:nvSpPr>
      <dsp:spPr>
        <a:xfrm>
          <a:off x="0" y="1166659"/>
          <a:ext cx="5342616" cy="3409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9628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Mantener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al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paciente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en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decúbito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lateral (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evitar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broncoaspiración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Mantener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vías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aéreas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permeables</a:t>
          </a:r>
          <a:endParaRPr lang="en-US" sz="2100" kern="1200" dirty="0">
            <a:solidFill>
              <a:schemeClr val="accent5">
                <a:lumMod val="20000"/>
                <a:lumOff val="80000"/>
              </a:schemeClr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Reorientar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al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paciente</a:t>
          </a:r>
          <a:endParaRPr lang="en-US" sz="2100" kern="1200" dirty="0">
            <a:solidFill>
              <a:schemeClr val="accent5">
                <a:lumMod val="20000"/>
                <a:lumOff val="80000"/>
              </a:schemeClr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Asistirlo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a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sentarse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en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la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silla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o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acostarse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en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la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cama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,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si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está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consicente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y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deamula</a:t>
          </a:r>
          <a:endParaRPr lang="en-US" sz="2100" kern="1200" dirty="0">
            <a:solidFill>
              <a:schemeClr val="accent5">
                <a:lumMod val="20000"/>
                <a:lumOff val="80000"/>
              </a:schemeClr>
            </a:solidFill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Educar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a la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familia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para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atenderlo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durante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las crisis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Evitar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el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consumo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de alcohol, </a:t>
          </a:r>
          <a:r>
            <a:rPr lang="en-US" sz="2100" kern="1200" dirty="0" err="1">
              <a:solidFill>
                <a:schemeClr val="accent5">
                  <a:lumMod val="20000"/>
                  <a:lumOff val="80000"/>
                </a:schemeClr>
              </a:solidFill>
            </a:rPr>
            <a:t>drogas</a:t>
          </a:r>
          <a:r>
            <a:rPr lang="en-US" sz="2100" kern="1200" dirty="0">
              <a:solidFill>
                <a:schemeClr val="accent5">
                  <a:lumMod val="20000"/>
                  <a:lumOff val="80000"/>
                </a:schemeClr>
              </a:solidFill>
            </a:rPr>
            <a:t> y café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100" kern="1200" dirty="0">
            <a:solidFill>
              <a:schemeClr val="accent5">
                <a:lumMod val="20000"/>
                <a:lumOff val="80000"/>
              </a:schemeClr>
            </a:solidFill>
          </a:endParaRPr>
        </a:p>
      </dsp:txBody>
      <dsp:txXfrm>
        <a:off x="0" y="1166659"/>
        <a:ext cx="5342616" cy="34092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3E6ABA0-6461-40CF-9DD3-E7A1840EFF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B70169F-1B74-4ECA-8677-1FEE194C94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5758A-D7C4-465F-8D0A-C0BE8311CFD1}" type="datetime1">
              <a:rPr lang="es-ES" smtClean="0"/>
              <a:t>02/07/2026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6E85B1-1A76-4A7E-A7E9-3D35C34A0B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9893448-7FC5-4F1C-8295-604F6FB8FA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10C262-0B5A-4861-A871-33B3782CBA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1766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E8C04-8AAE-4668-9E10-2319BD675B2A}" type="datetime1">
              <a:rPr lang="es-ES" smtClean="0"/>
              <a:pPr/>
              <a:t>02/07/2026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dirty="0"/>
              <a:t>Editar los estilos de texto del patrón</a:t>
            </a:r>
          </a:p>
          <a:p>
            <a:pPr lvl="1"/>
            <a:r>
              <a:rPr lang="es-ES" noProof="0" dirty="0"/>
              <a:t>Segundo nivel</a:t>
            </a:r>
          </a:p>
          <a:p>
            <a:pPr lvl="2"/>
            <a:r>
              <a:rPr lang="es-ES" noProof="0" dirty="0"/>
              <a:t>Tercer nivel</a:t>
            </a:r>
          </a:p>
          <a:p>
            <a:pPr lvl="3"/>
            <a:r>
              <a:rPr lang="es-ES" noProof="0" dirty="0"/>
              <a:t>Cuarto nivel</a:t>
            </a:r>
          </a:p>
          <a:p>
            <a:pPr lvl="4"/>
            <a:r>
              <a:rPr lang="es-ES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9C1C7-B601-403A-A3DF-2FE7D31A347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57934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19C1C7-B601-403A-A3DF-2FE7D31A347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2049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19C1C7-B601-403A-A3DF-2FE7D31A347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7702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93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6293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9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766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371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197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672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727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787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708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1473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6587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4470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934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19C1C7-B601-403A-A3DF-2FE7D31A3475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140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FED12A2-16A7-6843-9B63-1355399B1E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3861730" cy="685799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45F43BF2-A8EB-C342-BFB2-28AFB1781935}"/>
              </a:ext>
            </a:extLst>
          </p:cNvPr>
          <p:cNvSpPr/>
          <p:nvPr userDrawn="1"/>
        </p:nvSpPr>
        <p:spPr>
          <a:xfrm>
            <a:off x="0" y="787400"/>
            <a:ext cx="11455400" cy="5295900"/>
          </a:xfrm>
          <a:prstGeom prst="rect">
            <a:avLst/>
          </a:prstGeom>
          <a:solidFill>
            <a:schemeClr val="accent5">
              <a:lumMod val="60000"/>
              <a:lumOff val="4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1418BB35-F84D-7E4D-9F02-5B4CB837E1CB}"/>
              </a:ext>
            </a:extLst>
          </p:cNvPr>
          <p:cNvCxnSpPr/>
          <p:nvPr userDrawn="1"/>
        </p:nvCxnSpPr>
        <p:spPr>
          <a:xfrm>
            <a:off x="1778000" y="3435350"/>
            <a:ext cx="8661400" cy="0"/>
          </a:xfrm>
          <a:prstGeom prst="line">
            <a:avLst/>
          </a:prstGeom>
          <a:ln w="381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>
            <a:extLst>
              <a:ext uri="{FF2B5EF4-FFF2-40B4-BE49-F238E27FC236}">
                <a16:creationId xmlns:a16="http://schemas.microsoft.com/office/drawing/2014/main" id="{72FE6DCC-3681-AF43-B6B6-4A40A92581A5}"/>
              </a:ext>
            </a:extLst>
          </p:cNvPr>
          <p:cNvSpPr/>
          <p:nvPr userDrawn="1"/>
        </p:nvSpPr>
        <p:spPr>
          <a:xfrm>
            <a:off x="2260600" y="1647825"/>
            <a:ext cx="3562350" cy="3562350"/>
          </a:xfrm>
          <a:prstGeom prst="ellipse">
            <a:avLst/>
          </a:prstGeom>
          <a:solidFill>
            <a:schemeClr val="accent4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A8E30CA-E181-3D4D-BB1E-9167FF0BE5D9}"/>
              </a:ext>
            </a:extLst>
          </p:cNvPr>
          <p:cNvSpPr/>
          <p:nvPr userDrawn="1"/>
        </p:nvSpPr>
        <p:spPr>
          <a:xfrm>
            <a:off x="2285627" y="1647121"/>
            <a:ext cx="3562350" cy="3562350"/>
          </a:xfrm>
          <a:prstGeom prst="ellipse">
            <a:avLst/>
          </a:prstGeom>
          <a:solidFill>
            <a:schemeClr val="accent4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2" name="Triángulo 11">
            <a:extLst>
              <a:ext uri="{FF2B5EF4-FFF2-40B4-BE49-F238E27FC236}">
                <a16:creationId xmlns:a16="http://schemas.microsoft.com/office/drawing/2014/main" id="{9061463E-CF25-634A-89E2-4E3280BB9CEB}"/>
              </a:ext>
            </a:extLst>
          </p:cNvPr>
          <p:cNvSpPr/>
          <p:nvPr userDrawn="1"/>
        </p:nvSpPr>
        <p:spPr>
          <a:xfrm>
            <a:off x="0" y="0"/>
            <a:ext cx="2628900" cy="6858000"/>
          </a:xfrm>
          <a:prstGeom prst="triangle">
            <a:avLst>
              <a:gd name="adj" fmla="val 0"/>
            </a:avLst>
          </a:prstGeom>
          <a:gradFill>
            <a:gsLst>
              <a:gs pos="47000">
                <a:schemeClr val="accent4">
                  <a:lumMod val="50000"/>
                </a:schemeClr>
              </a:gs>
              <a:gs pos="98000">
                <a:schemeClr val="accent4">
                  <a:lumMod val="20000"/>
                  <a:lumOff val="80000"/>
                  <a:alpha val="1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Triángulo 12">
            <a:extLst>
              <a:ext uri="{FF2B5EF4-FFF2-40B4-BE49-F238E27FC236}">
                <a16:creationId xmlns:a16="http://schemas.microsoft.com/office/drawing/2014/main" id="{81214215-C784-4548-BD1F-4BB3F0A84645}"/>
              </a:ext>
            </a:extLst>
          </p:cNvPr>
          <p:cNvSpPr/>
          <p:nvPr userDrawn="1"/>
        </p:nvSpPr>
        <p:spPr>
          <a:xfrm flipV="1">
            <a:off x="0" y="0"/>
            <a:ext cx="2628900" cy="6858000"/>
          </a:xfrm>
          <a:prstGeom prst="triangle">
            <a:avLst>
              <a:gd name="adj" fmla="val 0"/>
            </a:avLst>
          </a:prstGeom>
          <a:solidFill>
            <a:srgbClr val="5EB2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A48B1337-BF6D-C04A-9C74-574FA33512D5}"/>
              </a:ext>
            </a:extLst>
          </p:cNvPr>
          <p:cNvSpPr/>
          <p:nvPr userDrawn="1"/>
        </p:nvSpPr>
        <p:spPr>
          <a:xfrm>
            <a:off x="2356553" y="1727201"/>
            <a:ext cx="3416300" cy="3416300"/>
          </a:xfrm>
          <a:prstGeom prst="ellipse">
            <a:avLst/>
          </a:prstGeom>
          <a:solidFill>
            <a:srgbClr val="005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4C5EC980-0029-164A-926D-9ED33032D7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71763" y="3657600"/>
            <a:ext cx="2781300" cy="896368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169DAC15-E0D1-2041-A923-17653DCA3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1251" y="2452719"/>
            <a:ext cx="2773204" cy="1118618"/>
          </a:xfrm>
          <a:prstGeom prst="rect">
            <a:avLst/>
          </a:prstGeom>
        </p:spPr>
        <p:txBody>
          <a:bodyPr rtlCol="0" anchor="ctr"/>
          <a:lstStyle>
            <a:lvl1pPr algn="ctr">
              <a:defRPr sz="3200">
                <a:solidFill>
                  <a:schemeClr val="accent6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90428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 L -0.9056 0 " pathEditMode="relative" rAng="0" ptsTypes="AA">
                                      <p:cBhvr>
                                        <p:cTn id="6" dur="9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28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xit" presetSubtype="8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xit" presetSubtype="8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" presetClass="exit" presetSubtype="8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xit" presetSubtype="8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xit" presetSubtype="8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7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 animBg="1"/>
      <p:bldP spid="14" grpId="1" animBg="1"/>
      <p:bldP spid="18" grpId="0" animBg="1"/>
      <p:bldP spid="18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  <p:bldP spid="2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1" build="p">
        <p:tmplLst>
          <p:tmpl lvl="1">
            <p:tnLst>
              <p:par>
                <p:cTn presetID="22" presetClass="exit" presetSubtype="8" fill="hold" nodeType="withEffect">
                  <p:stCondLst>
                    <p:cond delay="7500"/>
                  </p:stCondLst>
                  <p:childTnLst>
                    <p:animEffect transition="out" filter="wipe(left)">
                      <p:cBhvr>
                        <p:cTn dur="750"/>
                        <p:tgtEl>
                          <p:spTgt spid="21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749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9" grpId="0"/>
      <p:bldP spid="19" grpId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18DBD5F-C6EC-485E-8ECE-A5152736C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AB565CF-C5D6-42F0-880D-CBD1F7BAA59B}" type="datetime1">
              <a:rPr lang="es-ES" smtClean="0"/>
              <a:pPr/>
              <a:t>02/07/2026</a:t>
            </a:fld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B6C0BE6-E24A-4679-B786-AAB41ADCC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3FB9417-93D4-4C41-8E0E-1553E0B5D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4F31B-23FA-4075-AF7D-6228CFD12F03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1068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040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C42100B-A111-4379-AEED-6341AC796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489142F8-7540-4733-B343-07D1C3577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5DAD19-89EC-4830-AED6-293680316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DE158-2103-4788-974E-2F53CDC6B26E}" type="datetime1">
              <a:rPr lang="es-ES" smtClean="0"/>
              <a:pPr/>
              <a:t>02/07/2026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DC5E59-6466-4E0A-8317-7FF66CBF3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88CDD0A-74FF-4205-80A3-283831D0C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A64F31B-23FA-4075-AF7D-6228CFD12F03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2913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2AA5F59-F641-4E43-8627-D6342C639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153" y="2869691"/>
            <a:ext cx="3613210" cy="1118618"/>
          </a:xfrm>
        </p:spPr>
        <p:txBody>
          <a:bodyPr rtlCol="0"/>
          <a:lstStyle/>
          <a:p>
            <a:pPr rtl="0"/>
            <a:r>
              <a:rPr lang="es-ES" dirty="0"/>
              <a:t>CONVULSIONES Y EPILEPSIA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7953ABF-92FC-AC4A-9335-844C602990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53276" y="4981016"/>
            <a:ext cx="3901598" cy="896368"/>
          </a:xfrm>
        </p:spPr>
        <p:txBody>
          <a:bodyPr rtlCol="0"/>
          <a:lstStyle/>
          <a:p>
            <a:pPr rtl="0"/>
            <a:r>
              <a:rPr lang="es-ES" dirty="0">
                <a:solidFill>
                  <a:schemeClr val="accent4">
                    <a:lumMod val="50000"/>
                  </a:schemeClr>
                </a:solidFill>
              </a:rPr>
              <a:t>Esp. Mg. Prof. Lic. Miguel Nogales</a:t>
            </a:r>
          </a:p>
        </p:txBody>
      </p:sp>
      <p:pic>
        <p:nvPicPr>
          <p:cNvPr id="2" name="Picture 2" descr="Logotipo&#10;&#10;Descripción generada automáticamente">
            <a:extLst>
              <a:ext uri="{FF2B5EF4-FFF2-40B4-BE49-F238E27FC236}">
                <a16:creationId xmlns:a16="http://schemas.microsoft.com/office/drawing/2014/main" id="{2286163E-3411-2774-7515-45B4C33BE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9275" y="186080"/>
            <a:ext cx="1783306" cy="187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texto 5">
            <a:extLst>
              <a:ext uri="{FF2B5EF4-FFF2-40B4-BE49-F238E27FC236}">
                <a16:creationId xmlns:a16="http://schemas.microsoft.com/office/drawing/2014/main" id="{6916DB44-61EE-5B73-30CD-E426E5E07901}"/>
              </a:ext>
            </a:extLst>
          </p:cNvPr>
          <p:cNvSpPr txBox="1">
            <a:spLocks/>
          </p:cNvSpPr>
          <p:nvPr/>
        </p:nvSpPr>
        <p:spPr>
          <a:xfrm>
            <a:off x="2419350" y="751916"/>
            <a:ext cx="2743200" cy="896368"/>
          </a:xfrm>
          <a:prstGeom prst="rect">
            <a:avLst/>
          </a:prstGeom>
        </p:spPr>
        <p:txBody>
          <a:bodyPr rtlCol="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accent4">
                    <a:lumMod val="50000"/>
                  </a:schemeClr>
                </a:solidFill>
              </a:rPr>
              <a:t>ICA , 2° 1°, TM-TT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588A646-868A-77B5-0E5E-F342BB3DC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199" y="4685506"/>
            <a:ext cx="3221581" cy="203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61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2389518" y="871593"/>
            <a:ext cx="6970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" sz="3600" dirty="0">
                <a:solidFill>
                  <a:srgbClr val="A0EB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CONVULSIONES</a:t>
            </a: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8372B9D9-0723-B3D2-A34D-FAE25659DB75}"/>
              </a:ext>
            </a:extLst>
          </p:cNvPr>
          <p:cNvSpPr txBox="1">
            <a:spLocks/>
          </p:cNvSpPr>
          <p:nvPr/>
        </p:nvSpPr>
        <p:spPr>
          <a:xfrm>
            <a:off x="616883" y="2423668"/>
            <a:ext cx="5628642" cy="111861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Episodios de actividad motora, sensorial, vegetativa o psíquica (o combinación) anómalas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Resultado de la descarga eléctrica excesiva y súbita de las neuronas cerebrales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Puede suceder en una parte localizada del cerebro o en todo el órgano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Tipos de convulsiones: focales, generalizadas y desconocidas (ILAE)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ítulo 3">
            <a:extLst>
              <a:ext uri="{FF2B5EF4-FFF2-40B4-BE49-F238E27FC236}">
                <a16:creationId xmlns:a16="http://schemas.microsoft.com/office/drawing/2014/main" id="{9BF87AA3-EE5F-056B-0219-2860BC63D8BF}"/>
              </a:ext>
            </a:extLst>
          </p:cNvPr>
          <p:cNvSpPr txBox="1">
            <a:spLocks/>
          </p:cNvSpPr>
          <p:nvPr/>
        </p:nvSpPr>
        <p:spPr>
          <a:xfrm>
            <a:off x="6216771" y="2317511"/>
            <a:ext cx="5628642" cy="111861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Focales: </a:t>
            </a:r>
            <a:r>
              <a:rPr lang="es-ES" sz="20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orígen</a:t>
            </a: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dentro de un hemisferio cerebral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Generalizadas</a:t>
            </a: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origen y propagación rápida a través de ambos hemisferios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Desconocidas</a:t>
            </a: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 sin origen identificado e incluye espasmos epilépticos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Primeros auxilios e intervención médica en crisis epilépticas">
            <a:extLst>
              <a:ext uri="{FF2B5EF4-FFF2-40B4-BE49-F238E27FC236}">
                <a16:creationId xmlns:a16="http://schemas.microsoft.com/office/drawing/2014/main" id="{D7DC145B-923E-5041-EC25-E9846E360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568" y="4407110"/>
            <a:ext cx="3060845" cy="226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409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2389518" y="871593"/>
            <a:ext cx="6970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FISIOPATOLOGÍA</a:t>
            </a: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8372B9D9-0723-B3D2-A34D-FAE25659DB75}"/>
              </a:ext>
            </a:extLst>
          </p:cNvPr>
          <p:cNvSpPr txBox="1">
            <a:spLocks/>
          </p:cNvSpPr>
          <p:nvPr/>
        </p:nvSpPr>
        <p:spPr>
          <a:xfrm>
            <a:off x="616881" y="2078610"/>
            <a:ext cx="6853593" cy="4080649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Alteración eléctrica en las células nerviosas de una sección del cerebro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Descargas eléctricas anómalas, recurrentes y sin control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Posible pérdida del estado de consciencia relacionada, exceso del movimiento, pérdida del tono o movimiento muscular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También alteraciones del comportamiento, estado de ánimo, sensaciones y percepción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Causas diversas: genéticas, por alteraciones metabólicas o estructurales o desconocidas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1026" name="Picture 2" descr="Hipertensión, convulsiones y epilepsia: revisión sobre la fisiopatología y  tratamiento | actuamed">
            <a:extLst>
              <a:ext uri="{FF2B5EF4-FFF2-40B4-BE49-F238E27FC236}">
                <a16:creationId xmlns:a16="http://schemas.microsoft.com/office/drawing/2014/main" id="{22451302-19A9-77D2-8B82-D841D4F35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089" y="4408580"/>
            <a:ext cx="4091833" cy="215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132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2610929" y="880102"/>
            <a:ext cx="6970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CAUSAS DE CONVULSIONES</a:t>
            </a: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D7C4D39E-87F7-AF09-CD7A-40B4D1E3DB20}"/>
              </a:ext>
            </a:extLst>
          </p:cNvPr>
          <p:cNvSpPr txBox="1">
            <a:spLocks/>
          </p:cNvSpPr>
          <p:nvPr/>
        </p:nvSpPr>
        <p:spPr>
          <a:xfrm>
            <a:off x="616883" y="2423668"/>
            <a:ext cx="5628642" cy="111861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Enfermedad cerebrovascular (ACV)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Hipoxemia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Fiebre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Traumatismo craneoencefálico (TEC)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Hipertensión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Infecciones del SNC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Enfermedades metabólicas y tóxicas: insuficiencia renal, hiponatremia, hipocalcemia, hipoglucemia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Tumor cerebral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Abstinencia farmacológica y alcohólica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Alergias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704F18B-A7A1-7C93-17FE-D4096AA01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083" y="1976716"/>
            <a:ext cx="2843085" cy="201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ipoxemia Care Guide Information En Espanol">
            <a:extLst>
              <a:ext uri="{FF2B5EF4-FFF2-40B4-BE49-F238E27FC236}">
                <a16:creationId xmlns:a16="http://schemas.microsoft.com/office/drawing/2014/main" id="{95ED9D74-4375-BA04-41CF-144A68742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071" y="449789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RAUMATISMO CRANEOENCEFÁLICO (TCE). CAUSAS MÁS FRECUENTES, SECUELAS Y  REHABILITACIÓN - ESTIMULACIÓN COGNITIVA GLOBAL">
            <a:extLst>
              <a:ext uri="{FF2B5EF4-FFF2-40B4-BE49-F238E27FC236}">
                <a16:creationId xmlns:a16="http://schemas.microsoft.com/office/drawing/2014/main" id="{63368AED-A350-90A8-13FC-F25A1D45E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608" y="5145232"/>
            <a:ext cx="3419475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umor cerebral - Síntomas y causas - Mayo Clinic">
            <a:extLst>
              <a:ext uri="{FF2B5EF4-FFF2-40B4-BE49-F238E27FC236}">
                <a16:creationId xmlns:a16="http://schemas.microsoft.com/office/drawing/2014/main" id="{0735A9B4-180D-99EC-4F53-72F29AA72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525" y="2131862"/>
            <a:ext cx="245745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276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2924356" y="514573"/>
            <a:ext cx="6970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MANIFESTACIONES CLÍNICAS</a:t>
            </a: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8372B9D9-0723-B3D2-A34D-FAE25659DB75}"/>
              </a:ext>
            </a:extLst>
          </p:cNvPr>
          <p:cNvSpPr txBox="1">
            <a:spLocks/>
          </p:cNvSpPr>
          <p:nvPr/>
        </p:nvSpPr>
        <p:spPr>
          <a:xfrm>
            <a:off x="431321" y="1604157"/>
            <a:ext cx="9126747" cy="4080649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Depende de la ubicación de las neuronas que realizan la descarga eléctrica anómala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18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Varían desde un episodio simple de mirada fija (crisis de ausencia generalizada) hasta movimientos prolongados de contracción muscular intensa e involuntaria con pérdida del estado de consciencia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1800" b="1" dirty="0">
                <a:solidFill>
                  <a:schemeClr val="accent2"/>
                </a:solidFill>
                <a:latin typeface="Calibri Light" panose="020F0302020204030204"/>
              </a:rPr>
              <a:t>Convulsiones parciales simples: </a:t>
            </a:r>
            <a:r>
              <a:rPr lang="es-ES" sz="18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agitación de un dedo o una mano, movimiento de boca sin control, habla ininteligible, mareos, visualización de colores y percepción de sonidos y olores desagradables, sin pérdida de estado de conciencia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1800" b="1" dirty="0">
                <a:solidFill>
                  <a:srgbClr val="FFFF00"/>
                </a:solidFill>
                <a:latin typeface="Calibri Light" panose="020F0302020204030204"/>
              </a:rPr>
              <a:t>Convulsiones generalizadas: </a:t>
            </a:r>
            <a:r>
              <a:rPr lang="es-ES" sz="18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rigidez intensa en todo el cuerpo, luego relajación y contracción muscular alternada (contracción tónico-clónica), posible llanto epiléptico, posible mordedura de lengua e incontinencia urinaria y fecal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18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Después de 1-2 minutos, movimientos convulsivos ceden, paciente se relaja y entra en coma profundo, con respiraciones ruidosas (abdominales)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18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Estado </a:t>
            </a:r>
            <a:r>
              <a:rPr lang="es-ES" sz="1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Calibri Light" panose="020F0302020204030204"/>
              </a:rPr>
              <a:t>postictal</a:t>
            </a:r>
            <a:r>
              <a:rPr lang="es-ES" sz="18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: paciente confundido, difícil de despertar, puede dormir durante horas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18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Otros síntomas: </a:t>
            </a:r>
            <a:r>
              <a:rPr lang="es-ES" sz="1800" dirty="0" err="1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cafalea</a:t>
            </a:r>
            <a:r>
              <a:rPr lang="es-ES" sz="18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, dolor muscular, fatiga y depresión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0406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923027" y="871593"/>
            <a:ext cx="10623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TIPOS DE CONVULSIONES GENERALIZADAS</a:t>
            </a: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8372B9D9-0723-B3D2-A34D-FAE25659DB75}"/>
              </a:ext>
            </a:extLst>
          </p:cNvPr>
          <p:cNvSpPr txBox="1">
            <a:spLocks/>
          </p:cNvSpPr>
          <p:nvPr/>
        </p:nvSpPr>
        <p:spPr>
          <a:xfrm>
            <a:off x="616881" y="2371908"/>
            <a:ext cx="6853593" cy="4080649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Convulsiones tónico-clónicas (Gran Mal)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Convulsiones tónicas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Convulsiones clónicas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Convulsiones mioclónicas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Convulsiones atónicas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Convulsiones de ausencia (Petit Mal)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3" name="Picture 2" descr="La epilepsia generalizada idiopática representa hasta el 30% de los casos  en niños y adolescentes">
            <a:extLst>
              <a:ext uri="{FF2B5EF4-FFF2-40B4-BE49-F238E27FC236}">
                <a16:creationId xmlns:a16="http://schemas.microsoft.com/office/drawing/2014/main" id="{2A4820CD-4722-A671-A690-FC786AA387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7" r="8456" b="4"/>
          <a:stretch/>
        </p:blipFill>
        <p:spPr bwMode="auto">
          <a:xfrm>
            <a:off x="7749979" y="2278436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284107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1483743" y="880102"/>
            <a:ext cx="8744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CONVULSIONES TÓNICO-CLÓNICAS</a:t>
            </a: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D7C4D39E-87F7-AF09-CD7A-40B4D1E3DB20}"/>
              </a:ext>
            </a:extLst>
          </p:cNvPr>
          <p:cNvSpPr txBox="1">
            <a:spLocks/>
          </p:cNvSpPr>
          <p:nvPr/>
        </p:nvSpPr>
        <p:spPr>
          <a:xfrm>
            <a:off x="616883" y="2423668"/>
            <a:ext cx="5628642" cy="111861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FASE TÓNICA: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Rigidez de extremidades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Caída al piso en posición </a:t>
            </a:r>
            <a:r>
              <a:rPr lang="es-ES" sz="2000" dirty="0" err="1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opistotónica</a:t>
            </a: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Frecuente incontinencia urinaria y fecal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Cianosis distal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Dilatación pupilar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Pupilas </a:t>
            </a: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fijas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Duración: 30 segundos-1 minuto</a:t>
            </a: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0D07C152-C4DC-4036-5FA0-C9F2AF9C4F9F}"/>
              </a:ext>
            </a:extLst>
          </p:cNvPr>
          <p:cNvSpPr txBox="1">
            <a:spLocks/>
          </p:cNvSpPr>
          <p:nvPr/>
        </p:nvSpPr>
        <p:spPr>
          <a:xfrm>
            <a:off x="5686339" y="2423668"/>
            <a:ext cx="5628642" cy="111861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FASE CLÓNICA: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Sacudidas clónicas de extremidades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Cianosis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Incontinencia fecal y urinaria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Ojos en blanco con parpadeo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Espuma por boca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3074" name="Picture 2" descr="Convulsión de gran mal: MedlinePlus enciclopedia médica illustración">
            <a:extLst>
              <a:ext uri="{FF2B5EF4-FFF2-40B4-BE49-F238E27FC236}">
                <a16:creationId xmlns:a16="http://schemas.microsoft.com/office/drawing/2014/main" id="{1A5BCBF0-7DEA-6703-47C7-275BF612D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291" y="4342101"/>
            <a:ext cx="3270979" cy="223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044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1751161" y="466422"/>
            <a:ext cx="8203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CONVULSIONES TÓNICO-CLÓNICAS</a:t>
            </a: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8372B9D9-0723-B3D2-A34D-FAE25659DB75}"/>
              </a:ext>
            </a:extLst>
          </p:cNvPr>
          <p:cNvSpPr txBox="1">
            <a:spLocks/>
          </p:cNvSpPr>
          <p:nvPr/>
        </p:nvSpPr>
        <p:spPr>
          <a:xfrm>
            <a:off x="616881" y="2078610"/>
            <a:ext cx="6853593" cy="4080649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Alteración eléctrica en las células nerviosas de una sección del cerebro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Descargas eléctricas anómalas, recurrentes y sin control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Posible pérdida del estado de consciencia relacionada, exceso del movimiento, pérdida del tono o movimiento muscular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También alteraciones del comportamiento, estado de ánimo, sensaciones y percepción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Causas diversas: genéticas, por alteraciones metabólicas o estructurales o desconocidas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3" name="Picture 2" descr="epilepsia | Salud en Tu Vida">
            <a:extLst>
              <a:ext uri="{FF2B5EF4-FFF2-40B4-BE49-F238E27FC236}">
                <a16:creationId xmlns:a16="http://schemas.microsoft.com/office/drawing/2014/main" id="{7DF59CF5-2B29-BF06-5C20-14D968C0F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368" y="1322807"/>
            <a:ext cx="10771632" cy="5086349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068946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1682150" y="880102"/>
            <a:ext cx="9782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VALORACIÓN Y HALLAZGOS DIAGNÓSTICOS</a:t>
            </a: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D7C4D39E-87F7-AF09-CD7A-40B4D1E3DB20}"/>
              </a:ext>
            </a:extLst>
          </p:cNvPr>
          <p:cNvSpPr txBox="1">
            <a:spLocks/>
          </p:cNvSpPr>
          <p:nvPr/>
        </p:nvSpPr>
        <p:spPr>
          <a:xfrm>
            <a:off x="556498" y="2869691"/>
            <a:ext cx="5628642" cy="111861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Datos de embarazo y parto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Lesiones y afecciones en cabeza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Valoración neurológica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RMN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EEG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4098" name="Picture 2" descr="EMS SOLUTIONS INTERNATIONAL by @DrRamonReyesMD marca registrada: ESCALA DE  COMA DE GLASGOW. Novedades">
            <a:extLst>
              <a:ext uri="{FF2B5EF4-FFF2-40B4-BE49-F238E27FC236}">
                <a16:creationId xmlns:a16="http://schemas.microsoft.com/office/drawing/2014/main" id="{ED8E7F79-2F7D-6BA1-2A5C-D9D7E3680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327" y="3429000"/>
            <a:ext cx="2943960" cy="294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lectroencefalografía (EEG) - Mayo Clinic">
            <a:extLst>
              <a:ext uri="{FF2B5EF4-FFF2-40B4-BE49-F238E27FC236}">
                <a16:creationId xmlns:a16="http://schemas.microsoft.com/office/drawing/2014/main" id="{C2A4A919-74D3-2323-596B-DDA348645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100" y="2379364"/>
            <a:ext cx="3163900" cy="221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lectroencefalograma (EEG), qué es - Pruebas Médicas">
            <a:extLst>
              <a:ext uri="{FF2B5EF4-FFF2-40B4-BE49-F238E27FC236}">
                <a16:creationId xmlns:a16="http://schemas.microsoft.com/office/drawing/2014/main" id="{0AB2A254-A171-35D7-7622-7F5AEA9DF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100" y="4897749"/>
            <a:ext cx="31639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876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1682150" y="914815"/>
            <a:ext cx="9782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TRATAMIENTO DE CONVULSIONES</a:t>
            </a: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D7C4D39E-87F7-AF09-CD7A-40B4D1E3DB20}"/>
              </a:ext>
            </a:extLst>
          </p:cNvPr>
          <p:cNvSpPr txBox="1">
            <a:spLocks/>
          </p:cNvSpPr>
          <p:nvPr/>
        </p:nvSpPr>
        <p:spPr>
          <a:xfrm>
            <a:off x="616882" y="2423668"/>
            <a:ext cx="5999577" cy="111861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FARMACOS: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 curan el trastorno, solo controlan los síntomas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Epilepsia: enfermedad INCURABLE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Evitar lesiones y trastorno de la función cognitiva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Antiepilépticos o anticonvulsivantes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Fenobarbital, clonazepam, </a:t>
            </a:r>
            <a:r>
              <a:rPr lang="es-ES" sz="2000" b="1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fenitoína, gabapentina, lamotrigina, levetiracetam, primidona, </a:t>
            </a:r>
            <a:r>
              <a:rPr lang="es-ES" sz="2000" b="1" dirty="0" err="1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pregabalina</a:t>
            </a:r>
            <a:r>
              <a:rPr lang="es-ES" sz="2000" b="1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, carbamazepina, diazepam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5122" name="Picture 2" descr="Revista VITAE - Academia Biomédica Digital on Twitter: &quot;Los fármacos # anticonvulsivantes son únicamente sintomáticos, no ejercen una acción  preventiva o antiepileptogénica. Revisa las consideraciones específicas del  #tratamiento contra la #epilepsia en ...">
            <a:extLst>
              <a:ext uri="{FF2B5EF4-FFF2-40B4-BE49-F238E27FC236}">
                <a16:creationId xmlns:a16="http://schemas.microsoft.com/office/drawing/2014/main" id="{385A4473-0EE7-5421-A0B3-548D594E7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618" y="4719923"/>
            <a:ext cx="3634221" cy="181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nticonvulsivantes - Sistema Nervioso - Medicamentos - Farmacias Ahumada">
            <a:extLst>
              <a:ext uri="{FF2B5EF4-FFF2-40B4-BE49-F238E27FC236}">
                <a16:creationId xmlns:a16="http://schemas.microsoft.com/office/drawing/2014/main" id="{578D41F9-A9FF-88DF-345D-138403BEF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980" y="1561147"/>
            <a:ext cx="2095860" cy="261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nticonvulsivantes – laqfagal">
            <a:extLst>
              <a:ext uri="{FF2B5EF4-FFF2-40B4-BE49-F238E27FC236}">
                <a16:creationId xmlns:a16="http://schemas.microsoft.com/office/drawing/2014/main" id="{782CB12C-6AE3-51DF-878A-A318D2716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055" y="213807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195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1682150" y="897562"/>
            <a:ext cx="9782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EPILEPSIA</a:t>
            </a: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D7C4D39E-87F7-AF09-CD7A-40B4D1E3DB20}"/>
              </a:ext>
            </a:extLst>
          </p:cNvPr>
          <p:cNvSpPr txBox="1">
            <a:spLocks/>
          </p:cNvSpPr>
          <p:nvPr/>
        </p:nvSpPr>
        <p:spPr>
          <a:xfrm>
            <a:off x="220068" y="2789515"/>
            <a:ext cx="5479117" cy="111861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Grupo de síndromes caracterizados por convulsiones recurrentes no provocadas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Presentación de, al menos dos convulsiones no provocadas en un período no menor a 24 horas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Trastorno crónico: no tiene cura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Primaria: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idiopática (origen desconocido)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Secundaria: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causa conocida, siendo síntoma de otra afección (tumor cerebral)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5DD5490F-62DE-0675-8572-4437A0A70FE1}"/>
              </a:ext>
            </a:extLst>
          </p:cNvPr>
          <p:cNvSpPr txBox="1">
            <a:spLocks/>
          </p:cNvSpPr>
          <p:nvPr/>
        </p:nvSpPr>
        <p:spPr>
          <a:xfrm>
            <a:off x="6096000" y="2230206"/>
            <a:ext cx="5479117" cy="111861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Causas: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Traumatismo obstétrico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Asfixia neonatal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Lesiones encefálicas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Enfermedades infecciosas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Intoxicación (monóxido de carbono, plomo)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Anomalías circulatorias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Fiebre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Alteraciones metabólicas y nutricionales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Fármacos, alcohol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Tumores cerebrales, abscesos y malformaciones congénitas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6146" name="Picture 2" descr="Qué es la epilepsia y cómo vivir con ella | Tu canal de salud">
            <a:extLst>
              <a:ext uri="{FF2B5EF4-FFF2-40B4-BE49-F238E27FC236}">
                <a16:creationId xmlns:a16="http://schemas.microsoft.com/office/drawing/2014/main" id="{58585C33-2F4C-8304-BD34-A126B9ACE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62" y="479281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947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1682150" y="740651"/>
            <a:ext cx="9782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ESTADO EPILÉPTICO</a:t>
            </a: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D7C4D39E-87F7-AF09-CD7A-40B4D1E3DB20}"/>
              </a:ext>
            </a:extLst>
          </p:cNvPr>
          <p:cNvSpPr txBox="1">
            <a:spLocks/>
          </p:cNvSpPr>
          <p:nvPr/>
        </p:nvSpPr>
        <p:spPr>
          <a:xfrm>
            <a:off x="220068" y="1751073"/>
            <a:ext cx="5479117" cy="111861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18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Situación médica de urgencia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Suele manifestarse durante actividad convulsiva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18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Generalmente convulsiones tónico-clónicas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Alto riesgo de: hipoxia, acidosis, hipoglucemia, hipertermia y agotamiento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18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No hay recuperación completa del estado de consciencia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Necesario mantener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vías aéreas permeables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1800" b="1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Episodios repetidos de anoxia cerebral y edema: daño irreversible y letal del cerebro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1800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1800" dirty="0">
                <a:solidFill>
                  <a:srgbClr val="5B9BD5">
                    <a:lumMod val="60000"/>
                    <a:lumOff val="40000"/>
                  </a:srgbClr>
                </a:solidFill>
                <a:latin typeface="Calibri Light" panose="020F0302020204030204"/>
              </a:rPr>
              <a:t>Factores precipitantes: interrupción de anticonvulsivantes, fiebre e infecciones</a:t>
            </a:r>
            <a:endParaRPr kumimoji="0" lang="es-ES" sz="18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s-ES" sz="2000" b="1" dirty="0">
              <a:solidFill>
                <a:srgbClr val="5B9BD5">
                  <a:lumMod val="60000"/>
                  <a:lumOff val="40000"/>
                </a:srgbClr>
              </a:solidFill>
              <a:latin typeface="Calibri Light" panose="020F03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14338" name="Picture 2" descr="EPOS™ - S-1263">
            <a:extLst>
              <a:ext uri="{FF2B5EF4-FFF2-40B4-BE49-F238E27FC236}">
                <a16:creationId xmlns:a16="http://schemas.microsoft.com/office/drawing/2014/main" id="{EBDFB4F1-F9D9-0641-A77F-E54A7E733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454" y="3777610"/>
            <a:ext cx="3561051" cy="266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131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1682150" y="1063817"/>
            <a:ext cx="9782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CUIDADOS DE ENFERMERÍA</a:t>
            </a:r>
          </a:p>
        </p:txBody>
      </p:sp>
      <p:pic>
        <p:nvPicPr>
          <p:cNvPr id="2" name="Picture 2" descr="Mi diario de seguimiento de la epilepsia | UCB Cares">
            <a:extLst>
              <a:ext uri="{FF2B5EF4-FFF2-40B4-BE49-F238E27FC236}">
                <a16:creationId xmlns:a16="http://schemas.microsoft.com/office/drawing/2014/main" id="{B75854C9-039C-41B3-B4E6-7E870154B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42" y="2410691"/>
            <a:ext cx="5657598" cy="396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Marcador de contenido 2">
            <a:extLst>
              <a:ext uri="{FF2B5EF4-FFF2-40B4-BE49-F238E27FC236}">
                <a16:creationId xmlns:a16="http://schemas.microsoft.com/office/drawing/2014/main" id="{CC921A80-27C0-7E86-3D3D-53D8B26E3C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9928120"/>
              </p:ext>
            </p:extLst>
          </p:nvPr>
        </p:nvGraphicFramePr>
        <p:xfrm>
          <a:off x="6553200" y="1870364"/>
          <a:ext cx="5342616" cy="4766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38425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1682150" y="869854"/>
            <a:ext cx="9782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CUIDADOS DE ENFERMERÍA</a:t>
            </a:r>
          </a:p>
        </p:txBody>
      </p:sp>
      <p:graphicFrame>
        <p:nvGraphicFramePr>
          <p:cNvPr id="3" name="Marcador de contenido 2">
            <a:extLst>
              <a:ext uri="{FF2B5EF4-FFF2-40B4-BE49-F238E27FC236}">
                <a16:creationId xmlns:a16="http://schemas.microsoft.com/office/drawing/2014/main" id="{CC921A80-27C0-7E86-3D3D-53D8B26E3C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3779238"/>
              </p:ext>
            </p:extLst>
          </p:nvPr>
        </p:nvGraphicFramePr>
        <p:xfrm>
          <a:off x="1210584" y="1710148"/>
          <a:ext cx="5342616" cy="4668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386" name="Picture 2" descr="Epilepsia: una de cada 100 personas sufre este trastorno del cerebro -  Infobae">
            <a:extLst>
              <a:ext uri="{FF2B5EF4-FFF2-40B4-BE49-F238E27FC236}">
                <a16:creationId xmlns:a16="http://schemas.microsoft.com/office/drawing/2014/main" id="{7B13B687-5DB2-7B8B-38C8-28EC56493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509" y="4381286"/>
            <a:ext cx="3950278" cy="2212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171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B0A8851-9EF2-8879-5CFE-8E439D63A49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78756" y="68263"/>
            <a:ext cx="7635963" cy="6721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8369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1682150" y="1063817"/>
            <a:ext cx="9782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>
                <a:solidFill>
                  <a:srgbClr val="A0EB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BIBLIOGRAFÍA</a:t>
            </a:r>
            <a:endParaRPr kumimoji="0" lang="es-ES" sz="3600" b="0" i="0" u="none" strike="noStrike" kern="1200" cap="none" spc="0" normalizeH="0" baseline="0" noProof="0" dirty="0">
              <a:ln>
                <a:noFill/>
              </a:ln>
              <a:solidFill>
                <a:srgbClr val="A0EBD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ítulo 3">
            <a:extLst>
              <a:ext uri="{FF2B5EF4-FFF2-40B4-BE49-F238E27FC236}">
                <a16:creationId xmlns:a16="http://schemas.microsoft.com/office/drawing/2014/main" id="{D7C4D39E-87F7-AF09-CD7A-40B4D1E3DB20}"/>
              </a:ext>
            </a:extLst>
          </p:cNvPr>
          <p:cNvSpPr txBox="1">
            <a:spLocks/>
          </p:cNvSpPr>
          <p:nvPr/>
        </p:nvSpPr>
        <p:spPr>
          <a:xfrm>
            <a:off x="696368" y="2558539"/>
            <a:ext cx="10124032" cy="1740921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AR" sz="24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Hinkle, J. y </a:t>
            </a:r>
            <a:r>
              <a:rPr lang="es-AR" sz="2400" dirty="0" err="1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Cheever</a:t>
            </a:r>
            <a:r>
              <a:rPr lang="es-AR" sz="24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K. (2019). Tratamiento de pacientes con disfunción neurológica. En </a:t>
            </a:r>
            <a:r>
              <a:rPr lang="es-AR" sz="2400" i="1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Brunner y </a:t>
            </a:r>
            <a:r>
              <a:rPr lang="es-AR" sz="2400" i="1" dirty="0" err="1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Suddarth</a:t>
            </a:r>
            <a:r>
              <a:rPr lang="es-AR" sz="24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es-AR" sz="2400" i="1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Enfermería </a:t>
            </a:r>
            <a:r>
              <a:rPr lang="es-AR" sz="2400" i="1" dirty="0" err="1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Medicoquirúrgica</a:t>
            </a:r>
            <a:r>
              <a:rPr lang="es-AR" sz="2400" i="1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(Vol. 2</a:t>
            </a:r>
            <a:r>
              <a:rPr lang="es-AR" sz="24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). (14ª Ed.). (4.268-4.284). Barcelona, España: Wolters </a:t>
            </a:r>
            <a:r>
              <a:rPr lang="es-AR" sz="2400" dirty="0" err="1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Kluwer</a:t>
            </a:r>
            <a:endParaRPr lang="es-AR" sz="2400" dirty="0">
              <a:solidFill>
                <a:schemeClr val="bg1"/>
              </a:solidFill>
              <a:effectLst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Healtline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 </a:t>
            </a:r>
            <a:r>
              <a:rPr kumimoji="0" lang="es-ES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Tipos de convulsiones: Cómo diferenciarlas y dar primeros auxilios.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Recuperado de: https://www.healthline.com/health/es/tipos-de-convulsiones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04194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>
            <a:extLst>
              <a:ext uri="{FF2B5EF4-FFF2-40B4-BE49-F238E27FC236}">
                <a16:creationId xmlns:a16="http://schemas.microsoft.com/office/drawing/2014/main" id="{C542A917-2DC0-41C3-A1A8-3D1A5C65E9C5}"/>
              </a:ext>
            </a:extLst>
          </p:cNvPr>
          <p:cNvSpPr txBox="1"/>
          <p:nvPr/>
        </p:nvSpPr>
        <p:spPr>
          <a:xfrm>
            <a:off x="989423" y="3105834"/>
            <a:ext cx="9782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srgbClr val="A0EBD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Muchas gracias por su atención!!</a:t>
            </a:r>
          </a:p>
        </p:txBody>
      </p:sp>
    </p:spTree>
    <p:extLst>
      <p:ext uri="{BB962C8B-B14F-4D97-AF65-F5344CB8AC3E}">
        <p14:creationId xmlns:p14="http://schemas.microsoft.com/office/powerpoint/2010/main" val="16771631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10">
      <a:dk1>
        <a:srgbClr val="000000"/>
      </a:dk1>
      <a:lt1>
        <a:srgbClr val="FFFFFF"/>
      </a:lt1>
      <a:dk2>
        <a:srgbClr val="5F7174"/>
      </a:dk2>
      <a:lt2>
        <a:srgbClr val="CFF6CF"/>
      </a:lt2>
      <a:accent1>
        <a:srgbClr val="69888C"/>
      </a:accent1>
      <a:accent2>
        <a:srgbClr val="5F7174"/>
      </a:accent2>
      <a:accent3>
        <a:srgbClr val="A5E659"/>
      </a:accent3>
      <a:accent4>
        <a:srgbClr val="00A6C0"/>
      </a:accent4>
      <a:accent5>
        <a:srgbClr val="32D9CB"/>
      </a:accent5>
      <a:accent6>
        <a:srgbClr val="99ECE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22562024_TF22379321.potx" id="{B23CEAF2-50EA-41D4-BEF3-335DF83FDBD5}" vid="{4E8FC4CD-8D38-4BC3-9049-D9D629BE7F32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22562024_TF22379321.potx" id="{B23CEAF2-50EA-41D4-BEF3-335DF83FDBD5}" vid="{C76CC423-509E-43CC-A4AF-06A63B582A57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Título animado de luces</Template>
  <TotalTime>4889</TotalTime>
  <Words>940</Words>
  <Application>Microsoft Office PowerPoint</Application>
  <PresentationFormat>Panorámica</PresentationFormat>
  <Paragraphs>193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Tema de Office</vt:lpstr>
      <vt:lpstr>1_Tema de Office</vt:lpstr>
      <vt:lpstr>CONVULSIONES Y EPILEPSIA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CONVULSIONES Y EPILEPSIA</dc:title>
  <dc:subject/>
  <dc:creator>Miguel Nogales</dc:creator>
  <cp:keywords/>
  <dc:description/>
  <cp:lastModifiedBy>Miguel Nogales</cp:lastModifiedBy>
  <cp:revision>4</cp:revision>
  <dcterms:created xsi:type="dcterms:W3CDTF">2023-05-11T01:48:54Z</dcterms:created>
  <dcterms:modified xsi:type="dcterms:W3CDTF">2026-07-02T14:50:38Z</dcterms:modified>
  <cp:category/>
</cp:coreProperties>
</file>