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sldIdLst>
    <p:sldId id="256" r:id="rId2"/>
    <p:sldId id="277" r:id="rId3"/>
    <p:sldId id="257" r:id="rId4"/>
    <p:sldId id="258" r:id="rId5"/>
    <p:sldId id="278" r:id="rId6"/>
    <p:sldId id="261" r:id="rId7"/>
    <p:sldId id="279" r:id="rId8"/>
    <p:sldId id="263" r:id="rId9"/>
    <p:sldId id="259" r:id="rId10"/>
    <p:sldId id="275" r:id="rId11"/>
    <p:sldId id="276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05A815-07F2-489F-A84E-4EF951484517}" v="1" dt="2026-06-04T14:55:48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Nogales" userId="e02c1a9a78657e86" providerId="LiveId" clId="{0088B227-26DC-4FAF-9CE1-5D1B96BA946D}"/>
    <pc:docChg chg="modSld">
      <pc:chgData name="Miguel Nogales" userId="e02c1a9a78657e86" providerId="LiveId" clId="{0088B227-26DC-4FAF-9CE1-5D1B96BA946D}" dt="2026-05-14T00:31:01.792" v="18" actId="1076"/>
      <pc:docMkLst>
        <pc:docMk/>
      </pc:docMkLst>
      <pc:sldChg chg="modSp mod">
        <pc:chgData name="Miguel Nogales" userId="e02c1a9a78657e86" providerId="LiveId" clId="{0088B227-26DC-4FAF-9CE1-5D1B96BA946D}" dt="2026-05-14T00:31:01.792" v="18" actId="1076"/>
        <pc:sldMkLst>
          <pc:docMk/>
          <pc:sldMk cId="1087566703" sldId="259"/>
        </pc:sldMkLst>
        <pc:spChg chg="mod">
          <ac:chgData name="Miguel Nogales" userId="e02c1a9a78657e86" providerId="LiveId" clId="{0088B227-26DC-4FAF-9CE1-5D1B96BA946D}" dt="2026-05-14T00:30:58.090" v="17" actId="20577"/>
          <ac:spMkLst>
            <pc:docMk/>
            <pc:sldMk cId="1087566703" sldId="259"/>
            <ac:spMk id="3" creationId="{26484F3A-A197-F227-22A0-F9AB6D9A2A38}"/>
          </ac:spMkLst>
        </pc:spChg>
        <pc:picChg chg="mod">
          <ac:chgData name="Miguel Nogales" userId="e02c1a9a78657e86" providerId="LiveId" clId="{0088B227-26DC-4FAF-9CE1-5D1B96BA946D}" dt="2026-05-14T00:31:01.792" v="18" actId="1076"/>
          <ac:picMkLst>
            <pc:docMk/>
            <pc:sldMk cId="1087566703" sldId="259"/>
            <ac:picMk id="9218" creationId="{7CCD135B-B76D-7DE1-FB6E-940E29544A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46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98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55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23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4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2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6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02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6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10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68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26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934B43-562B-9A1B-2007-BCE3E5A88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1182" y="1806891"/>
            <a:ext cx="10058400" cy="1432157"/>
          </a:xfrm>
        </p:spPr>
        <p:txBody>
          <a:bodyPr>
            <a:normAutofit/>
          </a:bodyPr>
          <a:lstStyle/>
          <a:p>
            <a:pPr algn="ctr"/>
            <a:r>
              <a:rPr lang="es-AR" sz="5400" dirty="0"/>
              <a:t>MENINGITIS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A145164-B650-2D26-FD05-A2160B817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806" y="5305340"/>
            <a:ext cx="10058400" cy="793708"/>
          </a:xfrm>
        </p:spPr>
        <p:txBody>
          <a:bodyPr/>
          <a:lstStyle/>
          <a:p>
            <a:r>
              <a:rPr lang="es-AR" dirty="0"/>
              <a:t>Esp. Mg. Prof. Lic. miguel nogales</a:t>
            </a:r>
          </a:p>
        </p:txBody>
      </p:sp>
      <p:pic>
        <p:nvPicPr>
          <p:cNvPr id="4" name="Picture 2" descr="Logotipo&#10;&#10;Descripción generada automáticamente">
            <a:extLst>
              <a:ext uri="{FF2B5EF4-FFF2-40B4-BE49-F238E27FC236}">
                <a16:creationId xmlns:a16="http://schemas.microsoft.com/office/drawing/2014/main" id="{D7206EBD-51E6-FF59-750D-1EB453770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05" y="286372"/>
            <a:ext cx="1628249" cy="171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B5FD033-3E9F-F6DB-3DD8-8DB7A02CDD3B}"/>
              </a:ext>
            </a:extLst>
          </p:cNvPr>
          <p:cNvSpPr txBox="1"/>
          <p:nvPr/>
        </p:nvSpPr>
        <p:spPr>
          <a:xfrm>
            <a:off x="4088922" y="458721"/>
            <a:ext cx="7623594" cy="107721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AR" sz="28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Escuela Superior de Enfermería Cecilia Grierson</a:t>
            </a:r>
            <a:endParaRPr lang="es-AR" sz="2800" b="0" dirty="0">
              <a:solidFill>
                <a:srgbClr val="0070C0"/>
              </a:solidFill>
              <a:effectLst/>
            </a:endParaRPr>
          </a:p>
          <a:p>
            <a:br>
              <a:rPr lang="es-AR" dirty="0"/>
            </a:br>
            <a:endParaRPr lang="es-AR" dirty="0"/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C8CE094D-5C19-AF06-59C2-BA2E44997D92}"/>
              </a:ext>
            </a:extLst>
          </p:cNvPr>
          <p:cNvSpPr txBox="1">
            <a:spLocks/>
          </p:cNvSpPr>
          <p:nvPr/>
        </p:nvSpPr>
        <p:spPr>
          <a:xfrm>
            <a:off x="5015061" y="5891752"/>
            <a:ext cx="7070546" cy="358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1800" dirty="0">
                <a:solidFill>
                  <a:srgbClr val="002060"/>
                </a:solidFill>
              </a:rPr>
              <a:t>Introducción al cuidado del adulto y su familia -2° 1°- TM -TT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229F77-62B2-ACBE-29C0-54245F6D8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604" y="3489088"/>
            <a:ext cx="3603003" cy="206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53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75D99-6E78-3145-2C1B-6EEAF5D7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480" y="196448"/>
            <a:ext cx="10058400" cy="895652"/>
          </a:xfrm>
        </p:spPr>
        <p:txBody>
          <a:bodyPr/>
          <a:lstStyle/>
          <a:p>
            <a:pPr algn="ctr"/>
            <a:r>
              <a:rPr lang="es-AR" dirty="0"/>
              <a:t>SISTEMA NERVIOSO CENTRAL</a:t>
            </a:r>
          </a:p>
        </p:txBody>
      </p:sp>
      <p:pic>
        <p:nvPicPr>
          <p:cNvPr id="1026" name="Picture 2" descr="Cerebro - Enfermedades cerebrales, medulares y nerviosas - Manual MSD  versión para público general">
            <a:extLst>
              <a:ext uri="{FF2B5EF4-FFF2-40B4-BE49-F238E27FC236}">
                <a16:creationId xmlns:a16="http://schemas.microsoft.com/office/drawing/2014/main" id="{E7DC477B-50E4-EE13-4D53-7BC82D03F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911" y="1137178"/>
            <a:ext cx="3710419" cy="318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ntriculos cerebrales | uDocz">
            <a:extLst>
              <a:ext uri="{FF2B5EF4-FFF2-40B4-BE49-F238E27FC236}">
                <a16:creationId xmlns:a16="http://schemas.microsoft.com/office/drawing/2014/main" id="{B6BFF0EA-A347-4F7E-0EC6-DC17A0A67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70" y="1182256"/>
            <a:ext cx="6204815" cy="348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a disfunción de la barrera hematoencefálica es un biomarcador de demencia  temprana">
            <a:extLst>
              <a:ext uri="{FF2B5EF4-FFF2-40B4-BE49-F238E27FC236}">
                <a16:creationId xmlns:a16="http://schemas.microsoft.com/office/drawing/2014/main" id="{5564827A-EC08-AA7D-8826-02835B7CB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058" y="4371376"/>
            <a:ext cx="4207164" cy="2366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03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B1330-3F59-0A50-A18A-4EB4F54D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90106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/>
              <a:t>MENINGITIS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B73934-04E2-AD99-5667-E52B6C9B0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619" y="1729292"/>
            <a:ext cx="8689942" cy="4812739"/>
          </a:xfrm>
        </p:spPr>
        <p:txBody>
          <a:bodyPr>
            <a:normAutofit fontScale="70000" lnSpcReduction="2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Inflamación de las meninges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s-AR" sz="24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Causas: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infecciones bacterianas, virales y micóticas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AR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Meningitis séptica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: bacterias =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MENINGITIS BACTERIANA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Streptococcus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pneumoniae</a:t>
            </a: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y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Neisseria</a:t>
            </a: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meningitidis</a:t>
            </a:r>
            <a:endParaRPr lang="es-AR" sz="2400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Meningococos</a:t>
            </a: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Haemophilus</a:t>
            </a: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influenzae</a:t>
            </a: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Escherichia</a:t>
            </a:r>
            <a:r>
              <a:rPr lang="es-AR" sz="2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s-AR" sz="2400" i="1" dirty="0" err="1">
                <a:solidFill>
                  <a:schemeClr val="accent2">
                    <a:lumMod val="50000"/>
                  </a:schemeClr>
                </a:solidFill>
              </a:rPr>
              <a:t>coli</a:t>
            </a:r>
            <a:endParaRPr lang="es-AR" sz="2400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Aislamiento respiratorio por gota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Más grave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AR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Meningitis aséptica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: virus, cáncer, </a:t>
            </a:r>
            <a:r>
              <a:rPr lang="es-AR" sz="2400" dirty="0" err="1">
                <a:solidFill>
                  <a:schemeClr val="accent2">
                    <a:lumMod val="50000"/>
                  </a:schemeClr>
                </a:solidFill>
              </a:rPr>
              <a:t>inmunocompromiso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 (VIH) =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MENINGITIS VIRAL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Enterovirus, citomegalovirus, virus de Epstein-Barr, herpes simple y herpes zóster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Menos grave, no necesita aislamiento</a:t>
            </a:r>
          </a:p>
          <a:p>
            <a:endParaRPr lang="es-AR" dirty="0"/>
          </a:p>
        </p:txBody>
      </p:sp>
      <p:pic>
        <p:nvPicPr>
          <p:cNvPr id="3074" name="Picture 2" descr="LA MENINGITIS - Academia Nacional de Medicina de Colombia">
            <a:extLst>
              <a:ext uri="{FF2B5EF4-FFF2-40B4-BE49-F238E27FC236}">
                <a16:creationId xmlns:a16="http://schemas.microsoft.com/office/drawing/2014/main" id="{B8631AB1-3DE5-6E62-B09E-AC6BF9138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432" y="1729292"/>
            <a:ext cx="4538259" cy="274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60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17552-173E-FE65-0AD9-FB259D5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79" y="200338"/>
            <a:ext cx="10058400" cy="1093623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/>
              <a:t>FACTORES DE RIESGO DE MENINGITIS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71AEF0-FEDD-E2EE-0888-ED7F67212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676" y="2147977"/>
            <a:ext cx="8848977" cy="3709358"/>
          </a:xfrm>
        </p:spPr>
        <p:txBody>
          <a:bodyPr>
            <a:normAutofit lnSpcReduction="10000"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2683C6">
                  <a:lumMod val="50000"/>
                </a:srgb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Factores de riesgo de infecciones bacterianas: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tabaco, infecciones respiratorias altas, otitis media, mastoiditis, inmunodeficiencia</a:t>
            </a:r>
            <a:endParaRPr lang="es-AR" sz="24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Torrente sanguíneo: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diseminación directa de otros focos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Lesión traumática ósea: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fractura de cráneo y cara = TEC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Procedimientos invasivos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Trasmisión por secreciones o aerosoles contaminados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Infección oportunista en VIH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</a:rPr>
              <a:t>Complicación de enfermedad de Lyme</a:t>
            </a:r>
          </a:p>
          <a:p>
            <a:endParaRPr lang="es-AR" dirty="0"/>
          </a:p>
        </p:txBody>
      </p:sp>
      <p:pic>
        <p:nvPicPr>
          <p:cNvPr id="4098" name="Picture 2" descr="Tabaquismo: qué es, síntomas y tratamiento | Top Doctors">
            <a:extLst>
              <a:ext uri="{FF2B5EF4-FFF2-40B4-BE49-F238E27FC236}">
                <a16:creationId xmlns:a16="http://schemas.microsoft.com/office/drawing/2014/main" id="{A13BCCEA-4FF5-7D50-00AF-1FC81B61A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386" y="5218710"/>
            <a:ext cx="2251196" cy="14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ractura Craneal y Facial - Western New York Urology Associates, LLC">
            <a:extLst>
              <a:ext uri="{FF2B5EF4-FFF2-40B4-BE49-F238E27FC236}">
                <a16:creationId xmlns:a16="http://schemas.microsoft.com/office/drawing/2014/main" id="{18F2F478-5E56-5C3D-1261-84151AEB6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705" y="399184"/>
            <a:ext cx="1527306" cy="202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raneotomía - Serie—Procedimiento: MedlinePlus enciclopedia médica">
            <a:extLst>
              <a:ext uri="{FF2B5EF4-FFF2-40B4-BE49-F238E27FC236}">
                <a16:creationId xmlns:a16="http://schemas.microsoft.com/office/drawing/2014/main" id="{6CE6A8EE-BC02-549E-9ED1-E7C8BC1CA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486" y="2783808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304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21271-B7D0-E0DD-78C2-B16F93CE8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15986"/>
          </a:xfrm>
        </p:spPr>
        <p:txBody>
          <a:bodyPr/>
          <a:lstStyle/>
          <a:p>
            <a:r>
              <a:rPr kumimoji="0" lang="es-AR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FISIOPATOLOGÍA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E7215-3678-D4D0-EAED-3822D3D67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8374524" cy="4373911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Superación de mecanismos de defensa inespecíficos: piel, sangre, BHE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Replicación en LCR, inflamación de meninges y propagación de proceso inflamatorio en SNC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Liberación de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fragmentos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 de pared celular o de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toxinas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 causan inflamación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Piamadre y aracnoides también se inflaman por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liberación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 de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citoquinas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Vasos sanguíneos se inflaman, dilatan y aumentan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permeabilidad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Fagocitos ingresan al ESA, forman exudado purulento que aumenta viscosidad de LCR, lo vuelve turbio y provoca obstrucción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2">
                    <a:lumMod val="50000"/>
                  </a:schemeClr>
                </a:solidFill>
              </a:rPr>
              <a:t>Resultado: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aumento de PIC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LCR disemina material celular inflamatorio y daña parénquima cerebral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b="1" dirty="0">
                <a:solidFill>
                  <a:schemeClr val="accent2">
                    <a:lumMod val="50000"/>
                  </a:schemeClr>
                </a:solidFill>
              </a:rPr>
              <a:t>Complicaciones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: daño visual, crisis convulsiva, parálisis, hidrocefalia y shock séptico</a:t>
            </a:r>
          </a:p>
          <a:p>
            <a:endParaRPr lang="es-AR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EE5959-1D57-1166-E4F7-87B603A6F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3603" y="93484"/>
            <a:ext cx="3109229" cy="192650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D4561A-A245-46AD-3D96-5C3332E7D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975" y="3655003"/>
            <a:ext cx="2707857" cy="181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2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17552-173E-FE65-0AD9-FB259D5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9" y="352563"/>
            <a:ext cx="8188193" cy="1093623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/>
              <a:t>MANIFESTACIONES CLÍNICAS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71AEF0-FEDD-E2EE-0888-ED7F67212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309" y="1725574"/>
            <a:ext cx="8590184" cy="4716427"/>
          </a:xfrm>
        </p:spPr>
        <p:txBody>
          <a:bodyPr>
            <a:normAutofit fontScale="92500" lnSpcReduction="10000"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Primeros síntomas: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cefalea y fiebre (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rPr>
              <a:t>alta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durante enfermedad)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Cefalea: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constante o pulsátil y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/>
              </a:rPr>
              <a:t>muy intensa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Escalofríos</a:t>
            </a:r>
            <a:endParaRPr lang="es-AR" sz="2400" dirty="0">
              <a:solidFill>
                <a:schemeClr val="accent2">
                  <a:lumMod val="50000"/>
                </a:schemeClr>
              </a:solidFill>
              <a:latin typeface="Calibri" panose="020F0502020204030204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Inquietud, agitación e irritabilidad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Confusión o alteración de la consciencia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Convulsiones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Letargia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, falta de respuesta, estado de coma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La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HIC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causa el deterioro del nivel de </a:t>
            </a:r>
            <a:r>
              <a:rPr lang="es-AR" sz="2400" dirty="0" err="1">
                <a:solidFill>
                  <a:schemeClr val="accent2">
                    <a:lumMod val="50000"/>
                  </a:schemeClr>
                </a:solidFill>
              </a:rPr>
              <a:t>conscienia</a:t>
            </a:r>
            <a:endParaRPr lang="es-AR" sz="24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Herniación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 cerebral y encefálica: disfunción de nervios craneales y depresión de centros de funciones vitales</a:t>
            </a:r>
          </a:p>
          <a:p>
            <a:pPr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s-AR" sz="2400">
                <a:solidFill>
                  <a:schemeClr val="accent2">
                    <a:lumMod val="50000"/>
                  </a:schemeClr>
                </a:solidFill>
              </a:rPr>
              <a:t>Shock y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coagulopatía intravascular diseminada </a:t>
            </a:r>
          </a:p>
          <a:p>
            <a:endParaRPr lang="es-AR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39AB9BB-5B3A-160B-AEC1-667A88A1C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675" y="142136"/>
            <a:ext cx="3028950" cy="15144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9216FD-EF89-16F8-BAE2-2EE41FFB0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537" y="2302985"/>
            <a:ext cx="2668600" cy="178080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BA5260E-6E5C-06E5-7648-108D38C20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8762" y="485298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87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D245A-59C6-3F94-4ACF-C8672AB7D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8797"/>
          </a:xfrm>
        </p:spPr>
        <p:txBody>
          <a:bodyPr>
            <a:normAutofit/>
          </a:bodyPr>
          <a:lstStyle/>
          <a:p>
            <a:r>
              <a:rPr lang="es-AR" sz="4000" b="1" dirty="0"/>
              <a:t>MANIFESTACIONES DE IRRITACIÓN MENINGEA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F78440-4458-4AF9-FB7F-462B39023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55284"/>
            <a:ext cx="8561070" cy="4023360"/>
          </a:xfrm>
        </p:spPr>
        <p:txBody>
          <a:bodyPr/>
          <a:lstStyle/>
          <a:p>
            <a:pPr lvl="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dirty="0">
                <a:solidFill>
                  <a:schemeClr val="accent2">
                    <a:lumMod val="50000"/>
                  </a:schemeClr>
                </a:solidFill>
                <a:highlight>
                  <a:srgbClr val="00FFFF"/>
                </a:highlight>
              </a:rPr>
              <a:t>Irritación meníngea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causa signos y síntomas precisos</a:t>
            </a:r>
          </a:p>
          <a:p>
            <a:pPr lvl="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b="1" dirty="0">
                <a:solidFill>
                  <a:srgbClr val="7030A0"/>
                </a:solidFill>
                <a:highlight>
                  <a:srgbClr val="FFFF00"/>
                </a:highlight>
              </a:rPr>
              <a:t>Inmovilización del cuello (rigidez de nuca):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rigidez y dolor cervical</a:t>
            </a:r>
          </a:p>
          <a:p>
            <a:pPr lvl="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b="1" dirty="0">
                <a:solidFill>
                  <a:srgbClr val="7030A0"/>
                </a:solidFill>
                <a:highlight>
                  <a:srgbClr val="FFFF00"/>
                </a:highlight>
              </a:rPr>
              <a:t>Signo de Kernig positivo: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paciente en decúbito dorsal con muslo flexionado sobre abdomen, no puede extender la pierna en su totalidad</a:t>
            </a:r>
          </a:p>
          <a:p>
            <a:pPr lvl="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b="1" dirty="0">
                <a:solidFill>
                  <a:srgbClr val="7030A0"/>
                </a:solidFill>
                <a:highlight>
                  <a:srgbClr val="FFFF00"/>
                </a:highlight>
              </a:rPr>
              <a:t>Signo de </a:t>
            </a:r>
            <a:r>
              <a:rPr lang="es-AR" b="1" dirty="0" err="1">
                <a:solidFill>
                  <a:srgbClr val="7030A0"/>
                </a:solidFill>
                <a:highlight>
                  <a:srgbClr val="FFFF00"/>
                </a:highlight>
              </a:rPr>
              <a:t>Brudzinsky</a:t>
            </a:r>
            <a:r>
              <a:rPr lang="es-AR" b="1" dirty="0">
                <a:solidFill>
                  <a:srgbClr val="7030A0"/>
                </a:solidFill>
                <a:highlight>
                  <a:srgbClr val="FFFF00"/>
                </a:highlight>
              </a:rPr>
              <a:t> positivo: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flexión de cuello causa flexión involuntaria de rodillas o flexión de una rodilla causa flexión involuntaria de rodilla contralateral</a:t>
            </a:r>
          </a:p>
          <a:p>
            <a:pPr lvl="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b="1" dirty="0">
                <a:solidFill>
                  <a:srgbClr val="7030A0"/>
                </a:solidFill>
                <a:highlight>
                  <a:srgbClr val="FFFF00"/>
                </a:highlight>
              </a:rPr>
              <a:t>Fotofobia</a:t>
            </a:r>
          </a:p>
          <a:p>
            <a:pPr lvl="0"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s-AR" b="1" dirty="0">
                <a:solidFill>
                  <a:srgbClr val="7030A0"/>
                </a:solidFill>
                <a:highlight>
                  <a:srgbClr val="FFFF00"/>
                </a:highlight>
              </a:rPr>
              <a:t>Exantema: </a:t>
            </a:r>
            <a:r>
              <a:rPr lang="es-AR" dirty="0">
                <a:solidFill>
                  <a:schemeClr val="accent2">
                    <a:lumMod val="50000"/>
                  </a:schemeClr>
                </a:solidFill>
              </a:rPr>
              <a:t>lesiones en piel desde erupciones petequiales con lesiones purpúricas hasta grandes zonas de equimosis</a:t>
            </a:r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1CBBB57-B2B2-A63B-AB47-75CD76BBD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524" y="1769534"/>
            <a:ext cx="1791953" cy="12793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696375-09C7-F6DE-5C05-FE216EBE0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076" y="3429000"/>
            <a:ext cx="2196848" cy="24645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8AD7637-C3A0-B1F9-A4BF-5FE54F568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050" y="5342122"/>
            <a:ext cx="1247061" cy="147303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B72D0F6-181F-0D1A-BC67-FAA95AD87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9582" y="5391227"/>
            <a:ext cx="2062247" cy="137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90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17552-173E-FE65-0AD9-FB259D5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93623"/>
          </a:xfrm>
        </p:spPr>
        <p:txBody>
          <a:bodyPr>
            <a:normAutofit/>
          </a:bodyPr>
          <a:lstStyle/>
          <a:p>
            <a:pPr algn="ctr"/>
            <a:r>
              <a:rPr lang="es-AR" sz="4400" b="1" dirty="0"/>
              <a:t>DIAGNÓSTICO DE MENINGITIS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71AEF0-FEDD-E2EE-0888-ED7F67212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94307"/>
            <a:ext cx="8590184" cy="3554403"/>
          </a:xfrm>
        </p:spPr>
        <p:txBody>
          <a:bodyPr>
            <a:norm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TAC: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desplazamiento de contenido craneal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s-AR" sz="2400" dirty="0">
              <a:solidFill>
                <a:schemeClr val="accent2">
                  <a:lumMod val="50000"/>
                </a:schemeClr>
              </a:solidFill>
              <a:latin typeface="Calibri" panose="020F0502020204030204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PL: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paciente con alteración de nivel de consciencia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s-AR" sz="2400" dirty="0">
              <a:solidFill>
                <a:schemeClr val="accent2">
                  <a:lumMod val="50000"/>
                </a:schemeClr>
              </a:solidFill>
              <a:latin typeface="Calibri" panose="020F0502020204030204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Cultivo bacteriano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y </a:t>
            </a: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tinción de Gram 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de LCR y sangre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s-AR" sz="2400" dirty="0">
              <a:solidFill>
                <a:schemeClr val="accent2">
                  <a:lumMod val="50000"/>
                </a:schemeClr>
              </a:solidFill>
              <a:latin typeface="Calibri" panose="020F0502020204030204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</a:rPr>
              <a:t>Semiología clínica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63A537">
                  <a:lumMod val="50000"/>
                </a:srgb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s-AR" sz="24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s-AR" dirty="0"/>
          </a:p>
        </p:txBody>
      </p:sp>
      <p:pic>
        <p:nvPicPr>
          <p:cNvPr id="8194" name="Picture 2" descr="Meningitis bacteriana aguda por S. pneumoniae">
            <a:extLst>
              <a:ext uri="{FF2B5EF4-FFF2-40B4-BE49-F238E27FC236}">
                <a16:creationId xmlns:a16="http://schemas.microsoft.com/office/drawing/2014/main" id="{6E2DEA0E-0A89-00BF-93F2-30ED05233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297" y="1571620"/>
            <a:ext cx="203835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unción espinal (punción lumbar) - Mayo Clinic">
            <a:extLst>
              <a:ext uri="{FF2B5EF4-FFF2-40B4-BE49-F238E27FC236}">
                <a16:creationId xmlns:a16="http://schemas.microsoft.com/office/drawing/2014/main" id="{D0D5A021-6460-7BF0-F90E-BF50A97B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309" y="4185426"/>
            <a:ext cx="2631494" cy="257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Tinción de Gram: MedlinePlus enciclopedia médica illustración">
            <a:extLst>
              <a:ext uri="{FF2B5EF4-FFF2-40B4-BE49-F238E27FC236}">
                <a16:creationId xmlns:a16="http://schemas.microsoft.com/office/drawing/2014/main" id="{8E12435E-0CF6-5A21-C655-19FADC89B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036" y="4848266"/>
            <a:ext cx="23907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967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6A205E-74F3-3807-889C-EF9AF1C1E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7359"/>
          </a:xfrm>
        </p:spPr>
        <p:txBody>
          <a:bodyPr/>
          <a:lstStyle/>
          <a:p>
            <a:pPr algn="ctr"/>
            <a:r>
              <a:rPr kumimoji="0" lang="es-AR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TRATAMIENTO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484F3A-A197-F227-22A0-F9AB6D9A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917" y="2104527"/>
            <a:ext cx="10058400" cy="4023360"/>
          </a:xfrm>
        </p:spPr>
        <p:txBody>
          <a:bodyPr/>
          <a:lstStyle/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Administración temprana de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ATB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que cruce la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BHE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hacia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ESA (M. bacteriana)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Penicilina G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combinada con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cefalosporinas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(ceftriaxona)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Dexametasona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15-20 min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antes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ATB 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 luego c/6 horas por 4 días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Expansores de volumen EV </a:t>
            </a:r>
            <a:r>
              <a:rPr kumimoji="0" lang="es-AR" sz="24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caso de 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DHT y shock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Anticonvulsivos</a:t>
            </a:r>
            <a:r>
              <a:rPr kumimoji="0" lang="es-AR" sz="24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 necesidad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Tratamiento de aumento de PIC</a:t>
            </a: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, si necesidad</a:t>
            </a:r>
            <a:endParaRPr kumimoji="0" lang="es-AR" sz="240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218" name="Picture 2" descr="PENICILINA G SÓDICA – Orion Medical de Guatemala">
            <a:extLst>
              <a:ext uri="{FF2B5EF4-FFF2-40B4-BE49-F238E27FC236}">
                <a16:creationId xmlns:a16="http://schemas.microsoft.com/office/drawing/2014/main" id="{7CCD135B-B76D-7DE1-FB6E-940E29544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430" y="2863970"/>
            <a:ext cx="1863306" cy="186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eftriaxona 1 g 1 ampollas cja x und - Droguerias Patria">
            <a:extLst>
              <a:ext uri="{FF2B5EF4-FFF2-40B4-BE49-F238E27FC236}">
                <a16:creationId xmlns:a16="http://schemas.microsoft.com/office/drawing/2014/main" id="{F115123D-A0C8-9793-A437-BB2BB740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145" y="5059392"/>
            <a:ext cx="1712343" cy="171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La adición de dexametasona a bupivacaína mejora la analgesia – MedsBla">
            <a:extLst>
              <a:ext uri="{FF2B5EF4-FFF2-40B4-BE49-F238E27FC236}">
                <a16:creationId xmlns:a16="http://schemas.microsoft.com/office/drawing/2014/main" id="{AFE8A8A4-D7A2-418F-7EFA-11E5F92FE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596" y="5141163"/>
            <a:ext cx="2896955" cy="163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566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B863E4-5DE2-17A8-0042-3F7E7B10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26344"/>
            <a:ext cx="10058400" cy="963492"/>
          </a:xfrm>
        </p:spPr>
        <p:txBody>
          <a:bodyPr/>
          <a:lstStyle/>
          <a:p>
            <a:pPr algn="ctr"/>
            <a:r>
              <a:rPr kumimoji="0" lang="es-AR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ATENCIÓN DE ENFERMERÍA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02D82A-9882-C03F-46E2-F8EF5D897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733" y="1601526"/>
            <a:ext cx="8892426" cy="4969135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63A537">
                  <a:lumMod val="50000"/>
                </a:srgbClr>
              </a:buClr>
              <a:buSzPct val="100000"/>
              <a:buNone/>
              <a:tabLst/>
              <a:defRPr/>
            </a:pP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Tratamiento del dolor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Tratamiento de las convulsiones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Riesgo de broncoaspiración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Vigilancia de PIC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Valoración neurológica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Tratamiento de náuseas y vómitos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Reorientación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Función motora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>
                  <a:lumMod val="50000"/>
                </a:scheme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A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/>
              </a:rPr>
              <a:t>Deterioro de la comunicación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63A537">
                  <a:lumMod val="50000"/>
                </a:srgb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srgbClr val="63A53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458" name="Picture 2" descr="Manejo y tratamiento del dolor">
            <a:extLst>
              <a:ext uri="{FF2B5EF4-FFF2-40B4-BE49-F238E27FC236}">
                <a16:creationId xmlns:a16="http://schemas.microsoft.com/office/drawing/2014/main" id="{1A2EBC3D-8776-E7B1-AAFC-CE220F48C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070" y="2013216"/>
            <a:ext cx="2863534" cy="187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uándo medir la presión intracraneal? - Noticias médicas - IntraMed">
            <a:extLst>
              <a:ext uri="{FF2B5EF4-FFF2-40B4-BE49-F238E27FC236}">
                <a16:creationId xmlns:a16="http://schemas.microsoft.com/office/drawing/2014/main" id="{CC509E50-039A-9F69-1A5D-1EED0D2FB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0264" y="4304274"/>
            <a:ext cx="2511995" cy="237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Fowler's position - Wikipedia">
            <a:extLst>
              <a:ext uri="{FF2B5EF4-FFF2-40B4-BE49-F238E27FC236}">
                <a16:creationId xmlns:a16="http://schemas.microsoft.com/office/drawing/2014/main" id="{FE9D9AAC-39AA-3324-92D1-24D4A27CB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692" y="4760376"/>
            <a:ext cx="28670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452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B863E4-5DE2-17A8-0042-3F7E7B102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3" y="287339"/>
            <a:ext cx="10058400" cy="963492"/>
          </a:xfrm>
        </p:spPr>
        <p:txBody>
          <a:bodyPr/>
          <a:lstStyle/>
          <a:p>
            <a:pPr algn="ctr"/>
            <a:r>
              <a:rPr kumimoji="0" lang="es-AR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BIBLIOGRAFÍA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02D82A-9882-C03F-46E2-F8EF5D897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733" y="1601526"/>
            <a:ext cx="8892426" cy="496913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63A537">
                  <a:lumMod val="50000"/>
                </a:srgbClr>
              </a:buClr>
              <a:buSzPct val="100000"/>
              <a:buNone/>
              <a:tabLst/>
              <a:defRPr/>
            </a:pP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580"/>
              </a:spcBef>
              <a:spcAft>
                <a:spcPts val="80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Hinkle, J. y </a:t>
            </a:r>
            <a:r>
              <a:rPr kumimoji="0" lang="es-A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Cheever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K. (2019). Tratamiento de pacientes con infecciones neurológicas, enfermedades autoinmunitarias y neuropatías. Tratamiento de pacientes con enfermedades neurológicas oncológicas o degenerativas. En </a:t>
            </a:r>
            <a:r>
              <a:rPr kumimoji="0" lang="es-A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Brunner y </a:t>
            </a:r>
            <a:r>
              <a:rPr kumimoji="0" lang="es-AR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Suddarth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kumimoji="0" lang="es-A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Enfermería </a:t>
            </a:r>
            <a:r>
              <a:rPr kumimoji="0" lang="es-AR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Medicoquirúrgica</a:t>
            </a:r>
            <a:r>
              <a:rPr kumimoji="0" lang="es-AR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(Vol. 2</a:t>
            </a:r>
            <a:r>
              <a:rPr kumimoji="0" lang="es-A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 (14ª Ed.). (4.418-4.540). Barcelona, España: Wolters </a:t>
            </a:r>
            <a:r>
              <a:rPr kumimoji="0" lang="es-A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Kluwer</a:t>
            </a: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580"/>
              </a:spcBef>
              <a:spcAft>
                <a:spcPts val="80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defRPr/>
            </a:pPr>
            <a:r>
              <a:rPr lang="es-ES" sz="2400" dirty="0" err="1">
                <a:solidFill>
                  <a:schemeClr val="tx1"/>
                </a:solidFill>
                <a:effectLst/>
                <a:latin typeface="+mj-lt"/>
                <a:ea typeface="Arial" panose="020B0604020202020204" pitchFamily="34" charset="0"/>
              </a:rPr>
              <a:t>Tórtora</a:t>
            </a:r>
            <a:r>
              <a:rPr lang="es-ES" sz="2400" dirty="0">
                <a:solidFill>
                  <a:schemeClr val="tx1"/>
                </a:solidFill>
                <a:effectLst/>
                <a:latin typeface="+mj-lt"/>
                <a:ea typeface="Arial" panose="020B0604020202020204" pitchFamily="34" charset="0"/>
              </a:rPr>
              <a:t>, G. y Derrickson, B. (2006). El tejido nervioso. En </a:t>
            </a:r>
            <a:r>
              <a:rPr lang="es-ES" sz="2400" i="1" dirty="0">
                <a:solidFill>
                  <a:schemeClr val="tx1"/>
                </a:solidFill>
                <a:effectLst/>
                <a:latin typeface="+mj-lt"/>
                <a:ea typeface="Arial" panose="020B0604020202020204" pitchFamily="34" charset="0"/>
              </a:rPr>
              <a:t>Principios de Anatomía y Fisiología.</a:t>
            </a:r>
            <a:r>
              <a:rPr lang="es-ES" sz="2400" dirty="0">
                <a:solidFill>
                  <a:schemeClr val="tx1"/>
                </a:solidFill>
                <a:effectLst/>
                <a:latin typeface="+mj-lt"/>
                <a:ea typeface="Arial" panose="020B0604020202020204" pitchFamily="34" charset="0"/>
              </a:rPr>
              <a:t> (13° Ed.). (480-525). México D.F., México: Editorial Médica Panamericana.</a:t>
            </a:r>
            <a:endParaRPr lang="es-AR" sz="2400" dirty="0">
              <a:solidFill>
                <a:schemeClr val="tx1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7000"/>
              </a:lnSpc>
              <a:spcBef>
                <a:spcPts val="580"/>
              </a:spcBef>
              <a:spcAft>
                <a:spcPts val="800"/>
              </a:spcAft>
              <a:buClr>
                <a:srgbClr val="D34817">
                  <a:lumMod val="75000"/>
                </a:srgbClr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es-A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63A537">
                  <a:lumMod val="50000"/>
                </a:srgbClr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s-AR" sz="2400" b="0" i="0" u="none" strike="noStrike" kern="1200" cap="none" spc="0" normalizeH="0" baseline="0" noProof="0" dirty="0">
              <a:ln>
                <a:noFill/>
              </a:ln>
              <a:solidFill>
                <a:srgbClr val="63A53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366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8816A-58C8-DDF4-8894-989CDE9D0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064" y="3116777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es-AR" sz="5300" dirty="0"/>
              <a:t>MUCHAS GRACIAS POR SU ATENCIÓN!!</a:t>
            </a:r>
            <a:br>
              <a:rPr lang="es-AR" dirty="0"/>
            </a:br>
            <a:br>
              <a:rPr lang="es-AR" dirty="0"/>
            </a:br>
            <a:br>
              <a:rPr lang="es-AR" dirty="0"/>
            </a:br>
            <a:r>
              <a:rPr lang="es-AR" b="1" dirty="0">
                <a:solidFill>
                  <a:srgbClr val="C00000"/>
                </a:solidFill>
              </a:rPr>
              <a:t>¿PREGUNTAS?</a:t>
            </a:r>
          </a:p>
        </p:txBody>
      </p:sp>
      <p:pic>
        <p:nvPicPr>
          <p:cNvPr id="20482" name="Picture 2" descr="350 preguntas variadas sobre cultura general y sus respuestas">
            <a:extLst>
              <a:ext uri="{FF2B5EF4-FFF2-40B4-BE49-F238E27FC236}">
                <a16:creationId xmlns:a16="http://schemas.microsoft.com/office/drawing/2014/main" id="{AB31B9E3-4500-6624-9AC4-2AF21967E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08" y="3741223"/>
            <a:ext cx="3558958" cy="246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11026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7539</TotalTime>
  <Words>668</Words>
  <Application>Microsoft Office PowerPoint</Application>
  <PresentationFormat>Panorámica</PresentationFormat>
  <Paragraphs>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Retrospección</vt:lpstr>
      <vt:lpstr>MENINGITIS</vt:lpstr>
      <vt:lpstr>SISTEMA NERVIOSO CENTRAL</vt:lpstr>
      <vt:lpstr>MENINGITIS</vt:lpstr>
      <vt:lpstr>FACTORES DE RIESGO DE MENINGITIS</vt:lpstr>
      <vt:lpstr>FISIOPATOLOGÍA</vt:lpstr>
      <vt:lpstr>MANIFESTACIONES CLÍNICAS</vt:lpstr>
      <vt:lpstr>MANIFESTACIONES DE IRRITACIÓN MENINGEA</vt:lpstr>
      <vt:lpstr>DIAGNÓSTICO DE MENINGITIS</vt:lpstr>
      <vt:lpstr>TRATAMIENTO</vt:lpstr>
      <vt:lpstr>ATENCIÓN DE ENFERMERÍA</vt:lpstr>
      <vt:lpstr>BIBLIOGRAFÍA</vt:lpstr>
      <vt:lpstr>MUCHAS GRACIAS POR SU ATENCIÓN!!   ¿PREGUNTAS?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ENFERMEDADES NEUROLÓGICAS INFECCIOSAS Y ONCOLÓGICAS</dc:title>
  <dc:creator>Miguel Nogales</dc:creator>
  <cp:lastModifiedBy>Miguel Nogales</cp:lastModifiedBy>
  <cp:revision>5</cp:revision>
  <dcterms:created xsi:type="dcterms:W3CDTF">2023-05-31T01:28:39Z</dcterms:created>
  <dcterms:modified xsi:type="dcterms:W3CDTF">2026-06-04T14:55:57Z</dcterms:modified>
</cp:coreProperties>
</file>