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77" r:id="rId2"/>
    <p:sldId id="267" r:id="rId3"/>
    <p:sldId id="278" r:id="rId4"/>
    <p:sldId id="279" r:id="rId5"/>
    <p:sldId id="280" r:id="rId6"/>
    <p:sldId id="281" r:id="rId7"/>
    <p:sldId id="285" r:id="rId8"/>
    <p:sldId id="282" r:id="rId9"/>
    <p:sldId id="284" r:id="rId10"/>
    <p:sldId id="286" r:id="rId11"/>
    <p:sldId id="287" r:id="rId12"/>
    <p:sldId id="291" r:id="rId13"/>
    <p:sldId id="290" r:id="rId14"/>
    <p:sldId id="292" r:id="rId15"/>
    <p:sldId id="293" r:id="rId16"/>
    <p:sldId id="294" r:id="rId17"/>
    <p:sldId id="296" r:id="rId18"/>
    <p:sldId id="288" r:id="rId19"/>
    <p:sldId id="271" r:id="rId20"/>
    <p:sldId id="272" r:id="rId21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3CA8FE-B250-4F4A-A9D6-88C606CDA4B2}" v="2" dt="2026-05-21T18:21:00.991"/>
  </p1510:revLst>
</p1510:revInfo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58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50" y="9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guel Nogales" userId="e02c1a9a78657e86" providerId="LiveId" clId="{0088B227-26DC-4FAF-9CE1-5D1B96BA946D}"/>
    <pc:docChg chg="undo custSel modSld">
      <pc:chgData name="Miguel Nogales" userId="e02c1a9a78657e86" providerId="LiveId" clId="{0088B227-26DC-4FAF-9CE1-5D1B96BA946D}" dt="2026-05-21T18:28:20.847" v="354" actId="13926"/>
      <pc:docMkLst>
        <pc:docMk/>
      </pc:docMkLst>
      <pc:sldChg chg="modSp mod">
        <pc:chgData name="Miguel Nogales" userId="e02c1a9a78657e86" providerId="LiveId" clId="{0088B227-26DC-4FAF-9CE1-5D1B96BA946D}" dt="2026-05-09T23:02:46.054" v="2" actId="13926"/>
        <pc:sldMkLst>
          <pc:docMk/>
          <pc:sldMk cId="142462048" sldId="267"/>
        </pc:sldMkLst>
        <pc:spChg chg="mod">
          <ac:chgData name="Miguel Nogales" userId="e02c1a9a78657e86" providerId="LiveId" clId="{0088B227-26DC-4FAF-9CE1-5D1B96BA946D}" dt="2026-05-09T23:02:46.054" v="2" actId="13926"/>
          <ac:spMkLst>
            <pc:docMk/>
            <pc:sldMk cId="142462048" sldId="267"/>
            <ac:spMk id="3" creationId="{00000000-0000-0000-0000-000000000000}"/>
          </ac:spMkLst>
        </pc:spChg>
      </pc:sldChg>
      <pc:sldChg chg="modSp mod">
        <pc:chgData name="Miguel Nogales" userId="e02c1a9a78657e86" providerId="LiveId" clId="{0088B227-26DC-4FAF-9CE1-5D1B96BA946D}" dt="2026-05-09T23:09:51.315" v="222" actId="14100"/>
        <pc:sldMkLst>
          <pc:docMk/>
          <pc:sldMk cId="4214068974" sldId="279"/>
        </pc:sldMkLst>
        <pc:spChg chg="mod">
          <ac:chgData name="Miguel Nogales" userId="e02c1a9a78657e86" providerId="LiveId" clId="{0088B227-26DC-4FAF-9CE1-5D1B96BA946D}" dt="2026-05-09T23:09:46.456" v="221" actId="1076"/>
          <ac:spMkLst>
            <pc:docMk/>
            <pc:sldMk cId="4214068974" sldId="279"/>
            <ac:spMk id="2" creationId="{00000000-0000-0000-0000-000000000000}"/>
          </ac:spMkLst>
        </pc:spChg>
        <pc:spChg chg="mod">
          <ac:chgData name="Miguel Nogales" userId="e02c1a9a78657e86" providerId="LiveId" clId="{0088B227-26DC-4FAF-9CE1-5D1B96BA946D}" dt="2026-05-09T23:09:43.645" v="220" actId="1076"/>
          <ac:spMkLst>
            <pc:docMk/>
            <pc:sldMk cId="4214068974" sldId="279"/>
            <ac:spMk id="3" creationId="{00000000-0000-0000-0000-000000000000}"/>
          </ac:spMkLst>
        </pc:spChg>
        <pc:picChg chg="mod">
          <ac:chgData name="Miguel Nogales" userId="e02c1a9a78657e86" providerId="LiveId" clId="{0088B227-26DC-4FAF-9CE1-5D1B96BA946D}" dt="2026-05-09T23:09:51.315" v="222" actId="14100"/>
          <ac:picMkLst>
            <pc:docMk/>
            <pc:sldMk cId="4214068974" sldId="279"/>
            <ac:picMk id="1026" creationId="{6EFA8461-8282-C658-D176-A04AF4254F91}"/>
          </ac:picMkLst>
        </pc:picChg>
      </pc:sldChg>
      <pc:sldChg chg="modSp mod">
        <pc:chgData name="Miguel Nogales" userId="e02c1a9a78657e86" providerId="LiveId" clId="{0088B227-26DC-4FAF-9CE1-5D1B96BA946D}" dt="2026-05-09T23:07:04.666" v="100" actId="20577"/>
        <pc:sldMkLst>
          <pc:docMk/>
          <pc:sldMk cId="2143314334" sldId="280"/>
        </pc:sldMkLst>
        <pc:spChg chg="mod">
          <ac:chgData name="Miguel Nogales" userId="e02c1a9a78657e86" providerId="LiveId" clId="{0088B227-26DC-4FAF-9CE1-5D1B96BA946D}" dt="2026-05-09T23:07:04.666" v="100" actId="20577"/>
          <ac:spMkLst>
            <pc:docMk/>
            <pc:sldMk cId="2143314334" sldId="280"/>
            <ac:spMk id="3" creationId="{00000000-0000-0000-0000-000000000000}"/>
          </ac:spMkLst>
        </pc:spChg>
      </pc:sldChg>
      <pc:sldChg chg="modSp mod">
        <pc:chgData name="Miguel Nogales" userId="e02c1a9a78657e86" providerId="LiveId" clId="{0088B227-26DC-4FAF-9CE1-5D1B96BA946D}" dt="2026-05-21T18:19:44.402" v="226" actId="20577"/>
        <pc:sldMkLst>
          <pc:docMk/>
          <pc:sldMk cId="874134188" sldId="281"/>
        </pc:sldMkLst>
        <pc:spChg chg="mod">
          <ac:chgData name="Miguel Nogales" userId="e02c1a9a78657e86" providerId="LiveId" clId="{0088B227-26DC-4FAF-9CE1-5D1B96BA946D}" dt="2026-05-21T18:19:44.402" v="226" actId="20577"/>
          <ac:spMkLst>
            <pc:docMk/>
            <pc:sldMk cId="874134188" sldId="281"/>
            <ac:spMk id="3" creationId="{00000000-0000-0000-0000-000000000000}"/>
          </ac:spMkLst>
        </pc:spChg>
      </pc:sldChg>
      <pc:sldChg chg="modSp mod">
        <pc:chgData name="Miguel Nogales" userId="e02c1a9a78657e86" providerId="LiveId" clId="{0088B227-26DC-4FAF-9CE1-5D1B96BA946D}" dt="2026-05-21T18:24:15.722" v="336" actId="27636"/>
        <pc:sldMkLst>
          <pc:docMk/>
          <pc:sldMk cId="1645652767" sldId="290"/>
        </pc:sldMkLst>
        <pc:spChg chg="mod">
          <ac:chgData name="Miguel Nogales" userId="e02c1a9a78657e86" providerId="LiveId" clId="{0088B227-26DC-4FAF-9CE1-5D1B96BA946D}" dt="2026-05-21T18:24:15.722" v="336" actId="27636"/>
          <ac:spMkLst>
            <pc:docMk/>
            <pc:sldMk cId="1645652767" sldId="290"/>
            <ac:spMk id="3" creationId="{00000000-0000-0000-0000-000000000000}"/>
          </ac:spMkLst>
        </pc:spChg>
      </pc:sldChg>
      <pc:sldChg chg="modSp mod">
        <pc:chgData name="Miguel Nogales" userId="e02c1a9a78657e86" providerId="LiveId" clId="{0088B227-26DC-4FAF-9CE1-5D1B96BA946D}" dt="2026-05-21T18:22:11.487" v="242" actId="13926"/>
        <pc:sldMkLst>
          <pc:docMk/>
          <pc:sldMk cId="3535818430" sldId="291"/>
        </pc:sldMkLst>
        <pc:spChg chg="mod">
          <ac:chgData name="Miguel Nogales" userId="e02c1a9a78657e86" providerId="LiveId" clId="{0088B227-26DC-4FAF-9CE1-5D1B96BA946D}" dt="2026-05-21T18:22:11.487" v="242" actId="13926"/>
          <ac:spMkLst>
            <pc:docMk/>
            <pc:sldMk cId="3535818430" sldId="291"/>
            <ac:spMk id="3" creationId="{00000000-0000-0000-0000-000000000000}"/>
          </ac:spMkLst>
        </pc:spChg>
      </pc:sldChg>
      <pc:sldChg chg="addSp modSp mod">
        <pc:chgData name="Miguel Nogales" userId="e02c1a9a78657e86" providerId="LiveId" clId="{0088B227-26DC-4FAF-9CE1-5D1B96BA946D}" dt="2026-05-21T18:27:30.720" v="347" actId="13926"/>
        <pc:sldMkLst>
          <pc:docMk/>
          <pc:sldMk cId="2440125601" sldId="292"/>
        </pc:sldMkLst>
        <pc:spChg chg="mod">
          <ac:chgData name="Miguel Nogales" userId="e02c1a9a78657e86" providerId="LiveId" clId="{0088B227-26DC-4FAF-9CE1-5D1B96BA946D}" dt="2026-05-21T18:27:30.720" v="347" actId="13926"/>
          <ac:spMkLst>
            <pc:docMk/>
            <pc:sldMk cId="2440125601" sldId="292"/>
            <ac:spMk id="3" creationId="{00000000-0000-0000-0000-000000000000}"/>
          </ac:spMkLst>
        </pc:spChg>
        <pc:picChg chg="add mod">
          <ac:chgData name="Miguel Nogales" userId="e02c1a9a78657e86" providerId="LiveId" clId="{0088B227-26DC-4FAF-9CE1-5D1B96BA946D}" dt="2026-05-21T18:26:10.132" v="342" actId="1076"/>
          <ac:picMkLst>
            <pc:docMk/>
            <pc:sldMk cId="2440125601" sldId="292"/>
            <ac:picMk id="5" creationId="{1B29DC99-EE32-127D-F01F-3290E62FEFA7}"/>
          </ac:picMkLst>
        </pc:picChg>
        <pc:picChg chg="add mod">
          <ac:chgData name="Miguel Nogales" userId="e02c1a9a78657e86" providerId="LiveId" clId="{0088B227-26DC-4FAF-9CE1-5D1B96BA946D}" dt="2026-05-21T18:26:51.441" v="344" actId="1076"/>
          <ac:picMkLst>
            <pc:docMk/>
            <pc:sldMk cId="2440125601" sldId="292"/>
            <ac:picMk id="7" creationId="{FF8BFE02-5201-3B71-CE3A-6951D8ED6C9C}"/>
          </ac:picMkLst>
        </pc:picChg>
        <pc:picChg chg="add mod">
          <ac:chgData name="Miguel Nogales" userId="e02c1a9a78657e86" providerId="LiveId" clId="{0088B227-26DC-4FAF-9CE1-5D1B96BA946D}" dt="2026-05-21T18:27:22.066" v="346" actId="1076"/>
          <ac:picMkLst>
            <pc:docMk/>
            <pc:sldMk cId="2440125601" sldId="292"/>
            <ac:picMk id="9" creationId="{74E79009-9F1A-7278-5C11-C738A9D86DB2}"/>
          </ac:picMkLst>
        </pc:picChg>
      </pc:sldChg>
      <pc:sldChg chg="modSp mod">
        <pc:chgData name="Miguel Nogales" userId="e02c1a9a78657e86" providerId="LiveId" clId="{0088B227-26DC-4FAF-9CE1-5D1B96BA946D}" dt="2026-05-21T18:28:20.847" v="354" actId="13926"/>
        <pc:sldMkLst>
          <pc:docMk/>
          <pc:sldMk cId="26339513" sldId="294"/>
        </pc:sldMkLst>
        <pc:spChg chg="mod">
          <ac:chgData name="Miguel Nogales" userId="e02c1a9a78657e86" providerId="LiveId" clId="{0088B227-26DC-4FAF-9CE1-5D1B96BA946D}" dt="2026-05-21T18:28:20.847" v="354" actId="13926"/>
          <ac:spMkLst>
            <pc:docMk/>
            <pc:sldMk cId="26339513" sldId="294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61BA9C7-D4A0-4239-916F-87878B386CAE}" type="datetime1">
              <a:rPr lang="es-ES" smtClean="0"/>
              <a:t>21/05/2026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840BD58-3BFF-4EAF-BB8B-AC67FE801E4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059436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0D5A0EE-9559-4678-968D-CA3F66D582DC}" type="datetime1">
              <a:rPr lang="es-ES" noProof="0" smtClean="0"/>
              <a:t>21/05/2026</a:t>
            </a:fld>
            <a:endParaRPr lang="es-ES" noProof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322CDD-9D6C-4F63-9EC2-648226624108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85102655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19419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404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3611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45243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998090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24114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25934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7911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64168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15069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09400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59629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36564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25854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20986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02196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940907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89461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76406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5345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66800" y="2606040"/>
            <a:ext cx="10058400" cy="2743200"/>
          </a:xfrm>
        </p:spPr>
        <p:txBody>
          <a:bodyPr rtlCol="0" anchor="b">
            <a:normAutofit/>
          </a:bodyPr>
          <a:lstStyle>
            <a:lvl1pPr algn="l">
              <a:lnSpc>
                <a:spcPct val="80000"/>
              </a:lnSpc>
              <a:defRPr sz="6800">
                <a:solidFill>
                  <a:schemeClr val="tx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66800" y="5360437"/>
            <a:ext cx="10058400" cy="36576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 b="1" cap="all" baseline="0">
                <a:solidFill>
                  <a:schemeClr val="accent1">
                    <a:lumMod val="75000"/>
                  </a:schemeClr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modificar el estilo de subtítulo del patrón</a:t>
            </a:r>
          </a:p>
        </p:txBody>
      </p:sp>
      <p:sp>
        <p:nvSpPr>
          <p:cNvPr id="8" name="Rectángulo 7"/>
          <p:cNvSpPr/>
          <p:nvPr userDrawn="1"/>
        </p:nvSpPr>
        <p:spPr>
          <a:xfrm>
            <a:off x="0" y="5888736"/>
            <a:ext cx="12192000" cy="109728"/>
          </a:xfrm>
          <a:prstGeom prst="rect">
            <a:avLst/>
          </a:prstGeom>
          <a:ln>
            <a:noFill/>
          </a:ln>
          <a:effectLst>
            <a:outerShdw blurRad="25400" dist="25400" dir="54000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063118-E04F-4CA6-AFE9-6094F1F945BB}" type="datetime1">
              <a:rPr lang="es-ES" noProof="0" smtClean="0"/>
              <a:t>21/05/2026</a:t>
            </a:fld>
            <a:endParaRPr lang="es-ES" noProof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6800" y="1565829"/>
            <a:ext cx="5943600" cy="4114800"/>
          </a:xfrm>
        </p:spPr>
        <p:txBody>
          <a:bodyPr rtlCol="0" anchor="b">
            <a:normAutofit/>
          </a:bodyPr>
          <a:lstStyle>
            <a:lvl1pPr>
              <a:lnSpc>
                <a:spcPct val="80000"/>
              </a:lnSpc>
              <a:defRPr sz="5400"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66801" y="5682344"/>
            <a:ext cx="5943600" cy="670832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2200" b="1" cap="all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9" name="Rectángulo 8"/>
          <p:cNvSpPr/>
          <p:nvPr userDrawn="1"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61948" y="283"/>
            <a:ext cx="4427508" cy="685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295400" y="1825625"/>
            <a:ext cx="4724400" cy="4117975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4724400" cy="4117975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763CCAA-9978-4A62-AA55-1536343595DA}" type="datetime1">
              <a:rPr lang="es-ES" noProof="0" smtClean="0"/>
              <a:t>21/05/2026</a:t>
            </a:fld>
            <a:endParaRPr lang="es-ES" noProof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4727448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1295400" y="2470151"/>
            <a:ext cx="4727448" cy="347345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67628" y="1828800"/>
            <a:ext cx="4727448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69152" y="2470151"/>
            <a:ext cx="4727448" cy="347345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6857A07-B087-4D65-8E9D-0EEDD3F32A63}" type="datetime1">
              <a:rPr lang="es-ES" noProof="0" smtClean="0"/>
              <a:t>21/05/2026</a:t>
            </a:fld>
            <a:endParaRPr lang="es-ES" noProof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608CDFF-A8FD-40B7-81D0-60A7F2B554AD}" type="datetime1">
              <a:rPr lang="es-ES" noProof="0" smtClean="0"/>
              <a:t>21/05/2026</a:t>
            </a:fld>
            <a:endParaRPr lang="es-ES" noProof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4EF1E1E-4877-4B72-B36F-C4784E804B4E}" type="datetime1">
              <a:rPr lang="es-ES" noProof="0" smtClean="0"/>
              <a:t>21/05/2026</a:t>
            </a:fld>
            <a:endParaRPr lang="es-ES" noProof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66439" y="283"/>
            <a:ext cx="4435717" cy="685628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29601" y="2514600"/>
            <a:ext cx="3474720" cy="1600200"/>
          </a:xfrm>
        </p:spPr>
        <p:txBody>
          <a:bodyPr rtlCol="0" anchor="b">
            <a:noAutofit/>
          </a:bodyPr>
          <a:lstStyle>
            <a:lvl1pPr>
              <a:defRPr sz="2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90302" y="685800"/>
            <a:ext cx="6126480" cy="54864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229600" y="4343400"/>
            <a:ext cx="3474720" cy="1188720"/>
          </a:xfrm>
        </p:spPr>
        <p:txBody>
          <a:bodyPr rtlCol="0">
            <a:normAutofit/>
          </a:bodyPr>
          <a:lstStyle>
            <a:lvl1pPr marL="0" indent="0">
              <a:spcBef>
                <a:spcPts val="8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0" name="Rectángulo 9"/>
          <p:cNvSpPr/>
          <p:nvPr userDrawn="1"/>
        </p:nvSpPr>
        <p:spPr>
          <a:xfrm>
            <a:off x="7711702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1C22DE-4FD6-490F-BA71-CA79D836B52C}" type="datetime1">
              <a:rPr lang="es-ES" noProof="0" smtClean="0"/>
              <a:t>21/05/2026</a:t>
            </a:fld>
            <a:endParaRPr lang="es-ES" noProof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66439" y="283"/>
            <a:ext cx="4435717" cy="685628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29600" y="2514600"/>
            <a:ext cx="3474720" cy="1600200"/>
          </a:xfrm>
        </p:spPr>
        <p:txBody>
          <a:bodyPr rtlCol="0" anchor="b">
            <a:noAutofit/>
          </a:bodyPr>
          <a:lstStyle>
            <a:lvl1pPr>
              <a:defRPr sz="2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"/>
          <p:cNvSpPr>
            <a:spLocks noGrp="1"/>
          </p:cNvSpPr>
          <p:nvPr>
            <p:ph type="pic" idx="1"/>
          </p:nvPr>
        </p:nvSpPr>
        <p:spPr>
          <a:xfrm>
            <a:off x="0" y="1325880"/>
            <a:ext cx="6858000" cy="4206240"/>
          </a:xfrm>
          <a:solidFill>
            <a:schemeClr val="bg2"/>
          </a:solidFill>
          <a:effectLst>
            <a:outerShdw blurRad="63500" sx="101000" sy="101000" algn="ctr" rotWithShape="0">
              <a:prstClr val="black">
                <a:alpha val="15000"/>
              </a:prst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229600" y="4343400"/>
            <a:ext cx="3474720" cy="1188720"/>
          </a:xfrm>
        </p:spPr>
        <p:txBody>
          <a:bodyPr rtlCol="0">
            <a:normAutofit/>
          </a:bodyPr>
          <a:lstStyle>
            <a:lvl1pPr marL="0" indent="0">
              <a:spcBef>
                <a:spcPts val="8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E9AA73D-5708-4E7B-A33B-1145266FF154}" type="datetime1">
              <a:rPr lang="es-ES" noProof="0" smtClean="0"/>
              <a:t>21/05/2026</a:t>
            </a:fld>
            <a:endParaRPr lang="es-ES" noProof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11" name="Rectángulo 10"/>
          <p:cNvSpPr/>
          <p:nvPr userDrawn="1"/>
        </p:nvSpPr>
        <p:spPr>
          <a:xfrm>
            <a:off x="7711702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838E743-2700-4AAA-8AC7-3E9FBF31E3EC}" type="datetime1">
              <a:rPr lang="es-ES" noProof="0" smtClean="0"/>
              <a:t>21/05/2026</a:t>
            </a:fld>
            <a:endParaRPr lang="es-ES" noProof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525000" y="382230"/>
            <a:ext cx="1371600" cy="5561369"/>
          </a:xfrm>
        </p:spPr>
        <p:txBody>
          <a:bodyPr vert="eaVert"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295400" y="382230"/>
            <a:ext cx="7863840" cy="5561370"/>
          </a:xfrm>
        </p:spPr>
        <p:txBody>
          <a:bodyPr vert="eaVert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7D028B-A319-42B4-A1A2-72115F4AB319}" type="datetime1">
              <a:rPr lang="es-ES" noProof="0" smtClean="0"/>
              <a:t>21/05/2026</a:t>
            </a:fld>
            <a:endParaRPr lang="es-ES" noProof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1295400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96012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1295400" y="6419462"/>
            <a:ext cx="5181600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556170" y="6419462"/>
            <a:ext cx="1351383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A8FB1985-6357-45A8-863F-C37745456400}" type="datetime1">
              <a:rPr lang="es-ES" noProof="0" smtClean="0"/>
              <a:t>21/05/2026</a:t>
            </a:fld>
            <a:endParaRPr lang="es-ES" noProof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198358" y="6419462"/>
            <a:ext cx="698241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E31375A4-56A4-47D6-9801-1991572033F7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8" name="Rectángulo 7"/>
          <p:cNvSpPr/>
          <p:nvPr userDrawn="1"/>
        </p:nvSpPr>
        <p:spPr>
          <a:xfrm>
            <a:off x="0" y="6257036"/>
            <a:ext cx="12192000" cy="54864"/>
          </a:xfrm>
          <a:prstGeom prst="rect">
            <a:avLst/>
          </a:prstGeom>
          <a:ln>
            <a:noFill/>
          </a:ln>
          <a:effectLst>
            <a:innerShdw blurRad="25400" dist="12700" dir="16200000">
              <a:schemeClr val="accent1">
                <a:lumMod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baseline="0">
          <a:solidFill>
            <a:schemeClr val="accent1"/>
          </a:solidFill>
          <a:effectLst>
            <a:outerShdw blurRad="38100" dist="25400" dir="18900000" algn="bl" rotWithShape="0">
              <a:schemeClr val="bg1">
                <a:alpha val="8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77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10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66800" y="320040"/>
            <a:ext cx="10058400" cy="2743200"/>
          </a:xfrm>
        </p:spPr>
        <p:txBody>
          <a:bodyPr rtlCol="0">
            <a:normAutofit/>
          </a:bodyPr>
          <a:lstStyle/>
          <a:p>
            <a:pPr rtl="0"/>
            <a:r>
              <a:rPr lang="es-ES" sz="4800" dirty="0"/>
              <a:t>Accidente cerebrovascular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s-ES" dirty="0"/>
              <a:t>Esp. Mg. Prof. Lic. Miguel nogales</a:t>
            </a: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2A89859-6510-7207-CBB1-27F4A404B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6771" y="3599433"/>
            <a:ext cx="2237426" cy="2938527"/>
          </a:xfrm>
          <a:prstGeom prst="rect">
            <a:avLst/>
          </a:prstGeom>
        </p:spPr>
      </p:pic>
      <p:sp>
        <p:nvSpPr>
          <p:cNvPr id="6" name="Subtítulo 2">
            <a:extLst>
              <a:ext uri="{FF2B5EF4-FFF2-40B4-BE49-F238E27FC236}">
                <a16:creationId xmlns:a16="http://schemas.microsoft.com/office/drawing/2014/main" id="{3DB432AF-BF24-98E3-254D-CF9CC412022F}"/>
              </a:ext>
            </a:extLst>
          </p:cNvPr>
          <p:cNvSpPr txBox="1">
            <a:spLocks/>
          </p:cNvSpPr>
          <p:nvPr/>
        </p:nvSpPr>
        <p:spPr>
          <a:xfrm>
            <a:off x="875071" y="577043"/>
            <a:ext cx="10058400" cy="365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sz="2000" b="1" kern="1200" cap="all" baseline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ICA, 2° 1°, </a:t>
            </a:r>
            <a:r>
              <a:rPr lang="es-ES" dirty="0" err="1"/>
              <a:t>tm-tt</a:t>
            </a:r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9AAFE9E-A5C4-E518-8B72-F996B1BD32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0310" y="96484"/>
            <a:ext cx="2743200" cy="185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2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/>
              <a:t>Enfermedades cerebrovasculares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98418" y="1995054"/>
            <a:ext cx="9601200" cy="4114800"/>
          </a:xfrm>
        </p:spPr>
        <p:txBody>
          <a:bodyPr rtlCol="0"/>
          <a:lstStyle/>
          <a:p>
            <a:pPr rtl="0"/>
            <a:r>
              <a:rPr lang="es-ES" dirty="0"/>
              <a:t>Anomalía funcional del SNC</a:t>
            </a:r>
          </a:p>
          <a:p>
            <a:pPr rtl="0"/>
            <a:r>
              <a:rPr lang="es-ES" dirty="0"/>
              <a:t>Causa: disminución del aporte sanguíneo al cerebro</a:t>
            </a:r>
          </a:p>
          <a:p>
            <a:pPr rtl="0"/>
            <a:r>
              <a:rPr lang="es-ES" dirty="0"/>
              <a:t>Consecuencias: disminución de niveles de oxígeno, lesiones y/o muerte tisular </a:t>
            </a:r>
          </a:p>
          <a:p>
            <a:pPr rtl="0"/>
            <a:r>
              <a:rPr lang="es-ES" dirty="0"/>
              <a:t>También llamado ACV, </a:t>
            </a:r>
            <a:r>
              <a:rPr lang="es-ES" dirty="0">
                <a:highlight>
                  <a:srgbClr val="00FFFF"/>
                </a:highlight>
              </a:rPr>
              <a:t>ictus</a:t>
            </a:r>
            <a:r>
              <a:rPr lang="es-ES" dirty="0"/>
              <a:t>, </a:t>
            </a:r>
            <a:r>
              <a:rPr lang="es-ES" dirty="0">
                <a:highlight>
                  <a:srgbClr val="00FFFF"/>
                </a:highlight>
              </a:rPr>
              <a:t>apoplejía</a:t>
            </a:r>
            <a:r>
              <a:rPr lang="es-ES" dirty="0"/>
              <a:t>, </a:t>
            </a:r>
            <a:r>
              <a:rPr lang="es-ES" dirty="0" err="1">
                <a:highlight>
                  <a:srgbClr val="00FFFF"/>
                </a:highlight>
              </a:rPr>
              <a:t>stroke</a:t>
            </a:r>
            <a:endParaRPr lang="es-ES" dirty="0">
              <a:highlight>
                <a:srgbClr val="00FFFF"/>
              </a:highlight>
            </a:endParaRPr>
          </a:p>
          <a:p>
            <a:pPr rtl="0"/>
            <a:r>
              <a:rPr lang="es-ES" dirty="0"/>
              <a:t>Clasificación en dos categorías principales: </a:t>
            </a:r>
            <a:r>
              <a:rPr lang="es-ES" b="1" dirty="0"/>
              <a:t>ACV isquémico </a:t>
            </a:r>
            <a:r>
              <a:rPr lang="es-ES" dirty="0"/>
              <a:t>y </a:t>
            </a:r>
            <a:r>
              <a:rPr lang="es-ES" b="1" dirty="0"/>
              <a:t>ACV hemorrágico</a:t>
            </a:r>
          </a:p>
          <a:p>
            <a:pPr rtl="0"/>
            <a:r>
              <a:rPr lang="es-ES" b="1" dirty="0"/>
              <a:t>Isquémico: </a:t>
            </a:r>
            <a:r>
              <a:rPr lang="es-ES" dirty="0"/>
              <a:t>oclusión vascular e hipoperfusión significativa (85%)</a:t>
            </a:r>
          </a:p>
          <a:p>
            <a:pPr rtl="0"/>
            <a:r>
              <a:rPr lang="es-ES" b="1" dirty="0"/>
              <a:t>Hemorrágico: </a:t>
            </a:r>
            <a:r>
              <a:rPr lang="es-ES" dirty="0"/>
              <a:t>extravasación de sangre dentro del cerebro o al espacio subaracnoideo (15%)</a:t>
            </a:r>
          </a:p>
          <a:p>
            <a:pPr rtl="0"/>
            <a:endParaRPr lang="es-ES" dirty="0"/>
          </a:p>
        </p:txBody>
      </p:sp>
      <p:pic>
        <p:nvPicPr>
          <p:cNvPr id="4" name="8 Marcador de contenido">
            <a:extLst>
              <a:ext uri="{FF2B5EF4-FFF2-40B4-BE49-F238E27FC236}">
                <a16:creationId xmlns:a16="http://schemas.microsoft.com/office/drawing/2014/main" id="{3B59F9B1-FEA4-F9B7-45E7-6C9BAE1568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0945" y="122549"/>
            <a:ext cx="3370797" cy="2224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6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/>
              <a:t>Enfermedades cerebrovasculares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98418" y="1995054"/>
            <a:ext cx="9601200" cy="4114800"/>
          </a:xfrm>
        </p:spPr>
        <p:txBody>
          <a:bodyPr rtlCol="0"/>
          <a:lstStyle/>
          <a:p>
            <a:pPr rtl="0"/>
            <a:r>
              <a:rPr lang="es-ES"/>
              <a:t>Anomalía funcional del SNC</a:t>
            </a:r>
          </a:p>
          <a:p>
            <a:pPr rtl="0"/>
            <a:r>
              <a:rPr lang="es-ES"/>
              <a:t>Causa: disminución del aporte sanguíneo al cerebro</a:t>
            </a:r>
          </a:p>
          <a:p>
            <a:pPr rtl="0"/>
            <a:r>
              <a:rPr lang="es-ES"/>
              <a:t>Consecuencias: disminución de niveles de oxígeno, lesiones y/o muerte tisular </a:t>
            </a:r>
          </a:p>
          <a:p>
            <a:pPr rtl="0"/>
            <a:r>
              <a:rPr lang="es-ES"/>
              <a:t>También llamado ACV, ictus, apoplejía, </a:t>
            </a:r>
            <a:r>
              <a:rPr lang="es-ES" err="1"/>
              <a:t>stroke</a:t>
            </a:r>
            <a:endParaRPr lang="es-ES"/>
          </a:p>
          <a:p>
            <a:pPr rtl="0"/>
            <a:r>
              <a:rPr lang="es-ES"/>
              <a:t>Clasificación en dos categorías principales: </a:t>
            </a:r>
            <a:r>
              <a:rPr lang="es-ES" b="1"/>
              <a:t>ACV isquémico </a:t>
            </a:r>
            <a:r>
              <a:rPr lang="es-ES"/>
              <a:t>y </a:t>
            </a:r>
            <a:r>
              <a:rPr lang="es-ES" b="1"/>
              <a:t>ACV hemorrágico</a:t>
            </a:r>
          </a:p>
          <a:p>
            <a:pPr rtl="0"/>
            <a:r>
              <a:rPr lang="es-ES" b="1"/>
              <a:t>Isquémico: </a:t>
            </a:r>
            <a:r>
              <a:rPr lang="es-ES"/>
              <a:t>oclusión vascular e hipoperfusión significativa (85%)</a:t>
            </a:r>
          </a:p>
          <a:p>
            <a:pPr rtl="0"/>
            <a:r>
              <a:rPr lang="es-ES" b="1"/>
              <a:t>Hemorrágico: </a:t>
            </a:r>
            <a:r>
              <a:rPr lang="es-ES"/>
              <a:t>extravasación de sangre dentro del cerebro o al espacio subaracnoideo (15%)</a:t>
            </a:r>
          </a:p>
          <a:p>
            <a:pPr rtl="0"/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746F87D-6BDE-2ADA-988C-0BFBC3029A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782" y="169752"/>
            <a:ext cx="11588436" cy="6518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064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0" y="44245"/>
            <a:ext cx="9601200" cy="806245"/>
          </a:xfrm>
        </p:spPr>
        <p:txBody>
          <a:bodyPr rtlCol="0"/>
          <a:lstStyle/>
          <a:p>
            <a:pPr rtl="0"/>
            <a:r>
              <a:rPr lang="es-ES" dirty="0"/>
              <a:t>ACV ISQUÉMICO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53207" y="1022555"/>
            <a:ext cx="9843393" cy="5388077"/>
          </a:xfrm>
        </p:spPr>
        <p:txBody>
          <a:bodyPr rtlCol="0">
            <a:normAutofit fontScale="85000" lnSpcReduction="20000"/>
          </a:bodyPr>
          <a:lstStyle/>
          <a:p>
            <a:pPr rtl="0"/>
            <a:r>
              <a:rPr lang="es-ES" dirty="0"/>
              <a:t>También llamado infarto cerebral</a:t>
            </a:r>
          </a:p>
          <a:p>
            <a:pPr rtl="0"/>
            <a:r>
              <a:rPr lang="es-ES" dirty="0"/>
              <a:t>Obstrucción, por lo general, por coágulo sanguíneo (trombo o émbolo)</a:t>
            </a:r>
          </a:p>
          <a:p>
            <a:pPr rtl="0"/>
            <a:r>
              <a:rPr lang="es-ES" dirty="0"/>
              <a:t>Clasificación en 5 tipos de acuerdo a su causa:</a:t>
            </a:r>
          </a:p>
          <a:p>
            <a:pPr rtl="0"/>
            <a:r>
              <a:rPr lang="es-ES" b="1" dirty="0">
                <a:solidFill>
                  <a:srgbClr val="002060"/>
                </a:solidFill>
              </a:rPr>
              <a:t>ACV trombótico de arterias grandes: </a:t>
            </a:r>
            <a:r>
              <a:rPr lang="es-ES" dirty="0"/>
              <a:t>placas ateroescleróticas en vasos mayores del cerebro y formación de trombos en ese lugar</a:t>
            </a:r>
          </a:p>
          <a:p>
            <a:pPr rtl="0"/>
            <a:r>
              <a:rPr lang="es-ES" b="1" dirty="0">
                <a:solidFill>
                  <a:srgbClr val="002060"/>
                </a:solidFill>
              </a:rPr>
              <a:t>ACV trombótico de arterias perforantes pequeñas o ACV lacunar: </a:t>
            </a:r>
            <a:r>
              <a:rPr lang="es-ES" dirty="0"/>
              <a:t>afecta a uno o más vasos sanguíneos; se forma una cavidad luego de la muerte del tejido cerebral infartado</a:t>
            </a:r>
          </a:p>
          <a:p>
            <a:pPr rtl="0"/>
            <a:r>
              <a:rPr lang="es-ES" b="1" dirty="0">
                <a:solidFill>
                  <a:srgbClr val="002060"/>
                </a:solidFill>
              </a:rPr>
              <a:t>ACV embólicos </a:t>
            </a:r>
            <a:r>
              <a:rPr lang="es-ES" b="1" dirty="0" err="1">
                <a:solidFill>
                  <a:srgbClr val="002060"/>
                </a:solidFill>
              </a:rPr>
              <a:t>cardiógenos</a:t>
            </a:r>
            <a:r>
              <a:rPr lang="es-ES" b="1" dirty="0">
                <a:solidFill>
                  <a:srgbClr val="002060"/>
                </a:solidFill>
              </a:rPr>
              <a:t>: </a:t>
            </a:r>
            <a:r>
              <a:rPr lang="es-ES" dirty="0"/>
              <a:t>arritmias cardíacas (FA), valvulopatías, trombos en ventrículo izquierdo</a:t>
            </a:r>
          </a:p>
          <a:p>
            <a:pPr rtl="0"/>
            <a:r>
              <a:rPr lang="es-ES" b="1" dirty="0">
                <a:solidFill>
                  <a:srgbClr val="002060"/>
                </a:solidFill>
              </a:rPr>
              <a:t>ACV </a:t>
            </a:r>
            <a:r>
              <a:rPr lang="es-ES" b="1" dirty="0" err="1">
                <a:solidFill>
                  <a:srgbClr val="002060"/>
                </a:solidFill>
              </a:rPr>
              <a:t>criptógenos</a:t>
            </a:r>
            <a:r>
              <a:rPr lang="es-ES" b="1" dirty="0">
                <a:solidFill>
                  <a:srgbClr val="002060"/>
                </a:solidFill>
              </a:rPr>
              <a:t>: </a:t>
            </a:r>
            <a:r>
              <a:rPr lang="es-ES" dirty="0"/>
              <a:t>sin causa conocida</a:t>
            </a:r>
          </a:p>
          <a:p>
            <a:pPr rtl="0"/>
            <a:r>
              <a:rPr lang="es-ES" b="1" dirty="0">
                <a:solidFill>
                  <a:srgbClr val="002060"/>
                </a:solidFill>
              </a:rPr>
              <a:t>Otros: </a:t>
            </a:r>
            <a:r>
              <a:rPr lang="es-ES" dirty="0"/>
              <a:t>consumo de drogas ilegales, coagulopatías, migraña/vasoespasmo, disección espontánea de las arterias carótidas o vertebrales</a:t>
            </a:r>
          </a:p>
          <a:p>
            <a:pPr rtl="0"/>
            <a:r>
              <a:rPr lang="es-ES" b="1" dirty="0">
                <a:highlight>
                  <a:srgbClr val="00FFFF"/>
                </a:highlight>
              </a:rPr>
              <a:t>AIT:</a:t>
            </a:r>
            <a:r>
              <a:rPr lang="es-ES" b="1" dirty="0"/>
              <a:t> </a:t>
            </a:r>
            <a:r>
              <a:rPr lang="es-ES" dirty="0"/>
              <a:t>accidente isquémico transitorio es un déficit neurológico que persiste 1-2 horas</a:t>
            </a:r>
          </a:p>
          <a:p>
            <a:pPr rtl="0"/>
            <a:r>
              <a:rPr lang="es-ES" dirty="0"/>
              <a:t>Isquemia temporal por obstrucción parcial que suele representar un ictus isquémico inminente (15% de casos)</a:t>
            </a:r>
          </a:p>
          <a:p>
            <a:pPr rtl="0"/>
            <a:r>
              <a:rPr lang="es-ES" dirty="0">
                <a:highlight>
                  <a:srgbClr val="FFFF00"/>
                </a:highlight>
              </a:rPr>
              <a:t>Antecede a ACV isquémico</a:t>
            </a:r>
          </a:p>
          <a:p>
            <a:pPr rtl="0"/>
            <a:endParaRPr lang="es-ES" dirty="0"/>
          </a:p>
        </p:txBody>
      </p:sp>
      <p:pic>
        <p:nvPicPr>
          <p:cNvPr id="1026" name="Picture 2" descr="Qué es un ictus? - Tipos de ictus - Síntomas del Ictus">
            <a:extLst>
              <a:ext uri="{FF2B5EF4-FFF2-40B4-BE49-F238E27FC236}">
                <a16:creationId xmlns:a16="http://schemas.microsoft.com/office/drawing/2014/main" id="{6EFA8461-8282-C658-D176-A04AF4254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4503" y="0"/>
            <a:ext cx="2994375" cy="2242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4068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>
                <a:solidFill>
                  <a:schemeClr val="accent6">
                    <a:lumMod val="75000"/>
                  </a:schemeClr>
                </a:solidFill>
              </a:rPr>
              <a:t>FISIOPATOLOGÍA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98418" y="1995054"/>
            <a:ext cx="9601200" cy="4114800"/>
          </a:xfrm>
        </p:spPr>
        <p:txBody>
          <a:bodyPr rtlCol="0">
            <a:normAutofit/>
          </a:bodyPr>
          <a:lstStyle/>
          <a:p>
            <a:pPr rtl="0"/>
            <a:r>
              <a:rPr lang="es-ES" dirty="0"/>
              <a:t>Interrupción del flujo sanguíneo cerebral por obstrucción de un vaso sanguíneo</a:t>
            </a:r>
          </a:p>
          <a:p>
            <a:pPr rtl="0"/>
            <a:r>
              <a:rPr lang="es-ES" dirty="0"/>
              <a:t>Inicio de una serie de acontecimientos metabólicos: cascada isquémica</a:t>
            </a:r>
          </a:p>
          <a:p>
            <a:pPr rtl="0"/>
            <a:r>
              <a:rPr lang="es-ES" dirty="0"/>
              <a:t>Neuronas incapaces de mantener la respiración aeróbica por falta de oxígeno</a:t>
            </a:r>
          </a:p>
          <a:p>
            <a:pPr rtl="0"/>
            <a:r>
              <a:rPr lang="es-ES" dirty="0"/>
              <a:t>Mitocondrias recurren a respiración anaeróbica</a:t>
            </a:r>
          </a:p>
          <a:p>
            <a:pPr rtl="0"/>
            <a:r>
              <a:rPr lang="es-ES" dirty="0"/>
              <a:t>Aumento de producción de ácido láctico y cambios en PH</a:t>
            </a:r>
          </a:p>
          <a:p>
            <a:pPr rtl="0"/>
            <a:r>
              <a:rPr lang="es-ES" dirty="0"/>
              <a:t>Producción insuficiente de ATP para mantener impulsos nerviosos</a:t>
            </a:r>
          </a:p>
          <a:p>
            <a:pPr rtl="0"/>
            <a:r>
              <a:rPr lang="es-ES" dirty="0"/>
              <a:t>Se produce muerte de las células neuronales</a:t>
            </a:r>
          </a:p>
          <a:p>
            <a:pPr rtl="0"/>
            <a:endParaRPr lang="es-ES" dirty="0"/>
          </a:p>
          <a:p>
            <a:pPr rtl="0"/>
            <a:endParaRPr lang="es-ES" dirty="0"/>
          </a:p>
        </p:txBody>
      </p:sp>
      <p:pic>
        <p:nvPicPr>
          <p:cNvPr id="2050" name="Picture 2" descr="ACV isquémico o infarto cerebral: síntomas – Bupa">
            <a:extLst>
              <a:ext uri="{FF2B5EF4-FFF2-40B4-BE49-F238E27FC236}">
                <a16:creationId xmlns:a16="http://schemas.microsoft.com/office/drawing/2014/main" id="{1B9940C9-66F2-4C3E-8902-4649AF4EAD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6976" y="109537"/>
            <a:ext cx="3151854" cy="1964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3314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>
                <a:solidFill>
                  <a:schemeClr val="accent6">
                    <a:lumMod val="75000"/>
                  </a:schemeClr>
                </a:solidFill>
              </a:rPr>
              <a:t>FISIOPATOLOGÍA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98418" y="2202872"/>
            <a:ext cx="9601200" cy="2909455"/>
          </a:xfrm>
        </p:spPr>
        <p:txBody>
          <a:bodyPr rtlCol="0">
            <a:normAutofit/>
          </a:bodyPr>
          <a:lstStyle/>
          <a:p>
            <a:pPr rtl="0"/>
            <a:r>
              <a:rPr lang="es-ES" b="1" dirty="0"/>
              <a:t>Penumbra: </a:t>
            </a:r>
            <a:r>
              <a:rPr lang="es-ES" dirty="0"/>
              <a:t>zona con flujo sanguíneo disminuido alrededor de la zona de infarto</a:t>
            </a:r>
          </a:p>
          <a:p>
            <a:pPr rtl="0"/>
            <a:r>
              <a:rPr lang="es-ES" dirty="0"/>
              <a:t>Implica tejido cerebral que puede recuperarse si se actúa de forma precoz</a:t>
            </a:r>
          </a:p>
          <a:p>
            <a:pPr rtl="0"/>
            <a:r>
              <a:rPr lang="es-ES" dirty="0"/>
              <a:t>Uso de activador tisular del plasminógeno (</a:t>
            </a:r>
            <a:r>
              <a:rPr lang="es-ES" dirty="0" err="1"/>
              <a:t>tPA</a:t>
            </a:r>
            <a:r>
              <a:rPr lang="es-ES" dirty="0"/>
              <a:t>) </a:t>
            </a:r>
          </a:p>
          <a:p>
            <a:pPr rtl="0"/>
            <a:r>
              <a:rPr lang="es-ES" dirty="0"/>
              <a:t>Mueren alrededor de 1.9 millones de neuronas por minuto sin tratamiento</a:t>
            </a:r>
          </a:p>
          <a:p>
            <a:pPr rtl="0"/>
            <a:r>
              <a:rPr lang="es-ES" dirty="0"/>
              <a:t>Cerebro isquémico envejece 3,6 años por cada hora sin tratamiento </a:t>
            </a:r>
          </a:p>
          <a:p>
            <a:pPr rtl="0"/>
            <a:endParaRPr lang="es-ES" dirty="0"/>
          </a:p>
          <a:p>
            <a:pPr rtl="0"/>
            <a:endParaRPr lang="es-ES" dirty="0"/>
          </a:p>
        </p:txBody>
      </p:sp>
      <p:pic>
        <p:nvPicPr>
          <p:cNvPr id="3074" name="Picture 2" descr="Eupo neuro enfermedad cerebrovascular | PPT">
            <a:extLst>
              <a:ext uri="{FF2B5EF4-FFF2-40B4-BE49-F238E27FC236}">
                <a16:creationId xmlns:a16="http://schemas.microsoft.com/office/drawing/2014/main" id="{53B39777-D41B-F03E-B97F-A48F8BE096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3427" y="71879"/>
            <a:ext cx="2945667" cy="2206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413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0" y="457200"/>
            <a:ext cx="9601200" cy="1143000"/>
          </a:xfrm>
        </p:spPr>
        <p:txBody>
          <a:bodyPr rtlCol="0"/>
          <a:lstStyle/>
          <a:p>
            <a:pPr rtl="0"/>
            <a:r>
              <a:rPr lang="es-ES">
                <a:solidFill>
                  <a:schemeClr val="accent6">
                    <a:lumMod val="75000"/>
                  </a:schemeClr>
                </a:solidFill>
              </a:rPr>
              <a:t>FACTORES DE RIESGO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98418" y="2433484"/>
            <a:ext cx="4671440" cy="4277032"/>
          </a:xfrm>
        </p:spPr>
        <p:txBody>
          <a:bodyPr rtlCol="0">
            <a:normAutofit/>
          </a:bodyPr>
          <a:lstStyle/>
          <a:p>
            <a:pPr rtl="0"/>
            <a:r>
              <a:rPr lang="es-ES"/>
              <a:t>Estenosis carotídea asintomática</a:t>
            </a:r>
          </a:p>
          <a:p>
            <a:pPr rtl="0"/>
            <a:r>
              <a:rPr lang="es-ES"/>
              <a:t>Fibrilación auricular</a:t>
            </a:r>
          </a:p>
          <a:p>
            <a:pPr rtl="0"/>
            <a:r>
              <a:rPr lang="es-ES"/>
              <a:t>Diabetes mellitus</a:t>
            </a:r>
          </a:p>
          <a:p>
            <a:pPr rtl="0"/>
            <a:r>
              <a:rPr lang="es-ES"/>
              <a:t>Dislipidemia</a:t>
            </a:r>
          </a:p>
          <a:p>
            <a:pPr rtl="0"/>
            <a:r>
              <a:rPr lang="es-ES"/>
              <a:t>Consumo excesivo de alcohol</a:t>
            </a:r>
          </a:p>
          <a:p>
            <a:pPr rtl="0"/>
            <a:r>
              <a:rPr lang="es-ES"/>
              <a:t>Estado de hipercoagulación</a:t>
            </a:r>
          </a:p>
          <a:p>
            <a:pPr rtl="0"/>
            <a:endParaRPr lang="es-ES"/>
          </a:p>
          <a:p>
            <a:pPr rtl="0"/>
            <a:endParaRPr lang="es-ES"/>
          </a:p>
          <a:p>
            <a:pPr rtl="0"/>
            <a:endParaRPr lang="es-ES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4C39EC80-D86E-B84F-D5A9-CC699B4280A9}"/>
              </a:ext>
            </a:extLst>
          </p:cNvPr>
          <p:cNvSpPr txBox="1">
            <a:spLocks/>
          </p:cNvSpPr>
          <p:nvPr/>
        </p:nvSpPr>
        <p:spPr>
          <a:xfrm>
            <a:off x="6613534" y="2433484"/>
            <a:ext cx="4671440" cy="4277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77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/>
              <a:t>Hipertensión</a:t>
            </a:r>
          </a:p>
          <a:p>
            <a:r>
              <a:rPr lang="es-ES"/>
              <a:t>Migraña</a:t>
            </a:r>
          </a:p>
          <a:p>
            <a:r>
              <a:rPr lang="es-ES"/>
              <a:t>Obesidad</a:t>
            </a:r>
          </a:p>
          <a:p>
            <a:r>
              <a:rPr lang="es-ES"/>
              <a:t>Estilo de vida sedentario</a:t>
            </a:r>
          </a:p>
          <a:p>
            <a:r>
              <a:rPr lang="es-ES"/>
              <a:t>Apnea del sueño</a:t>
            </a:r>
          </a:p>
          <a:p>
            <a:r>
              <a:rPr lang="es-ES"/>
              <a:t>Tabaquismo</a:t>
            </a:r>
          </a:p>
          <a:p>
            <a:endParaRPr lang="es-ES"/>
          </a:p>
          <a:p>
            <a:endParaRPr lang="es-ES"/>
          </a:p>
          <a:p>
            <a:endParaRPr lang="es-ES"/>
          </a:p>
        </p:txBody>
      </p:sp>
      <p:pic>
        <p:nvPicPr>
          <p:cNvPr id="4098" name="Picture 2" descr="Qué es la hipertensión arterial? | CuídatePlus">
            <a:extLst>
              <a:ext uri="{FF2B5EF4-FFF2-40B4-BE49-F238E27FC236}">
                <a16:creationId xmlns:a16="http://schemas.microsoft.com/office/drawing/2014/main" id="{4EDB50CA-AAC4-E53C-4CDD-41457E2525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2432" y="84056"/>
            <a:ext cx="2304096" cy="129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Tabaquismo: qué es, síntomas y tratamiento | Top Doctors">
            <a:extLst>
              <a:ext uri="{FF2B5EF4-FFF2-40B4-BE49-F238E27FC236}">
                <a16:creationId xmlns:a16="http://schemas.microsoft.com/office/drawing/2014/main" id="{5EBF2BF2-6EF4-1CA4-7393-BE02265B86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2432" y="2439585"/>
            <a:ext cx="2155724" cy="1429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El estrés propicia el consumo de alcohol en las mujeres | Lifestyle">
            <a:extLst>
              <a:ext uri="{FF2B5EF4-FFF2-40B4-BE49-F238E27FC236}">
                <a16:creationId xmlns:a16="http://schemas.microsoft.com/office/drawing/2014/main" id="{C90C7DC0-F416-CE68-1C18-6CA1264200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5433" y="4928058"/>
            <a:ext cx="2686050" cy="169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Dislipidemias - LTS">
            <a:extLst>
              <a:ext uri="{FF2B5EF4-FFF2-40B4-BE49-F238E27FC236}">
                <a16:creationId xmlns:a16="http://schemas.microsoft.com/office/drawing/2014/main" id="{465C2575-7E6D-3399-2BE4-6E2B1AEDF4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5221" y="793662"/>
            <a:ext cx="3305175" cy="138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250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0" y="24245"/>
            <a:ext cx="9601200" cy="1143000"/>
          </a:xfrm>
        </p:spPr>
        <p:txBody>
          <a:bodyPr rtlCol="0"/>
          <a:lstStyle/>
          <a:p>
            <a:pPr rtl="0"/>
            <a:r>
              <a:rPr lang="es-ES">
                <a:solidFill>
                  <a:srgbClr val="002060"/>
                </a:solidFill>
              </a:rPr>
              <a:t>MANIFESTACIONES CLÍNICAS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98418" y="1717965"/>
            <a:ext cx="9601200" cy="4544290"/>
          </a:xfrm>
        </p:spPr>
        <p:txBody>
          <a:bodyPr rtlCol="0">
            <a:normAutofit/>
          </a:bodyPr>
          <a:lstStyle/>
          <a:p>
            <a:pPr rtl="0"/>
            <a:r>
              <a:rPr lang="es-ES" b="1" dirty="0"/>
              <a:t>Déficits neurológicos: </a:t>
            </a:r>
            <a:r>
              <a:rPr lang="es-ES" dirty="0"/>
              <a:t>funciones motoras, sensitivas, de los nervios craneales y cognitivas comprometidas</a:t>
            </a:r>
          </a:p>
          <a:p>
            <a:pPr rtl="0"/>
            <a:r>
              <a:rPr lang="es-ES" dirty="0"/>
              <a:t>Dependen de </a:t>
            </a:r>
            <a:r>
              <a:rPr lang="es-ES" b="1" dirty="0"/>
              <a:t>ubicación</a:t>
            </a:r>
            <a:r>
              <a:rPr lang="es-ES" dirty="0"/>
              <a:t> de la lesión, de los vasos obstruidos, del área de perfusión inadecuada y del flujo sanguíneo colateral</a:t>
            </a:r>
          </a:p>
          <a:p>
            <a:pPr rtl="0"/>
            <a:r>
              <a:rPr lang="es-ES" dirty="0"/>
              <a:t>Adormecimiento o debilidad de cara, brazo o pierna de uno de los hemicuerpos</a:t>
            </a:r>
          </a:p>
          <a:p>
            <a:pPr rtl="0"/>
            <a:r>
              <a:rPr lang="es-ES" dirty="0"/>
              <a:t>Confusión o cambio del estado mental</a:t>
            </a:r>
          </a:p>
          <a:p>
            <a:pPr rtl="0"/>
            <a:r>
              <a:rPr lang="es-ES" dirty="0"/>
              <a:t>Dificultad para hablar o comprender el lenguaje</a:t>
            </a:r>
          </a:p>
          <a:p>
            <a:pPr rtl="0"/>
            <a:r>
              <a:rPr lang="es-ES" dirty="0"/>
              <a:t>Alteraciones visuales</a:t>
            </a:r>
          </a:p>
          <a:p>
            <a:pPr rtl="0"/>
            <a:r>
              <a:rPr lang="es-ES" dirty="0"/>
              <a:t>Dificultad para caminar, mareo o pérdida del equilibrio/coordinación</a:t>
            </a:r>
          </a:p>
          <a:p>
            <a:pPr rtl="0"/>
            <a:r>
              <a:rPr lang="es-ES" dirty="0"/>
              <a:t>Cefalea súbita e intensa</a:t>
            </a:r>
          </a:p>
          <a:p>
            <a:pPr rtl="0"/>
            <a:endParaRPr lang="es-ES" dirty="0"/>
          </a:p>
          <a:p>
            <a:pPr rtl="0"/>
            <a:endParaRPr lang="es-ES" dirty="0"/>
          </a:p>
          <a:p>
            <a:pPr rtl="0"/>
            <a:endParaRPr lang="es-ES" dirty="0"/>
          </a:p>
          <a:p>
            <a:pPr rtl="0"/>
            <a:endParaRPr lang="es-ES" dirty="0"/>
          </a:p>
        </p:txBody>
      </p:sp>
      <p:pic>
        <p:nvPicPr>
          <p:cNvPr id="5122" name="Picture 2" descr="Afasia en adultos: Qué es y cómo tratarla - CIO Salud">
            <a:extLst>
              <a:ext uri="{FF2B5EF4-FFF2-40B4-BE49-F238E27FC236}">
                <a16:creationId xmlns:a16="http://schemas.microsoft.com/office/drawing/2014/main" id="{C8C1E559-725C-8F00-5EE2-DDC884940C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3743" y="4720472"/>
            <a:ext cx="2571750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Visión doble o diplopía: causas y tratamientos | Blog de Clínica Baviera">
            <a:extLst>
              <a:ext uri="{FF2B5EF4-FFF2-40B4-BE49-F238E27FC236}">
                <a16:creationId xmlns:a16="http://schemas.microsoft.com/office/drawing/2014/main" id="{77E16AC0-4284-6E9C-1677-D1747CBCCC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1375" y="24245"/>
            <a:ext cx="2035629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40DB4981-51CC-2512-68F4-81CDE88D6E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7503" y="3721222"/>
            <a:ext cx="1937708" cy="155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0959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0" y="24245"/>
            <a:ext cx="9601200" cy="1143000"/>
          </a:xfrm>
        </p:spPr>
        <p:txBody>
          <a:bodyPr rtlCol="0"/>
          <a:lstStyle/>
          <a:p>
            <a:pPr rtl="0"/>
            <a:r>
              <a:rPr lang="es-ES">
                <a:solidFill>
                  <a:srgbClr val="002060"/>
                </a:solidFill>
              </a:rPr>
              <a:t>MANIFESTACIONES CLÍNICAS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98418" y="1717965"/>
            <a:ext cx="9601200" cy="4544290"/>
          </a:xfrm>
        </p:spPr>
        <p:txBody>
          <a:bodyPr rtlCol="0">
            <a:normAutofit/>
          </a:bodyPr>
          <a:lstStyle/>
          <a:p>
            <a:pPr rtl="0"/>
            <a:r>
              <a:rPr lang="es-ES" b="1" dirty="0"/>
              <a:t>Pérdida motora: </a:t>
            </a:r>
            <a:r>
              <a:rPr lang="es-ES" dirty="0"/>
              <a:t>hemiparesia, hemiplejía contraria al hemisferio cerebral afectado</a:t>
            </a:r>
          </a:p>
          <a:p>
            <a:pPr rtl="0"/>
            <a:r>
              <a:rPr lang="es-ES" b="1" dirty="0"/>
              <a:t>Pérdida de capacidad de comunicación: </a:t>
            </a:r>
            <a:r>
              <a:rPr lang="es-ES" dirty="0"/>
              <a:t>afasia, disartria, apraxia</a:t>
            </a:r>
          </a:p>
          <a:p>
            <a:pPr rtl="0"/>
            <a:r>
              <a:rPr lang="es-ES" b="1" dirty="0"/>
              <a:t>Alteraciones de la percepción: </a:t>
            </a:r>
            <a:r>
              <a:rPr lang="es-ES" dirty="0"/>
              <a:t>hemianopsia homónima, diplopía, pérdida de la visión periférica</a:t>
            </a:r>
          </a:p>
          <a:p>
            <a:pPr rtl="0"/>
            <a:r>
              <a:rPr lang="es-ES" b="1" dirty="0"/>
              <a:t>Pérdidas sensitivas: </a:t>
            </a:r>
            <a:r>
              <a:rPr lang="es-ES" dirty="0"/>
              <a:t>agnosia</a:t>
            </a:r>
          </a:p>
          <a:p>
            <a:pPr rtl="0"/>
            <a:r>
              <a:rPr lang="es-ES" b="1" dirty="0"/>
              <a:t>Deterioro cognitivo y efectos psicológicos: </a:t>
            </a:r>
            <a:r>
              <a:rPr lang="es-ES" dirty="0"/>
              <a:t>incapacidad de mantener la atención, dificultad para comprender, tendencia a olvidarse las cosas, falta de motivación; labilidad emocional, hostilidad, frustración, resentimiento, falta de cooperación</a:t>
            </a:r>
          </a:p>
          <a:p>
            <a:pPr rtl="0"/>
            <a:endParaRPr lang="es-ES" dirty="0"/>
          </a:p>
          <a:p>
            <a:pPr rtl="0"/>
            <a:endParaRPr lang="es-ES" dirty="0"/>
          </a:p>
          <a:p>
            <a:pPr rtl="0"/>
            <a:endParaRPr lang="es-ES" dirty="0"/>
          </a:p>
          <a:p>
            <a:pPr rtl="0"/>
            <a:endParaRPr lang="es-ES" dirty="0"/>
          </a:p>
          <a:p>
            <a:pPr rtl="0"/>
            <a:endParaRPr lang="es-ES" dirty="0"/>
          </a:p>
          <a:p>
            <a:pPr rtl="0"/>
            <a:endParaRPr lang="es-ES" dirty="0"/>
          </a:p>
        </p:txBody>
      </p:sp>
      <p:pic>
        <p:nvPicPr>
          <p:cNvPr id="6146" name="Picture 2" descr="HEMIANOPSIA HOMÓNIMA DERECHA">
            <a:extLst>
              <a:ext uri="{FF2B5EF4-FFF2-40B4-BE49-F238E27FC236}">
                <a16:creationId xmlns:a16="http://schemas.microsoft.com/office/drawing/2014/main" id="{1E0DCA9F-0AF8-8678-1EF9-065A6E197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9539" y="4978208"/>
            <a:ext cx="3457920" cy="1734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4708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0" y="230722"/>
            <a:ext cx="9601200" cy="1143000"/>
          </a:xfrm>
        </p:spPr>
        <p:txBody>
          <a:bodyPr rtlCol="0"/>
          <a:lstStyle/>
          <a:p>
            <a:pPr rtl="0"/>
            <a:r>
              <a:rPr lang="es-ES"/>
              <a:t>VALORACIÓN Y DIAGNÓSTICO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98418" y="1717965"/>
            <a:ext cx="4494459" cy="4196138"/>
          </a:xfrm>
        </p:spPr>
        <p:txBody>
          <a:bodyPr rtlCol="0">
            <a:normAutofit lnSpcReduction="10000"/>
          </a:bodyPr>
          <a:lstStyle/>
          <a:p>
            <a:pPr rtl="0"/>
            <a:endParaRPr lang="es-ES"/>
          </a:p>
          <a:p>
            <a:pPr marL="45720" indent="0" rtl="0">
              <a:buNone/>
            </a:pPr>
            <a:r>
              <a:rPr lang="es-ES" b="1"/>
              <a:t>Principales:</a:t>
            </a:r>
          </a:p>
          <a:p>
            <a:pPr rtl="0"/>
            <a:r>
              <a:rPr lang="es-ES"/>
              <a:t>Exploración física y neurológica inmediatas</a:t>
            </a:r>
          </a:p>
          <a:p>
            <a:pPr rtl="0"/>
            <a:r>
              <a:rPr lang="es-ES"/>
              <a:t>Valoración de la permeabilidad de las vías respiratorias y el estado cardiovascular</a:t>
            </a:r>
          </a:p>
          <a:p>
            <a:pPr rtl="0"/>
            <a:r>
              <a:rPr lang="es-ES"/>
              <a:t>TC sin contraste (inicial)</a:t>
            </a:r>
          </a:p>
          <a:p>
            <a:pPr rtl="0"/>
            <a:r>
              <a:rPr lang="es-ES"/>
              <a:t>ECG</a:t>
            </a:r>
          </a:p>
          <a:p>
            <a:pPr rtl="0"/>
            <a:r>
              <a:rPr lang="es-ES"/>
              <a:t>Ecografía carotídea</a:t>
            </a:r>
          </a:p>
          <a:p>
            <a:pPr rtl="0"/>
            <a:endParaRPr lang="es-ES"/>
          </a:p>
          <a:p>
            <a:pPr rtl="0"/>
            <a:endParaRPr lang="es-ES"/>
          </a:p>
          <a:p>
            <a:pPr rtl="0"/>
            <a:endParaRPr lang="es-ES"/>
          </a:p>
          <a:p>
            <a:pPr rtl="0"/>
            <a:endParaRPr lang="es-ES"/>
          </a:p>
          <a:p>
            <a:pPr rtl="0"/>
            <a:endParaRPr lang="es-ES"/>
          </a:p>
          <a:p>
            <a:pPr rtl="0"/>
            <a:endParaRPr lang="es-ES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8053C26B-3769-B28C-EFD1-DE0847963B60}"/>
              </a:ext>
            </a:extLst>
          </p:cNvPr>
          <p:cNvSpPr txBox="1">
            <a:spLocks/>
          </p:cNvSpPr>
          <p:nvPr/>
        </p:nvSpPr>
        <p:spPr>
          <a:xfrm>
            <a:off x="6499125" y="1717965"/>
            <a:ext cx="4494459" cy="356195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77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  <a:p>
            <a:pPr marL="45720" indent="0">
              <a:buNone/>
            </a:pPr>
            <a:r>
              <a:rPr lang="es-ES" b="1" dirty="0"/>
              <a:t>Adicionales:</a:t>
            </a:r>
          </a:p>
          <a:p>
            <a:r>
              <a:rPr lang="es-ES" dirty="0"/>
              <a:t>Angiografía o perfusión por TC</a:t>
            </a:r>
          </a:p>
          <a:p>
            <a:r>
              <a:rPr lang="es-ES" dirty="0"/>
              <a:t>RM y angiografía por RM de los vasos cerebrales y del cuello</a:t>
            </a:r>
          </a:p>
          <a:p>
            <a:r>
              <a:rPr lang="es-ES" dirty="0"/>
              <a:t>Estudios de flujo Doppler transcraneal</a:t>
            </a:r>
          </a:p>
          <a:p>
            <a:r>
              <a:rPr lang="es-ES" dirty="0"/>
              <a:t>Ecocardiografía transtorácica o transesofágica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7170" name="Picture 2" descr="Enfermedad Cerebrovascular Isquémica | Concise Medical Knowledge">
            <a:extLst>
              <a:ext uri="{FF2B5EF4-FFF2-40B4-BE49-F238E27FC236}">
                <a16:creationId xmlns:a16="http://schemas.microsoft.com/office/drawing/2014/main" id="{543A8173-D4E2-E690-DCC7-0D380F1644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3848" y="4873892"/>
            <a:ext cx="2756146" cy="1777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Angiografía en ACV - Revista Instituto de Neurocirugía">
            <a:extLst>
              <a:ext uri="{FF2B5EF4-FFF2-40B4-BE49-F238E27FC236}">
                <a16:creationId xmlns:a16="http://schemas.microsoft.com/office/drawing/2014/main" id="{7921377E-BC51-2642-D9EB-35F55DEE27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3293" y="103695"/>
            <a:ext cx="2356701" cy="2356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0972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0" y="24245"/>
            <a:ext cx="9601200" cy="1143000"/>
          </a:xfrm>
        </p:spPr>
        <p:txBody>
          <a:bodyPr rtlCol="0"/>
          <a:lstStyle/>
          <a:p>
            <a:pPr rtl="0"/>
            <a:r>
              <a:rPr lang="es-ES" dirty="0">
                <a:solidFill>
                  <a:schemeClr val="bg2">
                    <a:lumMod val="50000"/>
                  </a:schemeClr>
                </a:solidFill>
              </a:rPr>
              <a:t>TRATAMIENTO MÉDICO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98418" y="1717965"/>
            <a:ext cx="9601200" cy="4544290"/>
          </a:xfrm>
        </p:spPr>
        <p:txBody>
          <a:bodyPr rtlCol="0">
            <a:normAutofit/>
          </a:bodyPr>
          <a:lstStyle/>
          <a:p>
            <a:pPr rtl="0"/>
            <a:r>
              <a:rPr lang="es-ES" dirty="0">
                <a:highlight>
                  <a:srgbClr val="FFFF00"/>
                </a:highlight>
              </a:rPr>
              <a:t>Warfarina </a:t>
            </a:r>
            <a:r>
              <a:rPr lang="es-ES" dirty="0"/>
              <a:t>si fibrilación ventricular o ictus cardioembólico</a:t>
            </a:r>
          </a:p>
          <a:p>
            <a:pPr rtl="0"/>
            <a:r>
              <a:rPr lang="es-ES" dirty="0">
                <a:highlight>
                  <a:srgbClr val="FFFF00"/>
                </a:highlight>
              </a:rPr>
              <a:t>Nuevos</a:t>
            </a:r>
            <a:r>
              <a:rPr lang="es-ES" dirty="0"/>
              <a:t> antiagregantes orales: </a:t>
            </a:r>
            <a:r>
              <a:rPr lang="es-ES" dirty="0" err="1"/>
              <a:t>dabigatrán</a:t>
            </a:r>
            <a:r>
              <a:rPr lang="es-ES" dirty="0"/>
              <a:t>, </a:t>
            </a:r>
            <a:r>
              <a:rPr lang="es-ES" dirty="0" err="1"/>
              <a:t>apixabán</a:t>
            </a:r>
            <a:r>
              <a:rPr lang="es-ES" dirty="0"/>
              <a:t>, </a:t>
            </a:r>
            <a:r>
              <a:rPr lang="es-ES" dirty="0" err="1"/>
              <a:t>edoxabán</a:t>
            </a:r>
            <a:r>
              <a:rPr lang="es-ES" dirty="0"/>
              <a:t>, rivaroxabán</a:t>
            </a:r>
          </a:p>
          <a:p>
            <a:pPr rtl="0"/>
            <a:r>
              <a:rPr lang="es-ES" dirty="0"/>
              <a:t>Si contraindicación: </a:t>
            </a:r>
            <a:r>
              <a:rPr lang="es-ES" dirty="0">
                <a:highlight>
                  <a:srgbClr val="FFFF00"/>
                </a:highlight>
              </a:rPr>
              <a:t>ASA o </a:t>
            </a:r>
            <a:r>
              <a:rPr lang="es-ES" dirty="0" err="1">
                <a:highlight>
                  <a:srgbClr val="FFFF00"/>
                </a:highlight>
              </a:rPr>
              <a:t>clopidogrel</a:t>
            </a:r>
            <a:endParaRPr lang="es-ES" dirty="0">
              <a:highlight>
                <a:srgbClr val="FFFF00"/>
              </a:highlight>
            </a:endParaRPr>
          </a:p>
          <a:p>
            <a:pPr rtl="0"/>
            <a:r>
              <a:rPr lang="es-ES" dirty="0"/>
              <a:t>Estatinas reducen eventos coronarios e ictus isquémicos</a:t>
            </a:r>
          </a:p>
          <a:p>
            <a:pPr rtl="0"/>
            <a:r>
              <a:rPr lang="es-ES" dirty="0"/>
              <a:t>Luego de fase aguda, antihipertensivos: IECA, diuréticos o combinación de ambos</a:t>
            </a:r>
          </a:p>
          <a:p>
            <a:pPr rtl="0"/>
            <a:r>
              <a:rPr lang="es-ES" dirty="0"/>
              <a:t>Fármacos trombolíticos en ictus isquémico: </a:t>
            </a:r>
            <a:r>
              <a:rPr lang="es-ES" dirty="0" err="1">
                <a:highlight>
                  <a:srgbClr val="FFFF00"/>
                </a:highlight>
              </a:rPr>
              <a:t>tPA</a:t>
            </a:r>
            <a:r>
              <a:rPr lang="es-ES" dirty="0">
                <a:highlight>
                  <a:srgbClr val="FFFF00"/>
                </a:highlight>
              </a:rPr>
              <a:t> </a:t>
            </a:r>
            <a:r>
              <a:rPr lang="es-ES" dirty="0"/>
              <a:t>(</a:t>
            </a:r>
            <a:r>
              <a:rPr lang="es-ES" dirty="0">
                <a:highlight>
                  <a:srgbClr val="FFFF00"/>
                </a:highlight>
              </a:rPr>
              <a:t>activador tisular del plasminógeno</a:t>
            </a:r>
            <a:r>
              <a:rPr lang="es-ES" dirty="0"/>
              <a:t>) por vía intraarterial (</a:t>
            </a:r>
            <a:r>
              <a:rPr lang="es-ES" dirty="0" err="1"/>
              <a:t>tto</a:t>
            </a:r>
            <a:r>
              <a:rPr lang="es-ES" dirty="0"/>
              <a:t>. endovascular)</a:t>
            </a:r>
          </a:p>
          <a:p>
            <a:pPr rtl="0"/>
            <a:endParaRPr lang="es-ES" dirty="0"/>
          </a:p>
          <a:p>
            <a:pPr rtl="0"/>
            <a:endParaRPr lang="es-ES" dirty="0"/>
          </a:p>
          <a:p>
            <a:pPr rtl="0"/>
            <a:endParaRPr lang="es-ES" dirty="0"/>
          </a:p>
          <a:p>
            <a:pPr rtl="0"/>
            <a:endParaRPr lang="es-ES" dirty="0"/>
          </a:p>
          <a:p>
            <a:pPr rtl="0"/>
            <a:endParaRPr lang="es-ES" dirty="0"/>
          </a:p>
          <a:p>
            <a:pPr rtl="0"/>
            <a:endParaRPr lang="es-ES" dirty="0"/>
          </a:p>
          <a:p>
            <a:pPr rtl="0"/>
            <a:endParaRPr lang="es-ES" dirty="0"/>
          </a:p>
          <a:p>
            <a:pPr rtl="0"/>
            <a:endParaRPr lang="es-ES" dirty="0"/>
          </a:p>
        </p:txBody>
      </p:sp>
      <p:pic>
        <p:nvPicPr>
          <p:cNvPr id="8194" name="Picture 2" descr="Apixaban - MEGALABS %">
            <a:extLst>
              <a:ext uri="{FF2B5EF4-FFF2-40B4-BE49-F238E27FC236}">
                <a16:creationId xmlns:a16="http://schemas.microsoft.com/office/drawing/2014/main" id="{3A178A7C-8733-AFF8-E962-A04FF8601F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4897" y="172678"/>
            <a:ext cx="2676525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lopidogrel Rospaw – Laboratorio Rospaw">
            <a:extLst>
              <a:ext uri="{FF2B5EF4-FFF2-40B4-BE49-F238E27FC236}">
                <a16:creationId xmlns:a16="http://schemas.microsoft.com/office/drawing/2014/main" id="{492AD311-88FB-07F5-CDD5-1052362332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7166" y="4911610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Baliarda S.A. - Productos">
            <a:extLst>
              <a:ext uri="{FF2B5EF4-FFF2-40B4-BE49-F238E27FC236}">
                <a16:creationId xmlns:a16="http://schemas.microsoft.com/office/drawing/2014/main" id="{55DCA3C8-F1D9-4F3F-3378-6A9D509F3E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890400"/>
            <a:ext cx="2428875" cy="187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ACTILYSE 50 MG CAJA CON 2 VIALES CON LIOFILIZ… – FarmaPOS Ltda">
            <a:extLst>
              <a:ext uri="{FF2B5EF4-FFF2-40B4-BE49-F238E27FC236}">
                <a16:creationId xmlns:a16="http://schemas.microsoft.com/office/drawing/2014/main" id="{FFBA459D-F3C4-7C83-CE91-61981181EA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185" y="4799226"/>
            <a:ext cx="2404670" cy="1967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0291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0" y="24245"/>
            <a:ext cx="9601200" cy="1143000"/>
          </a:xfrm>
        </p:spPr>
        <p:txBody>
          <a:bodyPr rtlCol="0"/>
          <a:lstStyle/>
          <a:p>
            <a:pPr rtl="0"/>
            <a:r>
              <a:rPr lang="es-ES" dirty="0">
                <a:solidFill>
                  <a:srgbClr val="7030A0"/>
                </a:solidFill>
              </a:rPr>
              <a:t>ACV HEMORRÁGICO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98418" y="1717965"/>
            <a:ext cx="9601200" cy="4544290"/>
          </a:xfrm>
        </p:spPr>
        <p:txBody>
          <a:bodyPr rtlCol="0">
            <a:normAutofit/>
          </a:bodyPr>
          <a:lstStyle/>
          <a:p>
            <a:pPr rtl="0"/>
            <a:r>
              <a:rPr lang="es-ES" b="1" dirty="0"/>
              <a:t>Causas: </a:t>
            </a:r>
            <a:r>
              <a:rPr lang="es-ES" dirty="0"/>
              <a:t>hemorragia intracerebral o intracraneal (7%), hemorragia subaracnoidea (8%) y otras causas</a:t>
            </a:r>
          </a:p>
          <a:p>
            <a:pPr rtl="0"/>
            <a:r>
              <a:rPr lang="es-ES" dirty="0"/>
              <a:t>Hemorragia que ocurre en el tejido cerebral, ventrículos o espacio subaracnoideo</a:t>
            </a:r>
          </a:p>
          <a:p>
            <a:pPr rtl="0"/>
            <a:r>
              <a:rPr lang="es-ES" b="1" dirty="0"/>
              <a:t>Hemorragia intracerebral primaria: </a:t>
            </a:r>
            <a:r>
              <a:rPr lang="es-ES" dirty="0"/>
              <a:t>rotura espontánea de vasos cerebrales pequeños por </a:t>
            </a:r>
            <a:r>
              <a:rPr lang="es-ES" dirty="0">
                <a:highlight>
                  <a:srgbClr val="FFFF00"/>
                </a:highlight>
              </a:rPr>
              <a:t>HTA no controlada</a:t>
            </a:r>
          </a:p>
          <a:p>
            <a:r>
              <a:rPr lang="es-ES" b="1" dirty="0"/>
              <a:t>Hemorragia intracerebral secundaria </a:t>
            </a:r>
            <a:r>
              <a:rPr lang="es-ES" dirty="0"/>
              <a:t>se asocia a </a:t>
            </a:r>
            <a:r>
              <a:rPr lang="es-ES" dirty="0">
                <a:highlight>
                  <a:srgbClr val="FFFF00"/>
                </a:highlight>
              </a:rPr>
              <a:t>MAV</a:t>
            </a:r>
            <a:r>
              <a:rPr lang="es-ES" dirty="0"/>
              <a:t>, </a:t>
            </a:r>
            <a:r>
              <a:rPr lang="es-ES" dirty="0">
                <a:highlight>
                  <a:srgbClr val="FFFF00"/>
                </a:highlight>
              </a:rPr>
              <a:t>aneurismas</a:t>
            </a:r>
            <a:r>
              <a:rPr lang="es-ES" dirty="0"/>
              <a:t>, neoplasias intracerebrales y a ciertos fármacos (anfetaminas, anticoagulantes)</a:t>
            </a:r>
          </a:p>
          <a:p>
            <a:pPr rtl="0"/>
            <a:r>
              <a:rPr lang="es-ES" b="1" dirty="0"/>
              <a:t>Hemorragia subaracnoidea: </a:t>
            </a:r>
            <a:r>
              <a:rPr lang="es-ES" dirty="0"/>
              <a:t>rotura de </a:t>
            </a:r>
            <a:r>
              <a:rPr lang="es-ES" dirty="0">
                <a:highlight>
                  <a:srgbClr val="FFFF00"/>
                </a:highlight>
              </a:rPr>
              <a:t>aneurisma intracerebral</a:t>
            </a:r>
            <a:r>
              <a:rPr lang="es-ES" dirty="0"/>
              <a:t> (50% de casos)</a:t>
            </a:r>
          </a:p>
          <a:p>
            <a:pPr rtl="0"/>
            <a:r>
              <a:rPr lang="es-ES" dirty="0"/>
              <a:t>Defectos </a:t>
            </a:r>
            <a:r>
              <a:rPr lang="es-ES" dirty="0">
                <a:highlight>
                  <a:srgbClr val="00FFFF"/>
                </a:highlight>
              </a:rPr>
              <a:t>más graves </a:t>
            </a:r>
            <a:r>
              <a:rPr lang="es-ES" dirty="0"/>
              <a:t>y recuperación </a:t>
            </a:r>
            <a:r>
              <a:rPr lang="es-ES" dirty="0">
                <a:highlight>
                  <a:srgbClr val="00FFFF"/>
                </a:highlight>
              </a:rPr>
              <a:t>más larga </a:t>
            </a:r>
            <a:r>
              <a:rPr lang="es-ES" dirty="0"/>
              <a:t>que en ACV isquémico</a:t>
            </a:r>
          </a:p>
          <a:p>
            <a:pPr rtl="0"/>
            <a:endParaRPr lang="es-ES" dirty="0"/>
          </a:p>
          <a:p>
            <a:pPr rtl="0"/>
            <a:endParaRPr lang="es-ES" dirty="0"/>
          </a:p>
          <a:p>
            <a:pPr rtl="0"/>
            <a:endParaRPr lang="es-ES" dirty="0"/>
          </a:p>
          <a:p>
            <a:pPr rtl="0"/>
            <a:endParaRPr lang="es-ES" dirty="0"/>
          </a:p>
          <a:p>
            <a:pPr rtl="0"/>
            <a:endParaRPr lang="es-ES" dirty="0"/>
          </a:p>
          <a:p>
            <a:pPr rtl="0"/>
            <a:endParaRPr lang="es-ES" dirty="0"/>
          </a:p>
          <a:p>
            <a:pPr rtl="0"/>
            <a:endParaRPr lang="es-ES" dirty="0"/>
          </a:p>
          <a:p>
            <a:pPr rtl="0"/>
            <a:endParaRPr lang="es-ES" dirty="0"/>
          </a:p>
          <a:p>
            <a:pPr rtl="0"/>
            <a:endParaRPr lang="es-ES" dirty="0"/>
          </a:p>
        </p:txBody>
      </p:sp>
      <p:pic>
        <p:nvPicPr>
          <p:cNvPr id="4" name="8 Marcador de contenido">
            <a:extLst>
              <a:ext uri="{FF2B5EF4-FFF2-40B4-BE49-F238E27FC236}">
                <a16:creationId xmlns:a16="http://schemas.microsoft.com/office/drawing/2014/main" id="{83FEBBB8-B02A-A50C-45F8-6F4414B5B3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850" y="52431"/>
            <a:ext cx="2523536" cy="1665534"/>
          </a:xfrm>
          <a:prstGeom prst="rect">
            <a:avLst/>
          </a:prstGeom>
        </p:spPr>
      </p:pic>
      <p:pic>
        <p:nvPicPr>
          <p:cNvPr id="9220" name="Picture 4" descr="ACV isquémico, y ACV hemorrágico.">
            <a:extLst>
              <a:ext uri="{FF2B5EF4-FFF2-40B4-BE49-F238E27FC236}">
                <a16:creationId xmlns:a16="http://schemas.microsoft.com/office/drawing/2014/main" id="{AA1B6667-BBE6-275A-58B8-DC8DD9951E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9984" y="37961"/>
            <a:ext cx="1643080" cy="1566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5818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0" y="24245"/>
            <a:ext cx="9601200" cy="1143000"/>
          </a:xfrm>
        </p:spPr>
        <p:txBody>
          <a:bodyPr rtlCol="0"/>
          <a:lstStyle/>
          <a:p>
            <a:pPr rtl="0"/>
            <a:r>
              <a:rPr lang="es-ES" dirty="0"/>
              <a:t>FISIOPATOLOGÍA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98418" y="1717965"/>
            <a:ext cx="9601200" cy="4544290"/>
          </a:xfrm>
        </p:spPr>
        <p:txBody>
          <a:bodyPr rtlCol="0">
            <a:normAutofit/>
          </a:bodyPr>
          <a:lstStyle/>
          <a:p>
            <a:pPr rtl="0"/>
            <a:r>
              <a:rPr lang="es-ES" dirty="0"/>
              <a:t>Rotura de vaso sanguíneo </a:t>
            </a:r>
            <a:r>
              <a:rPr lang="es-ES" dirty="0">
                <a:highlight>
                  <a:srgbClr val="00FFFF"/>
                </a:highlight>
              </a:rPr>
              <a:t>cerebral, aneurisma o MAV</a:t>
            </a:r>
          </a:p>
          <a:p>
            <a:pPr rtl="0"/>
            <a:r>
              <a:rPr lang="es-ES" dirty="0"/>
              <a:t>Isquemia cerebral por disminución de la presión de perfusión y vasoespasmo</a:t>
            </a:r>
          </a:p>
          <a:p>
            <a:pPr rtl="0"/>
            <a:r>
              <a:rPr lang="es-ES" dirty="0"/>
              <a:t>Formación de hematoma, compresión, </a:t>
            </a:r>
            <a:r>
              <a:rPr lang="es-ES" dirty="0">
                <a:highlight>
                  <a:srgbClr val="FFFF00"/>
                </a:highlight>
              </a:rPr>
              <a:t>aumento de PIC </a:t>
            </a:r>
            <a:r>
              <a:rPr lang="es-ES" dirty="0"/>
              <a:t>y lesión de tejido cerebral</a:t>
            </a:r>
          </a:p>
          <a:p>
            <a:pPr rtl="0"/>
            <a:r>
              <a:rPr lang="es-ES" dirty="0"/>
              <a:t>HTA y ateroesclerosis de vasos cerebrales</a:t>
            </a:r>
          </a:p>
          <a:p>
            <a:pPr rtl="0"/>
            <a:r>
              <a:rPr lang="es-ES" dirty="0"/>
              <a:t>Patologías arteriales, tumores cerebrales y fármacos (ACO, anfetaminas, drogas de abuso)</a:t>
            </a:r>
          </a:p>
          <a:p>
            <a:pPr rtl="0"/>
            <a:r>
              <a:rPr lang="es-ES" u="sng" dirty="0">
                <a:highlight>
                  <a:srgbClr val="FFFF00"/>
                </a:highlight>
              </a:rPr>
              <a:t>Aneurisma intracraneal</a:t>
            </a:r>
            <a:r>
              <a:rPr lang="es-ES" dirty="0">
                <a:highlight>
                  <a:srgbClr val="FFFF00"/>
                </a:highlight>
              </a:rPr>
              <a:t>: </a:t>
            </a:r>
            <a:r>
              <a:rPr lang="es-ES" dirty="0"/>
              <a:t>dilatación y debilitamiento de pared de arteria cerebral</a:t>
            </a:r>
          </a:p>
          <a:p>
            <a:pPr rtl="0"/>
            <a:r>
              <a:rPr lang="es-ES" u="sng" dirty="0">
                <a:highlight>
                  <a:srgbClr val="FFFF00"/>
                </a:highlight>
              </a:rPr>
              <a:t>MAV</a:t>
            </a:r>
            <a:r>
              <a:rPr lang="es-ES" dirty="0">
                <a:highlight>
                  <a:srgbClr val="FFFF00"/>
                </a:highlight>
              </a:rPr>
              <a:t>: </a:t>
            </a:r>
            <a:r>
              <a:rPr lang="es-ES" dirty="0"/>
              <a:t>formación de arterias y venas con ausencia de lecho capilar</a:t>
            </a:r>
          </a:p>
          <a:p>
            <a:pPr rtl="0"/>
            <a:r>
              <a:rPr lang="es-ES" dirty="0"/>
              <a:t>Dilatación de arterias y venas con rotura</a:t>
            </a:r>
          </a:p>
          <a:p>
            <a:pPr rtl="0"/>
            <a:endParaRPr lang="es-ES" dirty="0"/>
          </a:p>
          <a:p>
            <a:pPr rtl="0"/>
            <a:endParaRPr lang="es-ES" dirty="0"/>
          </a:p>
          <a:p>
            <a:pPr rtl="0"/>
            <a:endParaRPr lang="es-ES" dirty="0"/>
          </a:p>
          <a:p>
            <a:pPr rtl="0"/>
            <a:endParaRPr lang="es-ES" dirty="0"/>
          </a:p>
          <a:p>
            <a:pPr rtl="0"/>
            <a:endParaRPr lang="es-ES" dirty="0"/>
          </a:p>
          <a:p>
            <a:pPr rtl="0"/>
            <a:endParaRPr lang="es-ES" dirty="0"/>
          </a:p>
          <a:p>
            <a:pPr rtl="0"/>
            <a:endParaRPr lang="es-ES" dirty="0"/>
          </a:p>
          <a:p>
            <a:pPr rtl="0"/>
            <a:endParaRPr lang="es-ES" dirty="0"/>
          </a:p>
        </p:txBody>
      </p:sp>
      <p:pic>
        <p:nvPicPr>
          <p:cNvPr id="10242" name="Picture 2" descr="5 Datos Claves Sobre El Aneurisma Cerebral - AngioTeam">
            <a:extLst>
              <a:ext uri="{FF2B5EF4-FFF2-40B4-BE49-F238E27FC236}">
                <a16:creationId xmlns:a16="http://schemas.microsoft.com/office/drawing/2014/main" id="{68B38F28-B2EF-02A2-97BE-7DAF4A46A6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4847" y="88392"/>
            <a:ext cx="2514278" cy="2161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Malformaciones ArterioVenosas (MAV) - - AngioTeam">
            <a:extLst>
              <a:ext uri="{FF2B5EF4-FFF2-40B4-BE49-F238E27FC236}">
                <a16:creationId xmlns:a16="http://schemas.microsoft.com/office/drawing/2014/main" id="{0F30BF6B-F715-6F9E-4806-16913F9D68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8944" y="4608576"/>
            <a:ext cx="2210181" cy="2210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5652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0" y="24245"/>
            <a:ext cx="9601200" cy="1143000"/>
          </a:xfrm>
        </p:spPr>
        <p:txBody>
          <a:bodyPr rtlCol="0"/>
          <a:lstStyle/>
          <a:p>
            <a:pPr rtl="0"/>
            <a:r>
              <a:rPr lang="es-ES" dirty="0">
                <a:solidFill>
                  <a:srgbClr val="002060"/>
                </a:solidFill>
              </a:rPr>
              <a:t>MANIFESTACIONES CLÍNICAS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98418" y="1717965"/>
            <a:ext cx="9601200" cy="4544290"/>
          </a:xfrm>
        </p:spPr>
        <p:txBody>
          <a:bodyPr rtlCol="0">
            <a:normAutofit/>
          </a:bodyPr>
          <a:lstStyle/>
          <a:p>
            <a:pPr rtl="0"/>
            <a:r>
              <a:rPr lang="es-ES" dirty="0"/>
              <a:t>Déficits neurológicos similares al </a:t>
            </a:r>
            <a:r>
              <a:rPr lang="es-ES" dirty="0">
                <a:highlight>
                  <a:srgbClr val="00FFFF"/>
                </a:highlight>
              </a:rPr>
              <a:t>ACV isquémico</a:t>
            </a:r>
          </a:p>
          <a:p>
            <a:pPr rtl="0"/>
            <a:r>
              <a:rPr lang="es-ES" dirty="0"/>
              <a:t>Cefalea intensa y súbita</a:t>
            </a:r>
          </a:p>
          <a:p>
            <a:pPr rtl="0"/>
            <a:r>
              <a:rPr lang="es-ES" dirty="0"/>
              <a:t>Dolor y rigidez en parte posterior de cuello o nuca y columna</a:t>
            </a:r>
          </a:p>
          <a:p>
            <a:pPr rtl="0"/>
            <a:r>
              <a:rPr lang="es-ES" dirty="0"/>
              <a:t>Náuseas o vómitos</a:t>
            </a:r>
          </a:p>
          <a:p>
            <a:pPr rtl="0"/>
            <a:r>
              <a:rPr lang="es-ES" dirty="0"/>
              <a:t>Cambios súbitos de nivel de consciencia o pérdida por períodos variables</a:t>
            </a:r>
          </a:p>
          <a:p>
            <a:pPr rtl="0"/>
            <a:r>
              <a:rPr lang="es-ES" dirty="0"/>
              <a:t>Crisis convulsiva</a:t>
            </a:r>
          </a:p>
          <a:p>
            <a:pPr rtl="0"/>
            <a:r>
              <a:rPr lang="es-ES" b="1" dirty="0">
                <a:highlight>
                  <a:srgbClr val="FFFF00"/>
                </a:highlight>
              </a:rPr>
              <a:t>Hemorragia cerebral grave:</a:t>
            </a:r>
            <a:r>
              <a:rPr lang="es-ES" dirty="0"/>
              <a:t> daño cerebral, coma y muerte</a:t>
            </a:r>
          </a:p>
          <a:p>
            <a:pPr rtl="0"/>
            <a:endParaRPr lang="es-ES" dirty="0"/>
          </a:p>
          <a:p>
            <a:pPr rtl="0"/>
            <a:endParaRPr lang="es-ES" dirty="0"/>
          </a:p>
          <a:p>
            <a:pPr rtl="0"/>
            <a:endParaRPr lang="es-ES" dirty="0"/>
          </a:p>
          <a:p>
            <a:pPr rtl="0"/>
            <a:endParaRPr lang="es-ES" dirty="0"/>
          </a:p>
          <a:p>
            <a:pPr rtl="0"/>
            <a:endParaRPr lang="es-ES" dirty="0"/>
          </a:p>
          <a:p>
            <a:pPr rtl="0"/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B29DC99-EE32-127D-F01F-3290E62FEF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4218" y="271895"/>
            <a:ext cx="2552700" cy="17907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F8BFE02-5201-3B71-CE3A-6951D8ED6C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2019" y="2787205"/>
            <a:ext cx="2143125" cy="214312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4E79009-9F1A-7278-5C11-C738A9D86D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92693" y="5294376"/>
            <a:ext cx="332422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125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0" y="230722"/>
            <a:ext cx="9601200" cy="1143000"/>
          </a:xfrm>
        </p:spPr>
        <p:txBody>
          <a:bodyPr rtlCol="0"/>
          <a:lstStyle/>
          <a:p>
            <a:pPr rtl="0"/>
            <a:r>
              <a:rPr lang="es-ES" dirty="0"/>
              <a:t>VALORACIÓN Y DIAGNÓSTICO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98418" y="1717965"/>
            <a:ext cx="4494459" cy="4196138"/>
          </a:xfrm>
        </p:spPr>
        <p:txBody>
          <a:bodyPr rtlCol="0">
            <a:normAutofit/>
          </a:bodyPr>
          <a:lstStyle/>
          <a:p>
            <a:pPr rtl="0"/>
            <a:endParaRPr lang="es-ES" dirty="0"/>
          </a:p>
          <a:p>
            <a:pPr marL="45720" indent="0" rtl="0">
              <a:buNone/>
            </a:pPr>
            <a:r>
              <a:rPr lang="es-ES" b="1" dirty="0"/>
              <a:t>Principales:</a:t>
            </a:r>
          </a:p>
          <a:p>
            <a:pPr rtl="0"/>
            <a:r>
              <a:rPr lang="es-ES" dirty="0"/>
              <a:t>Exploración física y neurológica inmediatas</a:t>
            </a:r>
          </a:p>
          <a:p>
            <a:pPr rtl="0"/>
            <a:r>
              <a:rPr lang="es-ES" dirty="0"/>
              <a:t>TAC cerebral (detección hematoma)</a:t>
            </a:r>
          </a:p>
          <a:p>
            <a:pPr rtl="0"/>
            <a:r>
              <a:rPr lang="es-ES" dirty="0"/>
              <a:t>RMN cerebral</a:t>
            </a:r>
          </a:p>
          <a:p>
            <a:pPr rtl="0"/>
            <a:r>
              <a:rPr lang="es-ES" dirty="0"/>
              <a:t>Angiografía cerebral convencional o por TC (aneurisma o MAV)</a:t>
            </a:r>
          </a:p>
          <a:p>
            <a:pPr rtl="0"/>
            <a:r>
              <a:rPr lang="es-ES" dirty="0"/>
              <a:t>PL (hemorragia subaracnoidea)</a:t>
            </a:r>
          </a:p>
          <a:p>
            <a:pPr rtl="0"/>
            <a:endParaRPr lang="es-ES" dirty="0"/>
          </a:p>
          <a:p>
            <a:pPr rtl="0"/>
            <a:endParaRPr lang="es-ES" dirty="0"/>
          </a:p>
          <a:p>
            <a:pPr rtl="0"/>
            <a:endParaRPr lang="es-ES" dirty="0"/>
          </a:p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8053C26B-3769-B28C-EFD1-DE0847963B60}"/>
              </a:ext>
            </a:extLst>
          </p:cNvPr>
          <p:cNvSpPr txBox="1">
            <a:spLocks/>
          </p:cNvSpPr>
          <p:nvPr/>
        </p:nvSpPr>
        <p:spPr>
          <a:xfrm>
            <a:off x="6499125" y="1717965"/>
            <a:ext cx="4494459" cy="35619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77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  <a:p>
            <a:pPr marL="45720" indent="0">
              <a:buNone/>
            </a:pPr>
            <a:r>
              <a:rPr lang="es-ES" b="1" dirty="0"/>
              <a:t>Adicionales:</a:t>
            </a:r>
          </a:p>
          <a:p>
            <a:r>
              <a:rPr lang="es-ES" dirty="0"/>
              <a:t>Perfil toxicológico (consumo de drogas ilegales)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1799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0" y="24245"/>
            <a:ext cx="9601200" cy="1143000"/>
          </a:xfrm>
        </p:spPr>
        <p:txBody>
          <a:bodyPr rtlCol="0"/>
          <a:lstStyle/>
          <a:p>
            <a:pPr rtl="0"/>
            <a:r>
              <a:rPr lang="es-ES" dirty="0">
                <a:solidFill>
                  <a:schemeClr val="bg2">
                    <a:lumMod val="50000"/>
                  </a:schemeClr>
                </a:solidFill>
              </a:rPr>
              <a:t>TRATAMIENTO MÉDICO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98418" y="1717965"/>
            <a:ext cx="9601200" cy="4544290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es-ES" dirty="0"/>
              <a:t>Reposo en cama con </a:t>
            </a:r>
            <a:r>
              <a:rPr lang="es-ES" dirty="0">
                <a:highlight>
                  <a:srgbClr val="00FFFF"/>
                </a:highlight>
              </a:rPr>
              <a:t>sedación</a:t>
            </a:r>
            <a:r>
              <a:rPr lang="es-ES" dirty="0"/>
              <a:t> (prevenir agitación y estrés)</a:t>
            </a:r>
          </a:p>
          <a:p>
            <a:pPr rtl="0"/>
            <a:r>
              <a:rPr lang="es-ES" dirty="0"/>
              <a:t>Plasma </a:t>
            </a:r>
            <a:r>
              <a:rPr lang="es-ES" dirty="0">
                <a:highlight>
                  <a:srgbClr val="00FFFF"/>
                </a:highlight>
              </a:rPr>
              <a:t>fresco congelado</a:t>
            </a:r>
            <a:r>
              <a:rPr lang="es-ES" dirty="0"/>
              <a:t> y </a:t>
            </a:r>
            <a:r>
              <a:rPr lang="es-ES" dirty="0">
                <a:highlight>
                  <a:srgbClr val="00FFFF"/>
                </a:highlight>
              </a:rPr>
              <a:t>vitamina K</a:t>
            </a:r>
            <a:r>
              <a:rPr lang="es-ES" dirty="0"/>
              <a:t>, si anticoagulación con Warfarina</a:t>
            </a:r>
          </a:p>
          <a:p>
            <a:pPr rtl="0"/>
            <a:r>
              <a:rPr lang="es-ES" dirty="0"/>
              <a:t>Hemodiálisis, carbón oral activado y administración de complejo de protrombina o factor VII activado recombinante, si anticoagulación por nuevos anticoagulantes</a:t>
            </a:r>
          </a:p>
          <a:p>
            <a:pPr rtl="0"/>
            <a:r>
              <a:rPr lang="es-ES" dirty="0">
                <a:highlight>
                  <a:srgbClr val="00FFFF"/>
                </a:highlight>
              </a:rPr>
              <a:t>Anticonvulsivos </a:t>
            </a:r>
            <a:r>
              <a:rPr lang="es-ES" dirty="0"/>
              <a:t>(fenitoína)</a:t>
            </a:r>
          </a:p>
          <a:p>
            <a:pPr rtl="0"/>
            <a:r>
              <a:rPr lang="es-ES" dirty="0"/>
              <a:t>Control de la hiperglucemia y prevención de la hipoglucemia</a:t>
            </a:r>
          </a:p>
          <a:p>
            <a:pPr rtl="0"/>
            <a:r>
              <a:rPr lang="es-ES" dirty="0"/>
              <a:t>Dispositivos de compresión neumática (si riesgo de TVP)</a:t>
            </a:r>
          </a:p>
          <a:p>
            <a:pPr rtl="0"/>
            <a:r>
              <a:rPr lang="es-ES" dirty="0"/>
              <a:t>Fiebre: paracetamol, mantas de enfriamiento</a:t>
            </a:r>
          </a:p>
          <a:p>
            <a:pPr rtl="0"/>
            <a:r>
              <a:rPr lang="es-ES" dirty="0"/>
              <a:t>Cefalea y dolor de cuello: </a:t>
            </a:r>
            <a:r>
              <a:rPr lang="es-ES" dirty="0">
                <a:highlight>
                  <a:srgbClr val="00FFFF"/>
                </a:highlight>
              </a:rPr>
              <a:t>analgésicos</a:t>
            </a:r>
          </a:p>
          <a:p>
            <a:pPr rtl="0"/>
            <a:r>
              <a:rPr lang="es-ES" dirty="0">
                <a:highlight>
                  <a:srgbClr val="00FFFF"/>
                </a:highlight>
              </a:rPr>
              <a:t>Antihipertensivos</a:t>
            </a:r>
            <a:r>
              <a:rPr lang="es-ES" dirty="0"/>
              <a:t>, luego de fase aguda</a:t>
            </a:r>
          </a:p>
          <a:p>
            <a:pPr rtl="0"/>
            <a:endParaRPr lang="es-ES" dirty="0"/>
          </a:p>
          <a:p>
            <a:pPr rtl="0"/>
            <a:endParaRPr lang="es-ES" dirty="0"/>
          </a:p>
          <a:p>
            <a:pPr rtl="0"/>
            <a:endParaRPr lang="es-ES" dirty="0"/>
          </a:p>
          <a:p>
            <a:pPr rtl="0"/>
            <a:endParaRPr lang="es-ES" dirty="0"/>
          </a:p>
          <a:p>
            <a:pPr rtl="0"/>
            <a:endParaRPr lang="es-ES" dirty="0"/>
          </a:p>
          <a:p>
            <a:pPr rtl="0"/>
            <a:endParaRPr lang="es-ES" dirty="0"/>
          </a:p>
          <a:p>
            <a:pPr rtl="0"/>
            <a:endParaRPr lang="es-ES" dirty="0"/>
          </a:p>
        </p:txBody>
      </p:sp>
      <p:pic>
        <p:nvPicPr>
          <p:cNvPr id="12290" name="Picture 2" descr="Vitamina K - Wikipedia, la enciclopedia libre">
            <a:extLst>
              <a:ext uri="{FF2B5EF4-FFF2-40B4-BE49-F238E27FC236}">
                <a16:creationId xmlns:a16="http://schemas.microsoft.com/office/drawing/2014/main" id="{B9C9F0E7-5F84-8F01-22B8-19A05C5934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296" y="187960"/>
            <a:ext cx="2581656" cy="1430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Fenitoina. Cajas x 50 Tabletas | CCM">
            <a:extLst>
              <a:ext uri="{FF2B5EF4-FFF2-40B4-BE49-F238E27FC236}">
                <a16:creationId xmlns:a16="http://schemas.microsoft.com/office/drawing/2014/main" id="{25C6CCBF-33EE-6BF7-28CD-2A574A41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8232" y="3296412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Complejo Protrombínico UNC - unc-hemoderivados.com.ar">
            <a:extLst>
              <a:ext uri="{FF2B5EF4-FFF2-40B4-BE49-F238E27FC236}">
                <a16:creationId xmlns:a16="http://schemas.microsoft.com/office/drawing/2014/main" id="{33D6C447-D985-A4BD-C2C9-2D6DFBA2BB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9207" y="4723500"/>
            <a:ext cx="2722531" cy="1796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3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0" y="24245"/>
            <a:ext cx="9601200" cy="1143000"/>
          </a:xfrm>
        </p:spPr>
        <p:txBody>
          <a:bodyPr rtlCol="0"/>
          <a:lstStyle/>
          <a:p>
            <a:pPr rtl="0"/>
            <a:r>
              <a:rPr lang="es-ES" dirty="0">
                <a:solidFill>
                  <a:srgbClr val="C00000"/>
                </a:solidFill>
              </a:rPr>
              <a:t>TRATAMIENTO QUIRÚRGICO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98418" y="1717965"/>
            <a:ext cx="9601200" cy="4544290"/>
          </a:xfrm>
        </p:spPr>
        <p:txBody>
          <a:bodyPr rtlCol="0">
            <a:normAutofit/>
          </a:bodyPr>
          <a:lstStyle/>
          <a:p>
            <a:pPr rtl="0"/>
            <a:r>
              <a:rPr lang="es-ES" dirty="0"/>
              <a:t>En caso de: empeoramiento de signos a la exploración neurológica, aumento de PIC o signos de compresión del tronco encefálico</a:t>
            </a:r>
          </a:p>
          <a:p>
            <a:pPr rtl="0"/>
            <a:r>
              <a:rPr lang="es-ES" dirty="0"/>
              <a:t>Evacuación quirúrgica de la hemorragia por craneotomía</a:t>
            </a:r>
          </a:p>
          <a:p>
            <a:pPr rtl="0"/>
            <a:r>
              <a:rPr lang="es-ES" dirty="0"/>
              <a:t>Tratamiento quirúrgico del aneurisma cerebral íntegro o roto</a:t>
            </a:r>
          </a:p>
          <a:p>
            <a:pPr rtl="0"/>
            <a:r>
              <a:rPr lang="es-ES" dirty="0"/>
              <a:t>Aislamiento del aneurisma de la circulación sanguínea colocando grapas o ligaduras</a:t>
            </a:r>
          </a:p>
          <a:p>
            <a:pPr rtl="0"/>
            <a:r>
              <a:rPr lang="es-ES" dirty="0"/>
              <a:t>También refuerzo de pared arterial con sustancias que den soporte e induzcan a cicatrización</a:t>
            </a:r>
          </a:p>
          <a:p>
            <a:pPr rtl="0"/>
            <a:r>
              <a:rPr lang="es-ES" dirty="0"/>
              <a:t>Técnicas endovasculares para ocluir flujo de sangre arterial con espirales o fármacos embólicos líquidos</a:t>
            </a:r>
          </a:p>
          <a:p>
            <a:pPr rtl="0"/>
            <a:endParaRPr lang="es-ES" dirty="0"/>
          </a:p>
          <a:p>
            <a:pPr rtl="0"/>
            <a:endParaRPr lang="es-ES" dirty="0"/>
          </a:p>
          <a:p>
            <a:pPr rtl="0"/>
            <a:endParaRPr lang="es-ES" dirty="0"/>
          </a:p>
          <a:p>
            <a:pPr rtl="0"/>
            <a:endParaRPr lang="es-ES" dirty="0"/>
          </a:p>
          <a:p>
            <a:pPr rtl="0"/>
            <a:endParaRPr lang="es-ES" dirty="0"/>
          </a:p>
          <a:p>
            <a:pPr rtl="0"/>
            <a:endParaRPr lang="es-ES" dirty="0"/>
          </a:p>
          <a:p>
            <a:pPr rtl="0"/>
            <a:endParaRPr lang="es-ES" dirty="0"/>
          </a:p>
        </p:txBody>
      </p:sp>
      <p:pic>
        <p:nvPicPr>
          <p:cNvPr id="11266" name="Picture 2" descr="Cerebral Aneurysm">
            <a:extLst>
              <a:ext uri="{FF2B5EF4-FFF2-40B4-BE49-F238E27FC236}">
                <a16:creationId xmlns:a16="http://schemas.microsoft.com/office/drawing/2014/main" id="{3703B135-7128-2A5A-3DAA-9C71B4C85F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9256" y="24245"/>
            <a:ext cx="2041796" cy="17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Pinza para aneurisma - Mayo Clinic">
            <a:extLst>
              <a:ext uri="{FF2B5EF4-FFF2-40B4-BE49-F238E27FC236}">
                <a16:creationId xmlns:a16="http://schemas.microsoft.com/office/drawing/2014/main" id="{88300EBC-AFEB-D54C-E3FD-9274AC0488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7510" y="5079375"/>
            <a:ext cx="2165287" cy="17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1914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0" y="24245"/>
            <a:ext cx="9601200" cy="1143000"/>
          </a:xfrm>
        </p:spPr>
        <p:txBody>
          <a:bodyPr rtlCol="0"/>
          <a:lstStyle/>
          <a:p>
            <a:pPr rtl="0"/>
            <a:r>
              <a:rPr lang="es-ES">
                <a:solidFill>
                  <a:srgbClr val="00B0F0"/>
                </a:solidFill>
              </a:rPr>
              <a:t>INTERVENCIONES DE ENFERMERÍA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98418" y="1717965"/>
            <a:ext cx="9601200" cy="4544290"/>
          </a:xfrm>
        </p:spPr>
        <p:txBody>
          <a:bodyPr rtlCol="0">
            <a:normAutofit/>
          </a:bodyPr>
          <a:lstStyle/>
          <a:p>
            <a:pPr rtl="0"/>
            <a:r>
              <a:rPr lang="es-ES"/>
              <a:t>Mejorar movilidad y prevenir deformidades articulares</a:t>
            </a:r>
          </a:p>
          <a:p>
            <a:pPr rtl="0"/>
            <a:r>
              <a:rPr lang="es-ES"/>
              <a:t>Prevenir el dolor en hombro</a:t>
            </a:r>
          </a:p>
          <a:p>
            <a:pPr rtl="0"/>
            <a:r>
              <a:rPr lang="es-ES"/>
              <a:t>Mejorar el autocuidado</a:t>
            </a:r>
          </a:p>
          <a:p>
            <a:pPr rtl="0"/>
            <a:r>
              <a:rPr lang="es-ES"/>
              <a:t>Colaborar en la adaptación a los cambios físicos</a:t>
            </a:r>
          </a:p>
          <a:p>
            <a:pPr rtl="0"/>
            <a:r>
              <a:rPr lang="es-ES"/>
              <a:t>Asistir en la nutrición</a:t>
            </a:r>
          </a:p>
          <a:p>
            <a:pPr rtl="0"/>
            <a:r>
              <a:rPr lang="es-ES"/>
              <a:t>Desarrollar la continencia urinaria e intestinal</a:t>
            </a:r>
          </a:p>
          <a:p>
            <a:pPr rtl="0"/>
            <a:r>
              <a:rPr lang="es-ES"/>
              <a:t>Mejorar los procesos de pensamiento y comunicación</a:t>
            </a:r>
          </a:p>
          <a:p>
            <a:pPr rtl="0"/>
            <a:r>
              <a:rPr lang="es-ES"/>
              <a:t>Conservar la integridad de la piel</a:t>
            </a:r>
          </a:p>
          <a:p>
            <a:pPr rtl="0"/>
            <a:endParaRPr lang="es-ES"/>
          </a:p>
          <a:p>
            <a:pPr rtl="0"/>
            <a:endParaRPr lang="es-ES"/>
          </a:p>
          <a:p>
            <a:pPr rtl="0"/>
            <a:endParaRPr lang="es-ES"/>
          </a:p>
          <a:p>
            <a:pPr rtl="0"/>
            <a:endParaRPr lang="es-ES"/>
          </a:p>
          <a:p>
            <a:pPr rtl="0"/>
            <a:endParaRPr lang="es-ES"/>
          </a:p>
          <a:p>
            <a:pPr rtl="0"/>
            <a:endParaRPr lang="es-ES"/>
          </a:p>
          <a:p>
            <a:pPr rtl="0"/>
            <a:endParaRPr lang="es-ES"/>
          </a:p>
          <a:p>
            <a:pPr rtl="0"/>
            <a:endParaRPr lang="es-ES"/>
          </a:p>
        </p:txBody>
      </p:sp>
      <p:pic>
        <p:nvPicPr>
          <p:cNvPr id="1026" name="Picture 2" descr="Recuperación de un ataque cerebral: MedlinePlus en español">
            <a:extLst>
              <a:ext uri="{FF2B5EF4-FFF2-40B4-BE49-F238E27FC236}">
                <a16:creationId xmlns:a16="http://schemas.microsoft.com/office/drawing/2014/main" id="{11B49CC4-9492-C373-4EF0-A51ACCACEC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8394" y="1611158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 Cuidador Que Ayuda A Los Ancianos Con Las Comidas Foto de stock y más  banco de imágenes de Vivienda con asistencia - iStock">
            <a:extLst>
              <a:ext uri="{FF2B5EF4-FFF2-40B4-BE49-F238E27FC236}">
                <a16:creationId xmlns:a16="http://schemas.microsoft.com/office/drawing/2014/main" id="{992C8501-E719-21F7-38FF-E57F4F0989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0881" y="3990110"/>
            <a:ext cx="2454402" cy="1636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10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6801" y="660573"/>
            <a:ext cx="5943600" cy="893907"/>
          </a:xfrm>
        </p:spPr>
        <p:txBody>
          <a:bodyPr rtlCol="0"/>
          <a:lstStyle/>
          <a:p>
            <a:pPr algn="ctr" rtl="0"/>
            <a:r>
              <a:rPr lang="es-ES" dirty="0"/>
              <a:t>BIBLIOGRAFÍA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274320" y="2564240"/>
            <a:ext cx="7086600" cy="1239664"/>
          </a:xfrm>
        </p:spPr>
        <p:txBody>
          <a:bodyPr rtlCol="0">
            <a:normAutofit fontScale="70000" lnSpcReduction="20000"/>
          </a:bodyPr>
          <a:lstStyle/>
          <a:p>
            <a:pPr algn="just"/>
            <a:r>
              <a:rPr lang="es-AR" sz="2900" kern="1200" dirty="0">
                <a:solidFill>
                  <a:schemeClr val="accent6">
                    <a:lumMod val="75000"/>
                  </a:schemeClr>
                </a:solidFill>
                <a:effectLst/>
                <a:latin typeface="+mj-lt"/>
                <a:ea typeface="Calibri Light" panose="020F0302020204030204" pitchFamily="34" charset="0"/>
                <a:cs typeface="Times New Roman" panose="02020603050405020304" pitchFamily="18" charset="0"/>
              </a:rPr>
              <a:t>Hinkle, J. y </a:t>
            </a:r>
            <a:r>
              <a:rPr lang="es-AR" sz="2900" kern="1200" dirty="0" err="1">
                <a:solidFill>
                  <a:schemeClr val="accent6">
                    <a:lumMod val="75000"/>
                  </a:schemeClr>
                </a:solidFill>
                <a:effectLst/>
                <a:latin typeface="+mj-lt"/>
                <a:ea typeface="Calibri Light" panose="020F0302020204030204" pitchFamily="34" charset="0"/>
                <a:cs typeface="Times New Roman" panose="02020603050405020304" pitchFamily="18" charset="0"/>
              </a:rPr>
              <a:t>Cheever</a:t>
            </a:r>
            <a:r>
              <a:rPr lang="es-AR" sz="2900" kern="1200" dirty="0">
                <a:solidFill>
                  <a:schemeClr val="accent6">
                    <a:lumMod val="75000"/>
                  </a:schemeClr>
                </a:solidFill>
                <a:effectLst/>
                <a:latin typeface="+mj-lt"/>
                <a:ea typeface="Calibri Light" panose="020F0302020204030204" pitchFamily="34" charset="0"/>
                <a:cs typeface="Times New Roman" panose="02020603050405020304" pitchFamily="18" charset="0"/>
              </a:rPr>
              <a:t>, K. (2019). Tratamiento de pacientes con ENFERMEDADES CEREBROVASCULARES. En </a:t>
            </a:r>
            <a:r>
              <a:rPr lang="es-AR" sz="2900" i="1" kern="1200" dirty="0">
                <a:solidFill>
                  <a:schemeClr val="accent6">
                    <a:lumMod val="75000"/>
                  </a:schemeClr>
                </a:solidFill>
                <a:effectLst/>
                <a:latin typeface="+mj-lt"/>
                <a:ea typeface="Calibri Light" panose="020F0302020204030204" pitchFamily="34" charset="0"/>
                <a:cs typeface="Times New Roman" panose="02020603050405020304" pitchFamily="18" charset="0"/>
              </a:rPr>
              <a:t>Brunner y </a:t>
            </a:r>
            <a:r>
              <a:rPr lang="es-AR" sz="2900" i="1" kern="1200" dirty="0" err="1">
                <a:solidFill>
                  <a:schemeClr val="accent6">
                    <a:lumMod val="75000"/>
                  </a:schemeClr>
                </a:solidFill>
                <a:effectLst/>
                <a:latin typeface="+mj-lt"/>
                <a:ea typeface="Calibri Light" panose="020F0302020204030204" pitchFamily="34" charset="0"/>
                <a:cs typeface="Times New Roman" panose="02020603050405020304" pitchFamily="18" charset="0"/>
              </a:rPr>
              <a:t>Suddarth</a:t>
            </a:r>
            <a:r>
              <a:rPr lang="es-AR" sz="2900" kern="1200" dirty="0">
                <a:solidFill>
                  <a:schemeClr val="accent6">
                    <a:lumMod val="75000"/>
                  </a:schemeClr>
                </a:solidFill>
                <a:effectLst/>
                <a:latin typeface="+mj-lt"/>
                <a:ea typeface="Calibri Light" panose="020F0302020204030204" pitchFamily="34" charset="0"/>
                <a:cs typeface="Times New Roman" panose="02020603050405020304" pitchFamily="18" charset="0"/>
              </a:rPr>
              <a:t>. </a:t>
            </a:r>
            <a:r>
              <a:rPr lang="es-AR" sz="2900" i="1" kern="1200" dirty="0">
                <a:solidFill>
                  <a:schemeClr val="accent6">
                    <a:lumMod val="75000"/>
                  </a:schemeClr>
                </a:solidFill>
                <a:effectLst/>
                <a:latin typeface="+mj-lt"/>
                <a:ea typeface="Calibri Light" panose="020F0302020204030204" pitchFamily="34" charset="0"/>
                <a:cs typeface="Times New Roman" panose="02020603050405020304" pitchFamily="18" charset="0"/>
              </a:rPr>
              <a:t>Enfermería </a:t>
            </a:r>
            <a:r>
              <a:rPr lang="es-AR" sz="2900" i="1" kern="1200" dirty="0" err="1">
                <a:solidFill>
                  <a:schemeClr val="accent6">
                    <a:lumMod val="75000"/>
                  </a:schemeClr>
                </a:solidFill>
                <a:effectLst/>
                <a:latin typeface="+mj-lt"/>
                <a:ea typeface="Calibri Light" panose="020F0302020204030204" pitchFamily="34" charset="0"/>
                <a:cs typeface="Times New Roman" panose="02020603050405020304" pitchFamily="18" charset="0"/>
              </a:rPr>
              <a:t>Medicoquirúrgica</a:t>
            </a:r>
            <a:r>
              <a:rPr lang="es-AR" sz="2900" i="1" kern="1200" dirty="0">
                <a:solidFill>
                  <a:schemeClr val="accent6">
                    <a:lumMod val="75000"/>
                  </a:schemeClr>
                </a:solidFill>
                <a:effectLst/>
                <a:latin typeface="+mj-lt"/>
                <a:ea typeface="Calibri Light" panose="020F0302020204030204" pitchFamily="34" charset="0"/>
                <a:cs typeface="Times New Roman" panose="02020603050405020304" pitchFamily="18" charset="0"/>
              </a:rPr>
              <a:t> (Vol. 2</a:t>
            </a:r>
            <a:r>
              <a:rPr lang="es-AR" sz="2900" kern="1200" dirty="0">
                <a:solidFill>
                  <a:schemeClr val="accent6">
                    <a:lumMod val="75000"/>
                  </a:schemeClr>
                </a:solidFill>
                <a:effectLst/>
                <a:latin typeface="+mj-lt"/>
                <a:ea typeface="Calibri Light" panose="020F0302020204030204" pitchFamily="34" charset="0"/>
                <a:cs typeface="Times New Roman" panose="02020603050405020304" pitchFamily="18" charset="0"/>
              </a:rPr>
              <a:t>). (14ª Ed.). (4.296-4.348). Barcelona, España: Wolters </a:t>
            </a:r>
            <a:r>
              <a:rPr lang="es-AR" sz="2900" kern="1200" dirty="0" err="1">
                <a:solidFill>
                  <a:schemeClr val="accent6">
                    <a:lumMod val="75000"/>
                  </a:schemeClr>
                </a:solidFill>
                <a:effectLst/>
                <a:latin typeface="+mj-lt"/>
                <a:ea typeface="Calibri Light" panose="020F0302020204030204" pitchFamily="34" charset="0"/>
                <a:cs typeface="Times New Roman" panose="02020603050405020304" pitchFamily="18" charset="0"/>
              </a:rPr>
              <a:t>Kluwer</a:t>
            </a:r>
            <a:endParaRPr lang="es-AR" sz="2900" dirty="0">
              <a:solidFill>
                <a:schemeClr val="accent6">
                  <a:lumMod val="75000"/>
                </a:schemeClr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rtl="0"/>
            <a:endParaRPr lang="es-ES" dirty="0"/>
          </a:p>
        </p:txBody>
      </p:sp>
      <p:pic>
        <p:nvPicPr>
          <p:cNvPr id="4" name="Marcador de contenido 10" descr="Imagen que contiene animal&#10;&#10;Descripción generada automáticamente">
            <a:extLst>
              <a:ext uri="{FF2B5EF4-FFF2-40B4-BE49-F238E27FC236}">
                <a16:creationId xmlns:a16="http://schemas.microsoft.com/office/drawing/2014/main" id="{2EC7C154-67B9-5507-7DE2-11894BC6A3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58" r="27208" b="1"/>
          <a:stretch/>
        </p:blipFill>
        <p:spPr>
          <a:xfrm>
            <a:off x="7795601" y="457200"/>
            <a:ext cx="4304959" cy="334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17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16608" y="2286000"/>
            <a:ext cx="7985760" cy="1143000"/>
          </a:xfrm>
        </p:spPr>
        <p:txBody>
          <a:bodyPr rtlCol="0">
            <a:noAutofit/>
          </a:bodyPr>
          <a:lstStyle/>
          <a:p>
            <a:pPr algn="ctr" rtl="0"/>
            <a:r>
              <a:rPr lang="es-ES" sz="5400" dirty="0"/>
              <a:t>MUCHAS GRACIAS!!</a:t>
            </a:r>
          </a:p>
        </p:txBody>
      </p:sp>
    </p:spTree>
    <p:extLst>
      <p:ext uri="{BB962C8B-B14F-4D97-AF65-F5344CB8AC3E}">
        <p14:creationId xmlns:p14="http://schemas.microsoft.com/office/powerpoint/2010/main" val="114670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Línea roja Empresa 16x9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5459635_TF03031023.potx" id="{6A913C15-BEF2-41A3-A076-D0E121A52B9E}" vid="{24BB925F-4A68-4C20-8C74-45A51F484EB9}"/>
    </a:ext>
  </a:extLst>
</a:theme>
</file>

<file path=ppt/theme/theme2.xml><?xml version="1.0" encoding="utf-8"?>
<a:theme xmlns:a="http://schemas.openxmlformats.org/drawingml/2006/main" name="Tema de Office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empresarial con una línea roja (panorámica)</Template>
  <TotalTime>609</TotalTime>
  <Words>1315</Words>
  <Application>Microsoft Office PowerPoint</Application>
  <PresentationFormat>Panorámica</PresentationFormat>
  <Paragraphs>240</Paragraphs>
  <Slides>20</Slides>
  <Notes>20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3" baseType="lpstr">
      <vt:lpstr>Arial</vt:lpstr>
      <vt:lpstr>Cambria</vt:lpstr>
      <vt:lpstr>Línea roja Empresa 16x9</vt:lpstr>
      <vt:lpstr>Accidente cerebrovascular</vt:lpstr>
      <vt:lpstr>Enfermedades cerebrovasculares</vt:lpstr>
      <vt:lpstr>Enfermedades cerebrovasculares</vt:lpstr>
      <vt:lpstr>ACV ISQUÉMICO</vt:lpstr>
      <vt:lpstr>FISIOPATOLOGÍA</vt:lpstr>
      <vt:lpstr>FISIOPATOLOGÍA</vt:lpstr>
      <vt:lpstr>FACTORES DE RIESGO</vt:lpstr>
      <vt:lpstr>MANIFESTACIONES CLÍNICAS</vt:lpstr>
      <vt:lpstr>MANIFESTACIONES CLÍNICAS</vt:lpstr>
      <vt:lpstr>VALORACIÓN Y DIAGNÓSTICO</vt:lpstr>
      <vt:lpstr>TRATAMIENTO MÉDICO</vt:lpstr>
      <vt:lpstr>ACV HEMORRÁGICO</vt:lpstr>
      <vt:lpstr>FISIOPATOLOGÍA</vt:lpstr>
      <vt:lpstr>MANIFESTACIONES CLÍNICAS</vt:lpstr>
      <vt:lpstr>VALORACIÓN Y DIAGNÓSTICO</vt:lpstr>
      <vt:lpstr>TRATAMIENTO MÉDICO</vt:lpstr>
      <vt:lpstr>TRATAMIENTO QUIRÚRGICO</vt:lpstr>
      <vt:lpstr>INTERVENCIONES DE ENFERMERÍA</vt:lpstr>
      <vt:lpstr>BIBLIOGRAFÍA</vt:lpstr>
      <vt:lpstr>MUCHAS GRACIAS!!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Accidente cerebrovascular</dc:title>
  <dc:creator>Miguel Nogales</dc:creator>
  <cp:lastModifiedBy>Miguel Nogales</cp:lastModifiedBy>
  <cp:revision>2</cp:revision>
  <dcterms:created xsi:type="dcterms:W3CDTF">2023-09-15T18:05:25Z</dcterms:created>
  <dcterms:modified xsi:type="dcterms:W3CDTF">2026-05-21T18:28:27Z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