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1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6" r:id="rId16"/>
    <p:sldId id="295" r:id="rId17"/>
    <p:sldId id="298" r:id="rId18"/>
    <p:sldId id="297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1" r:id="rId31"/>
    <p:sldId id="312" r:id="rId32"/>
    <p:sldId id="310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 damos la bienvenida" id="{E75E278A-FF0E-49A4-B170-79828D63BBAD}">
          <p14:sldIdLst>
            <p14:sldId id="256"/>
          </p14:sldIdLst>
        </p14:section>
        <p14:section name="Diseñar, Transformación, Anotar, Trabajar en colaboración, Información" id="{B9B51309-D148-4332-87C2-07BE32FBCA3B}">
          <p14:sldIdLst>
            <p14:sldId id="271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6"/>
            <p14:sldId id="295"/>
            <p14:sldId id="298"/>
            <p14:sldId id="297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1"/>
            <p14:sldId id="312"/>
            <p14:sldId id="310"/>
          </p14:sldIdLst>
        </p14:section>
        <p14:section name="Más informació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C21C14-9594-42CC-920B-953DDAF15AA9}" v="187" dt="2025-03-12T14:12:09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41" autoAdjust="0"/>
  </p:normalViewPr>
  <p:slideViewPr>
    <p:cSldViewPr snapToGrid="0">
      <p:cViewPr varScale="1">
        <p:scale>
          <a:sx n="92" d="100"/>
          <a:sy n="92" d="100"/>
        </p:scale>
        <p:origin x="1314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B2B5E0-3F7C-4D27-B033-54169BBE3F5A}" type="datetime1">
              <a:rPr lang="es-ES" smtClean="0"/>
              <a:t>04/08/2025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E0AD-AC8A-40B7-A05F-83C08D0E80A3}" type="datetime1">
              <a:rPr lang="es-ES" smtClean="0"/>
              <a:pPr/>
              <a:t>04/08/2025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23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3F707-C083-8170-0AC6-76690623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D8B6498-3CA2-EE6D-EC51-9EDC684B6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BA2A806-36A4-0CFF-1ED1-E9EE464BF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DBB3AE-F9C8-CA79-5265-968EE57D9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3569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B8561-DE30-9C28-CD21-557BBE4F7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362DB4B-EA7A-DDD5-4116-440053042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39D6682-3AF2-696D-7D73-A37956CC5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5FB8B8-50AD-83CE-AB0D-94CC909D7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6563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6003E-B023-6D90-9EF2-04D9D65B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31C882F-BA26-FC46-9E58-C3977F9DB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5137FC-FABA-2600-D1B3-8DAB4691B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3F1E13-6E39-9AD4-41A3-366DF688D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1090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1A41A-4B01-00DA-E3C6-D2B393B0F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04E30E4-8076-CC0C-CE8A-4AB409D33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715EE91-257C-5898-A324-603373710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89E7E4-1F3E-8AA4-56D3-9E1ACD150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2511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1BD80-C3DC-32A2-52C2-42F824AC2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61E13E5-0A9A-A6CE-C276-FE2550239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42FC727-96DA-DF24-27F1-6766BE2BD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F872AF-DBC5-FD84-D718-6CC5C8C3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31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3DEB-15AE-707E-56A3-8C791B85F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EF08757-31CC-3267-135D-3CC5D5CC7F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C9938E-ECFF-3B5B-B63C-6C8DB912D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81D4F9-BDC2-B865-2938-0794C95B5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932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6DBA9-A459-64AA-0CDB-A99DFB06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9003794-022D-D811-A9B0-B9440309E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2D66BE4-B251-D54A-46F9-643CD8092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5F9E1D-732A-423E-ABCE-3F9C966D7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805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8BD17-DC2B-71F8-3CA5-208E5D159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61E390C-4EA4-FEBB-16F3-603E6874C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0C57444-BD37-CD1A-CBE7-C345B0CBD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567F52-2556-20D4-F72D-95CB53703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761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5283-35A0-AD3A-E6A1-0CFC8B1BD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3845A1B-99FE-17F7-84DE-F2A2A5255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670D0B2-F2BB-D0FB-D240-98ECA51B1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2E3F37-01C6-89BA-F5EB-B7E21E124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797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0A0FD-C43E-2276-7DAF-8F503955D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3B3095A-7154-334F-F6B6-8BA6D2E4F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E910BF1-4432-DEA5-C0FB-05AB13B17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2B0198-E015-4903-04C2-3898C6878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677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1F94C-01C3-0221-2193-CCFE25458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6877E22-BB51-46DC-EFB3-7E8398402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2E5DDE0-302E-3ECC-C641-599E25B34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B3ED41-DFE8-08D8-A17C-36EA77995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515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362E6-5471-C735-B55C-94592B395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FA5AB61-8969-5FFC-2FA1-29B9B45B6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BFED31-6C28-93F3-98AD-3B1740271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DAF4FF-7066-23F0-B287-E8F9F2ABC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5587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CCAE1-3AA9-F627-3216-1E71DB423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0717295-5AE2-8129-F54F-A58B7E7C1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1C7B652-3AEA-5696-A03D-F29A2D937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7122B7-160E-7B8E-5C11-248847B40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682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9E25-E8B8-B5CC-7E3C-224B26FF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C7342A8-D924-2993-C9C7-9F59B5208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A9B8A0-3EBF-AD41-11A1-E94DA7CA8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9F98D9-038F-7AE9-A964-E0F982794F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026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A20D-ABBD-EAEF-456B-0D483D0DE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D7A29A-50CC-1E31-B95B-4C18EAEE5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A1B7EB0-EA99-6B74-F5C1-47C5147D0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340971-277D-9117-9B5B-550527F47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60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CC703-4EDC-8431-7EF5-120F337D1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73CA8CA-BBCE-4936-D34C-8720140A2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79ED8BB-860F-DDCE-0848-C398AECCB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D7CFDD-F148-F3ED-E17F-A76387EC0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689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0BC8-217E-DF1E-BDDB-82A917455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A607DF-519D-078E-D5DD-2CA8314BF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D8AEB28-A2D0-D615-622D-2F1CAB55F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5C3942-6023-87DF-547E-B7F4F378F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612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noProof="0" smtClean="0"/>
              <a:t>27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42186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EFD5-D65C-B61C-638A-6C69ABBCE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8FFEFCA-1687-2925-418B-F7F97FB5F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C79F4A2-387B-96D9-170A-5DE2F2EAE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4CFD32-46F0-BB80-BF54-61670DF29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noProof="0" smtClean="0"/>
              <a:t>28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33383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083F6-C81F-7A3B-9D59-FC2E78D9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70FC1A-077C-CD86-7257-A930485CD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CFB928D-BE5C-9DA4-701B-7F8DCA620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9BCD8F0-8A91-49F4-BE24-82564E2C5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noProof="0" smtClean="0"/>
              <a:t>29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13267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B3C07-B978-562B-E214-F78B04D1A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E5E417-5AA7-773C-3460-F20259CD8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5FE187B-7D93-E47E-59D1-B48353D68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467007-8DBA-0291-2718-E01BDDA78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noProof="0" smtClean="0"/>
              <a:t>30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79382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83821-F92E-7511-01A6-91954461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3844D70-84C5-1469-6FB6-FD66D3514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14B2E5D-4E39-E868-B73C-DCA8EDA5A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1148D8-4E17-1989-F624-49DCDDB51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noProof="0" smtClean="0"/>
              <a:t>31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7580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A7F30DA-8663-4794-8A66-1184A9F2D888}" type="datetime1">
              <a:rPr lang="es-ES" noProof="0" smtClean="0"/>
              <a:t>04/08/2025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10" name="Rectá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78C3BE-9016-4208-9F91-C00CEFA51175}" type="datetime1">
              <a:rPr lang="es-ES" noProof="0" smtClean="0"/>
              <a:t>04/08/2025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652996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es-ES" sz="4800" dirty="0">
                <a:solidFill>
                  <a:schemeClr val="bg1"/>
                </a:solidFill>
              </a:rPr>
              <a:t>VALORACIÓN DEL SISTEMA NERVIOSO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364966" y="5408676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s-ES" sz="2400" dirty="0">
                <a:solidFill>
                  <a:schemeClr val="bg1"/>
                </a:solidFill>
                <a:latin typeface="+mj-lt"/>
              </a:rPr>
              <a:t>Esp. Mg. Prof. Lic. Miguel Nogales</a:t>
            </a:r>
          </a:p>
        </p:txBody>
      </p:sp>
      <p:pic>
        <p:nvPicPr>
          <p:cNvPr id="4" name="Picture 2" descr="Logotipo&#10;&#10;Descripción generada automáticamente">
            <a:extLst>
              <a:ext uri="{FF2B5EF4-FFF2-40B4-BE49-F238E27FC236}">
                <a16:creationId xmlns:a16="http://schemas.microsoft.com/office/drawing/2014/main" id="{3C70BAA9-3E17-8B77-0ED9-26921759A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551" y="367989"/>
            <a:ext cx="1587189" cy="166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istema Nervioso Central: qué es, estructura y funciones">
            <a:extLst>
              <a:ext uri="{FF2B5EF4-FFF2-40B4-BE49-F238E27FC236}">
                <a16:creationId xmlns:a16="http://schemas.microsoft.com/office/drawing/2014/main" id="{9D201AFC-4EC7-09E4-8875-B9813D4D8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40" y="4011204"/>
            <a:ext cx="4038600" cy="235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659007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SÍNTOMAS MÁS FRECUENTES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13CE2E49-F2CA-7D3B-1169-A5F23C8B4F05}"/>
              </a:ext>
            </a:extLst>
          </p:cNvPr>
          <p:cNvSpPr txBox="1">
            <a:spLocks/>
          </p:cNvSpPr>
          <p:nvPr/>
        </p:nvSpPr>
        <p:spPr>
          <a:xfrm>
            <a:off x="541610" y="3154084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Dolor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Convulsiones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Mareos y vértigo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Alteraciones visuales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Debilidad muscular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Percepción anómala</a:t>
            </a: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052" name="Picture 4" descr="Dolor muscular: Causas, Prevención y Tratamiento">
            <a:extLst>
              <a:ext uri="{FF2B5EF4-FFF2-40B4-BE49-F238E27FC236}">
                <a16:creationId xmlns:a16="http://schemas.microsoft.com/office/drawing/2014/main" id="{17730481-D89C-8A4A-78C9-6D4893A15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825" y="1556451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reos: qué es, síntomas y tratamiento | Top Doctors">
            <a:extLst>
              <a:ext uri="{FF2B5EF4-FFF2-40B4-BE49-F238E27FC236}">
                <a16:creationId xmlns:a16="http://schemas.microsoft.com/office/drawing/2014/main" id="{38C350D2-AFBC-E2D0-EFDA-9C88983D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214" y="2674434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zura Satélite">
            <a:extLst>
              <a:ext uri="{FF2B5EF4-FFF2-40B4-BE49-F238E27FC236}">
                <a16:creationId xmlns:a16="http://schemas.microsoft.com/office/drawing/2014/main" id="{8AE4A1AE-4119-B8E0-4DDA-085BF633F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365" y="4505639"/>
            <a:ext cx="3056924" cy="203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3B48A-BC97-757E-924E-229ECCECD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4B54102-37CE-4792-C32C-F6430E0A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659007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EXPLORACIÓN FÍSICA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FB6C03CF-421D-CA7A-8E38-FD65D7D84E54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DD36F7A8-427F-1969-2BE9-3922F2265BE1}"/>
              </a:ext>
            </a:extLst>
          </p:cNvPr>
          <p:cNvSpPr txBox="1">
            <a:spLocks/>
          </p:cNvSpPr>
          <p:nvPr/>
        </p:nvSpPr>
        <p:spPr>
          <a:xfrm>
            <a:off x="541610" y="3154084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 valoran cinco componentes: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Consciencia y cognición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Nervios craneales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Sistema motor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Sistema sensitivo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Reflejos</a:t>
            </a: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074" name="Picture 2" descr="Qué es la consciencia humana? ¿Qué características tiene?">
            <a:extLst>
              <a:ext uri="{FF2B5EF4-FFF2-40B4-BE49-F238E27FC236}">
                <a16:creationId xmlns:a16="http://schemas.microsoft.com/office/drawing/2014/main" id="{89D74049-6C3B-6FA0-A5B1-4EE32E8F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271" y="1302919"/>
            <a:ext cx="3534835" cy="235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iclo de la marcha: Fases, músculos y articulaciones | Kenhub">
            <a:extLst>
              <a:ext uri="{FF2B5EF4-FFF2-40B4-BE49-F238E27FC236}">
                <a16:creationId xmlns:a16="http://schemas.microsoft.com/office/drawing/2014/main" id="{0AF8BC4E-8928-3CCD-BDAC-DBFD82F85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014" y="2185639"/>
            <a:ext cx="2699035" cy="269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ómo Mejorar los Reflejos - Las Mejores Técnicas y Consejos">
            <a:extLst>
              <a:ext uri="{FF2B5EF4-FFF2-40B4-BE49-F238E27FC236}">
                <a16:creationId xmlns:a16="http://schemas.microsoft.com/office/drawing/2014/main" id="{70D5B30B-CBDC-536C-F796-FE103B258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271" y="4057672"/>
            <a:ext cx="3534834" cy="235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80358-5E7D-7260-69CB-21B3E5D6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7A609C53-6E39-89BF-AE7B-8969008BD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 CONSCIENCIA Y DE LA COGNICIÓN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2B81A033-37B0-04DA-A372-5F5F5E0B91B9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F9A98776-6C4C-4E62-EE68-99CCBD67B5BA}"/>
              </a:ext>
            </a:extLst>
          </p:cNvPr>
          <p:cNvSpPr txBox="1">
            <a:spLocks/>
          </p:cNvSpPr>
          <p:nvPr/>
        </p:nvSpPr>
        <p:spPr>
          <a:xfrm>
            <a:off x="837636" y="3990317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 valoran: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Estado mental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Función intelectual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Contenido del pensamiento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Estado emocional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Capacidad de lenguaje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Efectos en el estilo de vida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Nivel de consciencia</a:t>
            </a: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098" name="Picture 2" descr="Tipos de afasia de Broca y Wernicke | Centro Médico ABC">
            <a:extLst>
              <a:ext uri="{FF2B5EF4-FFF2-40B4-BE49-F238E27FC236}">
                <a16:creationId xmlns:a16="http://schemas.microsoft.com/office/drawing/2014/main" id="{81ABAA91-5DE2-1E42-0A31-C9A7393B2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415" y="1381706"/>
            <a:ext cx="3095630" cy="192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stado animico escala icono. estrés nivel. escala de emociones con sonrisas  emocional inteligencia. mental salud concepto. vector plano ilustración  21044516 Vector en Vecteezy">
            <a:extLst>
              <a:ext uri="{FF2B5EF4-FFF2-40B4-BE49-F238E27FC236}">
                <a16:creationId xmlns:a16="http://schemas.microsoft.com/office/drawing/2014/main" id="{B35F2615-694E-498E-7A35-910B64E99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415" y="3990317"/>
            <a:ext cx="3278056" cy="21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ensamiento: qué es, tipos y su relación con otras disciplinas -  Enciclopedia Significados">
            <a:extLst>
              <a:ext uri="{FF2B5EF4-FFF2-40B4-BE49-F238E27FC236}">
                <a16:creationId xmlns:a16="http://schemas.microsoft.com/office/drawing/2014/main" id="{8F0B1070-258A-33FE-37F5-CE7C787C2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712" y="2867683"/>
            <a:ext cx="2917874" cy="218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90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E2C4D-AA57-930D-E818-2C648F5D9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6E2070E-DB27-A717-5ED2-F764E52C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ESTADO MENTAL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1BD87CEE-E598-B473-BE92-557DAEC437E0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3EA378A4-C2F7-DD6A-AE4E-FFCF37B3454A}"/>
              </a:ext>
            </a:extLst>
          </p:cNvPr>
          <p:cNvSpPr txBox="1">
            <a:spLocks/>
          </p:cNvSpPr>
          <p:nvPr/>
        </p:nvSpPr>
        <p:spPr>
          <a:xfrm>
            <a:off x="837636" y="3324362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Observación de aspecto y conducta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Arreglo, vestimenta, higiene personal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Postura, gestos, movimientos, expresiones faciales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Interacción con el entorno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Orientación en tiempo, espacio y persona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26" name="Picture 2" descr="Entrevista clínica en Enfermería 【 Guía completa y práctica 】">
            <a:extLst>
              <a:ext uri="{FF2B5EF4-FFF2-40B4-BE49-F238E27FC236}">
                <a16:creationId xmlns:a16="http://schemas.microsoft.com/office/drawing/2014/main" id="{82CBE06C-40DC-906D-EE57-741DC7C9E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509" y="1667012"/>
            <a:ext cx="3168963" cy="190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9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4CD8-F3A8-B178-A3A3-BB3543CD4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83FD615-6F27-0A0E-4F3C-C85A4FDC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FUNCIÓN INTELECTUAL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5646EE4B-4DEA-5A3F-C234-D132B182B990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DE7EB8DF-E53B-8B7C-B889-56D545F69029}"/>
              </a:ext>
            </a:extLst>
          </p:cNvPr>
          <p:cNvSpPr txBox="1">
            <a:spLocks/>
          </p:cNvSpPr>
          <p:nvPr/>
        </p:nvSpPr>
        <p:spPr>
          <a:xfrm>
            <a:off x="541610" y="3429000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posible daño de la corteza frontal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Razonamiento abstracto: interpretación de refranes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Reconocimiento de similitudes: ¿es un perro similar a un ratón?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Elaboración de juicios ante situaciones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050" name="Picture 2" descr="Corteza prefrontal: funciones y trastornos asociados">
            <a:extLst>
              <a:ext uri="{FF2B5EF4-FFF2-40B4-BE49-F238E27FC236}">
                <a16:creationId xmlns:a16="http://schemas.microsoft.com/office/drawing/2014/main" id="{1D5F6077-3ABB-B090-88DC-E68BC429D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556" y="4162640"/>
            <a:ext cx="3711033" cy="207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2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56AE8-ADF4-647F-4A72-5618F165D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F8655F7-83F5-8E45-38B7-CCB7B973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CONTENIDO DEL PENSAMIENTO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5FC5E1BF-7C69-3181-E101-813D2C8DD4CA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BF145E29-9801-BAB5-6505-183BF29A9028}"/>
              </a:ext>
            </a:extLst>
          </p:cNvPr>
          <p:cNvSpPr txBox="1">
            <a:spLocks/>
          </p:cNvSpPr>
          <p:nvPr/>
        </p:nvSpPr>
        <p:spPr>
          <a:xfrm>
            <a:off x="703821" y="2584408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Ideas: naturales, espontáneas, claras, importantes, coherentes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Preocupaciones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Existencia de alucinaciones e ideas paranoides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074" name="Picture 2" descr="Tipos de alucinaciones y sus efectos - Clínica Monte Sinai">
            <a:extLst>
              <a:ext uri="{FF2B5EF4-FFF2-40B4-BE49-F238E27FC236}">
                <a16:creationId xmlns:a16="http://schemas.microsoft.com/office/drawing/2014/main" id="{590DEB99-9088-42AA-B174-916A96C25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788" y="3836277"/>
            <a:ext cx="3626569" cy="240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1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69E06-A93E-B63A-3107-2D4254F80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A1A74486-CF85-022A-91CD-E36C1158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ESTADO EMOCIONAL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17721DEE-36C0-EC60-CADB-8F7B0AC2C386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2ABF3524-792E-2B91-2787-B60AD92E03FB}"/>
              </a:ext>
            </a:extLst>
          </p:cNvPr>
          <p:cNvSpPr txBox="1">
            <a:spLocks/>
          </p:cNvSpPr>
          <p:nvPr/>
        </p:nvSpPr>
        <p:spPr>
          <a:xfrm>
            <a:off x="837636" y="3145942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Manifestaciones externas del estado de ánimo y/o actitud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¿Paciente irritable, iracundo, ansioso, apático, eufórico?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Fluctuación de carácter o actitud impredecible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Coherencia entre comunicación verbal y no verbal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098" name="Picture 2" descr="Apatía - Psicólogos Alcalá Personaliza">
            <a:extLst>
              <a:ext uri="{FF2B5EF4-FFF2-40B4-BE49-F238E27FC236}">
                <a16:creationId xmlns:a16="http://schemas.microsoft.com/office/drawing/2014/main" id="{AAE265BB-DB07-B40A-10E6-D76FA6F1D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08" y="1359801"/>
            <a:ext cx="3572282" cy="178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a ira, un defecto insoportable">
            <a:extLst>
              <a:ext uri="{FF2B5EF4-FFF2-40B4-BE49-F238E27FC236}">
                <a16:creationId xmlns:a16="http://schemas.microsoft.com/office/drawing/2014/main" id="{20D094BF-411E-C86A-E179-002E71084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08" y="4544856"/>
            <a:ext cx="3467121" cy="170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2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C6C8-84D6-DB52-1F0C-71D938C29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4FCF284C-BE09-0F7B-68D2-3F30F1C5E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CAPACIDAD DE LENGUAJE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D17E76C9-119B-9D8A-C7CF-AC026C5B672D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C544E876-7335-1D47-3FC0-DDC3B899CFA7}"/>
              </a:ext>
            </a:extLst>
          </p:cNvPr>
          <p:cNvSpPr txBox="1">
            <a:spLocks/>
          </p:cNvSpPr>
          <p:nvPr/>
        </p:nvSpPr>
        <p:spPr>
          <a:xfrm>
            <a:off x="837636" y="3145942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Respuesta apropiada a pregunta formulada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Capacidad de lectura y explicación de significado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Afasia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Disartria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122" name="Picture 2" descr="Afasia en adultos: Qué es y cómo tratarla - CIO Salud">
            <a:extLst>
              <a:ext uri="{FF2B5EF4-FFF2-40B4-BE49-F238E27FC236}">
                <a16:creationId xmlns:a16="http://schemas.microsoft.com/office/drawing/2014/main" id="{562C30B6-5BBB-9559-F9C5-F63593C9A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90" y="3687240"/>
            <a:ext cx="3846939" cy="266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84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8462B-4804-2D50-B513-C2A6EA0FD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4F593E1C-9F72-68FC-C9E5-464949CA4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NIVEL DE CONSCIENCIA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34A18BDE-7B3B-3507-C627-B82DCB70BCC7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DAC21AB9-B68A-6522-05A0-2A0E9990F001}"/>
              </a:ext>
            </a:extLst>
          </p:cNvPr>
          <p:cNvSpPr txBox="1">
            <a:spLocks/>
          </p:cNvSpPr>
          <p:nvPr/>
        </p:nvSpPr>
        <p:spPr>
          <a:xfrm>
            <a:off x="837636" y="3346664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 valora capacidad de alerta y de seguir órdenes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Uso de escala de Glasgow: valoración de nivel de consciencia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Componentes: apertura ocular, respuesta verbal y respuesta motora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Máximo puntaje: 15/15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146" name="Picture 2" descr="La escala de coma de Glasgow 🥰👀... - ENAE Enfermeros Exitosos | Facebook">
            <a:extLst>
              <a:ext uri="{FF2B5EF4-FFF2-40B4-BE49-F238E27FC236}">
                <a16:creationId xmlns:a16="http://schemas.microsoft.com/office/drawing/2014/main" id="{3EAF8919-A086-61EE-BDCE-C66A345B6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587" y="3546088"/>
            <a:ext cx="3062056" cy="306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27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C9D4A-2586-953D-BAED-C7A920DC1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1C1E8FDC-95EF-AEFB-EE7C-DB0D9E1A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NIVEL DE CONSCIENCIA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66E0080A-F2C6-9C44-9320-F22D0AB48E08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60B03A61-FE47-B727-EF3A-CE8C08CD764C}"/>
              </a:ext>
            </a:extLst>
          </p:cNvPr>
          <p:cNvSpPr txBox="1">
            <a:spLocks/>
          </p:cNvSpPr>
          <p:nvPr/>
        </p:nvSpPr>
        <p:spPr>
          <a:xfrm>
            <a:off x="837636" y="3346664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6571C98-392D-B63F-3B29-07D76A140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" y="1914727"/>
            <a:ext cx="11129182" cy="412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0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1BE9-96D0-90CA-B16A-82B45C146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DC65F40E-2172-9C36-56C6-6652EAC6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ESTADO Y ALTERACIONES DE LA CONSCIENCIA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6F5E605C-5A57-967C-38DF-ED6091C26F5F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Google Shape;175;p26">
            <a:extLst>
              <a:ext uri="{FF2B5EF4-FFF2-40B4-BE49-F238E27FC236}">
                <a16:creationId xmlns:a16="http://schemas.microsoft.com/office/drawing/2014/main" id="{9AC83AE9-ED14-8D0E-D79D-DFFC65F739D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494" y="1661532"/>
            <a:ext cx="10493296" cy="4839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1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C5401-7933-9B88-AB7F-CB160B987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9432B17A-0D93-7922-7768-32FACC50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COMA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B22B615E-5C27-6045-6FE5-6B48026965B0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C6DED386-E0F8-8A74-AB97-28FB57DA579F}"/>
              </a:ext>
            </a:extLst>
          </p:cNvPr>
          <p:cNvSpPr txBox="1">
            <a:spLocks/>
          </p:cNvSpPr>
          <p:nvPr/>
        </p:nvSpPr>
        <p:spPr>
          <a:xfrm>
            <a:off x="837636" y="4640205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 un estado clínico de falta de respuesta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Ausencia de acciones voluntarias a estímulos externos e internos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Pueden existir algunas reacciones involuntarias a estímulos dolorosos y reflejos del tronco encefálico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Duración aproximada: 2 a 4 semanas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Causas: neurológicas (ACV, lesión craneoencefálica), toxicológicas (sobredosis de medicamentos, intoxicación por alcohol) y metabólicas (insuficiencia hepática o renal, cetoacidosis diabética)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170" name="Picture 2" descr="Coma, estado vegetativo y mínima conciencia, ¿cuáles son las diferencias  entre ellos y de cuál es más probable &quot;despertar&quot;? - BBC News Mundo">
            <a:extLst>
              <a:ext uri="{FF2B5EF4-FFF2-40B4-BE49-F238E27FC236}">
                <a16:creationId xmlns:a16="http://schemas.microsoft.com/office/drawing/2014/main" id="{4B1C6701-F0DB-14EA-BDEA-95EB8CF1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22" y="448056"/>
            <a:ext cx="3899343" cy="218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85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FD2AA-9BC5-9F6E-D9E3-937726ED3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5215655B-F469-F361-3EFC-688CE6444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POSTURAS ANÓMALAS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A399D3A1-532B-DAC7-7A04-3E2E0845846E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DFD06A23-D87C-9ACB-3284-CE49F8AA04DD}"/>
              </a:ext>
            </a:extLst>
          </p:cNvPr>
          <p:cNvSpPr txBox="1">
            <a:spLocks/>
          </p:cNvSpPr>
          <p:nvPr/>
        </p:nvSpPr>
        <p:spPr>
          <a:xfrm>
            <a:off x="714973" y="3714654"/>
            <a:ext cx="5381028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Decorticación:</a:t>
            </a:r>
          </a:p>
          <a:p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Brazos cerca de los lados del cuerpo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Codos, dedos y muñecas flexionados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Rotación interna de antebrazos y manos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Piernas extendidas y en rotación interna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Pies en flexión plantar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Implica lesiones en las vías corticoespinales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12654822-2A41-683D-E9EE-B10E35183873}"/>
              </a:ext>
            </a:extLst>
          </p:cNvPr>
          <p:cNvSpPr txBox="1">
            <a:spLocks/>
          </p:cNvSpPr>
          <p:nvPr/>
        </p:nvSpPr>
        <p:spPr>
          <a:xfrm>
            <a:off x="6082990" y="3990317"/>
            <a:ext cx="6304156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Descerebración:</a:t>
            </a:r>
          </a:p>
          <a:p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Cuello extendido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Mandíbula apretada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Brazos en posición prona (rotación externa), extendidos y cerca del cuerpo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Piernas extendidas y rectas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Pies en flexión plantar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Implica lesiones de mesencéfalo, protuberancia o diencéfalo (más grave)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D8987BB9-539C-683C-61E8-B97EB2AC2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78" y="4806360"/>
            <a:ext cx="8909824" cy="185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68BC4-619F-4408-FB86-1C3A2F18F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3F140B03-2309-29D4-B9C9-6BD2F147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NERVIOS CRANEALES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C1DB3525-587D-BED5-5093-F20D209E8A3F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979D1CE9-1A4C-0B70-4A10-35A35E9B7F9B}"/>
              </a:ext>
            </a:extLst>
          </p:cNvPr>
          <p:cNvSpPr txBox="1">
            <a:spLocks/>
          </p:cNvSpPr>
          <p:nvPr/>
        </p:nvSpPr>
        <p:spPr>
          <a:xfrm>
            <a:off x="541610" y="3020980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En caso 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Afectación del nivel de consciencia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Alteración patológica del tallo cerebral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Enfermedad del sistema nervioso periférico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736C05-5586-0E77-CCDE-3906603D4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633" y="1628079"/>
            <a:ext cx="6330921" cy="47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494F3-C961-FBE8-40D7-4915929DA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0007CC4-D9E0-4220-FE0F-3CEFABA1E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NERVIOS CRANEALES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126479D4-A21F-BECE-536E-8CB8790CCE29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79DF2102-7810-E651-C381-CE76A2FEB9AC}"/>
              </a:ext>
            </a:extLst>
          </p:cNvPr>
          <p:cNvSpPr txBox="1">
            <a:spLocks/>
          </p:cNvSpPr>
          <p:nvPr/>
        </p:nvSpPr>
        <p:spPr>
          <a:xfrm>
            <a:off x="837636" y="4640205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err="1">
                <a:latin typeface="Segoe UI Light" panose="020B0502040204020203" pitchFamily="34" charset="0"/>
                <a:cs typeface="Segoe UI Light" panose="020B0502040204020203" pitchFamily="34" charset="0"/>
              </a:rPr>
              <a:t>I.Olfatorio</a:t>
            </a:r>
            <a:r>
              <a:rPr lang="es-ES" sz="2000" b="1">
                <a:latin typeface="Segoe UI Light" panose="020B0502040204020203" pitchFamily="34" charset="0"/>
                <a:cs typeface="Segoe UI Light" panose="020B0502040204020203" pitchFamily="34" charset="0"/>
              </a:rPr>
              <a:t>: capacidad para oler aromas. Anosmia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>
                <a:latin typeface="Segoe UI Light" panose="020B0502040204020203" pitchFamily="34" charset="0"/>
                <a:cs typeface="Segoe UI Light" panose="020B0502040204020203" pitchFamily="34" charset="0"/>
              </a:rPr>
              <a:t>II.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5E4C464-1541-71CC-EEA1-83EA4F6A0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711425"/>
              </p:ext>
            </p:extLst>
          </p:nvPr>
        </p:nvGraphicFramePr>
        <p:xfrm>
          <a:off x="737007" y="1746706"/>
          <a:ext cx="10994075" cy="4542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08">
                  <a:extLst>
                    <a:ext uri="{9D8B030D-6E8A-4147-A177-3AD203B41FA5}">
                      <a16:colId xmlns:a16="http://schemas.microsoft.com/office/drawing/2014/main" val="1253307863"/>
                    </a:ext>
                  </a:extLst>
                </a:gridCol>
                <a:gridCol w="4387756">
                  <a:extLst>
                    <a:ext uri="{9D8B030D-6E8A-4147-A177-3AD203B41FA5}">
                      <a16:colId xmlns:a16="http://schemas.microsoft.com/office/drawing/2014/main" val="2942654622"/>
                    </a:ext>
                  </a:extLst>
                </a:gridCol>
                <a:gridCol w="4068911">
                  <a:extLst>
                    <a:ext uri="{9D8B030D-6E8A-4147-A177-3AD203B41FA5}">
                      <a16:colId xmlns:a16="http://schemas.microsoft.com/office/drawing/2014/main" val="3171561779"/>
                    </a:ext>
                  </a:extLst>
                </a:gridCol>
              </a:tblGrid>
              <a:tr h="344252">
                <a:tc>
                  <a:txBody>
                    <a:bodyPr/>
                    <a:lstStyle/>
                    <a:p>
                      <a:r>
                        <a:rPr lang="es-AR" dirty="0"/>
                        <a:t>Nervio o par craneal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Trastorno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Valoración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87583"/>
                  </a:ext>
                </a:extLst>
              </a:tr>
              <a:tr h="976422">
                <a:tc>
                  <a:txBody>
                    <a:bodyPr/>
                    <a:lstStyle/>
                    <a:p>
                      <a:r>
                        <a:rPr lang="es-AR" dirty="0"/>
                        <a:t>1.Olfatorio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Trastornos del olfato.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Anosmia: </a:t>
                      </a:r>
                      <a:r>
                        <a:rPr lang="es-AR" dirty="0"/>
                        <a:t>incapacidad para oler.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Comprobar la capacidad de olfatear aromas en cada narina.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32275"/>
                  </a:ext>
                </a:extLst>
              </a:tr>
              <a:tr h="1377009">
                <a:tc>
                  <a:txBody>
                    <a:bodyPr/>
                    <a:lstStyle/>
                    <a:p>
                      <a:r>
                        <a:rPr lang="es-AR" dirty="0"/>
                        <a:t>2.Óptico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Hemianopsia: </a:t>
                      </a:r>
                      <a:r>
                        <a:rPr lang="es-AR" dirty="0"/>
                        <a:t>pérdida de la mitad del campo visual de un ojo o de ambos.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Trastornos de la visión.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Diplopía: </a:t>
                      </a:r>
                      <a:r>
                        <a:rPr lang="es-AR" dirty="0"/>
                        <a:t>visión doble.</a:t>
                      </a:r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capacidad visual de cada ojo con el cartel de Snellen.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994"/>
                  </a:ext>
                </a:extLst>
              </a:tr>
              <a:tr h="1645718">
                <a:tc>
                  <a:txBody>
                    <a:bodyPr/>
                    <a:lstStyle/>
                    <a:p>
                      <a:r>
                        <a:rPr lang="es-AR" dirty="0"/>
                        <a:t>3.Motor ocular común</a:t>
                      </a:r>
                    </a:p>
                    <a:p>
                      <a:r>
                        <a:rPr lang="es-AR" dirty="0"/>
                        <a:t>4.Patético</a:t>
                      </a:r>
                    </a:p>
                    <a:p>
                      <a:r>
                        <a:rPr lang="es-AR" dirty="0"/>
                        <a:t>6.Motor ocular externo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Nistagmo: </a:t>
                      </a:r>
                      <a:r>
                        <a:rPr lang="es-AR" dirty="0"/>
                        <a:t>movimientos oculares involuntarios.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Miosis: </a:t>
                      </a:r>
                      <a:r>
                        <a:rPr lang="es-AR" dirty="0"/>
                        <a:t>contracción pupilar.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 err="1"/>
                        <a:t>Ptosis</a:t>
                      </a:r>
                      <a:r>
                        <a:rPr lang="es-AR" b="1" dirty="0"/>
                        <a:t>: </a:t>
                      </a:r>
                      <a:r>
                        <a:rPr lang="es-AR" dirty="0"/>
                        <a:t>caída del párpado.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movimientos oculares pidiendo que siga un dedo.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tamaño de pupilas.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</a:t>
                      </a:r>
                      <a:r>
                        <a:rPr lang="es-AR" dirty="0" err="1"/>
                        <a:t>fotorreactividad</a:t>
                      </a:r>
                      <a:r>
                        <a:rPr lang="es-AR" dirty="0"/>
                        <a:t> con linterna.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posible caída de párpados.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60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9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77CE-10EF-013B-611A-CA042A1C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2E206F4-0B55-8232-9275-DDB0C6B4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NERVIOS CRANEALES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F3903294-139D-0823-EAD7-8B7F629EC9F6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6F833AE-7746-798F-82A0-E198A8E9D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638784"/>
              </p:ext>
            </p:extLst>
          </p:nvPr>
        </p:nvGraphicFramePr>
        <p:xfrm>
          <a:off x="759310" y="1524709"/>
          <a:ext cx="1099407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08">
                  <a:extLst>
                    <a:ext uri="{9D8B030D-6E8A-4147-A177-3AD203B41FA5}">
                      <a16:colId xmlns:a16="http://schemas.microsoft.com/office/drawing/2014/main" val="1253307863"/>
                    </a:ext>
                  </a:extLst>
                </a:gridCol>
                <a:gridCol w="4642950">
                  <a:extLst>
                    <a:ext uri="{9D8B030D-6E8A-4147-A177-3AD203B41FA5}">
                      <a16:colId xmlns:a16="http://schemas.microsoft.com/office/drawing/2014/main" val="2942654622"/>
                    </a:ext>
                  </a:extLst>
                </a:gridCol>
                <a:gridCol w="3813717">
                  <a:extLst>
                    <a:ext uri="{9D8B030D-6E8A-4147-A177-3AD203B41FA5}">
                      <a16:colId xmlns:a16="http://schemas.microsoft.com/office/drawing/2014/main" val="3171561779"/>
                    </a:ext>
                  </a:extLst>
                </a:gridCol>
              </a:tblGrid>
              <a:tr h="316355">
                <a:tc>
                  <a:txBody>
                    <a:bodyPr/>
                    <a:lstStyle/>
                    <a:p>
                      <a:r>
                        <a:rPr lang="es-AR" dirty="0"/>
                        <a:t>Nervio o par craneal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Trastorno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Valoración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87583"/>
                  </a:ext>
                </a:extLst>
              </a:tr>
              <a:tr h="1739954">
                <a:tc>
                  <a:txBody>
                    <a:bodyPr/>
                    <a:lstStyle/>
                    <a:p>
                      <a:r>
                        <a:rPr lang="es-AR" dirty="0"/>
                        <a:t>5.Trigémino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Disminución de sensibilidad facial y corneal del mismo lado.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Entumecimiento de labio y boca.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Pérdida de sensibilidad facial o de contracción del músculo masetero y temporal.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Dolor facial intenso.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la sensibilidad facial (percepción de tacto fino) a objetos romos y punzantes de ambos lados de la cara.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32275"/>
                  </a:ext>
                </a:extLst>
              </a:tr>
              <a:tr h="1265421">
                <a:tc>
                  <a:txBody>
                    <a:bodyPr/>
                    <a:lstStyle/>
                    <a:p>
                      <a:r>
                        <a:rPr lang="es-AR" dirty="0"/>
                        <a:t>7.Facial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Pérdida del gusto.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Asimetría o disminución del movimiento de músculos faciales.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Incapacidad para cerrar los ojos.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Aplanamiento del pliegue </a:t>
                      </a:r>
                      <a:r>
                        <a:rPr lang="es-AR" dirty="0" err="1"/>
                        <a:t>nasolabial</a:t>
                      </a:r>
                      <a:endParaRPr lang="es-AR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Parálisis de parte inferior de cara.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Incapacidad para arrugar la frente.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Debilidad de párpados.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la capacidad de discriminar los sabores dulce, amargo, salado colocando sustancias en la lengua.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la capacidad para fruncir el ceño, enseñar los dientes, levantar las cejas, sonreír, cerrar los ojos.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48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F700-626D-6944-4FF1-BBA5F0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363140B-B41B-075D-AA3E-33AF8982D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NERVIOS CRANEALES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2F749450-0305-571D-53D8-002BE6E3824F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A472DBFE-96D0-30D0-F9A7-D0BDCD51FF87}"/>
              </a:ext>
            </a:extLst>
          </p:cNvPr>
          <p:cNvSpPr txBox="1">
            <a:spLocks/>
          </p:cNvSpPr>
          <p:nvPr/>
        </p:nvSpPr>
        <p:spPr>
          <a:xfrm>
            <a:off x="837636" y="4640205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DBEF10B-9F70-CD22-7B0D-F98F8A729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005372"/>
              </p:ext>
            </p:extLst>
          </p:nvPr>
        </p:nvGraphicFramePr>
        <p:xfrm>
          <a:off x="539750" y="1435100"/>
          <a:ext cx="11414357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408">
                  <a:extLst>
                    <a:ext uri="{9D8B030D-6E8A-4147-A177-3AD203B41FA5}">
                      <a16:colId xmlns:a16="http://schemas.microsoft.com/office/drawing/2014/main" val="3595438484"/>
                    </a:ext>
                  </a:extLst>
                </a:gridCol>
                <a:gridCol w="4555491">
                  <a:extLst>
                    <a:ext uri="{9D8B030D-6E8A-4147-A177-3AD203B41FA5}">
                      <a16:colId xmlns:a16="http://schemas.microsoft.com/office/drawing/2014/main" val="1251504991"/>
                    </a:ext>
                  </a:extLst>
                </a:gridCol>
                <a:gridCol w="4224458">
                  <a:extLst>
                    <a:ext uri="{9D8B030D-6E8A-4147-A177-3AD203B41FA5}">
                      <a16:colId xmlns:a16="http://schemas.microsoft.com/office/drawing/2014/main" val="1039558123"/>
                    </a:ext>
                  </a:extLst>
                </a:gridCol>
              </a:tblGrid>
              <a:tr h="344252">
                <a:tc>
                  <a:txBody>
                    <a:bodyPr/>
                    <a:lstStyle/>
                    <a:p>
                      <a:r>
                        <a:rPr lang="es-AR" dirty="0"/>
                        <a:t>Nervio o par craneal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Trastorno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Valoración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04279"/>
                  </a:ext>
                </a:extLst>
              </a:tr>
              <a:tr h="976422">
                <a:tc>
                  <a:txBody>
                    <a:bodyPr/>
                    <a:lstStyle/>
                    <a:p>
                      <a:r>
                        <a:rPr lang="es-AR" dirty="0"/>
                        <a:t>8.Acústico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Disminución de la capacidad auditiva.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Sordera.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capacidad de oír el tic-tac de un reloj.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la capacidad de oír palabras susurradas o habladas.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51495"/>
                  </a:ext>
                </a:extLst>
              </a:tr>
              <a:tr h="886126">
                <a:tc>
                  <a:txBody>
                    <a:bodyPr/>
                    <a:lstStyle/>
                    <a:p>
                      <a:r>
                        <a:rPr lang="es-AR" dirty="0"/>
                        <a:t>9.Glosofaríngeo</a:t>
                      </a:r>
                    </a:p>
                    <a:p>
                      <a:r>
                        <a:rPr lang="es-AR" dirty="0"/>
                        <a:t>10.Vago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/>
                        <a:t>Disfagia: </a:t>
                      </a:r>
                      <a:r>
                        <a:rPr lang="es-AR" b="0"/>
                        <a:t>incapacidad para deglutir (tragar).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/>
                        <a:t>Pérdida unilateral del reflejo faríngeo.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/>
                        <a:t>Incapacidad para distinguir sustancias dulces, saladas y amargas en el tercio posterior de la lengua.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A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/>
                        <a:t>Valorar capacidad de deglución con una pequeña cantidad de agua.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/>
                        <a:t>Comprobar la elevación simétrica del paladar blando y de la úvula.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/>
                        <a:t>Valorar el reflejo deglutorio tocando la parte posterior de la garganta con un depresor de lengua.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/>
                        <a:t>Valorar capacidad de diferenciar sabores dulces, salados, amargos colocando una sustancia en parte posterior de la lengua.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70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05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9F56-925C-9E52-5B3C-4E4A12486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615C3F0B-FF01-0A0D-24C6-5199B3281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9291866" cy="640080"/>
          </a:xfrm>
        </p:spPr>
        <p:txBody>
          <a:bodyPr rtlCol="0">
            <a:noAutofit/>
          </a:bodyPr>
          <a:lstStyle/>
          <a:p>
            <a:pPr rtl="0"/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NERVIOS CRANEALES</a:t>
            </a:r>
          </a:p>
        </p:txBody>
      </p:sp>
      <p:sp>
        <p:nvSpPr>
          <p:cNvPr id="38" name="Marcador de contenido 17">
            <a:extLst>
              <a:ext uri="{FF2B5EF4-FFF2-40B4-BE49-F238E27FC236}">
                <a16:creationId xmlns:a16="http://schemas.microsoft.com/office/drawing/2014/main" id="{7593BBAC-3C82-0F1A-4A3F-461E74605551}"/>
              </a:ext>
            </a:extLst>
          </p:cNvPr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es-E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ítulo 7">
            <a:extLst>
              <a:ext uri="{FF2B5EF4-FFF2-40B4-BE49-F238E27FC236}">
                <a16:creationId xmlns:a16="http://schemas.microsoft.com/office/drawing/2014/main" id="{969EFAB2-15E7-CF51-3360-6F89C9703F18}"/>
              </a:ext>
            </a:extLst>
          </p:cNvPr>
          <p:cNvSpPr txBox="1">
            <a:spLocks/>
          </p:cNvSpPr>
          <p:nvPr/>
        </p:nvSpPr>
        <p:spPr>
          <a:xfrm>
            <a:off x="837636" y="4640205"/>
            <a:ext cx="8659007" cy="28118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000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b="1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B058A06-1F0A-25B8-FB5D-F00CD8CD8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894121"/>
              </p:ext>
            </p:extLst>
          </p:nvPr>
        </p:nvGraphicFramePr>
        <p:xfrm>
          <a:off x="541610" y="1566407"/>
          <a:ext cx="11414357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408">
                  <a:extLst>
                    <a:ext uri="{9D8B030D-6E8A-4147-A177-3AD203B41FA5}">
                      <a16:colId xmlns:a16="http://schemas.microsoft.com/office/drawing/2014/main" val="3595438484"/>
                    </a:ext>
                  </a:extLst>
                </a:gridCol>
                <a:gridCol w="4707572">
                  <a:extLst>
                    <a:ext uri="{9D8B030D-6E8A-4147-A177-3AD203B41FA5}">
                      <a16:colId xmlns:a16="http://schemas.microsoft.com/office/drawing/2014/main" val="1251504991"/>
                    </a:ext>
                  </a:extLst>
                </a:gridCol>
                <a:gridCol w="4072377">
                  <a:extLst>
                    <a:ext uri="{9D8B030D-6E8A-4147-A177-3AD203B41FA5}">
                      <a16:colId xmlns:a16="http://schemas.microsoft.com/office/drawing/2014/main" val="1039558123"/>
                    </a:ext>
                  </a:extLst>
                </a:gridCol>
              </a:tblGrid>
              <a:tr h="344252">
                <a:tc>
                  <a:txBody>
                    <a:bodyPr/>
                    <a:lstStyle/>
                    <a:p>
                      <a:r>
                        <a:rPr lang="es-AR" dirty="0"/>
                        <a:t>Nervio o par craneal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Trastorno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Valoración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04279"/>
                  </a:ext>
                </a:extLst>
              </a:tr>
              <a:tr h="976422">
                <a:tc>
                  <a:txBody>
                    <a:bodyPr/>
                    <a:lstStyle/>
                    <a:p>
                      <a:r>
                        <a:rPr lang="es-AR" dirty="0"/>
                        <a:t>11.Espinal o accesorio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Disminución de la fuerza de los músculos trapecio para encoger los hombros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Disminución de la fuerza del músculo esternocleidomastoideo al momento de girar la cabeza.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1" dirty="0"/>
                        <a:t>Hemiparesia contralateral: </a:t>
                      </a:r>
                      <a:r>
                        <a:rPr lang="es-AR" dirty="0"/>
                        <a:t>debilidad de la mitad del cuerpo contraria a la lesión de un hemisferio cerebral.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la capacidad de encoger los hombros y de girar la cabeza contra una resistencia ejercida.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51495"/>
                  </a:ext>
                </a:extLst>
              </a:tr>
              <a:tr h="886126">
                <a:tc>
                  <a:txBody>
                    <a:bodyPr/>
                    <a:lstStyle/>
                    <a:p>
                      <a:r>
                        <a:rPr lang="es-AR" dirty="0"/>
                        <a:t>12.Hipogloso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Atrofia y fasciculaciones de la lengua.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b="0" dirty="0"/>
                        <a:t>Lengua desviada hacia un lado.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A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Valorar capacidad para sacar la lengua y moverla lateralmente contra la resistencia de un depresor lingual.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70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2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31AF5-C3FE-3943-9D81-3D289213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LAS PUPILAS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020200-A64A-AA61-5363-86E38A35B7F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230670" cy="497433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Pupilas: </a:t>
            </a:r>
            <a:r>
              <a:rPr lang="es-AR" sz="2000" dirty="0"/>
              <a:t>sector central de los ojos por donde ingresa la luz hasta alcanzar la retina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Forma redonda: no son así en caso de trauma ocular o cirugía de ojos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Diámetro promedio: 2mm (puede variar entre sujetos)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Midriasis: </a:t>
            </a:r>
            <a:r>
              <a:rPr lang="es-AR" sz="2000" dirty="0"/>
              <a:t>pupilas dilatadas superando los 2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Causas: lesión en cerebro o tronco cerebral, uso de colirios, consumo de drogas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Miosis: </a:t>
            </a:r>
            <a:r>
              <a:rPr lang="es-AR" sz="2000" dirty="0"/>
              <a:t>pupilas contraídas con diámetro menor a 2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Causas: sobredosis de fármacos o drogas (opioides)</a:t>
            </a:r>
          </a:p>
          <a:p>
            <a:endParaRPr lang="es-AR" sz="2000" dirty="0"/>
          </a:p>
        </p:txBody>
      </p:sp>
      <p:pic>
        <p:nvPicPr>
          <p:cNvPr id="8194" name="Picture 2" descr="Pupilas: problemas oftalmológicos detectables tras su análisis">
            <a:extLst>
              <a:ext uri="{FF2B5EF4-FFF2-40B4-BE49-F238E27FC236}">
                <a16:creationId xmlns:a16="http://schemas.microsoft.com/office/drawing/2014/main" id="{B03B7160-A7FA-75AA-0E8D-BC54169E2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660" y="2011053"/>
            <a:ext cx="2926766" cy="194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Qué revelan nuestras pupilas? - La Mente es Maravillosa">
            <a:extLst>
              <a:ext uri="{FF2B5EF4-FFF2-40B4-BE49-F238E27FC236}">
                <a16:creationId xmlns:a16="http://schemas.microsoft.com/office/drawing/2014/main" id="{862BC516-F1C1-EB2A-C65D-6D8825528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024" y="4895386"/>
            <a:ext cx="3226024" cy="16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088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3F38-EA0B-5316-6822-2D3C080E1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361DE-F1A9-0C92-129F-EA27FE07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LAS PUPILAS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9A613D-2128-4619-F6B8-BD7E221931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Ambas pupilas deberían ser del mismo tamaño: </a:t>
            </a:r>
            <a:r>
              <a:rPr lang="es-AR" sz="2000" b="1" dirty="0"/>
              <a:t>isocoria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Anisocoria: </a:t>
            </a:r>
            <a:r>
              <a:rPr lang="es-AR" sz="2000" dirty="0"/>
              <a:t>asimetría en el diámetro o tamaño de las pupilas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Causas: ACV, TEC, traumatismo directo del ojo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Reflejo pupilar: </a:t>
            </a:r>
            <a:r>
              <a:rPr lang="es-AR" sz="2000" dirty="0"/>
              <a:t>contracción de las pupilas como reacción normal ante estímulo luminoso (linterna)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La iluminación de una pupila provoca la contracción de </a:t>
            </a:r>
            <a:r>
              <a:rPr lang="es-AR" sz="2000" b="1" dirty="0"/>
              <a:t>ambas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Abolición </a:t>
            </a:r>
            <a:r>
              <a:rPr lang="es-AR" sz="2000" dirty="0"/>
              <a:t>del reflejo pupilar: HIC, edema cerebral, hematoma cerebral (compresión del 3° par craneal)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Reacción pupilar ante la luz en velocidades </a:t>
            </a:r>
            <a:r>
              <a:rPr lang="es-AR" sz="2000" b="1" dirty="0"/>
              <a:t>diferentes</a:t>
            </a:r>
            <a:r>
              <a:rPr lang="es-AR" sz="2000" dirty="0"/>
              <a:t> también se considera </a:t>
            </a:r>
            <a:r>
              <a:rPr lang="es-AR" sz="2000" b="1" dirty="0"/>
              <a:t>patológico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pic>
        <p:nvPicPr>
          <p:cNvPr id="9218" name="Picture 2" descr="Avaliação das Pupilas | Enfermagem">
            <a:extLst>
              <a:ext uri="{FF2B5EF4-FFF2-40B4-BE49-F238E27FC236}">
                <a16:creationId xmlns:a16="http://schemas.microsoft.com/office/drawing/2014/main" id="{3581657F-E5F6-4968-6BD1-63B111B77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029" y="1435608"/>
            <a:ext cx="3612476" cy="189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75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D71F-F1B4-9FF9-A983-F665FBA0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FB3E8-FCD5-E49F-DE0A-A8BB99F3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LAS PUPILAS</a:t>
            </a:r>
            <a:endParaRPr lang="es-A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96DB575-ED0A-A9D7-9F74-CEBA8926F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04" y="1369384"/>
            <a:ext cx="954156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031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22E17-CF28-F356-D0AB-B8F62E669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53828-CA28-0903-46FA-E3F55231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DEL SISTEMA MOTOR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C83FC0-39B0-052F-BC44-32C2604422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C004A3-C401-A85C-6488-727CB5471B55}"/>
              </a:ext>
            </a:extLst>
          </p:cNvPr>
          <p:cNvSpPr txBox="1">
            <a:spLocks/>
          </p:cNvSpPr>
          <p:nvPr/>
        </p:nvSpPr>
        <p:spPr>
          <a:xfrm>
            <a:off x="680744" y="1783080"/>
            <a:ext cx="8229080" cy="5193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Se exploran: tamaño, tono y fuerza muscular, equilibrio y coordinación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Exploración y palpación de los músculos, determinando </a:t>
            </a:r>
            <a:r>
              <a:rPr lang="es-AR" sz="2000" b="1" dirty="0"/>
              <a:t>tamaño</a:t>
            </a:r>
            <a:r>
              <a:rPr lang="es-AR" sz="2000" dirty="0"/>
              <a:t> y </a:t>
            </a:r>
            <a:r>
              <a:rPr lang="es-AR" sz="2000" b="1" dirty="0"/>
              <a:t>simetría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Identificar signos de </a:t>
            </a:r>
            <a:r>
              <a:rPr lang="es-AR" sz="2000" b="1" dirty="0"/>
              <a:t>atrofia </a:t>
            </a:r>
            <a:r>
              <a:rPr lang="es-AR" sz="2000" dirty="0"/>
              <a:t>y/ </a:t>
            </a:r>
            <a:r>
              <a:rPr lang="es-AR" sz="2000" b="1" dirty="0"/>
              <a:t>movimientos involuntarios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Valoración del </a:t>
            </a:r>
            <a:r>
              <a:rPr lang="es-AR" sz="2000" b="1" dirty="0"/>
              <a:t>tono muscular</a:t>
            </a:r>
            <a:r>
              <a:rPr lang="es-AR" sz="2000" dirty="0"/>
              <a:t>, palpando varios grupos musculares en reposo y durante el movimiento pasivo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Anomalías: </a:t>
            </a:r>
            <a:r>
              <a:rPr lang="es-AR" sz="2000" b="1" dirty="0"/>
              <a:t>espasticidad, rigidez y flaccidez</a:t>
            </a:r>
          </a:p>
          <a:p>
            <a:endParaRPr lang="es-AR" sz="2000" dirty="0"/>
          </a:p>
        </p:txBody>
      </p:sp>
      <p:pic>
        <p:nvPicPr>
          <p:cNvPr id="10242" name="Picture 2" descr="Fisioterapia: Qué es La Atrofía Muscular e Hipotonía?">
            <a:extLst>
              <a:ext uri="{FF2B5EF4-FFF2-40B4-BE49-F238E27FC236}">
                <a16:creationId xmlns:a16="http://schemas.microsoft.com/office/drawing/2014/main" id="{165678D0-298C-3DB8-B220-44460CC9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607" y="332678"/>
            <a:ext cx="3424354" cy="273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9B5AF6E6-B8EA-1D9C-AD26-CBA6834C6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7" y="4824227"/>
            <a:ext cx="3438425" cy="180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382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EEB37-0F79-3E64-D1BB-0119EBDD5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27682-5941-B01A-4954-6186657A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DEL SISTEMA MOTOR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362847-6DB1-564C-1993-0DFAEE9175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5F1E756-14B0-60A8-0E01-57682692CF68}"/>
              </a:ext>
            </a:extLst>
          </p:cNvPr>
          <p:cNvSpPr txBox="1">
            <a:spLocks/>
          </p:cNvSpPr>
          <p:nvPr/>
        </p:nvSpPr>
        <p:spPr>
          <a:xfrm>
            <a:off x="680744" y="1783080"/>
            <a:ext cx="7593461" cy="4049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Valoración de la fuerza muscular: </a:t>
            </a:r>
            <a:r>
              <a:rPr lang="es-AR" sz="2000" dirty="0"/>
              <a:t>capacidad para extender y flexionar los músculos contra resistencia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Se </a:t>
            </a:r>
            <a:r>
              <a:rPr lang="es-AR" sz="2000" b="1" dirty="0"/>
              <a:t>compara </a:t>
            </a:r>
            <a:r>
              <a:rPr lang="es-AR" sz="2000" dirty="0"/>
              <a:t>la fuerza los músculos de </a:t>
            </a:r>
            <a:r>
              <a:rPr lang="es-AR" sz="2000" b="1" dirty="0"/>
              <a:t>ambos</a:t>
            </a:r>
            <a:r>
              <a:rPr lang="es-AR" sz="2000" dirty="0"/>
              <a:t> lados del cuerpo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Debilidad de brazos, piernas y manos muy común en AIT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Hemiplejía: </a:t>
            </a:r>
            <a:r>
              <a:rPr lang="es-AR" sz="2000" dirty="0"/>
              <a:t>parálisis de la mitad vertical corporal (muy común en ACV)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1266" name="Picture 2" descr="Hemiplejía (Parálisis de la Mitad del Cuerpo) - Laboratorios Bagó">
            <a:extLst>
              <a:ext uri="{FF2B5EF4-FFF2-40B4-BE49-F238E27FC236}">
                <a16:creationId xmlns:a16="http://schemas.microsoft.com/office/drawing/2014/main" id="{FBE813B9-88DA-1BB7-6E43-5347A0F2B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13" y="1343722"/>
            <a:ext cx="3707161" cy="208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ecusación de las pirámides: partes y características">
            <a:extLst>
              <a:ext uri="{FF2B5EF4-FFF2-40B4-BE49-F238E27FC236}">
                <a16:creationId xmlns:a16="http://schemas.microsoft.com/office/drawing/2014/main" id="{4D45D049-AFBF-C1EB-B0F4-DE0696EBF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12" y="4340761"/>
            <a:ext cx="3707162" cy="208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319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BC7E0-277A-771E-8DBA-C153CC61A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E65D1-16CA-E4A6-51F4-2C57473C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DEL SISTEMA MOTOR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D923DA-7F07-9589-9110-8E2D69F708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9E75D8B-1C3A-2D61-40CD-8D4DFC4BAB81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Valoración de la función cerebelosa: </a:t>
            </a:r>
            <a:r>
              <a:rPr lang="es-AR" sz="2000" dirty="0"/>
              <a:t>coordinación y equilibrio en marcha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Ataxia: </a:t>
            </a:r>
            <a:r>
              <a:rPr lang="es-AR" sz="2000" dirty="0"/>
              <a:t>falta de coordinación y torpeza en los movimientos, caracterizada por una marcha tambaleante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Muy común  en ACV y tumores cerebelosos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Valorar que el paciente camine normalmente, apoyando talón y punta del pie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Prueba de Romberg: </a:t>
            </a:r>
            <a:r>
              <a:rPr lang="es-AR" sz="2000" dirty="0"/>
              <a:t>paciente de pie, con los miembros superiores juntos y los ojos cerrados (permanecer al lado), buscando pérdida de balance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Valorar coordinación, pidiendo que se toque la nariz o la rodilla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2290" name="Picture 2" descr="Ataxia, ¿qué es? ¿cuáles son sus síntomas? – centro activa || especialistas  en movimiento || Ferrol">
            <a:extLst>
              <a:ext uri="{FF2B5EF4-FFF2-40B4-BE49-F238E27FC236}">
                <a16:creationId xmlns:a16="http://schemas.microsoft.com/office/drawing/2014/main" id="{4A859BC7-F665-E964-1A50-BF66FBA6A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506" y="316039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02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1A5D6-3BA3-5869-332D-1E57198DF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51023-E407-1033-1B5C-B0EA13FE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DEL SISTEMA SENSITIVO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71AF12-B355-2926-A70F-CABDA7CE74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E7B56D2E-AD2D-AB9F-02B6-56E56FAFDAA0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1B59E839-B47C-8FED-F150-9ABC39BF53D5}"/>
              </a:ext>
            </a:extLst>
          </p:cNvPr>
          <p:cNvSpPr txBox="1">
            <a:spLocks/>
          </p:cNvSpPr>
          <p:nvPr/>
        </p:nvSpPr>
        <p:spPr>
          <a:xfrm>
            <a:off x="680743" y="1440143"/>
            <a:ext cx="8879569" cy="4974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Pruebas de sensibilidad táctil, dolor superficial, temperatura, vibración, </a:t>
            </a:r>
            <a:r>
              <a:rPr lang="es-AR" sz="2000" b="1" dirty="0"/>
              <a:t>cinestesia</a:t>
            </a:r>
            <a:r>
              <a:rPr lang="es-AR" sz="2000" dirty="0"/>
              <a:t> y </a:t>
            </a:r>
            <a:r>
              <a:rPr lang="es-AR" sz="2000" b="1" dirty="0"/>
              <a:t>propiocepción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Capacidad de percepción de sensaciones, tocando ambos lados corporales de varias regiones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Utilizar objetos punzantes, romos, diapasones (vibración en zonas de prominencias óseas)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Agnosia: </a:t>
            </a:r>
            <a:r>
              <a:rPr lang="es-AR" sz="2000" dirty="0"/>
              <a:t>incapacidad para reconocer un objeto con un sentido en particular (táctil, visual)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Mover el pulgar de mano o </a:t>
            </a:r>
            <a:r>
              <a:rPr lang="es-AR" sz="2000" dirty="0" err="1"/>
              <a:t>Hallux</a:t>
            </a:r>
            <a:r>
              <a:rPr lang="es-AR" sz="2000" dirty="0"/>
              <a:t> del paciente y pedir que describa el movimiento (cinestesia y propiocepción)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3314" name="Picture 2" descr="Visual Agnosia: Types, Causes and Diagnosis - All About Vision">
            <a:extLst>
              <a:ext uri="{FF2B5EF4-FFF2-40B4-BE49-F238E27FC236}">
                <a16:creationId xmlns:a16="http://schemas.microsoft.com/office/drawing/2014/main" id="{3CD44D7A-75C8-406B-F150-7BC4F420D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640" y="2233635"/>
            <a:ext cx="2734604" cy="179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623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0E3C-D687-5F90-BF60-070C423D3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5C0C0-CA05-EA4A-D9D8-394992BD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LOS REFLEJOS 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8F5453-2EFF-8146-A5FC-CA469C11B6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9DB7B0F-4543-9507-8FEF-9981AF9816FB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0B77E41-DCF0-3FCD-5DEF-9BBFFDC497B2}"/>
              </a:ext>
            </a:extLst>
          </p:cNvPr>
          <p:cNvSpPr txBox="1">
            <a:spLocks/>
          </p:cNvSpPr>
          <p:nvPr/>
        </p:nvSpPr>
        <p:spPr>
          <a:xfrm>
            <a:off x="833143" y="15880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Reflejos: </a:t>
            </a:r>
            <a:r>
              <a:rPr lang="es-AR" sz="2000" dirty="0"/>
              <a:t>contracciones involuntarias de músculos o grupos musculares ante un estímulo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Las respuestas se valoran con una escala del 0 a 4+ (2+ como respuesta normal)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Se golpea en el tendón de diversas regiones con un martillo de reflejos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Reflejos tendinosos </a:t>
            </a:r>
            <a:r>
              <a:rPr lang="es-AR" sz="2000" b="1" dirty="0"/>
              <a:t>profundos: </a:t>
            </a:r>
            <a:r>
              <a:rPr lang="es-AR" sz="2000" dirty="0"/>
              <a:t>rotuliano, bicipital, braquiorradial, aquiliano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Reflejos tendinosos </a:t>
            </a:r>
            <a:r>
              <a:rPr lang="es-AR" sz="2000" b="1" dirty="0"/>
              <a:t>superficiales: </a:t>
            </a:r>
            <a:r>
              <a:rPr lang="es-AR" sz="2000" dirty="0"/>
              <a:t>abdominal, </a:t>
            </a:r>
            <a:r>
              <a:rPr lang="es-AR" sz="2000" dirty="0" err="1"/>
              <a:t>cremástico</a:t>
            </a: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Reflejo de </a:t>
            </a:r>
            <a:r>
              <a:rPr lang="es-AR" sz="2000" b="1" dirty="0" err="1"/>
              <a:t>Babinsky</a:t>
            </a:r>
            <a:r>
              <a:rPr lang="es-AR" sz="2000" b="1" dirty="0"/>
              <a:t>: </a:t>
            </a:r>
            <a:r>
              <a:rPr lang="es-AR" sz="2000" dirty="0"/>
              <a:t>dorsiflexión del dedo </a:t>
            </a:r>
            <a:r>
              <a:rPr lang="es-AR" sz="2000" dirty="0" err="1"/>
              <a:t>Hallux</a:t>
            </a:r>
            <a:r>
              <a:rPr lang="es-AR" sz="2000" dirty="0"/>
              <a:t>, abriendo el resto de los dedos del pie en abanico ante estímulo en planta del pie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Significado: lesión de las </a:t>
            </a:r>
            <a:r>
              <a:rPr lang="es-AR" sz="2000" b="1" dirty="0"/>
              <a:t>neuronas motoras superiores </a:t>
            </a:r>
            <a:r>
              <a:rPr lang="es-AR" sz="2000" dirty="0"/>
              <a:t>de la vía piramidal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4338" name="Picture 2" descr="Signo de Babinski | Evaluación de la lesión de la neurona motora superior">
            <a:extLst>
              <a:ext uri="{FF2B5EF4-FFF2-40B4-BE49-F238E27FC236}">
                <a16:creationId xmlns:a16="http://schemas.microsoft.com/office/drawing/2014/main" id="{6D010BBA-607C-2AF3-99ED-C8A35024B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374" y="3175310"/>
            <a:ext cx="2465930" cy="138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220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A3899-AE9A-AEFC-0B32-847764846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D118D-1170-E789-B6A3-931CCDC5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ESTUDIOS COMPLEMENTARIOS 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A7D7E4-969D-B445-071E-BC42A2BF41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0E54E0D-002E-AB99-7C0A-6E4BF1EDF1CA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AF4CE578-7F40-3898-672A-82039245E777}"/>
              </a:ext>
            </a:extLst>
          </p:cNvPr>
          <p:cNvSpPr txBox="1">
            <a:spLocks/>
          </p:cNvSpPr>
          <p:nvPr/>
        </p:nvSpPr>
        <p:spPr>
          <a:xfrm>
            <a:off x="833143" y="15880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Radiografía de cráneo y columna vertebral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Tomografía computarizada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Resonancia magnética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PET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EEG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Mielograma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PL (punción lumbar)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5362" name="Picture 2" descr="CT Mielografía lumbar o mielograma de: video de stock (totalmente libre de  regalías) 1094184557 | Shutterstock">
            <a:extLst>
              <a:ext uri="{FF2B5EF4-FFF2-40B4-BE49-F238E27FC236}">
                <a16:creationId xmlns:a16="http://schemas.microsoft.com/office/drawing/2014/main" id="{0CE32487-3634-030E-332C-A49299274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179" y="1435608"/>
            <a:ext cx="4043127" cy="213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Neurofisiología - Tomografía por Emisión de Positrones (PET) | Neurología  Pediátrica">
            <a:extLst>
              <a:ext uri="{FF2B5EF4-FFF2-40B4-BE49-F238E27FC236}">
                <a16:creationId xmlns:a16="http://schemas.microsoft.com/office/drawing/2014/main" id="{20739E57-94D8-A36A-0B5B-6EF8F569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224" y="4572000"/>
            <a:ext cx="5457280" cy="183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935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C118F-F177-5B93-4FF8-61BC26F7D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2D665-7DD7-37E1-520D-138F96964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7786452" cy="64008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 PRESIÓN INTRACRANEANA (PIC)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555EC5-770D-C9F4-B21D-666A0329E8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45137B5-CDD3-600E-A9EA-639C5ACB432D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54FD361-EDF9-AB69-8CE3-009062569FAC}"/>
              </a:ext>
            </a:extLst>
          </p:cNvPr>
          <p:cNvSpPr txBox="1">
            <a:spLocks/>
          </p:cNvSpPr>
          <p:nvPr/>
        </p:nvSpPr>
        <p:spPr>
          <a:xfrm flipH="1">
            <a:off x="680743" y="1545336"/>
            <a:ext cx="8118089" cy="4974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PIC </a:t>
            </a:r>
            <a:r>
              <a:rPr lang="es-AR" sz="2000" dirty="0"/>
              <a:t>conformada por: t</a:t>
            </a:r>
            <a:r>
              <a:rPr lang="es-AR" sz="2000" b="1" dirty="0"/>
              <a:t>ejido cerebral</a:t>
            </a:r>
            <a:r>
              <a:rPr lang="es-AR" sz="2000" dirty="0"/>
              <a:t>, volumen de</a:t>
            </a:r>
            <a:r>
              <a:rPr lang="es-AR" sz="2000" b="1" dirty="0"/>
              <a:t> sangre </a:t>
            </a:r>
            <a:r>
              <a:rPr lang="es-AR" sz="2000" dirty="0"/>
              <a:t>de vasos sanguíneos cerebrales y volumen de </a:t>
            </a:r>
            <a:r>
              <a:rPr lang="es-AR" sz="2000" b="1" dirty="0"/>
              <a:t>LCR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Valores normales: </a:t>
            </a:r>
            <a:r>
              <a:rPr lang="es-AR" sz="2000" b="1" dirty="0"/>
              <a:t>entre 0 y 15 </a:t>
            </a:r>
            <a:r>
              <a:rPr lang="es-AR" sz="2000" b="1" dirty="0" err="1"/>
              <a:t>mmHg</a:t>
            </a: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Teoría de </a:t>
            </a:r>
            <a:r>
              <a:rPr lang="es-AR" sz="2000" dirty="0" err="1"/>
              <a:t>Monro-Kellie</a:t>
            </a:r>
            <a:r>
              <a:rPr lang="es-AR" sz="2000" dirty="0"/>
              <a:t>: cavidad craneana </a:t>
            </a:r>
            <a:r>
              <a:rPr lang="es-AR" sz="2000" b="1" dirty="0"/>
              <a:t>rígida</a:t>
            </a:r>
            <a:r>
              <a:rPr lang="es-AR" sz="2000" dirty="0"/>
              <a:t> e </a:t>
            </a:r>
            <a:r>
              <a:rPr lang="es-AR" sz="2000" b="1" dirty="0"/>
              <a:t>inflexible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Volumen de componentes en </a:t>
            </a:r>
            <a:r>
              <a:rPr lang="es-AR" sz="2000" b="1" dirty="0"/>
              <a:t>equilibrio dinámico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Si uno de los componentes aumenta de volumen, </a:t>
            </a:r>
            <a:r>
              <a:rPr lang="es-AR" sz="2000" b="1" dirty="0"/>
              <a:t>afecta </a:t>
            </a:r>
            <a:r>
              <a:rPr lang="es-AR" sz="2000" dirty="0"/>
              <a:t>a los otros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Se </a:t>
            </a:r>
            <a:r>
              <a:rPr lang="es-AR" sz="2000" b="1" dirty="0"/>
              <a:t>compensa </a:t>
            </a:r>
            <a:r>
              <a:rPr lang="es-AR" sz="2000" dirty="0"/>
              <a:t>con desviación o disminución de sangre cerebral o LCR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6386" name="Picture 2" descr="La Importancia de Medir la Presión Intracraneal en Pacientes Críticos |  Biomed">
            <a:extLst>
              <a:ext uri="{FF2B5EF4-FFF2-40B4-BE49-F238E27FC236}">
                <a16:creationId xmlns:a16="http://schemas.microsoft.com/office/drawing/2014/main" id="{F9CA8978-B0E5-29EF-60B7-692DE6BB3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634" y="2183235"/>
            <a:ext cx="4038377" cy="269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75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1668-EA9C-4FFF-ACB0-DB61F5ED5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58E48-F6BE-3C64-DAB2-EF373AC3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7786452" cy="64008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VALORACIÓN DE LA PRESIÓN INTRACRANEANA (PIC)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36DD39-1E89-9926-090C-214522A6C8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618296" cy="519379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AEBCA97-B327-DA66-0979-5A1CE582026F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E1D719D-6C88-4A28-C98C-6650215CEF7E}"/>
              </a:ext>
            </a:extLst>
          </p:cNvPr>
          <p:cNvSpPr txBox="1">
            <a:spLocks/>
          </p:cNvSpPr>
          <p:nvPr/>
        </p:nvSpPr>
        <p:spPr>
          <a:xfrm>
            <a:off x="833143" y="1588008"/>
            <a:ext cx="8310857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/>
              <a:t>HIC </a:t>
            </a:r>
            <a:r>
              <a:rPr lang="es-AR" sz="2000" dirty="0"/>
              <a:t>por lesiones neurológicas agudas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Causas: lesiones encefálicas (TEC), tumores, hematomas intracraneales, edema encefálico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Enfermedades infecciosas y tóxicas causan inflamación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/>
              <a:t>Consecuencias de HIC: disminución de la </a:t>
            </a:r>
            <a:r>
              <a:rPr lang="es-AR" sz="2000" b="1" dirty="0"/>
              <a:t>perfusión cerebral</a:t>
            </a:r>
            <a:r>
              <a:rPr lang="es-AR" sz="2000" dirty="0"/>
              <a:t>, estimulación de mayor </a:t>
            </a:r>
            <a:r>
              <a:rPr lang="es-AR" sz="2000" b="1" dirty="0"/>
              <a:t>inflamación</a:t>
            </a:r>
            <a:r>
              <a:rPr lang="es-AR" sz="2000" dirty="0"/>
              <a:t> y </a:t>
            </a:r>
            <a:r>
              <a:rPr lang="es-AR" sz="2000" b="1" dirty="0"/>
              <a:t>herniación</a:t>
            </a:r>
            <a:r>
              <a:rPr lang="es-AR" sz="2000" dirty="0"/>
              <a:t> de tejido cerebral (isquemia)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pic>
        <p:nvPicPr>
          <p:cNvPr id="16388" name="Picture 4" descr="Tipos de herniación cerebral 🧠">
            <a:extLst>
              <a:ext uri="{FF2B5EF4-FFF2-40B4-BE49-F238E27FC236}">
                <a16:creationId xmlns:a16="http://schemas.microsoft.com/office/drawing/2014/main" id="{8DE1767C-65F1-D1F2-0C1A-FD3C3495A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332" y="1435608"/>
            <a:ext cx="2534525" cy="316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267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06FA5-913A-B582-8B71-8A651DD72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490EE-C2F6-002B-4663-005DDE230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7786452" cy="640080"/>
          </a:xfrm>
        </p:spPr>
        <p:txBody>
          <a:bodyPr>
            <a:norm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BIBLIOGRAFÍA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75777-3D57-3129-7D02-19D65665E7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883662"/>
            <a:ext cx="9618296" cy="49743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140487ED-1D98-1E72-948D-9F693C7151D1}"/>
              </a:ext>
            </a:extLst>
          </p:cNvPr>
          <p:cNvSpPr txBox="1">
            <a:spLocks/>
          </p:cNvSpPr>
          <p:nvPr/>
        </p:nvSpPr>
        <p:spPr>
          <a:xfrm>
            <a:off x="680743" y="1435608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E416412E-B379-9327-B33E-046365EAF8BD}"/>
              </a:ext>
            </a:extLst>
          </p:cNvPr>
          <p:cNvSpPr txBox="1">
            <a:spLocks/>
          </p:cNvSpPr>
          <p:nvPr/>
        </p:nvSpPr>
        <p:spPr>
          <a:xfrm>
            <a:off x="821990" y="1989451"/>
            <a:ext cx="10971761" cy="497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Hinkle, J. y </a:t>
            </a:r>
            <a:r>
              <a:rPr lang="es-AR" sz="2000" kern="1200" dirty="0" err="1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Cheever</a:t>
            </a:r>
            <a:r>
              <a:rPr lang="es-AR" sz="2000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, K. (2019). </a:t>
            </a:r>
            <a:r>
              <a:rPr lang="es-AR" sz="2000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Valoración de la función neurológica. </a:t>
            </a:r>
            <a:r>
              <a:rPr lang="es-AR" sz="2000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En </a:t>
            </a:r>
            <a:r>
              <a:rPr lang="es-AR" sz="2000" i="1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Brunner y </a:t>
            </a:r>
            <a:r>
              <a:rPr lang="es-AR" sz="2000" i="1" kern="1200" dirty="0" err="1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Suddarth</a:t>
            </a:r>
            <a:r>
              <a:rPr lang="es-AR" sz="2000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. </a:t>
            </a:r>
            <a:r>
              <a:rPr lang="es-AR" sz="2000" i="1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Enfermería </a:t>
            </a:r>
            <a:r>
              <a:rPr lang="es-AR" sz="2000" i="1" kern="1200" dirty="0" err="1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Medicoquirúrgica</a:t>
            </a:r>
            <a:r>
              <a:rPr lang="es-AR" sz="2000" i="1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 (Vol. 2</a:t>
            </a:r>
            <a:r>
              <a:rPr lang="es-AR" sz="2000" kern="1200" dirty="0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). (14ª Ed.). (4.184-4.216). Barcelona, España: Wolters </a:t>
            </a:r>
            <a:r>
              <a:rPr lang="es-AR" sz="2000" kern="1200" dirty="0" err="1">
                <a:solidFill>
                  <a:schemeClr val="tx1"/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Kluwer</a:t>
            </a:r>
            <a:endParaRPr lang="es-AR" sz="2000" kern="1200" dirty="0">
              <a:solidFill>
                <a:schemeClr val="tx1"/>
              </a:solidFill>
              <a:effectLst/>
              <a:latin typeface="+mj-lt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LeMoné, P. y </a:t>
            </a:r>
            <a:r>
              <a:rPr lang="es-AR" sz="20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Burke</a:t>
            </a:r>
            <a:r>
              <a:rPr lang="es-AR" sz="20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K. (2009). </a:t>
            </a:r>
            <a:r>
              <a:rPr lang="es-AR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Respuestas a la alteración de la función neurológica</a:t>
            </a:r>
            <a:r>
              <a:rPr lang="es-AR" sz="20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En </a:t>
            </a:r>
            <a:r>
              <a:rPr lang="es-AR" sz="2000" i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Enfermería </a:t>
            </a:r>
            <a:r>
              <a:rPr lang="es-AR" sz="2000" i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Medicoquirúrgica</a:t>
            </a:r>
            <a:r>
              <a:rPr lang="es-AR" sz="2000" i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Pensamiento crítico en la asistencia del paciente.</a:t>
            </a:r>
            <a:r>
              <a:rPr lang="es-AR" sz="20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(Vol. 2) (4ta ed.). (</a:t>
            </a:r>
            <a:r>
              <a:rPr lang="es-AR" sz="20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pp</a:t>
            </a:r>
            <a:r>
              <a:rPr lang="es-AR" sz="20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1.512-1.526). Madrid, España: Pearson Prentice Hall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AR" sz="20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000" b="1" dirty="0"/>
          </a:p>
          <a:p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173370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B618CF4-0595-3502-967D-838FBC48138A}"/>
              </a:ext>
            </a:extLst>
          </p:cNvPr>
          <p:cNvSpPr txBox="1"/>
          <p:nvPr/>
        </p:nvSpPr>
        <p:spPr>
          <a:xfrm>
            <a:off x="1661532" y="2837084"/>
            <a:ext cx="9511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800" b="1" dirty="0">
                <a:solidFill>
                  <a:schemeClr val="accent2">
                    <a:lumMod val="75000"/>
                  </a:schemeClr>
                </a:solidFill>
              </a:rPr>
              <a:t>GRACIAS POR SU ATENCIÓN!!</a:t>
            </a:r>
            <a:endParaRPr lang="es-AR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61158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4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{A1D595A5-85E5-4F18-B853-69810D8F351E}tf10001108_win32</Template>
  <TotalTime>17673</TotalTime>
  <Words>1826</Words>
  <Application>Microsoft Office PowerPoint</Application>
  <PresentationFormat>Panorámica</PresentationFormat>
  <Paragraphs>397</Paragraphs>
  <Slides>32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Segoe UI</vt:lpstr>
      <vt:lpstr>Segoe UI Light</vt:lpstr>
      <vt:lpstr>Personalizado</vt:lpstr>
      <vt:lpstr>VALORACIÓN DEL SISTEMA NERVIOSO</vt:lpstr>
      <vt:lpstr>SÍNTOMAS MÁS FRECUENTES</vt:lpstr>
      <vt:lpstr>EXPLORACIÓN FÍSICA</vt:lpstr>
      <vt:lpstr>VALORACIÓN DE LA CONSCIENCIA Y DE LA COGNICIÓN</vt:lpstr>
      <vt:lpstr>ESTADO MENTAL</vt:lpstr>
      <vt:lpstr>FUNCIÓN INTELECTUAL</vt:lpstr>
      <vt:lpstr>CONTENIDO DEL PENSAMIENTO</vt:lpstr>
      <vt:lpstr>ESTADO EMOCIONAL</vt:lpstr>
      <vt:lpstr>CAPACIDAD DE LENGUAJE</vt:lpstr>
      <vt:lpstr>NIVEL DE CONSCIENCIA</vt:lpstr>
      <vt:lpstr>NIVEL DE CONSCIENCIA</vt:lpstr>
      <vt:lpstr>ESTADO Y ALTERACIONES DE LA CONSCIENCIA</vt:lpstr>
      <vt:lpstr>COMA</vt:lpstr>
      <vt:lpstr>POSTURAS ANÓMALAS</vt:lpstr>
      <vt:lpstr>VALORACIÓN DE LOS NERVIOS CRANEALES</vt:lpstr>
      <vt:lpstr>VALORACIÓN DE LOS NERVIOS CRANEALES</vt:lpstr>
      <vt:lpstr>VALORACIÓN DE LOS NERVIOS CRANEALES</vt:lpstr>
      <vt:lpstr>VALORACIÓN DE LOS NERVIOS CRANEALES</vt:lpstr>
      <vt:lpstr>VALORACIÓN DE LOS NERVIOS CRANEALES</vt:lpstr>
      <vt:lpstr>VALORACIÓN DE LAS PUPILAS</vt:lpstr>
      <vt:lpstr>VALORACIÓN DE LAS PUPILAS</vt:lpstr>
      <vt:lpstr>VALORACIÓN DE LAS PUPILAS</vt:lpstr>
      <vt:lpstr>VALORACIÓN DEL SISTEMA MOTOR</vt:lpstr>
      <vt:lpstr>VALORACIÓN DEL SISTEMA MOTOR</vt:lpstr>
      <vt:lpstr>VALORACIÓN DEL SISTEMA MOTOR</vt:lpstr>
      <vt:lpstr>VALORACIÓN DEL SISTEMA SENSITIVO</vt:lpstr>
      <vt:lpstr>VALORACIÓN DE LOS REFLEJOS </vt:lpstr>
      <vt:lpstr>ESTUDIOS COMPLEMENTARIOS </vt:lpstr>
      <vt:lpstr>VALORACIÓN DE LA PRESIÓN INTRACRANEANA (PIC)</vt:lpstr>
      <vt:lpstr>VALORACIÓN DE LA PRESIÓN INTRACRANEANA (PIC)</vt:lpstr>
      <vt:lpstr>BIBLIOGRAFÍA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Nogales</dc:creator>
  <cp:keywords/>
  <cp:lastModifiedBy>Miguel Nogales</cp:lastModifiedBy>
  <cp:revision>2</cp:revision>
  <dcterms:created xsi:type="dcterms:W3CDTF">2025-02-25T11:40:23Z</dcterms:created>
  <dcterms:modified xsi:type="dcterms:W3CDTF">2025-08-12T00:44:05Z</dcterms:modified>
  <cp:version/>
</cp:coreProperties>
</file>