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63" r:id="rId4"/>
    <p:sldId id="262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7" r:id="rId31"/>
    <p:sldId id="299" r:id="rId32"/>
    <p:sldId id="300" r:id="rId33"/>
    <p:sldId id="301" r:id="rId34"/>
    <p:sldId id="302" r:id="rId35"/>
    <p:sldId id="304" r:id="rId36"/>
    <p:sldId id="305" r:id="rId37"/>
    <p:sldId id="303" r:id="rId38"/>
    <p:sldId id="306" r:id="rId39"/>
    <p:sldId id="288" r:id="rId4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A00"/>
    <a:srgbClr val="007033"/>
    <a:srgbClr val="990099"/>
    <a:srgbClr val="CC0099"/>
    <a:srgbClr val="FE9202"/>
    <a:srgbClr val="6C1A00"/>
    <a:srgbClr val="00AACC"/>
    <a:srgbClr val="5EEC3C"/>
    <a:srgbClr val="003296"/>
    <a:srgbClr val="E39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33126B-5530-496E-A1F5-4F88379D1C81}" v="2" dt="2026-08-11T13:46:04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018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C1AD4-7C94-4005-B39B-F04DBB33DEB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7FA30-0A3F-471E-A1DC-5AC4A1A381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8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18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92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57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36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28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29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58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14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0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01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4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49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38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(VO)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7FA30-0A3F-471E-A1DC-5AC4A1A381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9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891995"/>
            <a:ext cx="7787954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2724455"/>
            <a:ext cx="7787955" cy="610819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1AC6A909-E7D6-4335-8F28-7AF744CC97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09"/>
            <a:ext cx="8246070" cy="351221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835" y="281174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835" y="1044700"/>
            <a:ext cx="6108200" cy="366376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281175"/>
            <a:ext cx="7940659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2814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75211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2814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75211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FBC8CF-5C92-4843-A092-9FC16E51586A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6015" y="1121205"/>
            <a:ext cx="7787954" cy="1527050"/>
          </a:xfrm>
        </p:spPr>
        <p:txBody>
          <a:bodyPr/>
          <a:lstStyle/>
          <a:p>
            <a:pPr algn="ctr"/>
            <a:r>
              <a:rPr lang="en-US" dirty="0" err="1"/>
              <a:t>Cálculos</a:t>
            </a:r>
            <a:r>
              <a:rPr lang="en-US" dirty="0"/>
              <a:t> para la </a:t>
            </a:r>
            <a:r>
              <a:rPr lang="en-US" dirty="0" err="1"/>
              <a:t>Administración</a:t>
            </a:r>
            <a:r>
              <a:rPr lang="en-US" dirty="0"/>
              <a:t> de </a:t>
            </a:r>
            <a:r>
              <a:rPr lang="en-US" dirty="0" err="1"/>
              <a:t>Medicamentos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281176"/>
            <a:ext cx="7787955" cy="610819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92D050"/>
                </a:solidFill>
              </a:rPr>
              <a:t>ICA, 2° 1, TT-TM</a:t>
            </a:r>
          </a:p>
        </p:txBody>
      </p:sp>
      <p:pic>
        <p:nvPicPr>
          <p:cNvPr id="4" name="Picture 2" descr="Logotipo&#10;&#10;Descripción generada automáticamente">
            <a:extLst>
              <a:ext uri="{FF2B5EF4-FFF2-40B4-BE49-F238E27FC236}">
                <a16:creationId xmlns:a16="http://schemas.microsoft.com/office/drawing/2014/main" id="{8FBED322-5B72-97C7-1410-257FF8928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3487980"/>
            <a:ext cx="1948037" cy="162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0640765-3340-9561-5BB7-D4AD1E8BA457}"/>
              </a:ext>
            </a:extLst>
          </p:cNvPr>
          <p:cNvSpPr txBox="1">
            <a:spLocks/>
          </p:cNvSpPr>
          <p:nvPr/>
        </p:nvSpPr>
        <p:spPr>
          <a:xfrm>
            <a:off x="906775" y="4098495"/>
            <a:ext cx="7787955" cy="610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92D050"/>
                </a:solidFill>
              </a:rPr>
              <a:t>Esp. Mg. Prof. Lic. Miguel Nogales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4:</a:t>
            </a:r>
          </a:p>
          <a:p>
            <a:endParaRPr lang="en-US" sz="2000" dirty="0"/>
          </a:p>
          <a:p>
            <a:r>
              <a:rPr lang="en-US" sz="2000" dirty="0"/>
              <a:t>Un </a:t>
            </a:r>
            <a:r>
              <a:rPr lang="en-US" sz="2000" dirty="0" err="1"/>
              <a:t>paciente</a:t>
            </a:r>
            <a:r>
              <a:rPr lang="en-US" sz="2000" dirty="0"/>
              <a:t> debe </a:t>
            </a:r>
            <a:r>
              <a:rPr lang="en-US" sz="2000" dirty="0" err="1"/>
              <a:t>recibir</a:t>
            </a:r>
            <a:r>
              <a:rPr lang="en-US" sz="2000" dirty="0"/>
              <a:t> 15 ml de </a:t>
            </a:r>
            <a:r>
              <a:rPr lang="en-US" sz="2000" dirty="0" err="1"/>
              <a:t>Kaón</a:t>
            </a:r>
            <a:r>
              <a:rPr lang="en-US" sz="2000" dirty="0"/>
              <a:t> (</a:t>
            </a:r>
            <a:r>
              <a:rPr lang="en-US" sz="2000" dirty="0" err="1"/>
              <a:t>Gluconato</a:t>
            </a:r>
            <a:r>
              <a:rPr lang="en-US" sz="2000" dirty="0"/>
              <a:t> de </a:t>
            </a:r>
            <a:r>
              <a:rPr lang="en-US" sz="2000" dirty="0" err="1"/>
              <a:t>Potasio</a:t>
            </a:r>
            <a:r>
              <a:rPr lang="en-US" sz="2000" dirty="0"/>
              <a:t>) </a:t>
            </a:r>
            <a:r>
              <a:rPr lang="en-US" sz="2000" dirty="0" err="1"/>
              <a:t>cada</a:t>
            </a:r>
            <a:r>
              <a:rPr lang="en-US" sz="2000" dirty="0"/>
              <a:t> 8 </a:t>
            </a:r>
            <a:r>
              <a:rPr lang="en-US" sz="2000" dirty="0" err="1"/>
              <a:t>hs</a:t>
            </a:r>
            <a:r>
              <a:rPr lang="en-US" sz="2000" dirty="0"/>
              <a:t>. </a:t>
            </a:r>
            <a:r>
              <a:rPr lang="en-US" sz="2000" dirty="0" err="1"/>
              <a:t>Esta</a:t>
            </a:r>
            <a:r>
              <a:rPr lang="en-US" sz="2000" dirty="0"/>
              <a:t> </a:t>
            </a:r>
            <a:r>
              <a:rPr lang="en-US" sz="2000" dirty="0" err="1"/>
              <a:t>medicación</a:t>
            </a:r>
            <a:r>
              <a:rPr lang="en-US" sz="2000" dirty="0"/>
              <a:t> se </a:t>
            </a:r>
            <a:r>
              <a:rPr lang="en-US" sz="2000" dirty="0" err="1"/>
              <a:t>presenta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frasco</a:t>
            </a:r>
            <a:r>
              <a:rPr lang="en-US" sz="2000" dirty="0"/>
              <a:t> con una </a:t>
            </a:r>
            <a:r>
              <a:rPr lang="en-US" sz="2000" dirty="0" err="1"/>
              <a:t>concentración</a:t>
            </a:r>
            <a:r>
              <a:rPr lang="en-US" sz="2000" dirty="0"/>
              <a:t> de 312 mg/ml. </a:t>
            </a:r>
          </a:p>
          <a:p>
            <a:r>
              <a:rPr lang="en-US" sz="2000" dirty="0"/>
              <a:t>a) ¿</a:t>
            </a:r>
            <a:r>
              <a:rPr lang="en-US" sz="2000" dirty="0" err="1"/>
              <a:t>Cuántos</a:t>
            </a:r>
            <a:r>
              <a:rPr lang="en-US" sz="2000" dirty="0"/>
              <a:t> mg de </a:t>
            </a:r>
            <a:r>
              <a:rPr lang="en-US" sz="2000" dirty="0" err="1"/>
              <a:t>Kaón</a:t>
            </a:r>
            <a:r>
              <a:rPr lang="en-US" sz="2000" dirty="0"/>
              <a:t> recibe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cada</a:t>
            </a:r>
            <a:r>
              <a:rPr lang="en-US" sz="2000" dirty="0"/>
              <a:t> </a:t>
            </a:r>
            <a:r>
              <a:rPr lang="en-US" sz="2000" dirty="0" err="1"/>
              <a:t>dosis</a:t>
            </a:r>
            <a:r>
              <a:rPr lang="en-US" sz="2000" dirty="0"/>
              <a:t>?</a:t>
            </a:r>
          </a:p>
          <a:p>
            <a:r>
              <a:rPr lang="en-US" sz="2000" dirty="0"/>
              <a:t>b) ¿</a:t>
            </a:r>
            <a:r>
              <a:rPr lang="en-US" sz="2000" dirty="0" err="1"/>
              <a:t>Cuántos</a:t>
            </a:r>
            <a:r>
              <a:rPr lang="en-US" sz="2000" dirty="0"/>
              <a:t> mg de </a:t>
            </a:r>
            <a:r>
              <a:rPr lang="en-US" sz="2000" dirty="0" err="1"/>
              <a:t>Kaón</a:t>
            </a:r>
            <a:r>
              <a:rPr lang="en-US" sz="2000" dirty="0"/>
              <a:t> recibe </a:t>
            </a:r>
            <a:r>
              <a:rPr lang="en-US" sz="2000" dirty="0" err="1"/>
              <a:t>en</a:t>
            </a:r>
            <a:r>
              <a:rPr lang="en-US" sz="2000" dirty="0"/>
              <a:t> total </a:t>
            </a:r>
            <a:r>
              <a:rPr lang="en-US" sz="2000" dirty="0" err="1"/>
              <a:t>en</a:t>
            </a:r>
            <a:r>
              <a:rPr lang="en-US" sz="2000" dirty="0"/>
              <a:t> un día?</a:t>
            </a:r>
          </a:p>
        </p:txBody>
      </p:sp>
    </p:spTree>
    <p:extLst>
      <p:ext uri="{BB962C8B-B14F-4D97-AF65-F5344CB8AC3E}">
        <p14:creationId xmlns:p14="http://schemas.microsoft.com/office/powerpoint/2010/main" val="23797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1 ml-----------------------312 mg</a:t>
            </a:r>
          </a:p>
          <a:p>
            <a:pPr marL="0" indent="0">
              <a:buNone/>
            </a:pPr>
            <a:r>
              <a:rPr lang="en-US" sz="2000" dirty="0"/>
              <a:t>15 ml---------------------X = 15 ml x 312 mg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1 ml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4.680 mg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en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cada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dosis</a:t>
            </a: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sz="2000" dirty="0"/>
              <a:t>1 </a:t>
            </a:r>
            <a:r>
              <a:rPr lang="en-US" sz="2000" dirty="0" err="1"/>
              <a:t>dosis</a:t>
            </a:r>
            <a:r>
              <a:rPr lang="en-US" sz="2000" dirty="0"/>
              <a:t>-------------------4.680 mg</a:t>
            </a:r>
          </a:p>
          <a:p>
            <a:pPr marL="0" indent="0">
              <a:buNone/>
            </a:pPr>
            <a:r>
              <a:rPr lang="en-US" sz="2000" dirty="0"/>
              <a:t>3 </a:t>
            </a:r>
            <a:r>
              <a:rPr lang="en-US" sz="2000" dirty="0" err="1"/>
              <a:t>dosis</a:t>
            </a:r>
            <a:r>
              <a:rPr lang="en-US" sz="2000" dirty="0"/>
              <a:t>------------------X = 3 </a:t>
            </a:r>
            <a:r>
              <a:rPr lang="en-US" sz="2000" dirty="0" err="1"/>
              <a:t>dosis</a:t>
            </a:r>
            <a:r>
              <a:rPr lang="en-US" sz="2000" dirty="0"/>
              <a:t> x 4.680 mg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1 </a:t>
            </a:r>
            <a:r>
              <a:rPr lang="en-US" sz="2000" dirty="0" err="1"/>
              <a:t>dosis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14.040 mg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en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todo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 el día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4266590" y="2266340"/>
            <a:ext cx="15270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3460E87-6F27-457B-BC63-534EB78B4E6F}"/>
              </a:ext>
            </a:extLst>
          </p:cNvPr>
          <p:cNvCxnSpPr>
            <a:cxnSpLocks/>
          </p:cNvCxnSpPr>
          <p:nvPr/>
        </p:nvCxnSpPr>
        <p:spPr>
          <a:xfrm>
            <a:off x="4113885" y="4098800"/>
            <a:ext cx="18324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51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5:</a:t>
            </a:r>
          </a:p>
          <a:p>
            <a:endParaRPr lang="en-US" sz="2000" dirty="0"/>
          </a:p>
          <a:p>
            <a:r>
              <a:rPr lang="en-US" sz="2000" dirty="0"/>
              <a:t>El medico le indica a un </a:t>
            </a:r>
            <a:r>
              <a:rPr lang="en-US" sz="2000" dirty="0" err="1"/>
              <a:t>paciente</a:t>
            </a:r>
            <a:r>
              <a:rPr lang="en-US" sz="2000" dirty="0"/>
              <a:t> </a:t>
            </a:r>
            <a:r>
              <a:rPr lang="en-US" sz="2000" dirty="0" err="1"/>
              <a:t>Ranitidina</a:t>
            </a:r>
            <a:r>
              <a:rPr lang="en-US" sz="2000" dirty="0"/>
              <a:t> 70 mg (VO). El </a:t>
            </a:r>
            <a:r>
              <a:rPr lang="en-US" sz="2000" dirty="0" err="1"/>
              <a:t>frasco</a:t>
            </a:r>
            <a:r>
              <a:rPr lang="en-US" sz="2000" dirty="0"/>
              <a:t> del </a:t>
            </a:r>
            <a:r>
              <a:rPr lang="en-US" sz="2000" dirty="0" err="1"/>
              <a:t>fármaco</a:t>
            </a:r>
            <a:r>
              <a:rPr lang="en-US" sz="2000" dirty="0"/>
              <a:t> </a:t>
            </a:r>
            <a:r>
              <a:rPr lang="en-US" sz="2000" dirty="0" err="1"/>
              <a:t>tiene</a:t>
            </a:r>
            <a:r>
              <a:rPr lang="en-US" sz="2000" dirty="0"/>
              <a:t> la </a:t>
            </a:r>
            <a:r>
              <a:rPr lang="en-US" sz="2000" dirty="0" err="1"/>
              <a:t>siguiente</a:t>
            </a:r>
            <a:r>
              <a:rPr lang="en-US" sz="2000" dirty="0"/>
              <a:t> </a:t>
            </a:r>
            <a:r>
              <a:rPr lang="en-US" sz="2000" dirty="0" err="1"/>
              <a:t>presentación</a:t>
            </a:r>
            <a:r>
              <a:rPr lang="en-US" sz="2000" dirty="0"/>
              <a:t>: 20 ml = 150 mg de </a:t>
            </a:r>
            <a:r>
              <a:rPr lang="en-US" sz="2000" dirty="0" err="1"/>
              <a:t>Ranitidina</a:t>
            </a:r>
            <a:r>
              <a:rPr lang="en-US" sz="2000" dirty="0"/>
              <a:t>. ¿</a:t>
            </a:r>
            <a:r>
              <a:rPr lang="en-US" sz="2000" dirty="0" err="1"/>
              <a:t>Cuántos</a:t>
            </a:r>
            <a:r>
              <a:rPr lang="en-US" sz="2000" dirty="0"/>
              <a:t> ml de ese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tiene</a:t>
            </a:r>
            <a:r>
              <a:rPr lang="en-US" sz="2000" dirty="0"/>
              <a:t> que </a:t>
            </a:r>
            <a:r>
              <a:rPr lang="en-US" sz="2000" dirty="0" err="1"/>
              <a:t>administrar</a:t>
            </a:r>
            <a:r>
              <a:rPr lang="en-US" sz="2000" dirty="0"/>
              <a:t> para </a:t>
            </a:r>
            <a:r>
              <a:rPr lang="en-US" sz="2000" dirty="0" err="1"/>
              <a:t>cumplir</a:t>
            </a:r>
            <a:r>
              <a:rPr lang="en-US" sz="2000" dirty="0"/>
              <a:t> con la </a:t>
            </a:r>
            <a:r>
              <a:rPr lang="en-US" sz="2000" dirty="0" err="1"/>
              <a:t>indicación</a:t>
            </a:r>
            <a:r>
              <a:rPr lang="en-US" sz="2000" dirty="0"/>
              <a:t> </a:t>
            </a:r>
            <a:r>
              <a:rPr lang="en-US" sz="2000" dirty="0" err="1"/>
              <a:t>médica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26901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150 mg----------------------- 20 ml</a:t>
            </a:r>
          </a:p>
          <a:p>
            <a:pPr marL="0" indent="0">
              <a:buNone/>
            </a:pPr>
            <a:r>
              <a:rPr lang="en-US" sz="2000" dirty="0"/>
              <a:t>70 mg-------------------------X = 70 mg x 20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150 mg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9,33 ml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4572000" y="3335275"/>
            <a:ext cx="13743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025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6:</a:t>
            </a:r>
          </a:p>
          <a:p>
            <a:endParaRPr lang="en-US" sz="2000" dirty="0"/>
          </a:p>
          <a:p>
            <a:r>
              <a:rPr lang="en-US" sz="2000" dirty="0"/>
              <a:t>Se le indica a un </a:t>
            </a:r>
            <a:r>
              <a:rPr lang="en-US" sz="2000" dirty="0" err="1"/>
              <a:t>paciente</a:t>
            </a:r>
            <a:r>
              <a:rPr lang="en-US" sz="2000" dirty="0"/>
              <a:t> 300 mg de </a:t>
            </a:r>
            <a:r>
              <a:rPr lang="en-US" sz="2000" dirty="0" err="1"/>
              <a:t>Cefalexina</a:t>
            </a:r>
            <a:r>
              <a:rPr lang="en-US" sz="2000" dirty="0"/>
              <a:t> VO y la </a:t>
            </a:r>
            <a:r>
              <a:rPr lang="en-US" sz="2000" dirty="0" err="1"/>
              <a:t>presentación</a:t>
            </a:r>
            <a:r>
              <a:rPr lang="en-US" sz="2000" dirty="0"/>
              <a:t> del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informa</a:t>
            </a:r>
            <a:r>
              <a:rPr lang="en-US" sz="2000" dirty="0"/>
              <a:t> que </a:t>
            </a:r>
            <a:r>
              <a:rPr lang="en-US" sz="2000" dirty="0" err="1"/>
              <a:t>contiene</a:t>
            </a:r>
            <a:r>
              <a:rPr lang="en-US" sz="2000" dirty="0"/>
              <a:t> 250 mg por </a:t>
            </a:r>
            <a:r>
              <a:rPr lang="en-US" sz="2000" dirty="0" err="1"/>
              <a:t>cada</a:t>
            </a:r>
            <a:r>
              <a:rPr lang="en-US" sz="2000" dirty="0"/>
              <a:t> 5 cc de </a:t>
            </a:r>
            <a:r>
              <a:rPr lang="en-US" sz="2000" dirty="0" err="1"/>
              <a:t>esa</a:t>
            </a:r>
            <a:r>
              <a:rPr lang="en-US" sz="2000" dirty="0"/>
              <a:t> suspension.</a:t>
            </a:r>
          </a:p>
          <a:p>
            <a:r>
              <a:rPr lang="en-US" sz="2000" dirty="0"/>
              <a:t>¿</a:t>
            </a:r>
            <a:r>
              <a:rPr lang="en-US" sz="2000" dirty="0" err="1"/>
              <a:t>Cuántos</a:t>
            </a:r>
            <a:r>
              <a:rPr lang="en-US" sz="2000" dirty="0"/>
              <a:t> cc debe </a:t>
            </a:r>
            <a:r>
              <a:rPr lang="en-US" sz="2000" dirty="0" err="1"/>
              <a:t>administrar</a:t>
            </a:r>
            <a:r>
              <a:rPr lang="en-US" sz="2000" dirty="0"/>
              <a:t> para </a:t>
            </a:r>
            <a:r>
              <a:rPr lang="en-US" sz="2000" dirty="0" err="1"/>
              <a:t>cumplir</a:t>
            </a:r>
            <a:r>
              <a:rPr lang="en-US" sz="2000" dirty="0"/>
              <a:t> con </a:t>
            </a:r>
            <a:r>
              <a:rPr lang="en-US" sz="2000" dirty="0" err="1"/>
              <a:t>dicha</a:t>
            </a:r>
            <a:r>
              <a:rPr lang="en-US" sz="2000" dirty="0"/>
              <a:t> </a:t>
            </a:r>
            <a:r>
              <a:rPr lang="en-US" sz="2000" dirty="0" err="1"/>
              <a:t>indicación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6093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250 mg----------------------- 5 cc</a:t>
            </a:r>
          </a:p>
          <a:p>
            <a:pPr marL="0" indent="0">
              <a:buNone/>
            </a:pPr>
            <a:r>
              <a:rPr lang="en-US" sz="2000" dirty="0"/>
              <a:t>           300 mg----------------------- X = 300 mg x 5 cc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          250 mg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6 cc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5335525" y="3335275"/>
            <a:ext cx="13743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37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7:</a:t>
            </a:r>
          </a:p>
          <a:p>
            <a:endParaRPr lang="en-US" sz="2000" dirty="0"/>
          </a:p>
          <a:p>
            <a:r>
              <a:rPr lang="en-US" sz="2000" dirty="0"/>
              <a:t>Ud. recibe una </a:t>
            </a:r>
            <a:r>
              <a:rPr lang="en-US" sz="2000" dirty="0" err="1"/>
              <a:t>prescripción</a:t>
            </a:r>
            <a:r>
              <a:rPr lang="en-US" sz="2000" dirty="0"/>
              <a:t> para un </a:t>
            </a:r>
            <a:r>
              <a:rPr lang="en-US" sz="2000" dirty="0" err="1"/>
              <a:t>paciente</a:t>
            </a:r>
            <a:r>
              <a:rPr lang="en-US" sz="2000" dirty="0"/>
              <a:t> de </a:t>
            </a:r>
            <a:r>
              <a:rPr lang="en-US" sz="2000" dirty="0" err="1"/>
              <a:t>Penicilina</a:t>
            </a:r>
            <a:r>
              <a:rPr lang="en-US" sz="2000" dirty="0"/>
              <a:t> 3.000.000 UI (VO) y la </a:t>
            </a:r>
            <a:r>
              <a:rPr lang="en-US" sz="2000" dirty="0" err="1"/>
              <a:t>presentación</a:t>
            </a:r>
            <a:r>
              <a:rPr lang="en-US" sz="2000" dirty="0"/>
              <a:t> del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expresa</a:t>
            </a:r>
            <a:r>
              <a:rPr lang="en-US" sz="2000" dirty="0"/>
              <a:t> lo </a:t>
            </a:r>
            <a:r>
              <a:rPr lang="en-US" sz="2000" dirty="0" err="1"/>
              <a:t>siguiente</a:t>
            </a:r>
            <a:r>
              <a:rPr lang="en-US" sz="2000" dirty="0"/>
              <a:t>: 20 ml = 6.000.000 UI. ¿</a:t>
            </a:r>
            <a:r>
              <a:rPr lang="en-US" sz="2000" dirty="0" err="1"/>
              <a:t>Qué</a:t>
            </a:r>
            <a:r>
              <a:rPr lang="en-US" sz="2000" dirty="0"/>
              <a:t> </a:t>
            </a:r>
            <a:r>
              <a:rPr lang="en-US" sz="2000" dirty="0" err="1"/>
              <a:t>volumen</a:t>
            </a:r>
            <a:r>
              <a:rPr lang="en-US" sz="2000" dirty="0"/>
              <a:t> de ese </a:t>
            </a:r>
            <a:r>
              <a:rPr lang="en-US" sz="2000" dirty="0" err="1"/>
              <a:t>antibiótico</a:t>
            </a:r>
            <a:r>
              <a:rPr lang="en-US" sz="2000" dirty="0"/>
              <a:t> debe </a:t>
            </a:r>
            <a:r>
              <a:rPr lang="en-US" sz="2000" dirty="0" err="1"/>
              <a:t>administrar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0078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482929"/>
            <a:ext cx="6719020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6.000.000 UI----------------------- 20 ml</a:t>
            </a:r>
          </a:p>
          <a:p>
            <a:pPr marL="0" indent="0">
              <a:buNone/>
            </a:pPr>
            <a:r>
              <a:rPr lang="en-US" sz="2000" dirty="0"/>
              <a:t>           3.000.000 UI----------------------- X = 3.000.000 UI x 20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              6.000.000 UI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10 ml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5488230" y="3335275"/>
            <a:ext cx="19851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168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8:</a:t>
            </a:r>
          </a:p>
          <a:p>
            <a:endParaRPr lang="en-US" sz="2000" dirty="0"/>
          </a:p>
          <a:p>
            <a:r>
              <a:rPr lang="en-US" sz="2000" dirty="0"/>
              <a:t>La </a:t>
            </a:r>
            <a:r>
              <a:rPr lang="en-US" sz="2000" dirty="0" err="1"/>
              <a:t>concentración</a:t>
            </a:r>
            <a:r>
              <a:rPr lang="en-US" sz="2000" dirty="0"/>
              <a:t> de la </a:t>
            </a:r>
            <a:r>
              <a:rPr lang="en-US" sz="2000" dirty="0" err="1"/>
              <a:t>Heparina</a:t>
            </a:r>
            <a:r>
              <a:rPr lang="en-US" sz="2000" dirty="0"/>
              <a:t> </a:t>
            </a:r>
            <a:r>
              <a:rPr lang="en-US" sz="2000" dirty="0" err="1"/>
              <a:t>sódica</a:t>
            </a:r>
            <a:r>
              <a:rPr lang="en-US" sz="2000" dirty="0"/>
              <a:t> es de 5.000 UI/ml. Le </a:t>
            </a:r>
            <a:r>
              <a:rPr lang="en-US" sz="2000" dirty="0" err="1"/>
              <a:t>indican</a:t>
            </a:r>
            <a:r>
              <a:rPr lang="en-US" sz="2000" dirty="0"/>
              <a:t> </a:t>
            </a:r>
            <a:r>
              <a:rPr lang="en-US" sz="2000" dirty="0" err="1"/>
              <a:t>prepara</a:t>
            </a:r>
            <a:r>
              <a:rPr lang="en-US" sz="2000" dirty="0"/>
              <a:t> una </a:t>
            </a:r>
            <a:r>
              <a:rPr lang="en-US" sz="2000" dirty="0" err="1"/>
              <a:t>solución</a:t>
            </a:r>
            <a:r>
              <a:rPr lang="en-US" sz="2000" dirty="0"/>
              <a:t> de 250 ml de Dx 5% a la </a:t>
            </a:r>
            <a:r>
              <a:rPr lang="en-US" sz="2000" dirty="0" err="1"/>
              <a:t>cual</a:t>
            </a:r>
            <a:r>
              <a:rPr lang="en-US" sz="2000" dirty="0"/>
              <a:t> debe </a:t>
            </a:r>
            <a:r>
              <a:rPr lang="en-US" sz="2000" dirty="0" err="1"/>
              <a:t>agregar</a:t>
            </a:r>
            <a:r>
              <a:rPr lang="en-US" sz="2000" dirty="0"/>
              <a:t> 74.000 UI de </a:t>
            </a:r>
            <a:r>
              <a:rPr lang="en-US" sz="2000" dirty="0" err="1"/>
              <a:t>Heparina</a:t>
            </a:r>
            <a:r>
              <a:rPr lang="en-US" sz="2000" dirty="0"/>
              <a:t>. ¿</a:t>
            </a:r>
            <a:r>
              <a:rPr lang="en-US" sz="2000" dirty="0" err="1"/>
              <a:t>Cuántos</a:t>
            </a:r>
            <a:r>
              <a:rPr lang="en-US" sz="2000" dirty="0"/>
              <a:t> ml de </a:t>
            </a:r>
            <a:r>
              <a:rPr lang="en-US" sz="2000" dirty="0" err="1"/>
              <a:t>Heparina</a:t>
            </a:r>
            <a:r>
              <a:rPr lang="en-US" sz="2000" dirty="0"/>
              <a:t> debe </a:t>
            </a:r>
            <a:r>
              <a:rPr lang="en-US" sz="2000" dirty="0" err="1"/>
              <a:t>agregar</a:t>
            </a:r>
            <a:r>
              <a:rPr lang="en-US" sz="2000" dirty="0"/>
              <a:t> a </a:t>
            </a:r>
            <a:r>
              <a:rPr lang="en-US" sz="2000" dirty="0" err="1"/>
              <a:t>dicha</a:t>
            </a:r>
            <a:r>
              <a:rPr lang="en-US" sz="2000" dirty="0"/>
              <a:t> </a:t>
            </a:r>
            <a:r>
              <a:rPr lang="en-US" sz="2000" dirty="0" err="1"/>
              <a:t>solución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146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5.000 UI----------------------- 1 ml</a:t>
            </a:r>
          </a:p>
          <a:p>
            <a:pPr marL="0" indent="0">
              <a:buNone/>
            </a:pPr>
            <a:r>
              <a:rPr lang="en-US" sz="2000" dirty="0"/>
              <a:t>           74.000 UI---------------------- X = 74.000 UI x 1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              5.000 UI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14,8 ml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5335525" y="3335275"/>
            <a:ext cx="16797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19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5" y="281178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Equivalencias</a:t>
            </a:r>
            <a:r>
              <a:rPr lang="en-US" dirty="0"/>
              <a:t> </a:t>
            </a:r>
            <a:r>
              <a:rPr lang="en-US" dirty="0" err="1"/>
              <a:t>básicas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sz="2000" dirty="0"/>
              <a:t>1 </a:t>
            </a:r>
            <a:r>
              <a:rPr lang="en-US" sz="2000" dirty="0" err="1"/>
              <a:t>gramo</a:t>
            </a:r>
            <a:r>
              <a:rPr lang="en-US" sz="2000" dirty="0"/>
              <a:t> (g ó gr) = 1.000 </a:t>
            </a:r>
            <a:r>
              <a:rPr lang="en-US" sz="2000" dirty="0" err="1"/>
              <a:t>miligramos</a:t>
            </a:r>
            <a:r>
              <a:rPr lang="en-US" sz="2000" dirty="0"/>
              <a:t> (mg)</a:t>
            </a:r>
          </a:p>
          <a:p>
            <a:r>
              <a:rPr lang="en-US" sz="2000" dirty="0"/>
              <a:t>1 </a:t>
            </a:r>
            <a:r>
              <a:rPr lang="en-US" sz="2000" dirty="0" err="1"/>
              <a:t>miligramo</a:t>
            </a:r>
            <a:r>
              <a:rPr lang="en-US" sz="2000" dirty="0"/>
              <a:t> (mg) = 0,001 </a:t>
            </a:r>
            <a:r>
              <a:rPr lang="en-US" sz="2000" dirty="0" err="1"/>
              <a:t>gramos</a:t>
            </a:r>
            <a:r>
              <a:rPr lang="en-US" sz="2000" dirty="0"/>
              <a:t> (g ó gr)</a:t>
            </a:r>
          </a:p>
          <a:p>
            <a:r>
              <a:rPr lang="en-US" sz="2000" dirty="0"/>
              <a:t>1 </a:t>
            </a:r>
            <a:r>
              <a:rPr lang="en-US" sz="2000" dirty="0" err="1"/>
              <a:t>miligramo</a:t>
            </a:r>
            <a:r>
              <a:rPr lang="en-US" sz="2000" dirty="0"/>
              <a:t> (mg) = 1.000 </a:t>
            </a:r>
            <a:r>
              <a:rPr lang="en-US" sz="2000" dirty="0" err="1"/>
              <a:t>microgramos</a:t>
            </a:r>
            <a:r>
              <a:rPr lang="en-US" sz="2000" dirty="0"/>
              <a:t> (mcg ó </a:t>
            </a:r>
            <a:r>
              <a:rPr lang="en-US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es-A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000" dirty="0"/>
              <a:t>)</a:t>
            </a:r>
          </a:p>
          <a:p>
            <a:r>
              <a:rPr lang="en-US" sz="2000" dirty="0"/>
              <a:t>1 </a:t>
            </a:r>
            <a:r>
              <a:rPr lang="en-US" sz="2000" dirty="0" err="1"/>
              <a:t>miligramos</a:t>
            </a:r>
            <a:r>
              <a:rPr lang="en-US" sz="2000" dirty="0"/>
              <a:t> (mg) = 1.000 </a:t>
            </a:r>
            <a:r>
              <a:rPr lang="en-US" sz="2000" dirty="0" err="1"/>
              <a:t>gamas</a:t>
            </a:r>
            <a:r>
              <a:rPr lang="en-US" sz="2000" dirty="0"/>
              <a:t> (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γ)</a:t>
            </a:r>
          </a:p>
          <a:p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microgramo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(mcg ó </a:t>
            </a:r>
            <a:r>
              <a:rPr lang="en-US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es-A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g) = 1 gama </a:t>
            </a:r>
            <a:r>
              <a:rPr lang="en-US" sz="2000" dirty="0"/>
              <a:t>(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γ)</a:t>
            </a:r>
          </a:p>
          <a:p>
            <a:endParaRPr lang="en-US" sz="2000" dirty="0"/>
          </a:p>
          <a:p>
            <a:r>
              <a:rPr lang="en-US" sz="2000" dirty="0"/>
              <a:t>1 cc = 1 ml</a:t>
            </a:r>
          </a:p>
          <a:p>
            <a:r>
              <a:rPr lang="en-US" sz="2000" dirty="0"/>
              <a:t>1 dl (</a:t>
            </a:r>
            <a:r>
              <a:rPr lang="en-US" sz="2000" dirty="0" err="1"/>
              <a:t>decilitro</a:t>
            </a:r>
            <a:r>
              <a:rPr lang="en-US" sz="2000" dirty="0"/>
              <a:t>) = 100 cc ó ml</a:t>
            </a:r>
          </a:p>
        </p:txBody>
      </p:sp>
      <p:pic>
        <p:nvPicPr>
          <p:cNvPr id="1026" name="Picture 2" descr="Las partes de una jeringa - APH Manabí">
            <a:extLst>
              <a:ext uri="{FF2B5EF4-FFF2-40B4-BE49-F238E27FC236}">
                <a16:creationId xmlns:a16="http://schemas.microsoft.com/office/drawing/2014/main" id="{D1EB8826-FCBF-4D39-94F4-CB654B08E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870" y="1197405"/>
            <a:ext cx="2246070" cy="102832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lanco y Negro | ANTIBIÓTICO">
            <a:extLst>
              <a:ext uri="{FF2B5EF4-FFF2-40B4-BE49-F238E27FC236}">
                <a16:creationId xmlns:a16="http://schemas.microsoft.com/office/drawing/2014/main" id="{29C219FD-9B3B-4D30-B096-CC01C11EE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00" y="3793390"/>
            <a:ext cx="1181025" cy="11810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9:</a:t>
            </a:r>
          </a:p>
          <a:p>
            <a:endParaRPr lang="en-US" sz="2000" dirty="0"/>
          </a:p>
          <a:p>
            <a:r>
              <a:rPr lang="en-US" sz="2000" dirty="0"/>
              <a:t>Un </a:t>
            </a:r>
            <a:r>
              <a:rPr lang="en-US" sz="2000" dirty="0" err="1"/>
              <a:t>paciente</a:t>
            </a:r>
            <a:r>
              <a:rPr lang="en-US" sz="2000" dirty="0"/>
              <a:t> </a:t>
            </a:r>
            <a:r>
              <a:rPr lang="en-US" sz="2000" dirty="0" err="1"/>
              <a:t>pediátrico</a:t>
            </a:r>
            <a:r>
              <a:rPr lang="en-US" sz="2000" dirty="0"/>
              <a:t> </a:t>
            </a:r>
            <a:r>
              <a:rPr lang="en-US" sz="2000" dirty="0" err="1"/>
              <a:t>tiene</a:t>
            </a:r>
            <a:r>
              <a:rPr lang="en-US" sz="2000" dirty="0"/>
              <a:t> </a:t>
            </a:r>
            <a:r>
              <a:rPr lang="en-US" sz="2000" dirty="0" err="1"/>
              <a:t>asignado</a:t>
            </a:r>
            <a:r>
              <a:rPr lang="en-US" sz="2000" dirty="0"/>
              <a:t> un PHP al </a:t>
            </a:r>
            <a:r>
              <a:rPr lang="en-US" sz="2000" dirty="0" err="1"/>
              <a:t>cuál</a:t>
            </a:r>
            <a:r>
              <a:rPr lang="en-US" sz="2000" dirty="0"/>
              <a:t> hay que </a:t>
            </a:r>
            <a:r>
              <a:rPr lang="en-US" sz="2000" dirty="0" err="1"/>
              <a:t>añadirle</a:t>
            </a:r>
            <a:r>
              <a:rPr lang="en-US" sz="2000" dirty="0"/>
              <a:t> 6 </a:t>
            </a:r>
            <a:r>
              <a:rPr lang="en-US" sz="2000" dirty="0" err="1"/>
              <a:t>mEq</a:t>
            </a:r>
            <a:r>
              <a:rPr lang="en-US" sz="2000" dirty="0"/>
              <a:t>/l de Cl K (</a:t>
            </a:r>
            <a:r>
              <a:rPr lang="en-US" sz="2000" dirty="0" err="1"/>
              <a:t>cloruro</a:t>
            </a:r>
            <a:r>
              <a:rPr lang="en-US" sz="2000" dirty="0"/>
              <a:t> de </a:t>
            </a:r>
            <a:r>
              <a:rPr lang="en-US" sz="2000" dirty="0" err="1"/>
              <a:t>potasio</a:t>
            </a:r>
            <a:r>
              <a:rPr lang="en-US" sz="2000" dirty="0"/>
              <a:t>). La </a:t>
            </a:r>
            <a:r>
              <a:rPr lang="en-US" sz="2000" dirty="0" err="1"/>
              <a:t>presentación</a:t>
            </a:r>
            <a:r>
              <a:rPr lang="en-US" sz="2000" dirty="0"/>
              <a:t> del </a:t>
            </a:r>
            <a:r>
              <a:rPr lang="en-US" sz="2000" dirty="0" err="1"/>
              <a:t>mismo</a:t>
            </a:r>
            <a:r>
              <a:rPr lang="en-US" sz="2000" dirty="0"/>
              <a:t> es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ampollas</a:t>
            </a:r>
            <a:r>
              <a:rPr lang="en-US" sz="2000" dirty="0"/>
              <a:t> </a:t>
            </a:r>
            <a:r>
              <a:rPr lang="en-US" sz="2000" dirty="0" err="1"/>
              <a:t>conteniendo</a:t>
            </a:r>
            <a:r>
              <a:rPr lang="en-US" sz="2000" dirty="0"/>
              <a:t> 15 </a:t>
            </a:r>
            <a:r>
              <a:rPr lang="en-US" sz="2000" dirty="0" err="1"/>
              <a:t>mEq</a:t>
            </a:r>
            <a:r>
              <a:rPr lang="en-US" sz="2000" dirty="0"/>
              <a:t>/l </a:t>
            </a:r>
            <a:r>
              <a:rPr lang="en-US" sz="2000" dirty="0" err="1"/>
              <a:t>en</a:t>
            </a:r>
            <a:r>
              <a:rPr lang="en-US" sz="2000" dirty="0"/>
              <a:t> 5 ml. ¿</a:t>
            </a:r>
            <a:r>
              <a:rPr lang="en-US" sz="2000" dirty="0" err="1"/>
              <a:t>Cuántos</a:t>
            </a:r>
            <a:r>
              <a:rPr lang="en-US" sz="2000" dirty="0"/>
              <a:t> ml de Cl K debe </a:t>
            </a:r>
            <a:r>
              <a:rPr lang="en-US" sz="2000" dirty="0" err="1"/>
              <a:t>añadir</a:t>
            </a:r>
            <a:r>
              <a:rPr lang="en-US" sz="2000" dirty="0"/>
              <a:t> al </a:t>
            </a:r>
            <a:r>
              <a:rPr lang="en-US" sz="2000" dirty="0" err="1"/>
              <a:t>frasco</a:t>
            </a:r>
            <a:r>
              <a:rPr lang="en-US" sz="2000" dirty="0"/>
              <a:t> de PHP?</a:t>
            </a:r>
          </a:p>
        </p:txBody>
      </p:sp>
    </p:spTree>
    <p:extLst>
      <p:ext uri="{BB962C8B-B14F-4D97-AF65-F5344CB8AC3E}">
        <p14:creationId xmlns:p14="http://schemas.microsoft.com/office/powerpoint/2010/main" val="3604675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6566315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15 </a:t>
            </a:r>
            <a:r>
              <a:rPr lang="en-US" sz="2000" dirty="0" err="1"/>
              <a:t>mEq</a:t>
            </a:r>
            <a:r>
              <a:rPr lang="en-US" sz="2000" dirty="0"/>
              <a:t>/l Cl K----------------------- 5 ml</a:t>
            </a:r>
          </a:p>
          <a:p>
            <a:pPr marL="0" indent="0">
              <a:buNone/>
            </a:pPr>
            <a:r>
              <a:rPr lang="en-US" sz="2000" dirty="0"/>
              <a:t>           6 </a:t>
            </a:r>
            <a:r>
              <a:rPr lang="en-US" sz="2000" dirty="0" err="1"/>
              <a:t>mEq</a:t>
            </a:r>
            <a:r>
              <a:rPr lang="en-US" sz="2000" dirty="0"/>
              <a:t>/l Cl K------------------------- X = 6 </a:t>
            </a:r>
            <a:r>
              <a:rPr lang="en-US" sz="2000" dirty="0" err="1"/>
              <a:t>mEq</a:t>
            </a:r>
            <a:r>
              <a:rPr lang="en-US" sz="2000" dirty="0"/>
              <a:t>/l Cl K x 5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              15 </a:t>
            </a:r>
            <a:r>
              <a:rPr lang="en-US" sz="2000" dirty="0" err="1"/>
              <a:t>mEq</a:t>
            </a:r>
            <a:r>
              <a:rPr lang="en-US" sz="2000" dirty="0"/>
              <a:t>/l Cl K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2 ml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5335525" y="3335275"/>
            <a:ext cx="24432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67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10: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dirty="0"/>
              <a:t>Una </a:t>
            </a:r>
            <a:r>
              <a:rPr lang="en-US" sz="2000" dirty="0" err="1"/>
              <a:t>paciente</a:t>
            </a:r>
            <a:r>
              <a:rPr lang="en-US" sz="2000" dirty="0"/>
              <a:t> recibe </a:t>
            </a:r>
            <a:r>
              <a:rPr lang="en-US" sz="2000" dirty="0" err="1"/>
              <a:t>insulina</a:t>
            </a:r>
            <a:r>
              <a:rPr lang="en-US" sz="2000" dirty="0"/>
              <a:t> NPH (SC) 11 UI a las 8 </a:t>
            </a:r>
            <a:r>
              <a:rPr lang="en-US" sz="2000" dirty="0" err="1"/>
              <a:t>hs</a:t>
            </a:r>
            <a:r>
              <a:rPr lang="en-US" sz="2000" dirty="0"/>
              <a:t> y 23 UI a las 23 </a:t>
            </a:r>
            <a:r>
              <a:rPr lang="en-US" sz="2000" dirty="0" err="1"/>
              <a:t>hs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a) ¿</a:t>
            </a:r>
            <a:r>
              <a:rPr lang="en-US" sz="2000" dirty="0" err="1"/>
              <a:t>Cuántas</a:t>
            </a:r>
            <a:r>
              <a:rPr lang="en-US" sz="2000" dirty="0"/>
              <a:t> UI de </a:t>
            </a:r>
            <a:r>
              <a:rPr lang="en-US" sz="2000" dirty="0" err="1"/>
              <a:t>insulina</a:t>
            </a:r>
            <a:r>
              <a:rPr lang="en-US" sz="2000" dirty="0"/>
              <a:t> recibe por día?</a:t>
            </a:r>
          </a:p>
          <a:p>
            <a:pPr marL="0" indent="0">
              <a:buNone/>
            </a:pPr>
            <a:r>
              <a:rPr lang="en-US" sz="2000" dirty="0"/>
              <a:t>b) ¿</a:t>
            </a:r>
            <a:r>
              <a:rPr lang="en-US" sz="2000" dirty="0" err="1"/>
              <a:t>Cuántas</a:t>
            </a:r>
            <a:r>
              <a:rPr lang="en-US" sz="2000" dirty="0"/>
              <a:t> UI de </a:t>
            </a:r>
            <a:r>
              <a:rPr lang="en-US" sz="2000" dirty="0" err="1"/>
              <a:t>insulina</a:t>
            </a:r>
            <a:r>
              <a:rPr lang="en-US" sz="2000" dirty="0"/>
              <a:t> NPH recibe al </a:t>
            </a:r>
            <a:r>
              <a:rPr lang="en-US" sz="2000" dirty="0" err="1"/>
              <a:t>cabo</a:t>
            </a:r>
            <a:r>
              <a:rPr lang="en-US" sz="2000" dirty="0"/>
              <a:t> de 5 días?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1349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6566315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lphaLcParenR"/>
            </a:pPr>
            <a:r>
              <a:rPr lang="en-US" sz="2000" dirty="0"/>
              <a:t>11 UI + 23 UI = 34 UI</a:t>
            </a:r>
          </a:p>
          <a:p>
            <a:pPr marL="0" indent="0">
              <a:buNone/>
            </a:pPr>
            <a:r>
              <a:rPr lang="en-US" sz="2000" dirty="0"/>
              <a:t>X: </a:t>
            </a:r>
            <a:r>
              <a:rPr lang="en-US" sz="2000" dirty="0">
                <a:solidFill>
                  <a:schemeClr val="tx2"/>
                </a:solidFill>
                <a:highlight>
                  <a:srgbClr val="FFFF00"/>
                </a:highlight>
              </a:rPr>
              <a:t>34 UI </a:t>
            </a:r>
            <a:r>
              <a:rPr lang="en-US" sz="2000" dirty="0" err="1">
                <a:solidFill>
                  <a:schemeClr val="tx2"/>
                </a:solidFill>
                <a:highlight>
                  <a:srgbClr val="FFFF00"/>
                </a:highlight>
              </a:rPr>
              <a:t>en</a:t>
            </a:r>
            <a:r>
              <a:rPr lang="en-US" sz="2000" dirty="0">
                <a:solidFill>
                  <a:schemeClr val="tx2"/>
                </a:solidFill>
                <a:highlight>
                  <a:srgbClr val="FFFF00"/>
                </a:highlight>
              </a:rPr>
              <a:t> un día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b)</a:t>
            </a:r>
          </a:p>
          <a:p>
            <a:pPr marL="0" indent="0">
              <a:buNone/>
            </a:pPr>
            <a:r>
              <a:rPr lang="en-US" sz="2000" dirty="0"/>
              <a:t>1 día------------------34 UI</a:t>
            </a:r>
          </a:p>
          <a:p>
            <a:pPr marL="0" indent="0">
              <a:buNone/>
            </a:pPr>
            <a:r>
              <a:rPr lang="en-US" sz="2000" dirty="0"/>
              <a:t>5 días-----------------X = 5 días x 34 UI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1 día</a:t>
            </a:r>
          </a:p>
          <a:p>
            <a:pPr marL="0" indent="0">
              <a:buNone/>
            </a:pPr>
            <a:r>
              <a:rPr lang="en-US" sz="2000" dirty="0"/>
              <a:t>X: </a:t>
            </a:r>
            <a:r>
              <a:rPr lang="en-US" sz="2000" dirty="0">
                <a:solidFill>
                  <a:schemeClr val="tx2"/>
                </a:solidFill>
                <a:highlight>
                  <a:srgbClr val="FFFF00"/>
                </a:highlight>
              </a:rPr>
              <a:t>170 UI </a:t>
            </a:r>
            <a:r>
              <a:rPr lang="en-US" sz="2000" dirty="0" err="1">
                <a:solidFill>
                  <a:schemeClr val="tx2"/>
                </a:solidFill>
                <a:highlight>
                  <a:srgbClr val="FFFF00"/>
                </a:highlight>
              </a:rPr>
              <a:t>en</a:t>
            </a:r>
            <a:r>
              <a:rPr lang="en-US" sz="2000" dirty="0">
                <a:solidFill>
                  <a:schemeClr val="tx2"/>
                </a:solidFill>
                <a:highlight>
                  <a:srgbClr val="FFFF00"/>
                </a:highlight>
              </a:rPr>
              <a:t> 5 días</a:t>
            </a: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3961180" y="4098800"/>
            <a:ext cx="1221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684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15482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Porcentaje</a:t>
            </a:r>
            <a:r>
              <a:rPr lang="en-US" sz="2000" b="1" dirty="0">
                <a:solidFill>
                  <a:schemeClr val="tx2"/>
                </a:solidFill>
              </a:rPr>
              <a:t> masa/</a:t>
            </a:r>
            <a:r>
              <a:rPr lang="en-US" sz="2000" b="1" dirty="0" err="1">
                <a:solidFill>
                  <a:schemeClr val="tx2"/>
                </a:solidFill>
              </a:rPr>
              <a:t>volumen</a:t>
            </a:r>
            <a:r>
              <a:rPr lang="en-US" sz="2000" b="1" dirty="0">
                <a:solidFill>
                  <a:schemeClr val="tx2"/>
                </a:solidFill>
              </a:rPr>
              <a:t> (%)</a:t>
            </a:r>
          </a:p>
          <a:p>
            <a:endParaRPr lang="en-US" sz="2000" dirty="0"/>
          </a:p>
          <a:p>
            <a:r>
              <a:rPr lang="en-US" sz="2000" dirty="0"/>
              <a:t>¿</a:t>
            </a:r>
            <a:r>
              <a:rPr lang="en-US" sz="2000" dirty="0" err="1"/>
              <a:t>Qué</a:t>
            </a:r>
            <a:r>
              <a:rPr lang="en-US" sz="2000" dirty="0"/>
              <a:t> </a:t>
            </a:r>
            <a:r>
              <a:rPr lang="en-US" sz="2000" dirty="0" err="1"/>
              <a:t>significa</a:t>
            </a:r>
            <a:r>
              <a:rPr lang="en-US" sz="2000" dirty="0"/>
              <a:t> </a:t>
            </a:r>
            <a:r>
              <a:rPr lang="en-US" sz="2000" dirty="0" err="1"/>
              <a:t>cuando</a:t>
            </a:r>
            <a:r>
              <a:rPr lang="en-US" sz="2000" dirty="0"/>
              <a:t> le </a:t>
            </a:r>
            <a:r>
              <a:rPr lang="en-US" sz="2000" dirty="0" err="1"/>
              <a:t>coloco</a:t>
            </a:r>
            <a:r>
              <a:rPr lang="en-US" sz="2000" dirty="0"/>
              <a:t> a un </a:t>
            </a:r>
            <a:r>
              <a:rPr lang="en-US" sz="2000" dirty="0" err="1"/>
              <a:t>paciente</a:t>
            </a:r>
            <a:r>
              <a:rPr lang="en-US" sz="2000" dirty="0"/>
              <a:t> un </a:t>
            </a:r>
            <a:r>
              <a:rPr lang="en-US" sz="2000" dirty="0" err="1"/>
              <a:t>frasco</a:t>
            </a:r>
            <a:r>
              <a:rPr lang="en-US" sz="2000" dirty="0"/>
              <a:t> de Dx 5%?</a:t>
            </a:r>
          </a:p>
          <a:p>
            <a:r>
              <a:rPr lang="en-US" sz="2000" dirty="0"/>
              <a:t>¿</a:t>
            </a:r>
            <a:r>
              <a:rPr lang="en-US" sz="2000" dirty="0" err="1"/>
              <a:t>Qué</a:t>
            </a:r>
            <a:r>
              <a:rPr lang="en-US" sz="2000" dirty="0"/>
              <a:t> se le </a:t>
            </a:r>
            <a:r>
              <a:rPr lang="en-US" sz="2000" dirty="0" err="1"/>
              <a:t>estaría</a:t>
            </a:r>
            <a:r>
              <a:rPr lang="en-US" sz="2000" dirty="0"/>
              <a:t> </a:t>
            </a:r>
            <a:r>
              <a:rPr lang="en-US" sz="2000" dirty="0" err="1"/>
              <a:t>administrando</a:t>
            </a:r>
            <a:r>
              <a:rPr lang="en-US" sz="2000" dirty="0"/>
              <a:t>?</a:t>
            </a:r>
          </a:p>
        </p:txBody>
      </p:sp>
      <p:pic>
        <p:nvPicPr>
          <p:cNvPr id="1026" name="Picture 2" descr="Sol Dx Plas Iny 5 Btl C 250Ml | Farmacia San Pablo">
            <a:extLst>
              <a:ext uri="{FF2B5EF4-FFF2-40B4-BE49-F238E27FC236}">
                <a16:creationId xmlns:a16="http://schemas.microsoft.com/office/drawing/2014/main" id="{909E1606-A142-4D49-88FB-2B1114CC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2889277"/>
            <a:ext cx="2113635" cy="21136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678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69"/>
            <a:ext cx="6260905" cy="276564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Porcentaje</a:t>
            </a:r>
            <a:r>
              <a:rPr lang="en-US" sz="2000" b="1" dirty="0">
                <a:solidFill>
                  <a:schemeClr val="tx2"/>
                </a:solidFill>
              </a:rPr>
              <a:t> masa/</a:t>
            </a:r>
            <a:r>
              <a:rPr lang="en-US" sz="2000" b="1" dirty="0" err="1">
                <a:solidFill>
                  <a:schemeClr val="tx2"/>
                </a:solidFill>
              </a:rPr>
              <a:t>volumen</a:t>
            </a:r>
            <a:r>
              <a:rPr lang="en-US" sz="2000" b="1" dirty="0">
                <a:solidFill>
                  <a:schemeClr val="tx2"/>
                </a:solidFill>
              </a:rPr>
              <a:t> (%)</a:t>
            </a:r>
          </a:p>
          <a:p>
            <a:endParaRPr lang="en-US" sz="2000" dirty="0"/>
          </a:p>
          <a:p>
            <a:r>
              <a:rPr lang="en-US" sz="2000" dirty="0" err="1"/>
              <a:t>Porcentaje</a:t>
            </a:r>
            <a:r>
              <a:rPr lang="en-US" sz="2000" dirty="0"/>
              <a:t> masa/</a:t>
            </a:r>
            <a:r>
              <a:rPr lang="en-US" sz="2000" dirty="0" err="1"/>
              <a:t>volumen</a:t>
            </a:r>
            <a:r>
              <a:rPr lang="en-US" sz="2000" dirty="0"/>
              <a:t> </a:t>
            </a:r>
            <a:r>
              <a:rPr lang="en-US" sz="2000" dirty="0" err="1"/>
              <a:t>implica</a:t>
            </a:r>
            <a:r>
              <a:rPr lang="en-US" sz="2000" dirty="0"/>
              <a:t> una </a:t>
            </a:r>
            <a:r>
              <a:rPr lang="en-US" sz="2000" dirty="0" err="1"/>
              <a:t>determinada</a:t>
            </a:r>
            <a:r>
              <a:rPr lang="en-US" sz="2000" dirty="0"/>
              <a:t> </a:t>
            </a:r>
            <a:r>
              <a:rPr lang="en-US" sz="2000" dirty="0" err="1"/>
              <a:t>cantidad</a:t>
            </a:r>
            <a:r>
              <a:rPr lang="en-US" sz="2000" dirty="0"/>
              <a:t> de </a:t>
            </a:r>
            <a:r>
              <a:rPr lang="en-US" sz="2000" dirty="0" err="1"/>
              <a:t>gramos</a:t>
            </a:r>
            <a:r>
              <a:rPr lang="en-US" sz="2000" dirty="0"/>
              <a:t> por dl (100 ml)</a:t>
            </a:r>
          </a:p>
          <a:p>
            <a:r>
              <a:rPr lang="en-US" sz="2000" dirty="0" err="1"/>
              <a:t>En</a:t>
            </a:r>
            <a:r>
              <a:rPr lang="en-US" sz="2000" dirty="0"/>
              <a:t> el </a:t>
            </a:r>
            <a:r>
              <a:rPr lang="en-US" sz="2000" dirty="0" err="1"/>
              <a:t>caso</a:t>
            </a:r>
            <a:r>
              <a:rPr lang="en-US" sz="2000" dirty="0"/>
              <a:t> de la Dx 5%, </a:t>
            </a:r>
            <a:r>
              <a:rPr lang="en-US" sz="2000" dirty="0" err="1"/>
              <a:t>significa</a:t>
            </a:r>
            <a:r>
              <a:rPr lang="en-US" sz="2000" dirty="0"/>
              <a:t> que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dirty="0" err="1"/>
              <a:t>solución</a:t>
            </a:r>
            <a:r>
              <a:rPr lang="en-US" sz="2000" dirty="0"/>
              <a:t> </a:t>
            </a:r>
            <a:r>
              <a:rPr lang="en-US" sz="2000" dirty="0" err="1"/>
              <a:t>contiene</a:t>
            </a:r>
            <a:r>
              <a:rPr lang="en-US" sz="2000" dirty="0"/>
              <a:t> 5 </a:t>
            </a:r>
            <a:r>
              <a:rPr lang="en-US" sz="2000" dirty="0" err="1"/>
              <a:t>gramos</a:t>
            </a:r>
            <a:r>
              <a:rPr lang="en-US" sz="2000" dirty="0"/>
              <a:t> de Dx por </a:t>
            </a:r>
            <a:r>
              <a:rPr lang="en-US" sz="2000" dirty="0" err="1"/>
              <a:t>cada</a:t>
            </a:r>
            <a:r>
              <a:rPr lang="en-US" sz="2000" dirty="0"/>
              <a:t> 100 ml de </a:t>
            </a:r>
            <a:r>
              <a:rPr lang="en-US" sz="2000" dirty="0" err="1"/>
              <a:t>solución</a:t>
            </a:r>
            <a:endParaRPr lang="en-US" sz="2000" dirty="0"/>
          </a:p>
          <a:p>
            <a:r>
              <a:rPr lang="en-US" sz="2000" dirty="0"/>
              <a:t>Y con el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entero</a:t>
            </a:r>
            <a:r>
              <a:rPr lang="en-US" sz="2000" dirty="0"/>
              <a:t> de Dx 5%, que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todo</a:t>
            </a:r>
            <a:r>
              <a:rPr lang="en-US" sz="2000" dirty="0"/>
              <a:t> PHP </a:t>
            </a:r>
            <a:r>
              <a:rPr lang="en-US" sz="2000" dirty="0" err="1"/>
              <a:t>contiene</a:t>
            </a:r>
            <a:r>
              <a:rPr lang="en-US" sz="2000" dirty="0"/>
              <a:t> 500 ml, ¿que </a:t>
            </a:r>
            <a:r>
              <a:rPr lang="en-US" sz="2000" dirty="0" err="1"/>
              <a:t>cantidad</a:t>
            </a:r>
            <a:r>
              <a:rPr lang="en-US" sz="2000" dirty="0"/>
              <a:t> total de Dx se </a:t>
            </a:r>
            <a:r>
              <a:rPr lang="en-US" sz="2000" dirty="0" err="1"/>
              <a:t>estaría</a:t>
            </a:r>
            <a:r>
              <a:rPr lang="en-US" sz="2000" dirty="0"/>
              <a:t> </a:t>
            </a:r>
            <a:r>
              <a:rPr lang="en-US" sz="2000" dirty="0" err="1"/>
              <a:t>administrando</a:t>
            </a:r>
            <a:r>
              <a:rPr lang="en-US" sz="2000" dirty="0"/>
              <a:t>?</a:t>
            </a:r>
          </a:p>
          <a:p>
            <a:endParaRPr lang="en-US" sz="2000" dirty="0"/>
          </a:p>
        </p:txBody>
      </p:sp>
      <p:pic>
        <p:nvPicPr>
          <p:cNvPr id="2050" name="Picture 2" descr="Signos De Interrogación Fotos, Retratos, Imágenes Y Fotografía De Archivo  Libres De Derecho. Image 78077096.">
            <a:extLst>
              <a:ext uri="{FF2B5EF4-FFF2-40B4-BE49-F238E27FC236}">
                <a16:creationId xmlns:a16="http://schemas.microsoft.com/office/drawing/2014/main" id="{928F2C87-4EA9-4AB9-8950-4E4BDB3D0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955" y="4034564"/>
            <a:ext cx="1044700" cy="10447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175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11: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Su </a:t>
            </a:r>
            <a:r>
              <a:rPr lang="en-US" sz="2000" b="1" dirty="0" err="1"/>
              <a:t>paciente</a:t>
            </a:r>
            <a:r>
              <a:rPr lang="en-US" sz="2000" b="1" dirty="0"/>
              <a:t> </a:t>
            </a:r>
            <a:r>
              <a:rPr lang="en-US" sz="2000" b="1" dirty="0" err="1"/>
              <a:t>tiene</a:t>
            </a:r>
            <a:r>
              <a:rPr lang="en-US" sz="2000" b="1" dirty="0"/>
              <a:t> </a:t>
            </a:r>
            <a:r>
              <a:rPr lang="en-US" sz="2000" b="1" dirty="0" err="1"/>
              <a:t>indicado</a:t>
            </a:r>
            <a:r>
              <a:rPr lang="en-US" sz="2000" b="1" dirty="0"/>
              <a:t> </a:t>
            </a:r>
            <a:r>
              <a:rPr lang="en-US" sz="2000" b="1" dirty="0" err="1"/>
              <a:t>recibir</a:t>
            </a:r>
            <a:r>
              <a:rPr lang="en-US" sz="2000" b="1" dirty="0"/>
              <a:t> 130 mg de </a:t>
            </a:r>
            <a:r>
              <a:rPr lang="en-US" sz="2000" b="1" dirty="0" err="1"/>
              <a:t>Morfina</a:t>
            </a:r>
            <a:r>
              <a:rPr lang="en-US" sz="2000" b="1" dirty="0"/>
              <a:t> al 3% (VO). ¿</a:t>
            </a:r>
            <a:r>
              <a:rPr lang="en-US" sz="2000" b="1" dirty="0" err="1"/>
              <a:t>Cuántos</a:t>
            </a:r>
            <a:r>
              <a:rPr lang="en-US" sz="2000" b="1" dirty="0"/>
              <a:t> ml de </a:t>
            </a:r>
            <a:r>
              <a:rPr lang="en-US" sz="2000" b="1" dirty="0" err="1"/>
              <a:t>esa</a:t>
            </a:r>
            <a:r>
              <a:rPr lang="en-US" sz="2000" b="1" dirty="0"/>
              <a:t> </a:t>
            </a:r>
            <a:r>
              <a:rPr lang="en-US" sz="2000" b="1" dirty="0" err="1"/>
              <a:t>medicación</a:t>
            </a:r>
            <a:r>
              <a:rPr lang="en-US" sz="2000" b="1" dirty="0"/>
              <a:t> </a:t>
            </a:r>
            <a:r>
              <a:rPr lang="en-US" sz="2000" b="1" dirty="0" err="1"/>
              <a:t>debería</a:t>
            </a:r>
            <a:r>
              <a:rPr lang="en-US" sz="2000" b="1" dirty="0"/>
              <a:t> </a:t>
            </a:r>
            <a:r>
              <a:rPr lang="en-US" sz="2000" b="1" dirty="0" err="1"/>
              <a:t>recibir</a:t>
            </a:r>
            <a:r>
              <a:rPr lang="en-US" sz="2000" b="1" dirty="0"/>
              <a:t>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9984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6566315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3 g = 3.000 mg/100 ml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3.000 mg----------------------- 100 ml</a:t>
            </a:r>
          </a:p>
          <a:p>
            <a:pPr marL="0" indent="0">
              <a:buNone/>
            </a:pPr>
            <a:r>
              <a:rPr lang="en-US" sz="2000" dirty="0"/>
              <a:t>           130 mg---------------------------- X = 130 mg x 100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              3.000 mg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4,3 ml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5335525" y="3335275"/>
            <a:ext cx="24432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380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1"/>
            <a:ext cx="5802789" cy="261294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12: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Ud. debe </a:t>
            </a:r>
            <a:r>
              <a:rPr lang="en-US" sz="2000" b="1" dirty="0" err="1"/>
              <a:t>administrar</a:t>
            </a:r>
            <a:r>
              <a:rPr lang="en-US" sz="2000" b="1" dirty="0"/>
              <a:t> 7,5 cc de Paracetamol 10% </a:t>
            </a:r>
            <a:r>
              <a:rPr lang="en-US" sz="2000" b="1" dirty="0" err="1"/>
              <a:t>cada</a:t>
            </a:r>
            <a:r>
              <a:rPr lang="en-US" sz="2000" b="1" dirty="0"/>
              <a:t> 12 horas. </a:t>
            </a:r>
          </a:p>
          <a:p>
            <a:pPr marL="0" indent="0">
              <a:buNone/>
            </a:pPr>
            <a:r>
              <a:rPr lang="en-US" sz="2000" b="1" dirty="0"/>
              <a:t>a) ¿</a:t>
            </a:r>
            <a:r>
              <a:rPr lang="en-US" sz="2000" b="1" dirty="0" err="1"/>
              <a:t>Cuántos</a:t>
            </a:r>
            <a:r>
              <a:rPr lang="en-US" sz="2000" b="1" dirty="0"/>
              <a:t> mg de ese </a:t>
            </a:r>
            <a:r>
              <a:rPr lang="en-US" sz="2000" b="1" dirty="0" err="1"/>
              <a:t>fármaco</a:t>
            </a:r>
            <a:r>
              <a:rPr lang="en-US" sz="2000" b="1" dirty="0"/>
              <a:t> recibe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cada</a:t>
            </a:r>
            <a:r>
              <a:rPr lang="en-US" sz="2000" b="1" dirty="0"/>
              <a:t> </a:t>
            </a:r>
            <a:r>
              <a:rPr lang="en-US" sz="2000" b="1" dirty="0" err="1"/>
              <a:t>dosis</a:t>
            </a:r>
            <a:r>
              <a:rPr lang="en-US" sz="2000" b="1" dirty="0"/>
              <a:t>?</a:t>
            </a:r>
          </a:p>
          <a:p>
            <a:pPr marL="0" indent="0">
              <a:buNone/>
            </a:pPr>
            <a:r>
              <a:rPr lang="en-US" sz="2000" b="1" dirty="0"/>
              <a:t>b) ¿</a:t>
            </a:r>
            <a:r>
              <a:rPr lang="en-US" sz="2000" b="1" dirty="0" err="1"/>
              <a:t>Cuántos</a:t>
            </a:r>
            <a:r>
              <a:rPr lang="en-US" sz="2000" b="1" dirty="0"/>
              <a:t> mg de Paracetamol recibe al </a:t>
            </a:r>
            <a:r>
              <a:rPr lang="en-US" sz="2000" b="1" dirty="0" err="1"/>
              <a:t>cabo</a:t>
            </a:r>
            <a:r>
              <a:rPr lang="en-US" sz="2000" b="1" dirty="0"/>
              <a:t> de 72 </a:t>
            </a:r>
            <a:r>
              <a:rPr lang="en-US" sz="2000" b="1" dirty="0" err="1"/>
              <a:t>hs</a:t>
            </a:r>
            <a:r>
              <a:rPr lang="en-US" sz="2000" b="1" dirty="0"/>
              <a:t>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4560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6566315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10 g = 10.000 mg/100 ml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lphaLcParenR"/>
            </a:pPr>
            <a:r>
              <a:rPr lang="en-US" sz="2000" dirty="0"/>
              <a:t>100 cc----------------10.000 mg</a:t>
            </a:r>
          </a:p>
          <a:p>
            <a:pPr marL="0" indent="0">
              <a:buNone/>
            </a:pPr>
            <a:r>
              <a:rPr lang="en-US" sz="2000" dirty="0"/>
              <a:t>         7,5 cc----------------- X = 7,5 cc x 10.000 mg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    100 cc</a:t>
            </a:r>
          </a:p>
          <a:p>
            <a:pPr marL="0" indent="0">
              <a:buNone/>
            </a:pPr>
            <a:r>
              <a:rPr lang="en-US" sz="2000" dirty="0"/>
              <a:t>X: </a:t>
            </a:r>
            <a:r>
              <a:rPr lang="en-US" sz="2000" dirty="0">
                <a:highlight>
                  <a:srgbClr val="FFFF00"/>
                </a:highlight>
              </a:rPr>
              <a:t>750 mg </a:t>
            </a:r>
            <a:r>
              <a:rPr lang="en-US" sz="2000" dirty="0" err="1">
                <a:highlight>
                  <a:srgbClr val="FFFF00"/>
                </a:highlight>
              </a:rPr>
              <a:t>en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cada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dosis</a:t>
            </a:r>
            <a:endParaRPr lang="en-US" sz="20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b)</a:t>
            </a:r>
          </a:p>
          <a:p>
            <a:pPr marL="0" indent="0">
              <a:buNone/>
            </a:pPr>
            <a:r>
              <a:rPr lang="en-US" sz="2000" dirty="0"/>
              <a:t>12 horas------------------ 750 mg </a:t>
            </a:r>
          </a:p>
          <a:p>
            <a:pPr marL="0" indent="0">
              <a:buNone/>
            </a:pPr>
            <a:r>
              <a:rPr lang="en-US" sz="2000" dirty="0"/>
              <a:t>72 horas-----------------X = 72 horas x 750 mg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12 horas</a:t>
            </a:r>
          </a:p>
          <a:p>
            <a:pPr marL="0" indent="0">
              <a:buNone/>
            </a:pPr>
            <a:r>
              <a:rPr lang="en-US" sz="2000" dirty="0"/>
              <a:t>X: </a:t>
            </a:r>
            <a:r>
              <a:rPr lang="en-US" sz="2000" dirty="0">
                <a:highlight>
                  <a:srgbClr val="FFFF00"/>
                </a:highlight>
              </a:rPr>
              <a:t>4.500 mg </a:t>
            </a:r>
            <a:r>
              <a:rPr lang="en-US" sz="2000" dirty="0" err="1">
                <a:highlight>
                  <a:srgbClr val="FFFF00"/>
                </a:highlight>
              </a:rPr>
              <a:t>en</a:t>
            </a:r>
            <a:r>
              <a:rPr lang="en-US" sz="2000" dirty="0">
                <a:highlight>
                  <a:srgbClr val="FFFF00"/>
                </a:highlight>
              </a:rPr>
              <a:t> 72 horas</a:t>
            </a:r>
            <a:endParaRPr lang="en-US" sz="20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3655770" y="4098800"/>
            <a:ext cx="13743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CB58910-8689-467E-9187-9B98640B12C1}"/>
              </a:ext>
            </a:extLst>
          </p:cNvPr>
          <p:cNvCxnSpPr>
            <a:cxnSpLocks/>
          </p:cNvCxnSpPr>
          <p:nvPr/>
        </p:nvCxnSpPr>
        <p:spPr>
          <a:xfrm>
            <a:off x="3808475" y="2724455"/>
            <a:ext cx="16797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749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835" y="289651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Fórmula</a:t>
            </a:r>
            <a:r>
              <a:rPr lang="en-US" dirty="0"/>
              <a:t> </a:t>
            </a:r>
            <a:r>
              <a:rPr lang="en-US" dirty="0" err="1"/>
              <a:t>básica</a:t>
            </a:r>
            <a:r>
              <a:rPr lang="en-US" dirty="0"/>
              <a:t> para el </a:t>
            </a:r>
            <a:r>
              <a:rPr lang="en-US" dirty="0" err="1"/>
              <a:t>cálculo</a:t>
            </a:r>
            <a:r>
              <a:rPr lang="en-US" dirty="0"/>
              <a:t> de </a:t>
            </a:r>
            <a:r>
              <a:rPr lang="en-US" dirty="0" err="1"/>
              <a:t>dosis</a:t>
            </a:r>
            <a:r>
              <a:rPr lang="en-US" dirty="0"/>
              <a:t> de </a:t>
            </a:r>
            <a:r>
              <a:rPr lang="en-US" dirty="0" err="1"/>
              <a:t>medicamentos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2000" b="1" dirty="0">
                <a:solidFill>
                  <a:srgbClr val="1D3A00"/>
                </a:solidFill>
              </a:rPr>
              <a:t>Regla de tres simple</a:t>
            </a:r>
          </a:p>
          <a:p>
            <a:endParaRPr lang="es-AR" sz="2000" dirty="0"/>
          </a:p>
          <a:p>
            <a:r>
              <a:rPr lang="en-US" sz="2000" dirty="0" err="1"/>
              <a:t>Operación</a:t>
            </a:r>
            <a:r>
              <a:rPr lang="en-US" sz="2000" dirty="0"/>
              <a:t> </a:t>
            </a:r>
            <a:r>
              <a:rPr lang="en-US" sz="2000" dirty="0" err="1"/>
              <a:t>matemática</a:t>
            </a:r>
            <a:endParaRPr lang="en-US" sz="2000" dirty="0"/>
          </a:p>
          <a:p>
            <a:r>
              <a:rPr lang="en-US" sz="2000" dirty="0" err="1"/>
              <a:t>Permite</a:t>
            </a:r>
            <a:r>
              <a:rPr lang="en-US" sz="2000" dirty="0"/>
              <a:t> </a:t>
            </a:r>
            <a:r>
              <a:rPr lang="en-US" sz="2000" dirty="0" err="1"/>
              <a:t>conocer</a:t>
            </a:r>
            <a:r>
              <a:rPr lang="en-US" sz="2000" dirty="0"/>
              <a:t> un </a:t>
            </a:r>
            <a:r>
              <a:rPr lang="en-US" sz="2000" dirty="0" err="1"/>
              <a:t>dato</a:t>
            </a:r>
            <a:r>
              <a:rPr lang="en-US" sz="2000" dirty="0"/>
              <a:t> </a:t>
            </a:r>
            <a:r>
              <a:rPr lang="en-US" sz="2000" dirty="0" err="1"/>
              <a:t>desconocido</a:t>
            </a:r>
            <a:r>
              <a:rPr lang="en-US" sz="2000" dirty="0"/>
              <a:t> a </a:t>
            </a:r>
            <a:r>
              <a:rPr lang="en-US" sz="2000" dirty="0" err="1"/>
              <a:t>partir</a:t>
            </a:r>
            <a:r>
              <a:rPr lang="en-US" sz="2000" dirty="0"/>
              <a:t> de 3 </a:t>
            </a:r>
            <a:r>
              <a:rPr lang="en-US" sz="2000" dirty="0" err="1"/>
              <a:t>datos</a:t>
            </a:r>
            <a:r>
              <a:rPr lang="en-US" sz="2000" dirty="0"/>
              <a:t> </a:t>
            </a:r>
            <a:r>
              <a:rPr lang="en-US" sz="2000" dirty="0" err="1"/>
              <a:t>conocidos</a:t>
            </a:r>
            <a:endParaRPr lang="en-US" sz="2000" dirty="0"/>
          </a:p>
          <a:p>
            <a:r>
              <a:rPr lang="en-US" sz="2000" dirty="0"/>
              <a:t>Los </a:t>
            </a:r>
            <a:r>
              <a:rPr lang="en-US" sz="2000" dirty="0" err="1"/>
              <a:t>datos</a:t>
            </a:r>
            <a:r>
              <a:rPr lang="en-US" sz="2000" dirty="0"/>
              <a:t> con las </a:t>
            </a:r>
            <a:r>
              <a:rPr lang="en-US" sz="2000" dirty="0" err="1"/>
              <a:t>mismas</a:t>
            </a:r>
            <a:r>
              <a:rPr lang="en-US" sz="2000" dirty="0"/>
              <a:t> </a:t>
            </a:r>
            <a:r>
              <a:rPr lang="en-US" sz="2000" dirty="0" err="1"/>
              <a:t>unidades</a:t>
            </a:r>
            <a:r>
              <a:rPr lang="en-US" sz="2000" dirty="0"/>
              <a:t> de </a:t>
            </a:r>
            <a:r>
              <a:rPr lang="en-US" sz="2000" dirty="0" err="1"/>
              <a:t>medida</a:t>
            </a:r>
            <a:r>
              <a:rPr lang="en-US" sz="2000" dirty="0"/>
              <a:t> </a:t>
            </a:r>
            <a:r>
              <a:rPr lang="en-US" sz="2000" dirty="0" err="1"/>
              <a:t>deben</a:t>
            </a:r>
            <a:r>
              <a:rPr lang="en-US" sz="2000" dirty="0"/>
              <a:t> </a:t>
            </a:r>
            <a:r>
              <a:rPr lang="en-US" sz="2000" dirty="0" err="1"/>
              <a:t>situarse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la </a:t>
            </a:r>
            <a:r>
              <a:rPr lang="en-US" sz="2000" dirty="0" err="1"/>
              <a:t>misma</a:t>
            </a:r>
            <a:r>
              <a:rPr lang="en-US" sz="2000" dirty="0"/>
              <a:t> </a:t>
            </a:r>
            <a:r>
              <a:rPr lang="en-US" sz="2000" dirty="0" err="1"/>
              <a:t>columna</a:t>
            </a:r>
            <a:endParaRPr lang="en-US" sz="2000" dirty="0"/>
          </a:p>
          <a:p>
            <a:r>
              <a:rPr lang="en-US" sz="2000" dirty="0"/>
              <a:t>Para resolver la incognita (X), se </a:t>
            </a:r>
            <a:r>
              <a:rPr lang="en-US" sz="2000" dirty="0" err="1"/>
              <a:t>deberán</a:t>
            </a:r>
            <a:r>
              <a:rPr lang="en-US" sz="2000" dirty="0"/>
              <a:t> </a:t>
            </a:r>
            <a:r>
              <a:rPr lang="en-US" sz="2000" dirty="0" err="1"/>
              <a:t>multiplicar</a:t>
            </a:r>
            <a:r>
              <a:rPr lang="en-US" sz="2000" dirty="0"/>
              <a:t> los </a:t>
            </a:r>
            <a:r>
              <a:rPr lang="en-US" sz="2000" dirty="0" err="1"/>
              <a:t>extremos</a:t>
            </a:r>
            <a:r>
              <a:rPr lang="en-US" sz="2000" dirty="0"/>
              <a:t> de los </a:t>
            </a:r>
            <a:r>
              <a:rPr lang="en-US" sz="2000" dirty="0" err="1"/>
              <a:t>datos</a:t>
            </a:r>
            <a:r>
              <a:rPr lang="en-US" sz="2000" dirty="0"/>
              <a:t> </a:t>
            </a:r>
            <a:r>
              <a:rPr lang="en-US" sz="2000" dirty="0" err="1"/>
              <a:t>conocidos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el </a:t>
            </a:r>
            <a:r>
              <a:rPr lang="en-US" sz="2000" dirty="0" err="1"/>
              <a:t>planteo</a:t>
            </a:r>
            <a:r>
              <a:rPr lang="en-US" sz="2000" dirty="0"/>
              <a:t> y </a:t>
            </a:r>
            <a:r>
              <a:rPr lang="en-US" sz="2000" dirty="0" err="1"/>
              <a:t>dividirse</a:t>
            </a:r>
            <a:r>
              <a:rPr lang="en-US" sz="2000" dirty="0"/>
              <a:t> por el </a:t>
            </a:r>
            <a:r>
              <a:rPr lang="en-US" sz="2000" dirty="0" err="1"/>
              <a:t>dato</a:t>
            </a:r>
            <a:r>
              <a:rPr lang="en-US" sz="2000" dirty="0"/>
              <a:t> que </a:t>
            </a:r>
            <a:r>
              <a:rPr lang="en-US" sz="2000" dirty="0" err="1"/>
              <a:t>queda</a:t>
            </a:r>
            <a:r>
              <a:rPr lang="en-US" sz="2000" dirty="0"/>
              <a:t> </a:t>
            </a:r>
          </a:p>
        </p:txBody>
      </p:sp>
      <p:pic>
        <p:nvPicPr>
          <p:cNvPr id="6" name="Picture 2" descr="calculo de dosis por regla de 3">
            <a:extLst>
              <a:ext uri="{FF2B5EF4-FFF2-40B4-BE49-F238E27FC236}">
                <a16:creationId xmlns:a16="http://schemas.microsoft.com/office/drawing/2014/main" id="{AAE35EFB-38BD-4830-AA29-5486BF152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280" y="1197406"/>
            <a:ext cx="1978269" cy="152705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5236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02815"/>
            <a:ext cx="8093365" cy="335950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Heparina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/>
              <a:t>Es un </a:t>
            </a:r>
            <a:r>
              <a:rPr lang="en-US" sz="2000" b="1" dirty="0" err="1"/>
              <a:t>fármaco</a:t>
            </a:r>
            <a:r>
              <a:rPr lang="en-US" sz="2000" b="1" dirty="0"/>
              <a:t> </a:t>
            </a:r>
            <a:r>
              <a:rPr lang="en-US" sz="2000" b="1" dirty="0" err="1"/>
              <a:t>anticoagulante</a:t>
            </a:r>
            <a:endParaRPr lang="en-US" sz="2000" b="1" dirty="0"/>
          </a:p>
          <a:p>
            <a:r>
              <a:rPr lang="en-US" sz="2000" b="1" dirty="0"/>
              <a:t>La </a:t>
            </a:r>
            <a:r>
              <a:rPr lang="en-US" sz="2000" b="1" dirty="0" err="1"/>
              <a:t>heparina</a:t>
            </a:r>
            <a:r>
              <a:rPr lang="en-US" sz="2000" b="1" dirty="0"/>
              <a:t> </a:t>
            </a:r>
            <a:r>
              <a:rPr lang="en-US" sz="2000" b="1" dirty="0" err="1"/>
              <a:t>sódica</a:t>
            </a:r>
            <a:r>
              <a:rPr lang="en-US" sz="2000" b="1" dirty="0"/>
              <a:t> es </a:t>
            </a:r>
            <a:r>
              <a:rPr lang="en-US" sz="2000" b="1" dirty="0" err="1"/>
              <a:t>el</a:t>
            </a:r>
            <a:r>
              <a:rPr lang="en-US" sz="2000" b="1" dirty="0"/>
              <a:t> </a:t>
            </a:r>
            <a:r>
              <a:rPr lang="en-US" sz="2000" b="1" dirty="0" err="1"/>
              <a:t>tipo</a:t>
            </a:r>
            <a:r>
              <a:rPr lang="en-US" sz="2000" b="1" dirty="0"/>
              <a:t>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utilizado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la </a:t>
            </a:r>
            <a:r>
              <a:rPr lang="en-US" sz="2000" b="1" dirty="0" err="1"/>
              <a:t>práctica</a:t>
            </a:r>
            <a:r>
              <a:rPr lang="en-US" sz="2000" b="1" dirty="0"/>
              <a:t> </a:t>
            </a:r>
            <a:r>
              <a:rPr lang="en-US" sz="2000" b="1" dirty="0" err="1"/>
              <a:t>cotidiana</a:t>
            </a:r>
            <a:endParaRPr lang="en-US" sz="2000" b="1" dirty="0"/>
          </a:p>
          <a:p>
            <a:r>
              <a:rPr lang="en-US" sz="2000" b="1" dirty="0"/>
              <a:t>Su </a:t>
            </a:r>
            <a:r>
              <a:rPr lang="en-US" sz="2000" b="1" dirty="0" err="1"/>
              <a:t>concentración</a:t>
            </a:r>
            <a:r>
              <a:rPr lang="en-US" sz="2000" b="1" dirty="0"/>
              <a:t> es de 5.000 UI/ml</a:t>
            </a:r>
          </a:p>
          <a:p>
            <a:r>
              <a:rPr lang="en-US" sz="2000" b="1" dirty="0"/>
              <a:t>Su </a:t>
            </a:r>
            <a:r>
              <a:rPr lang="en-US" sz="2000" b="1" dirty="0" err="1"/>
              <a:t>presentación</a:t>
            </a:r>
            <a:r>
              <a:rPr lang="en-US" sz="2000" b="1" dirty="0"/>
              <a:t> es </a:t>
            </a:r>
            <a:r>
              <a:rPr lang="en-US" sz="2000" b="1" dirty="0" err="1"/>
              <a:t>frasco</a:t>
            </a:r>
            <a:r>
              <a:rPr lang="en-US" sz="2000" b="1" dirty="0"/>
              <a:t> </a:t>
            </a:r>
            <a:r>
              <a:rPr lang="en-US" sz="2000" b="1" dirty="0" err="1"/>
              <a:t>ampolla</a:t>
            </a:r>
            <a:r>
              <a:rPr lang="en-US" sz="2000" b="1" dirty="0"/>
              <a:t> </a:t>
            </a:r>
            <a:r>
              <a:rPr lang="en-US" sz="2000" b="1" dirty="0" err="1"/>
              <a:t>conteniendo</a:t>
            </a:r>
            <a:r>
              <a:rPr lang="en-US" sz="2000" b="1" dirty="0"/>
              <a:t> 5 ml (</a:t>
            </a:r>
            <a:r>
              <a:rPr lang="en-US" sz="2000" b="1" dirty="0" err="1"/>
              <a:t>también</a:t>
            </a:r>
            <a:r>
              <a:rPr lang="en-US" sz="2000" b="1" dirty="0"/>
              <a:t> </a:t>
            </a:r>
            <a:r>
              <a:rPr lang="en-US" sz="2000" b="1" dirty="0" err="1"/>
              <a:t>vienen</a:t>
            </a:r>
            <a:r>
              <a:rPr lang="en-US" sz="2000" b="1" dirty="0"/>
              <a:t> de 10 ml)</a:t>
            </a:r>
          </a:p>
          <a:p>
            <a:r>
              <a:rPr lang="en-US" sz="2000" b="1" dirty="0"/>
              <a:t>Su </a:t>
            </a:r>
            <a:r>
              <a:rPr lang="en-US" sz="2000" b="1" dirty="0" err="1"/>
              <a:t>administración</a:t>
            </a:r>
            <a:r>
              <a:rPr lang="en-US" sz="2000" b="1" dirty="0"/>
              <a:t> es por </a:t>
            </a:r>
            <a:r>
              <a:rPr lang="en-US" sz="2000" b="1" dirty="0" err="1"/>
              <a:t>vía</a:t>
            </a:r>
            <a:r>
              <a:rPr lang="en-US" sz="2000" b="1" dirty="0"/>
              <a:t> SC</a:t>
            </a:r>
          </a:p>
          <a:p>
            <a:r>
              <a:rPr lang="en-US" sz="2000" b="1" dirty="0"/>
              <a:t>Para </a:t>
            </a:r>
            <a:r>
              <a:rPr lang="en-US" sz="2000" b="1" dirty="0" err="1"/>
              <a:t>calcular</a:t>
            </a:r>
            <a:r>
              <a:rPr lang="en-US" sz="2000" b="1" dirty="0"/>
              <a:t> la </a:t>
            </a:r>
            <a:r>
              <a:rPr lang="en-US" sz="2000" b="1" dirty="0" err="1"/>
              <a:t>cantidad</a:t>
            </a:r>
            <a:r>
              <a:rPr lang="en-US" sz="2000" b="1" dirty="0"/>
              <a:t> de </a:t>
            </a:r>
            <a:r>
              <a:rPr lang="en-US" sz="2000" b="1" dirty="0" err="1"/>
              <a:t>fármaco</a:t>
            </a:r>
            <a:r>
              <a:rPr lang="en-US" sz="2000" b="1" dirty="0"/>
              <a:t> a </a:t>
            </a:r>
            <a:r>
              <a:rPr lang="en-US" sz="2000" b="1" dirty="0" err="1"/>
              <a:t>administrar</a:t>
            </a:r>
            <a:r>
              <a:rPr lang="en-US" sz="2000" b="1" dirty="0"/>
              <a:t> debe </a:t>
            </a:r>
            <a:r>
              <a:rPr lang="en-US" sz="2000" b="1" dirty="0" err="1"/>
              <a:t>tenerse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cuenta</a:t>
            </a:r>
            <a:r>
              <a:rPr lang="en-US" sz="2000" b="1" dirty="0"/>
              <a:t> la </a:t>
            </a:r>
            <a:r>
              <a:rPr lang="en-US" sz="2000" b="1" dirty="0" err="1"/>
              <a:t>indicación</a:t>
            </a:r>
            <a:r>
              <a:rPr lang="en-US" sz="2000" b="1" dirty="0"/>
              <a:t> </a:t>
            </a:r>
            <a:r>
              <a:rPr lang="en-US" sz="2000" b="1" dirty="0" err="1"/>
              <a:t>médica</a:t>
            </a:r>
            <a:r>
              <a:rPr lang="en-US" sz="2000" b="1" dirty="0"/>
              <a:t> y la </a:t>
            </a:r>
            <a:r>
              <a:rPr lang="en-US" sz="2000" b="1" dirty="0" err="1"/>
              <a:t>concentración</a:t>
            </a:r>
            <a:r>
              <a:rPr lang="en-US" sz="2000" b="1" dirty="0"/>
              <a:t> de la </a:t>
            </a:r>
            <a:r>
              <a:rPr lang="en-US" sz="2000" b="1" dirty="0" err="1"/>
              <a:t>heparina</a:t>
            </a:r>
            <a:r>
              <a:rPr lang="en-US" sz="2000" b="1" dirty="0"/>
              <a:t> y </a:t>
            </a:r>
            <a:r>
              <a:rPr lang="en-US" sz="2000" b="1" dirty="0" err="1"/>
              <a:t>hacer</a:t>
            </a:r>
            <a:r>
              <a:rPr lang="en-US" sz="2000" b="1" dirty="0"/>
              <a:t> </a:t>
            </a:r>
            <a:r>
              <a:rPr lang="en-US" sz="2000" b="1" dirty="0" err="1"/>
              <a:t>uso</a:t>
            </a:r>
            <a:r>
              <a:rPr lang="en-US" sz="2000" b="1" dirty="0"/>
              <a:t> de la </a:t>
            </a:r>
            <a:r>
              <a:rPr lang="en-US" sz="2000" b="1" dirty="0" err="1"/>
              <a:t>regla</a:t>
            </a:r>
            <a:r>
              <a:rPr lang="en-US" sz="2000" b="1" dirty="0"/>
              <a:t> de 3 simple</a:t>
            </a:r>
          </a:p>
          <a:p>
            <a:r>
              <a:rPr lang="en-US" sz="2000" b="1" dirty="0" err="1"/>
              <a:t>También</a:t>
            </a:r>
            <a:r>
              <a:rPr lang="en-US" sz="2000" b="1" dirty="0"/>
              <a:t> </a:t>
            </a:r>
            <a:r>
              <a:rPr lang="en-US" sz="2000" b="1" dirty="0" err="1"/>
              <a:t>puede</a:t>
            </a:r>
            <a:r>
              <a:rPr lang="en-US" sz="2000" b="1" dirty="0"/>
              <a:t> </a:t>
            </a:r>
            <a:r>
              <a:rPr lang="en-US" sz="2000" b="1" dirty="0" err="1"/>
              <a:t>utilizarse</a:t>
            </a:r>
            <a:r>
              <a:rPr lang="en-US" sz="2000" b="1" dirty="0"/>
              <a:t> una formula que, </a:t>
            </a:r>
            <a:r>
              <a:rPr lang="en-US" sz="2000" b="1" dirty="0" err="1"/>
              <a:t>básicamente</a:t>
            </a:r>
            <a:r>
              <a:rPr lang="en-US" sz="2000" b="1" dirty="0"/>
              <a:t>, resume la </a:t>
            </a:r>
            <a:r>
              <a:rPr lang="en-US" sz="2000" b="1" dirty="0" err="1"/>
              <a:t>regla</a:t>
            </a:r>
            <a:r>
              <a:rPr lang="en-US" sz="2000" b="1" dirty="0"/>
              <a:t> de 3 simple: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           </a:t>
            </a:r>
            <a:r>
              <a:rPr lang="en-US" sz="2000" b="1" dirty="0" err="1"/>
              <a:t>Dosis</a:t>
            </a:r>
            <a:r>
              <a:rPr lang="en-US" sz="2000" b="1" dirty="0"/>
              <a:t> x </a:t>
            </a:r>
            <a:r>
              <a:rPr lang="en-US" sz="2000" b="1" dirty="0" err="1"/>
              <a:t>jeringa</a:t>
            </a:r>
            <a:r>
              <a:rPr lang="en-US" sz="2000" b="1" dirty="0"/>
              <a:t> =</a:t>
            </a:r>
          </a:p>
          <a:p>
            <a:pPr marL="0" indent="0">
              <a:buNone/>
            </a:pPr>
            <a:r>
              <a:rPr lang="en-US" sz="2000" b="1" dirty="0"/>
              <a:t>           </a:t>
            </a:r>
            <a:r>
              <a:rPr lang="en-US" sz="2000" b="1" dirty="0" err="1"/>
              <a:t>Concentración</a:t>
            </a:r>
            <a:endParaRPr lang="en-US" sz="2000" b="1" dirty="0"/>
          </a:p>
          <a:p>
            <a:endParaRPr lang="en-US" sz="20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921B4DC-B092-4BA8-9661-92DB73926A91}"/>
              </a:ext>
            </a:extLst>
          </p:cNvPr>
          <p:cNvCxnSpPr>
            <a:cxnSpLocks/>
          </p:cNvCxnSpPr>
          <p:nvPr/>
        </p:nvCxnSpPr>
        <p:spPr>
          <a:xfrm>
            <a:off x="1136137" y="4404210"/>
            <a:ext cx="13743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eparina 25000Ui Iv X1 Fco Amp 5Ml Riveparin— Farmacorp">
            <a:extLst>
              <a:ext uri="{FF2B5EF4-FFF2-40B4-BE49-F238E27FC236}">
                <a16:creationId xmlns:a16="http://schemas.microsoft.com/office/drawing/2014/main" id="{A6B2A899-D58A-485D-A1FB-25A917A67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395" y="739290"/>
            <a:ext cx="1527050" cy="1527050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hepar heparina 5000u frasco 5ml | Farmacias San Pablo">
            <a:extLst>
              <a:ext uri="{FF2B5EF4-FFF2-40B4-BE49-F238E27FC236}">
                <a16:creationId xmlns:a16="http://schemas.microsoft.com/office/drawing/2014/main" id="{9D6C2A61-8A7E-490B-97EC-A79CE15DC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414" y="128473"/>
            <a:ext cx="1630214" cy="1630214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parina | Hemodialysis Technology">
            <a:extLst>
              <a:ext uri="{FF2B5EF4-FFF2-40B4-BE49-F238E27FC236}">
                <a16:creationId xmlns:a16="http://schemas.microsoft.com/office/drawing/2014/main" id="{BA5E0E53-1053-436C-A32F-04093B55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05" y="3944400"/>
            <a:ext cx="1150872" cy="1149453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62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91270"/>
            <a:ext cx="7787955" cy="291834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13: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El </a:t>
            </a:r>
            <a:r>
              <a:rPr lang="en-US" sz="2000" b="1" dirty="0" err="1"/>
              <a:t>médico</a:t>
            </a:r>
            <a:r>
              <a:rPr lang="en-US" sz="2000" b="1" dirty="0"/>
              <a:t> indica </a:t>
            </a:r>
            <a:r>
              <a:rPr lang="en-US" sz="2000" b="1" dirty="0" err="1"/>
              <a:t>administrar</a:t>
            </a:r>
            <a:r>
              <a:rPr lang="en-US" sz="2000" b="1" dirty="0"/>
              <a:t> a </a:t>
            </a:r>
            <a:r>
              <a:rPr lang="en-US" sz="2000" b="1" dirty="0" err="1"/>
              <a:t>su</a:t>
            </a:r>
            <a:r>
              <a:rPr lang="en-US" sz="2000" b="1" dirty="0"/>
              <a:t> </a:t>
            </a:r>
            <a:r>
              <a:rPr lang="en-US" sz="2000" b="1" dirty="0" err="1"/>
              <a:t>paciente</a:t>
            </a:r>
            <a:r>
              <a:rPr lang="en-US" sz="2000" b="1" dirty="0"/>
              <a:t> 6.000 UI de </a:t>
            </a:r>
            <a:r>
              <a:rPr lang="en-US" sz="2000" b="1" dirty="0" err="1"/>
              <a:t>heparina</a:t>
            </a:r>
            <a:r>
              <a:rPr lang="en-US" sz="2000" b="1" dirty="0"/>
              <a:t> </a:t>
            </a:r>
            <a:r>
              <a:rPr lang="en-US" sz="2000" b="1" dirty="0" err="1"/>
              <a:t>sódica</a:t>
            </a:r>
            <a:r>
              <a:rPr lang="en-US" sz="2000" b="1" dirty="0"/>
              <a:t> SC </a:t>
            </a:r>
            <a:r>
              <a:rPr lang="en-US" sz="2000" b="1" dirty="0" err="1"/>
              <a:t>cada</a:t>
            </a:r>
            <a:r>
              <a:rPr lang="en-US" sz="2000" b="1" dirty="0"/>
              <a:t> 12 horas: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a)¿</a:t>
            </a:r>
            <a:r>
              <a:rPr lang="en-US" sz="2000" b="1" dirty="0" err="1"/>
              <a:t>Cuántos</a:t>
            </a:r>
            <a:r>
              <a:rPr lang="en-US" sz="2000" b="1" dirty="0"/>
              <a:t> ml de </a:t>
            </a:r>
            <a:r>
              <a:rPr lang="en-US" sz="2000" b="1" dirty="0" err="1"/>
              <a:t>heparina</a:t>
            </a:r>
            <a:r>
              <a:rPr lang="en-US" sz="2000" b="1" dirty="0"/>
              <a:t> debe </a:t>
            </a:r>
            <a:r>
              <a:rPr lang="en-US" sz="2000" b="1" dirty="0" err="1"/>
              <a:t>administrar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cada</a:t>
            </a:r>
            <a:r>
              <a:rPr lang="en-US" sz="2000" b="1" dirty="0"/>
              <a:t> </a:t>
            </a:r>
            <a:r>
              <a:rPr lang="en-US" sz="2000" b="1" dirty="0" err="1"/>
              <a:t>dosis</a:t>
            </a:r>
            <a:r>
              <a:rPr lang="en-US" sz="2000" b="1" dirty="0"/>
              <a:t>?</a:t>
            </a:r>
          </a:p>
          <a:p>
            <a:pPr marL="0" indent="0">
              <a:buNone/>
            </a:pPr>
            <a:r>
              <a:rPr lang="en-US" sz="2000" b="1" dirty="0"/>
              <a:t>b)¿</a:t>
            </a:r>
            <a:r>
              <a:rPr lang="en-US" sz="2000" b="1" dirty="0" err="1"/>
              <a:t>Cuántos</a:t>
            </a:r>
            <a:r>
              <a:rPr lang="en-US" sz="2000" b="1" dirty="0"/>
              <a:t> UI de </a:t>
            </a:r>
            <a:r>
              <a:rPr lang="en-US" sz="2000" b="1" dirty="0" err="1"/>
              <a:t>heparina</a:t>
            </a:r>
            <a:r>
              <a:rPr lang="en-US" sz="2000" b="1" dirty="0"/>
              <a:t> </a:t>
            </a:r>
            <a:r>
              <a:rPr lang="en-US" sz="2000" b="1" dirty="0" err="1"/>
              <a:t>administra</a:t>
            </a:r>
            <a:r>
              <a:rPr lang="en-US" sz="2000" b="1" dirty="0"/>
              <a:t> al </a:t>
            </a:r>
            <a:r>
              <a:rPr lang="en-US" sz="2000" b="1" dirty="0" err="1"/>
              <a:t>cabo</a:t>
            </a:r>
            <a:r>
              <a:rPr lang="en-US" sz="2000" b="1" dirty="0"/>
              <a:t> de 3 días?</a:t>
            </a:r>
          </a:p>
          <a:p>
            <a:pPr marL="0" indent="0">
              <a:buNone/>
            </a:pPr>
            <a:r>
              <a:rPr lang="en-US" sz="2000" b="1" dirty="0"/>
              <a:t>c)¿</a:t>
            </a:r>
            <a:r>
              <a:rPr lang="en-US" sz="2000" b="1" dirty="0" err="1"/>
              <a:t>Cuántos</a:t>
            </a:r>
            <a:r>
              <a:rPr lang="en-US" sz="2000" b="1" dirty="0"/>
              <a:t> ml de </a:t>
            </a:r>
            <a:r>
              <a:rPr lang="en-US" sz="2000" b="1" dirty="0" err="1"/>
              <a:t>heparina</a:t>
            </a:r>
            <a:r>
              <a:rPr lang="en-US" sz="2000" b="1" dirty="0"/>
              <a:t> </a:t>
            </a:r>
            <a:r>
              <a:rPr lang="en-US" sz="2000" b="1" dirty="0" err="1"/>
              <a:t>administra</a:t>
            </a:r>
            <a:r>
              <a:rPr lang="en-US" sz="2000" b="1" dirty="0"/>
              <a:t> al </a:t>
            </a:r>
            <a:r>
              <a:rPr lang="en-US" sz="2000" b="1" dirty="0" err="1"/>
              <a:t>cabo</a:t>
            </a:r>
            <a:r>
              <a:rPr lang="en-US" sz="2000" b="1" dirty="0"/>
              <a:t> de 7 días?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14065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350110"/>
            <a:ext cx="6566315" cy="351221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a)      5000 UI ----------------1 ml</a:t>
            </a:r>
          </a:p>
          <a:p>
            <a:pPr marL="0" indent="0">
              <a:buNone/>
            </a:pPr>
            <a:r>
              <a:rPr lang="en-US" sz="1600" dirty="0"/>
              <a:t>          6000 UI----------------X = 6000 UI x 1 ml</a:t>
            </a:r>
          </a:p>
          <a:p>
            <a:pPr marL="0" indent="0">
              <a:buNone/>
            </a:pPr>
            <a:r>
              <a:rPr lang="en-US" sz="1600" dirty="0"/>
              <a:t>                                                            5000 UI</a:t>
            </a:r>
          </a:p>
          <a:p>
            <a:pPr marL="0" indent="0">
              <a:buNone/>
            </a:pPr>
            <a:r>
              <a:rPr lang="en-US" sz="1600" dirty="0"/>
              <a:t>X: </a:t>
            </a:r>
            <a:r>
              <a:rPr lang="en-US" sz="1600" dirty="0">
                <a:highlight>
                  <a:srgbClr val="FFFF00"/>
                </a:highlight>
              </a:rPr>
              <a:t>Recibe 1,2 ml de </a:t>
            </a:r>
            <a:r>
              <a:rPr lang="en-US" sz="1600" dirty="0" err="1">
                <a:highlight>
                  <a:srgbClr val="FFFF00"/>
                </a:highlight>
              </a:rPr>
              <a:t>heparina</a:t>
            </a:r>
            <a:r>
              <a:rPr lang="en-US" sz="1600" dirty="0">
                <a:highlight>
                  <a:srgbClr val="FFFF00"/>
                </a:highlight>
              </a:rPr>
              <a:t> </a:t>
            </a:r>
            <a:r>
              <a:rPr lang="en-US" sz="1600" dirty="0" err="1">
                <a:highlight>
                  <a:srgbClr val="FFFF00"/>
                </a:highlight>
              </a:rPr>
              <a:t>en</a:t>
            </a:r>
            <a:r>
              <a:rPr lang="en-US" sz="1600" dirty="0">
                <a:highlight>
                  <a:srgbClr val="FFFF00"/>
                </a:highlight>
              </a:rPr>
              <a:t> </a:t>
            </a:r>
            <a:r>
              <a:rPr lang="en-US" sz="1600" dirty="0" err="1">
                <a:highlight>
                  <a:srgbClr val="FFFF00"/>
                </a:highlight>
              </a:rPr>
              <a:t>cada</a:t>
            </a:r>
            <a:r>
              <a:rPr lang="en-US" sz="1600" dirty="0">
                <a:highlight>
                  <a:srgbClr val="FFFF00"/>
                </a:highlight>
              </a:rPr>
              <a:t> </a:t>
            </a:r>
            <a:r>
              <a:rPr lang="en-US" sz="1600" dirty="0" err="1">
                <a:highlight>
                  <a:srgbClr val="FFFF00"/>
                </a:highlight>
              </a:rPr>
              <a:t>dosis</a:t>
            </a:r>
            <a:r>
              <a:rPr lang="en-US" sz="1600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b) 1 día-------------------------12000 UI</a:t>
            </a:r>
          </a:p>
          <a:p>
            <a:pPr marL="0" indent="0">
              <a:buNone/>
            </a:pPr>
            <a:r>
              <a:rPr lang="en-US" sz="1600" dirty="0"/>
              <a:t>     3 días----------------------X = 3 días x 12000 UI</a:t>
            </a:r>
          </a:p>
          <a:p>
            <a:pPr marL="0" indent="0">
              <a:buNone/>
            </a:pPr>
            <a:r>
              <a:rPr lang="en-US" sz="1600" dirty="0"/>
              <a:t>                                                             1 día</a:t>
            </a:r>
          </a:p>
          <a:p>
            <a:pPr marL="0" indent="0">
              <a:buNone/>
            </a:pPr>
            <a:r>
              <a:rPr lang="en-US" sz="1600" dirty="0"/>
              <a:t>X: </a:t>
            </a:r>
            <a:r>
              <a:rPr lang="en-US" sz="1600" dirty="0" err="1">
                <a:highlight>
                  <a:srgbClr val="FFFF00"/>
                </a:highlight>
              </a:rPr>
              <a:t>En</a:t>
            </a:r>
            <a:r>
              <a:rPr lang="en-US" sz="1600" dirty="0">
                <a:highlight>
                  <a:srgbClr val="FFFF00"/>
                </a:highlight>
              </a:rPr>
              <a:t> 3 días recibe 36000 UI de </a:t>
            </a:r>
            <a:r>
              <a:rPr lang="en-US" sz="1600" dirty="0" err="1">
                <a:highlight>
                  <a:srgbClr val="FFFF00"/>
                </a:highlight>
              </a:rPr>
              <a:t>heparina</a:t>
            </a:r>
            <a:r>
              <a:rPr lang="en-US" sz="1600" dirty="0">
                <a:highlight>
                  <a:srgbClr val="FFFF00"/>
                </a:highlight>
              </a:rPr>
              <a:t>.</a:t>
            </a:r>
            <a:endParaRPr lang="en-US" sz="1600" dirty="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CB58910-8689-467E-9187-9B98640B12C1}"/>
              </a:ext>
            </a:extLst>
          </p:cNvPr>
          <p:cNvCxnSpPr>
            <a:cxnSpLocks/>
          </p:cNvCxnSpPr>
          <p:nvPr/>
        </p:nvCxnSpPr>
        <p:spPr>
          <a:xfrm>
            <a:off x="3908017" y="2266340"/>
            <a:ext cx="1450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6757A54-D939-424A-B13A-BF58B5E9D2CE}"/>
              </a:ext>
            </a:extLst>
          </p:cNvPr>
          <p:cNvCxnSpPr>
            <a:cxnSpLocks/>
          </p:cNvCxnSpPr>
          <p:nvPr/>
        </p:nvCxnSpPr>
        <p:spPr>
          <a:xfrm>
            <a:off x="3908017" y="3640685"/>
            <a:ext cx="1450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34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350110"/>
            <a:ext cx="6566315" cy="351221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c)      1 día ----------------2,4 ml</a:t>
            </a:r>
          </a:p>
          <a:p>
            <a:pPr marL="0" indent="0">
              <a:buNone/>
            </a:pPr>
            <a:r>
              <a:rPr lang="en-US" sz="1600" dirty="0"/>
              <a:t>          7 días----------------X = 7 días x 2,4 ml</a:t>
            </a:r>
          </a:p>
          <a:p>
            <a:pPr marL="0" indent="0">
              <a:buNone/>
            </a:pPr>
            <a:r>
              <a:rPr lang="en-US" sz="1600" dirty="0"/>
              <a:t>                                                          1 día</a:t>
            </a:r>
          </a:p>
          <a:p>
            <a:pPr marL="0" indent="0">
              <a:buNone/>
            </a:pPr>
            <a:r>
              <a:rPr lang="en-US" sz="1600" dirty="0"/>
              <a:t>X: </a:t>
            </a:r>
            <a:r>
              <a:rPr lang="en-US" sz="1600" dirty="0">
                <a:highlight>
                  <a:srgbClr val="FFFF00"/>
                </a:highlight>
              </a:rPr>
              <a:t>Recibe 16,8 ml de </a:t>
            </a:r>
            <a:r>
              <a:rPr lang="en-US" sz="1600" dirty="0" err="1">
                <a:highlight>
                  <a:srgbClr val="FFFF00"/>
                </a:highlight>
              </a:rPr>
              <a:t>heparina</a:t>
            </a:r>
            <a:r>
              <a:rPr lang="en-US" sz="1600" dirty="0">
                <a:highlight>
                  <a:srgbClr val="FFFF00"/>
                </a:highlight>
              </a:rPr>
              <a:t> a lo largo de 7 días.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CB58910-8689-467E-9187-9B98640B12C1}"/>
              </a:ext>
            </a:extLst>
          </p:cNvPr>
          <p:cNvCxnSpPr>
            <a:cxnSpLocks/>
          </p:cNvCxnSpPr>
          <p:nvPr/>
        </p:nvCxnSpPr>
        <p:spPr>
          <a:xfrm>
            <a:off x="3908017" y="2266340"/>
            <a:ext cx="1450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703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69" y="1197405"/>
            <a:ext cx="8398775" cy="381762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Insulina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r>
              <a:rPr lang="en-US" sz="2000" b="1" dirty="0" err="1"/>
              <a:t>Fármaco</a:t>
            </a:r>
            <a:r>
              <a:rPr lang="en-US" sz="2000" b="1" dirty="0"/>
              <a:t> (</a:t>
            </a:r>
            <a:r>
              <a:rPr lang="en-US" sz="2000" b="1" dirty="0" err="1"/>
              <a:t>hormona</a:t>
            </a:r>
            <a:r>
              <a:rPr lang="en-US" sz="2000" b="1" dirty="0"/>
              <a:t>) que produce la </a:t>
            </a:r>
            <a:r>
              <a:rPr lang="en-US" sz="2000" b="1" dirty="0" err="1"/>
              <a:t>disminución</a:t>
            </a:r>
            <a:r>
              <a:rPr lang="en-US" sz="2000" b="1" dirty="0"/>
              <a:t> de los </a:t>
            </a:r>
            <a:r>
              <a:rPr lang="en-US" sz="2000" b="1" dirty="0" err="1"/>
              <a:t>valores</a:t>
            </a:r>
            <a:r>
              <a:rPr lang="en-US" sz="2000" b="1" dirty="0"/>
              <a:t> de </a:t>
            </a:r>
            <a:r>
              <a:rPr lang="en-US" sz="2000" b="1" dirty="0" err="1"/>
              <a:t>glucemia</a:t>
            </a:r>
            <a:r>
              <a:rPr lang="en-US" sz="2000" b="1" dirty="0"/>
              <a:t> (</a:t>
            </a:r>
            <a:r>
              <a:rPr lang="en-US" sz="2000" b="1" dirty="0" err="1"/>
              <a:t>hipoglucemiante</a:t>
            </a:r>
            <a:r>
              <a:rPr lang="en-US" sz="2000" b="1" dirty="0"/>
              <a:t>)</a:t>
            </a:r>
          </a:p>
          <a:p>
            <a:r>
              <a:rPr lang="en-US" sz="2000" b="1" dirty="0" err="1"/>
              <a:t>Tratamiento</a:t>
            </a:r>
            <a:r>
              <a:rPr lang="en-US" sz="2000" b="1" dirty="0"/>
              <a:t> de la </a:t>
            </a:r>
            <a:r>
              <a:rPr lang="en-US" sz="2000" b="1" dirty="0" err="1"/>
              <a:t>hiperglucemia</a:t>
            </a:r>
            <a:r>
              <a:rPr lang="en-US" sz="2000" b="1" dirty="0"/>
              <a:t> (</a:t>
            </a:r>
            <a:r>
              <a:rPr lang="en-US" sz="2000" b="1" dirty="0" err="1"/>
              <a:t>principalmente</a:t>
            </a:r>
            <a:r>
              <a:rPr lang="en-US" sz="2000" b="1" dirty="0"/>
              <a:t> </a:t>
            </a:r>
            <a:r>
              <a:rPr lang="en-US" sz="2000" b="1" dirty="0" err="1"/>
              <a:t>diabéticos</a:t>
            </a:r>
            <a:r>
              <a:rPr lang="en-US" sz="2000" b="1" dirty="0"/>
              <a:t>)</a:t>
            </a:r>
          </a:p>
          <a:p>
            <a:r>
              <a:rPr lang="en-US" sz="2000" b="1" dirty="0"/>
              <a:t>Su </a:t>
            </a:r>
            <a:r>
              <a:rPr lang="en-US" sz="2000" b="1" dirty="0" err="1"/>
              <a:t>concentración</a:t>
            </a:r>
            <a:r>
              <a:rPr lang="en-US" sz="2000" b="1" dirty="0"/>
              <a:t> es de 100 UI/ml</a:t>
            </a:r>
          </a:p>
          <a:p>
            <a:r>
              <a:rPr lang="en-US" sz="2000" b="1" dirty="0"/>
              <a:t>Su </a:t>
            </a:r>
            <a:r>
              <a:rPr lang="en-US" sz="2000" b="1" dirty="0" err="1"/>
              <a:t>presentación</a:t>
            </a:r>
            <a:r>
              <a:rPr lang="en-US" sz="2000" b="1" dirty="0"/>
              <a:t> es </a:t>
            </a:r>
            <a:r>
              <a:rPr lang="en-US" sz="2000" b="1" dirty="0" err="1"/>
              <a:t>frasco</a:t>
            </a:r>
            <a:r>
              <a:rPr lang="en-US" sz="2000" b="1" dirty="0"/>
              <a:t> </a:t>
            </a:r>
            <a:r>
              <a:rPr lang="en-US" sz="2000" b="1" dirty="0" err="1"/>
              <a:t>ampolla</a:t>
            </a:r>
            <a:r>
              <a:rPr lang="en-US" sz="2000" b="1" dirty="0"/>
              <a:t>, por lo general de 10 ml</a:t>
            </a:r>
          </a:p>
          <a:p>
            <a:r>
              <a:rPr lang="en-US" sz="2000" b="1" dirty="0"/>
              <a:t>Su </a:t>
            </a:r>
            <a:r>
              <a:rPr lang="en-US" sz="2000" b="1" dirty="0" err="1"/>
              <a:t>administración</a:t>
            </a:r>
            <a:r>
              <a:rPr lang="en-US" sz="2000" b="1" dirty="0"/>
              <a:t> es por </a:t>
            </a:r>
            <a:r>
              <a:rPr lang="en-US" sz="2000" b="1" dirty="0" err="1"/>
              <a:t>vía</a:t>
            </a:r>
            <a:r>
              <a:rPr lang="en-US" sz="2000" b="1" dirty="0"/>
              <a:t> SC y,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algunos</a:t>
            </a:r>
            <a:r>
              <a:rPr lang="en-US" sz="2000" b="1" dirty="0"/>
              <a:t> </a:t>
            </a:r>
            <a:r>
              <a:rPr lang="en-US" sz="2000" b="1" dirty="0" err="1"/>
              <a:t>casos</a:t>
            </a:r>
            <a:r>
              <a:rPr lang="en-US" sz="2000" b="1" dirty="0"/>
              <a:t>, por </a:t>
            </a:r>
            <a:r>
              <a:rPr lang="en-US" sz="2000" b="1" dirty="0" err="1"/>
              <a:t>vía</a:t>
            </a:r>
            <a:r>
              <a:rPr lang="en-US" sz="2000" b="1" dirty="0"/>
              <a:t> EV (solo </a:t>
            </a:r>
            <a:r>
              <a:rPr lang="en-US" sz="2000" b="1" dirty="0" err="1"/>
              <a:t>cristalina</a:t>
            </a:r>
            <a:r>
              <a:rPr lang="en-US" sz="2000" b="1" dirty="0"/>
              <a:t> o </a:t>
            </a:r>
            <a:r>
              <a:rPr lang="en-US" sz="2000" b="1" dirty="0" err="1"/>
              <a:t>corriente</a:t>
            </a:r>
            <a:r>
              <a:rPr lang="en-US" sz="2000" b="1" dirty="0"/>
              <a:t>)</a:t>
            </a:r>
          </a:p>
          <a:p>
            <a:r>
              <a:rPr lang="en-US" sz="2000" b="1" dirty="0"/>
              <a:t>Las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utilizadas</a:t>
            </a:r>
            <a:r>
              <a:rPr lang="en-US" sz="2000" b="1" dirty="0"/>
              <a:t> son la </a:t>
            </a:r>
            <a:r>
              <a:rPr lang="en-US" sz="2000" b="1" dirty="0" err="1"/>
              <a:t>corriente</a:t>
            </a:r>
            <a:r>
              <a:rPr lang="en-US" sz="2000" b="1" dirty="0"/>
              <a:t> o </a:t>
            </a:r>
            <a:r>
              <a:rPr lang="en-US" sz="2000" b="1" dirty="0" err="1"/>
              <a:t>cristalina</a:t>
            </a:r>
            <a:r>
              <a:rPr lang="en-US" sz="2000" b="1" dirty="0"/>
              <a:t> (de </a:t>
            </a:r>
            <a:r>
              <a:rPr lang="en-US" sz="2000" b="1" dirty="0" err="1"/>
              <a:t>acción</a:t>
            </a:r>
            <a:r>
              <a:rPr lang="en-US" sz="2000" b="1" dirty="0"/>
              <a:t> </a:t>
            </a:r>
            <a:r>
              <a:rPr lang="en-US" sz="2000" b="1" dirty="0" err="1"/>
              <a:t>rápida</a:t>
            </a:r>
            <a:r>
              <a:rPr lang="en-US" sz="2000" b="1" dirty="0"/>
              <a:t>) y la NPH (de </a:t>
            </a:r>
            <a:r>
              <a:rPr lang="en-US" sz="2000" b="1" dirty="0" err="1"/>
              <a:t>acción</a:t>
            </a:r>
            <a:r>
              <a:rPr lang="en-US" sz="2000" b="1" dirty="0"/>
              <a:t>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lenta</a:t>
            </a:r>
            <a:r>
              <a:rPr lang="en-US" sz="2000" b="1" dirty="0"/>
              <a:t>, de </a:t>
            </a:r>
            <a:r>
              <a:rPr lang="en-US" sz="2000" b="1" dirty="0" err="1"/>
              <a:t>aspecto</a:t>
            </a:r>
            <a:r>
              <a:rPr lang="en-US" sz="2000" b="1" dirty="0"/>
              <a:t> </a:t>
            </a:r>
            <a:r>
              <a:rPr lang="en-US" sz="2000" b="1" dirty="0" err="1"/>
              <a:t>turbio</a:t>
            </a:r>
            <a:r>
              <a:rPr lang="en-US" sz="2000" b="1" dirty="0"/>
              <a:t> o </a:t>
            </a:r>
            <a:r>
              <a:rPr lang="en-US" sz="2000" b="1" dirty="0" err="1"/>
              <a:t>lechoso</a:t>
            </a:r>
            <a:r>
              <a:rPr lang="en-US" sz="2000" b="1" dirty="0"/>
              <a:t>)</a:t>
            </a:r>
          </a:p>
          <a:p>
            <a:r>
              <a:rPr lang="en-US" sz="2000" b="1" dirty="0"/>
              <a:t>La </a:t>
            </a:r>
            <a:r>
              <a:rPr lang="en-US" sz="2000" b="1" dirty="0" err="1"/>
              <a:t>insulina</a:t>
            </a:r>
            <a:r>
              <a:rPr lang="en-US" sz="2000" b="1" dirty="0"/>
              <a:t> </a:t>
            </a:r>
            <a:r>
              <a:rPr lang="en-US" sz="2000" b="1" dirty="0" err="1"/>
              <a:t>corriente</a:t>
            </a:r>
            <a:r>
              <a:rPr lang="en-US" sz="2000" b="1" dirty="0"/>
              <a:t> o </a:t>
            </a:r>
            <a:r>
              <a:rPr lang="en-US" sz="2000" b="1" dirty="0" err="1"/>
              <a:t>cristalina</a:t>
            </a:r>
            <a:r>
              <a:rPr lang="en-US" sz="2000" b="1" dirty="0"/>
              <a:t> se </a:t>
            </a:r>
            <a:r>
              <a:rPr lang="en-US" sz="2000" b="1" dirty="0" err="1"/>
              <a:t>usa</a:t>
            </a:r>
            <a:r>
              <a:rPr lang="en-US" sz="2000" b="1" dirty="0"/>
              <a:t> </a:t>
            </a:r>
            <a:r>
              <a:rPr lang="en-US" sz="2000" b="1" dirty="0" err="1"/>
              <a:t>como</a:t>
            </a:r>
            <a:r>
              <a:rPr lang="en-US" sz="2000" b="1" dirty="0"/>
              <a:t> “</a:t>
            </a:r>
            <a:r>
              <a:rPr lang="en-US" sz="2000" b="1" dirty="0" err="1"/>
              <a:t>corrección</a:t>
            </a:r>
            <a:r>
              <a:rPr lang="en-US" sz="2000" b="1" dirty="0"/>
              <a:t>” (</a:t>
            </a:r>
            <a:r>
              <a:rPr lang="en-US" sz="2000" b="1" dirty="0" err="1"/>
              <a:t>disminuir</a:t>
            </a:r>
            <a:r>
              <a:rPr lang="en-US" sz="2000" b="1" dirty="0"/>
              <a:t> la </a:t>
            </a:r>
            <a:r>
              <a:rPr lang="en-US" sz="2000" b="1" dirty="0" err="1"/>
              <a:t>hiperglucemia</a:t>
            </a:r>
            <a:r>
              <a:rPr lang="en-US" sz="2000" b="1" dirty="0"/>
              <a:t> a </a:t>
            </a:r>
            <a:r>
              <a:rPr lang="en-US" sz="2000" b="1" dirty="0" err="1"/>
              <a:t>valores</a:t>
            </a:r>
            <a:r>
              <a:rPr lang="en-US" sz="2000" b="1" dirty="0"/>
              <a:t> </a:t>
            </a:r>
            <a:r>
              <a:rPr lang="en-US" sz="2000" b="1" dirty="0" err="1"/>
              <a:t>normales</a:t>
            </a:r>
            <a:r>
              <a:rPr lang="en-US" sz="2000" b="1" dirty="0"/>
              <a:t> </a:t>
            </a:r>
            <a:r>
              <a:rPr lang="en-US" sz="2000" b="1" dirty="0" err="1"/>
              <a:t>luego</a:t>
            </a:r>
            <a:r>
              <a:rPr lang="en-US" sz="2000" b="1" dirty="0"/>
              <a:t> de un control de </a:t>
            </a:r>
            <a:r>
              <a:rPr lang="en-US" sz="2000" b="1" dirty="0" err="1"/>
              <a:t>glucemia</a:t>
            </a:r>
            <a:r>
              <a:rPr lang="en-US" sz="2000" b="1" dirty="0"/>
              <a:t>) y la NPH para </a:t>
            </a:r>
            <a:r>
              <a:rPr lang="en-US" sz="2000" b="1" dirty="0" err="1"/>
              <a:t>mantener</a:t>
            </a:r>
            <a:r>
              <a:rPr lang="en-US" sz="2000" b="1" dirty="0"/>
              <a:t> la </a:t>
            </a:r>
            <a:r>
              <a:rPr lang="en-US" sz="2000" b="1" dirty="0" err="1"/>
              <a:t>glucemia</a:t>
            </a:r>
            <a:r>
              <a:rPr lang="en-US" sz="2000" b="1" dirty="0"/>
              <a:t> </a:t>
            </a:r>
            <a:r>
              <a:rPr lang="en-US" sz="2000" b="1" dirty="0" err="1"/>
              <a:t>estable</a:t>
            </a:r>
            <a:r>
              <a:rPr lang="en-US" sz="2000" b="1" dirty="0"/>
              <a:t> dentro de los </a:t>
            </a:r>
            <a:r>
              <a:rPr lang="en-US" sz="2000" b="1" dirty="0" err="1"/>
              <a:t>valores</a:t>
            </a:r>
            <a:r>
              <a:rPr lang="en-US" sz="2000" b="1" dirty="0"/>
              <a:t> basales </a:t>
            </a:r>
            <a:r>
              <a:rPr lang="en-US" sz="2000" b="1" dirty="0" err="1"/>
              <a:t>durante</a:t>
            </a:r>
            <a:r>
              <a:rPr lang="en-US" sz="2000" b="1" dirty="0"/>
              <a:t> </a:t>
            </a:r>
            <a:r>
              <a:rPr lang="en-US" sz="2000" b="1" dirty="0" err="1"/>
              <a:t>el</a:t>
            </a:r>
            <a:r>
              <a:rPr lang="en-US" sz="2000" b="1" dirty="0"/>
              <a:t> día</a:t>
            </a:r>
          </a:p>
          <a:p>
            <a:r>
              <a:rPr lang="en-US" sz="2000" b="1" dirty="0" err="1"/>
              <a:t>Valores</a:t>
            </a:r>
            <a:r>
              <a:rPr lang="en-US" sz="2000" b="1" dirty="0"/>
              <a:t> </a:t>
            </a:r>
            <a:r>
              <a:rPr lang="en-US" sz="2000" b="1" dirty="0" err="1"/>
              <a:t>normales</a:t>
            </a:r>
            <a:r>
              <a:rPr lang="en-US" sz="2000" b="1" dirty="0"/>
              <a:t> de </a:t>
            </a:r>
            <a:r>
              <a:rPr lang="en-US" sz="2000" b="1" dirty="0" err="1"/>
              <a:t>glucemia</a:t>
            </a:r>
            <a:r>
              <a:rPr lang="en-US" sz="2000" b="1" dirty="0"/>
              <a:t>: 70-120 mg/dl</a:t>
            </a:r>
          </a:p>
          <a:p>
            <a:r>
              <a:rPr lang="en-US" sz="2000" b="1" dirty="0"/>
              <a:t>Para </a:t>
            </a:r>
            <a:r>
              <a:rPr lang="en-US" sz="2000" b="1" dirty="0" err="1"/>
              <a:t>calcular</a:t>
            </a:r>
            <a:r>
              <a:rPr lang="en-US" sz="2000" b="1" dirty="0"/>
              <a:t> </a:t>
            </a:r>
            <a:r>
              <a:rPr lang="en-US" sz="2000" b="1" dirty="0" err="1"/>
              <a:t>el</a:t>
            </a:r>
            <a:r>
              <a:rPr lang="en-US" sz="2000" b="1" dirty="0"/>
              <a:t> volume a </a:t>
            </a:r>
            <a:r>
              <a:rPr lang="en-US" sz="2000" b="1" dirty="0" err="1"/>
              <a:t>administrar</a:t>
            </a:r>
            <a:r>
              <a:rPr lang="en-US" sz="2000" b="1" dirty="0"/>
              <a:t> se </a:t>
            </a:r>
            <a:r>
              <a:rPr lang="en-US" sz="2000" b="1" dirty="0" err="1"/>
              <a:t>puede</a:t>
            </a:r>
            <a:r>
              <a:rPr lang="en-US" sz="2000" b="1" dirty="0"/>
              <a:t> usar la </a:t>
            </a:r>
            <a:r>
              <a:rPr lang="en-US" sz="2000" b="1" dirty="0" err="1"/>
              <a:t>regla</a:t>
            </a:r>
            <a:r>
              <a:rPr lang="en-US" sz="2000" b="1" dirty="0"/>
              <a:t> de 3 simple o </a:t>
            </a:r>
            <a:r>
              <a:rPr lang="en-US" sz="2000" b="1" dirty="0" err="1"/>
              <a:t>también</a:t>
            </a:r>
            <a:r>
              <a:rPr lang="en-US" sz="2000" b="1" dirty="0"/>
              <a:t>  formula </a:t>
            </a:r>
            <a:r>
              <a:rPr lang="en-US" sz="2000" b="1" dirty="0" err="1"/>
              <a:t>usada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la </a:t>
            </a:r>
            <a:r>
              <a:rPr lang="en-US" sz="2000" b="1" dirty="0" err="1"/>
              <a:t>heparina</a:t>
            </a:r>
            <a:r>
              <a:rPr lang="en-US" sz="2000" b="1" dirty="0"/>
              <a:t>: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           </a:t>
            </a:r>
            <a:r>
              <a:rPr lang="en-US" sz="2000" b="1" dirty="0" err="1"/>
              <a:t>Dosis</a:t>
            </a:r>
            <a:r>
              <a:rPr lang="en-US" sz="2000" b="1" dirty="0"/>
              <a:t> x </a:t>
            </a:r>
            <a:r>
              <a:rPr lang="en-US" sz="2000" b="1" dirty="0" err="1"/>
              <a:t>jeringa</a:t>
            </a:r>
            <a:r>
              <a:rPr lang="en-US" sz="2000" b="1" dirty="0"/>
              <a:t> =</a:t>
            </a:r>
          </a:p>
          <a:p>
            <a:pPr marL="0" indent="0">
              <a:buNone/>
            </a:pPr>
            <a:r>
              <a:rPr lang="en-US" sz="2000" b="1" dirty="0"/>
              <a:t>           </a:t>
            </a:r>
            <a:r>
              <a:rPr lang="en-US" sz="2000" b="1" dirty="0" err="1"/>
              <a:t>Concentración</a:t>
            </a:r>
            <a:endParaRPr lang="en-US" sz="2000" b="1" dirty="0"/>
          </a:p>
          <a:p>
            <a:endParaRPr lang="en-US" sz="20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921B4DC-B092-4BA8-9661-92DB73926A91}"/>
              </a:ext>
            </a:extLst>
          </p:cNvPr>
          <p:cNvCxnSpPr>
            <a:cxnSpLocks/>
          </p:cNvCxnSpPr>
          <p:nvPr/>
        </p:nvCxnSpPr>
        <p:spPr>
          <a:xfrm>
            <a:off x="1059785" y="4709620"/>
            <a:ext cx="108855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INSULINAS HUMANAS R-N">
            <a:extLst>
              <a:ext uri="{FF2B5EF4-FFF2-40B4-BE49-F238E27FC236}">
                <a16:creationId xmlns:a16="http://schemas.microsoft.com/office/drawing/2014/main" id="{C8D7DF66-B244-4D0D-BF84-9131D70C8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88" y="53664"/>
            <a:ext cx="1343656" cy="1599590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sulina Humana Corriente / Regular - Administracion de enfermeria">
            <a:extLst>
              <a:ext uri="{FF2B5EF4-FFF2-40B4-BE49-F238E27FC236}">
                <a16:creationId xmlns:a16="http://schemas.microsoft.com/office/drawing/2014/main" id="{521CE6C8-EE4C-4FA5-999C-574BDA60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985" y="4045979"/>
            <a:ext cx="1806051" cy="10567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</p:pic>
      <p:pic>
        <p:nvPicPr>
          <p:cNvPr id="2054" name="Picture 6" descr="Humulin | ¿Para qué Sirve? | Dosis | Fórmula y Genérico">
            <a:extLst>
              <a:ext uri="{FF2B5EF4-FFF2-40B4-BE49-F238E27FC236}">
                <a16:creationId xmlns:a16="http://schemas.microsoft.com/office/drawing/2014/main" id="{48E7167B-CD9C-4C8F-BA2E-783DC2B78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240" y="95779"/>
            <a:ext cx="1531709" cy="1531709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884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02815"/>
            <a:ext cx="8246070" cy="351221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b="1" dirty="0" err="1">
                <a:solidFill>
                  <a:srgbClr val="002060"/>
                </a:solidFill>
              </a:rPr>
              <a:t>Problema</a:t>
            </a:r>
            <a:r>
              <a:rPr lang="en-US" sz="2900" b="1" dirty="0">
                <a:solidFill>
                  <a:srgbClr val="002060"/>
                </a:solidFill>
              </a:rPr>
              <a:t> 14:</a:t>
            </a: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Luego de controlar la glucemia de la Sra. R.C., cuyo valor es de 288 mg/dl. Ud. verifica la tabla de correcciones de esa paciente, que es la siguiente: </a:t>
            </a:r>
            <a:endParaRPr lang="es-A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121mg/dl-149 mg/dl administrar 2 UI de insulina corriente SC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150 mg/dl-199 mg/dl administrar 4 UI de insulina corriente SC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200 mg/dl-249 mg/dl administrar 6 UI de insulina corriente SC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250 mg/dl-299 mg/dl administrar 8 UI de insulina corriente SC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300 mg/dl </a:t>
            </a:r>
            <a:r>
              <a:rPr lang="es-E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más administrar 10 UI de insulina corriente SC y avisar a médico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a)¿Cuántas UI de insulina debe administrar, según  la tabla de corrección?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b)¿A cuántos ml equivale esa dosis?</a:t>
            </a:r>
            <a:endParaRPr lang="es-A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pic>
        <p:nvPicPr>
          <p:cNvPr id="4" name="Picture 8" descr="Jeringa 1ml Insulina 100-ui Con Aguja 30g X 1/2 Ultra Fina |  MEDICALARGENTINA">
            <a:extLst>
              <a:ext uri="{FF2B5EF4-FFF2-40B4-BE49-F238E27FC236}">
                <a16:creationId xmlns:a16="http://schemas.microsoft.com/office/drawing/2014/main" id="{FEC4FE1D-5B3E-46F2-A37A-41ABECC4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956" y="2266340"/>
            <a:ext cx="2290574" cy="2139396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90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F3F94-2C77-67AA-9F03-600AEDFD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JERINGAS HIPODÉRMICAS (1 ml)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3D00B240-9C30-DDBA-B931-CFCF5F401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25" y="1183090"/>
            <a:ext cx="8246070" cy="20545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1F65837-321C-E0B2-CE08-557C63E490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4" y="3071115"/>
            <a:ext cx="7177135" cy="193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979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350110"/>
            <a:ext cx="6566315" cy="351221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a) </a:t>
            </a:r>
            <a:r>
              <a:rPr lang="en-US" sz="1600" dirty="0" err="1">
                <a:highlight>
                  <a:srgbClr val="FFFF00"/>
                </a:highlight>
              </a:rPr>
              <a:t>Según</a:t>
            </a:r>
            <a:r>
              <a:rPr lang="en-US" sz="1600" dirty="0">
                <a:highlight>
                  <a:srgbClr val="FFFF00"/>
                </a:highlight>
              </a:rPr>
              <a:t> la </a:t>
            </a:r>
            <a:r>
              <a:rPr lang="en-US" sz="1600" dirty="0" err="1">
                <a:highlight>
                  <a:srgbClr val="FFFF00"/>
                </a:highlight>
              </a:rPr>
              <a:t>tabla</a:t>
            </a:r>
            <a:r>
              <a:rPr lang="en-US" sz="1600" dirty="0">
                <a:highlight>
                  <a:srgbClr val="FFFF00"/>
                </a:highlight>
              </a:rPr>
              <a:t> de </a:t>
            </a:r>
            <a:r>
              <a:rPr lang="en-US" sz="1600" dirty="0" err="1">
                <a:highlight>
                  <a:srgbClr val="FFFF00"/>
                </a:highlight>
              </a:rPr>
              <a:t>corrección</a:t>
            </a:r>
            <a:r>
              <a:rPr lang="en-US" sz="1600" dirty="0">
                <a:highlight>
                  <a:srgbClr val="FFFF00"/>
                </a:highlight>
              </a:rPr>
              <a:t>, debe </a:t>
            </a:r>
            <a:r>
              <a:rPr lang="en-US" sz="1600" dirty="0" err="1">
                <a:highlight>
                  <a:srgbClr val="FFFF00"/>
                </a:highlight>
              </a:rPr>
              <a:t>recibir</a:t>
            </a:r>
            <a:r>
              <a:rPr lang="en-US" sz="1600" dirty="0">
                <a:highlight>
                  <a:srgbClr val="FFFF00"/>
                </a:highlight>
              </a:rPr>
              <a:t> 8 UI de </a:t>
            </a:r>
            <a:r>
              <a:rPr lang="en-US" sz="1600" dirty="0" err="1">
                <a:highlight>
                  <a:srgbClr val="FFFF00"/>
                </a:highlight>
              </a:rPr>
              <a:t>insulina</a:t>
            </a:r>
            <a:r>
              <a:rPr lang="en-US" sz="1600" dirty="0">
                <a:highlight>
                  <a:srgbClr val="FFFF00"/>
                </a:highlight>
              </a:rPr>
              <a:t> </a:t>
            </a:r>
            <a:r>
              <a:rPr lang="en-US" sz="1600" dirty="0" err="1">
                <a:highlight>
                  <a:srgbClr val="FFFF00"/>
                </a:highlight>
              </a:rPr>
              <a:t>corriente</a:t>
            </a:r>
            <a:r>
              <a:rPr lang="en-US" sz="1600" dirty="0">
                <a:highlight>
                  <a:srgbClr val="FFFF00"/>
                </a:highlight>
              </a:rPr>
              <a:t> SC.</a:t>
            </a:r>
          </a:p>
          <a:p>
            <a:pPr marL="0" indent="0">
              <a:buNone/>
            </a:pPr>
            <a:r>
              <a:rPr lang="en-US" sz="1600" dirty="0"/>
              <a:t>b)      100 UI ----------------1 ml</a:t>
            </a:r>
          </a:p>
          <a:p>
            <a:pPr marL="0" indent="0">
              <a:buNone/>
            </a:pPr>
            <a:r>
              <a:rPr lang="en-US" sz="1600" dirty="0"/>
              <a:t>              8 UI----------------X = 8 UI x 1 ml</a:t>
            </a:r>
          </a:p>
          <a:p>
            <a:pPr marL="0" indent="0">
              <a:buNone/>
            </a:pPr>
            <a:r>
              <a:rPr lang="en-US" sz="1600" dirty="0"/>
              <a:t>                                                          100 UI</a:t>
            </a:r>
          </a:p>
          <a:p>
            <a:pPr marL="0" indent="0">
              <a:buNone/>
            </a:pPr>
            <a:r>
              <a:rPr lang="en-US" sz="1600" dirty="0"/>
              <a:t>X: </a:t>
            </a:r>
            <a:r>
              <a:rPr lang="en-US" sz="1600" dirty="0">
                <a:highlight>
                  <a:srgbClr val="FFFF00"/>
                </a:highlight>
              </a:rPr>
              <a:t>Recibe 0,08 ml de </a:t>
            </a:r>
            <a:r>
              <a:rPr lang="en-US" sz="1600" dirty="0" err="1">
                <a:highlight>
                  <a:srgbClr val="FFFF00"/>
                </a:highlight>
              </a:rPr>
              <a:t>heparina</a:t>
            </a:r>
            <a:r>
              <a:rPr lang="en-US" sz="1600" dirty="0">
                <a:highlight>
                  <a:srgbClr val="FFFF00"/>
                </a:highlight>
              </a:rPr>
              <a:t> (8 </a:t>
            </a:r>
            <a:r>
              <a:rPr lang="en-US" sz="1600" dirty="0" err="1">
                <a:highlight>
                  <a:srgbClr val="FFFF00"/>
                </a:highlight>
              </a:rPr>
              <a:t>centésimas</a:t>
            </a:r>
            <a:r>
              <a:rPr lang="en-US" sz="1600" dirty="0">
                <a:highlight>
                  <a:srgbClr val="FFFF00"/>
                </a:highlight>
              </a:rPr>
              <a:t> de ml)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6CB58910-8689-467E-9187-9B98640B12C1}"/>
              </a:ext>
            </a:extLst>
          </p:cNvPr>
          <p:cNvCxnSpPr>
            <a:cxnSpLocks/>
          </p:cNvCxnSpPr>
          <p:nvPr/>
        </p:nvCxnSpPr>
        <p:spPr>
          <a:xfrm>
            <a:off x="3908017" y="2266340"/>
            <a:ext cx="1450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5C4C6BC6-9BDA-6336-063D-70CD92476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193" y="2877160"/>
            <a:ext cx="5400039" cy="106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2B63C59-6F86-D828-F715-C4747D3F960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193" y="4014638"/>
            <a:ext cx="5400040" cy="779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6314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EE9F8-C84D-F3FF-5341-0F3B6FF2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800" dirty="0"/>
              <a:t>JERINGAS HIPODÉRMICAS PARA CARGAR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D1174D6-335F-31F0-5178-FE15AFE0E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0" y="1502815"/>
            <a:ext cx="5955197" cy="17321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FA7828-1829-3AF7-F248-96BCF72DB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1" y="3004365"/>
            <a:ext cx="6031698" cy="201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20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419045"/>
            <a:ext cx="7787955" cy="13912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2060"/>
                </a:solidFill>
              </a:rPr>
              <a:t>MUCHAS GRACIAS POR SU ATENCIÓN!!</a:t>
            </a:r>
            <a:endParaRPr lang="en-US" sz="44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826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1:</a:t>
            </a:r>
          </a:p>
          <a:p>
            <a:endParaRPr lang="en-US" sz="2000" dirty="0"/>
          </a:p>
          <a:p>
            <a:r>
              <a:rPr lang="en-US" sz="2000" dirty="0"/>
              <a:t>Ud. </a:t>
            </a:r>
            <a:r>
              <a:rPr lang="en-US" sz="2000" dirty="0" err="1"/>
              <a:t>tiene</a:t>
            </a:r>
            <a:r>
              <a:rPr lang="en-US" sz="2000" dirty="0"/>
              <a:t> un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ampolla</a:t>
            </a:r>
            <a:r>
              <a:rPr lang="en-US" sz="2000" dirty="0"/>
              <a:t> de </a:t>
            </a:r>
            <a:r>
              <a:rPr lang="en-US" sz="2000" dirty="0" err="1"/>
              <a:t>Ampicilina</a:t>
            </a:r>
            <a:r>
              <a:rPr lang="en-US" sz="2000" dirty="0"/>
              <a:t> </a:t>
            </a:r>
            <a:r>
              <a:rPr lang="en-US" sz="2000" dirty="0" err="1"/>
              <a:t>conteniendo</a:t>
            </a:r>
            <a:r>
              <a:rPr lang="en-US" sz="2000" dirty="0"/>
              <a:t> 1g de </a:t>
            </a:r>
            <a:r>
              <a:rPr lang="en-US" sz="2000" dirty="0" err="1"/>
              <a:t>éste</a:t>
            </a:r>
            <a:r>
              <a:rPr lang="en-US" sz="2000" dirty="0"/>
              <a:t> </a:t>
            </a:r>
            <a:r>
              <a:rPr lang="en-US" sz="2000" dirty="0" err="1"/>
              <a:t>antibiótico</a:t>
            </a:r>
            <a:r>
              <a:rPr lang="en-US" sz="2000" dirty="0"/>
              <a:t>. La </a:t>
            </a:r>
            <a:r>
              <a:rPr lang="en-US" sz="2000" dirty="0" err="1"/>
              <a:t>indicación</a:t>
            </a:r>
            <a:r>
              <a:rPr lang="en-US" sz="2000" dirty="0"/>
              <a:t> </a:t>
            </a:r>
            <a:r>
              <a:rPr lang="en-US" sz="2000" dirty="0" err="1"/>
              <a:t>médica</a:t>
            </a:r>
            <a:r>
              <a:rPr lang="en-US" sz="2000" dirty="0"/>
              <a:t> </a:t>
            </a:r>
            <a:r>
              <a:rPr lang="en-US" sz="2000" dirty="0" err="1"/>
              <a:t>solicita</a:t>
            </a:r>
            <a:r>
              <a:rPr lang="en-US" sz="2000" dirty="0"/>
              <a:t> que se </a:t>
            </a:r>
            <a:r>
              <a:rPr lang="en-US" sz="2000" dirty="0" err="1"/>
              <a:t>administren</a:t>
            </a:r>
            <a:r>
              <a:rPr lang="en-US" sz="2000" dirty="0"/>
              <a:t> 250 mg. Ud. </a:t>
            </a:r>
            <a:r>
              <a:rPr lang="en-US" sz="2000" dirty="0" err="1"/>
              <a:t>Reconstituye</a:t>
            </a:r>
            <a:r>
              <a:rPr lang="en-US" sz="2000" dirty="0"/>
              <a:t> </a:t>
            </a:r>
            <a:r>
              <a:rPr lang="en-US" sz="2000" dirty="0" err="1"/>
              <a:t>dicho</a:t>
            </a:r>
            <a:r>
              <a:rPr lang="en-US" sz="2000" dirty="0"/>
              <a:t> </a:t>
            </a:r>
            <a:r>
              <a:rPr lang="en-US" sz="2000" dirty="0" err="1"/>
              <a:t>fármaco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10 cc de SF. ¿</a:t>
            </a:r>
            <a:r>
              <a:rPr lang="en-US" sz="2000" dirty="0" err="1"/>
              <a:t>Cúantós</a:t>
            </a:r>
            <a:r>
              <a:rPr lang="en-US" sz="2000" dirty="0"/>
              <a:t> cc de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dirty="0" err="1"/>
              <a:t>dilución</a:t>
            </a:r>
            <a:r>
              <a:rPr lang="en-US" sz="2000" dirty="0"/>
              <a:t> </a:t>
            </a:r>
            <a:r>
              <a:rPr lang="en-US" sz="2000" dirty="0" err="1"/>
              <a:t>corresponde</a:t>
            </a:r>
            <a:r>
              <a:rPr lang="en-US" sz="2000" dirty="0"/>
              <a:t> a la </a:t>
            </a:r>
            <a:r>
              <a:rPr lang="en-US" sz="2000" dirty="0" err="1"/>
              <a:t>dosis</a:t>
            </a:r>
            <a:r>
              <a:rPr lang="en-US" sz="2000" dirty="0"/>
              <a:t> </a:t>
            </a:r>
            <a:r>
              <a:rPr lang="en-US" sz="2000" dirty="0" err="1"/>
              <a:t>solicitada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2487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5" y="281178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1"/>
            <a:ext cx="5802789" cy="291835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sz="2000" dirty="0"/>
              <a:t>1g = 1000 mg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1000 mg--------------------10 cc SF</a:t>
            </a:r>
          </a:p>
          <a:p>
            <a:pPr marL="0" indent="0">
              <a:buNone/>
            </a:pPr>
            <a:r>
              <a:rPr lang="en-US" sz="2000" dirty="0"/>
              <a:t>250 mg----------------------X = 250 mg x 10 cc SF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  1000 mg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2,5 cc SF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486B4214-E435-4DA4-8DEF-8E92E597A8E4}"/>
              </a:ext>
            </a:extLst>
          </p:cNvPr>
          <p:cNvCxnSpPr/>
          <p:nvPr/>
        </p:nvCxnSpPr>
        <p:spPr>
          <a:xfrm>
            <a:off x="4419295" y="3182570"/>
            <a:ext cx="18324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153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2:</a:t>
            </a:r>
          </a:p>
          <a:p>
            <a:endParaRPr lang="en-US" sz="2000" dirty="0"/>
          </a:p>
          <a:p>
            <a:r>
              <a:rPr lang="en-US" sz="2000" dirty="0"/>
              <a:t>Un </a:t>
            </a:r>
            <a:r>
              <a:rPr lang="en-US" sz="2000" dirty="0" err="1"/>
              <a:t>paciente</a:t>
            </a:r>
            <a:r>
              <a:rPr lang="en-US" sz="2000" dirty="0"/>
              <a:t> </a:t>
            </a:r>
            <a:r>
              <a:rPr lang="en-US" sz="2000" dirty="0" err="1"/>
              <a:t>tiene</a:t>
            </a:r>
            <a:r>
              <a:rPr lang="en-US" sz="2000" dirty="0"/>
              <a:t> </a:t>
            </a:r>
            <a:r>
              <a:rPr lang="en-US" sz="2000" dirty="0" err="1"/>
              <a:t>indicado</a:t>
            </a:r>
            <a:r>
              <a:rPr lang="en-US" sz="2000" dirty="0"/>
              <a:t> </a:t>
            </a:r>
            <a:r>
              <a:rPr lang="en-US" sz="2000" dirty="0" err="1"/>
              <a:t>Ibuprofeno</a:t>
            </a:r>
            <a:r>
              <a:rPr lang="en-US" sz="2000" dirty="0"/>
              <a:t> 600 mg (VO)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suspensión</a:t>
            </a:r>
            <a:r>
              <a:rPr lang="en-US" sz="2000" dirty="0"/>
              <a:t>. La </a:t>
            </a:r>
            <a:r>
              <a:rPr lang="en-US" sz="2000" dirty="0" err="1"/>
              <a:t>presentación</a:t>
            </a:r>
            <a:r>
              <a:rPr lang="en-US" sz="2000" dirty="0"/>
              <a:t> de </a:t>
            </a:r>
            <a:r>
              <a:rPr lang="en-US" sz="2000" dirty="0" err="1"/>
              <a:t>dicho</a:t>
            </a:r>
            <a:r>
              <a:rPr lang="en-US" sz="2000" dirty="0"/>
              <a:t> </a:t>
            </a:r>
            <a:r>
              <a:rPr lang="en-US" sz="2000" dirty="0" err="1"/>
              <a:t>fármaco</a:t>
            </a:r>
            <a:r>
              <a:rPr lang="en-US" sz="2000" dirty="0"/>
              <a:t> es la </a:t>
            </a:r>
            <a:r>
              <a:rPr lang="en-US" sz="2000" dirty="0" err="1"/>
              <a:t>siguiente</a:t>
            </a:r>
            <a:r>
              <a:rPr lang="en-US" sz="2000" dirty="0"/>
              <a:t>: </a:t>
            </a:r>
            <a:r>
              <a:rPr lang="en-US" sz="2000" dirty="0" err="1"/>
              <a:t>frasco</a:t>
            </a:r>
            <a:r>
              <a:rPr lang="en-US" sz="2000" dirty="0"/>
              <a:t> </a:t>
            </a:r>
            <a:r>
              <a:rPr lang="en-US" sz="2000" dirty="0" err="1"/>
              <a:t>conteniendo</a:t>
            </a:r>
            <a:r>
              <a:rPr lang="en-US" sz="2000" dirty="0"/>
              <a:t> 0,2 g = 10 ml. ¿</a:t>
            </a:r>
            <a:r>
              <a:rPr lang="en-US" sz="2000" dirty="0" err="1"/>
              <a:t>Cuántos</a:t>
            </a:r>
            <a:r>
              <a:rPr lang="en-US" sz="2000" dirty="0"/>
              <a:t> ml debe </a:t>
            </a:r>
            <a:r>
              <a:rPr lang="en-US" sz="2000" dirty="0" err="1"/>
              <a:t>administrar</a:t>
            </a:r>
            <a:r>
              <a:rPr lang="en-US" sz="2000" dirty="0"/>
              <a:t> para </a:t>
            </a:r>
            <a:r>
              <a:rPr lang="en-US" sz="2000" dirty="0" err="1"/>
              <a:t>cumplir</a:t>
            </a:r>
            <a:r>
              <a:rPr lang="en-US" sz="2000" dirty="0"/>
              <a:t> con </a:t>
            </a:r>
            <a:r>
              <a:rPr lang="en-US" sz="2000" dirty="0" err="1"/>
              <a:t>dicha</a:t>
            </a:r>
            <a:r>
              <a:rPr lang="en-US" sz="2000" dirty="0"/>
              <a:t> </a:t>
            </a:r>
            <a:r>
              <a:rPr lang="en-US" sz="2000" dirty="0" err="1"/>
              <a:t>indicación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317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1 g-----------------------1000 mg</a:t>
            </a:r>
          </a:p>
          <a:p>
            <a:pPr marL="0" indent="0">
              <a:buNone/>
            </a:pPr>
            <a:r>
              <a:rPr lang="en-US" sz="2000" dirty="0"/>
              <a:t>0,2 g---------------------X = 0,2g x 1000 mg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1 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200 mg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sz="2000" dirty="0"/>
              <a:t>200 mg-------------------10 ml</a:t>
            </a:r>
          </a:p>
          <a:p>
            <a:pPr marL="0" indent="0">
              <a:buNone/>
            </a:pPr>
            <a:r>
              <a:rPr lang="en-US" sz="2000" dirty="0"/>
              <a:t>600 mg-------------------X = 600 mg x 10 ml</a:t>
            </a:r>
          </a:p>
          <a:p>
            <a:pPr marL="0" indent="0">
              <a:buNone/>
            </a:pPr>
            <a:r>
              <a:rPr lang="en-US" sz="2000" dirty="0"/>
              <a:t>                                                     200 mg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30 ml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4113885" y="2266340"/>
            <a:ext cx="15270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3460E87-6F27-457B-BC63-534EB78B4E6F}"/>
              </a:ext>
            </a:extLst>
          </p:cNvPr>
          <p:cNvCxnSpPr>
            <a:cxnSpLocks/>
          </p:cNvCxnSpPr>
          <p:nvPr/>
        </p:nvCxnSpPr>
        <p:spPr>
          <a:xfrm>
            <a:off x="4266590" y="4098800"/>
            <a:ext cx="15270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54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Cálculos</a:t>
            </a:r>
            <a:r>
              <a:rPr lang="en-US" dirty="0"/>
              <a:t> de </a:t>
            </a:r>
            <a:r>
              <a:rPr lang="en-US" dirty="0" err="1"/>
              <a:t>medicación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791270"/>
            <a:ext cx="5802789" cy="2996399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Problema</a:t>
            </a:r>
            <a:r>
              <a:rPr lang="en-US" sz="2000" b="1" dirty="0">
                <a:solidFill>
                  <a:srgbClr val="002060"/>
                </a:solidFill>
              </a:rPr>
              <a:t> 3:</a:t>
            </a:r>
          </a:p>
          <a:p>
            <a:endParaRPr lang="en-US" sz="2000" dirty="0"/>
          </a:p>
          <a:p>
            <a:r>
              <a:rPr lang="en-US" sz="2000" dirty="0"/>
              <a:t>Una </a:t>
            </a:r>
            <a:r>
              <a:rPr lang="en-US" sz="2000" dirty="0" err="1"/>
              <a:t>paciente</a:t>
            </a:r>
            <a:r>
              <a:rPr lang="en-US" sz="2000" dirty="0"/>
              <a:t> recibe </a:t>
            </a:r>
            <a:r>
              <a:rPr lang="en-US" sz="2000" dirty="0" err="1"/>
              <a:t>Acenocumarol</a:t>
            </a:r>
            <a:r>
              <a:rPr lang="en-US" sz="2000" dirty="0"/>
              <a:t> 1 mg por día y los </a:t>
            </a:r>
            <a:r>
              <a:rPr lang="en-US" sz="2000" dirty="0" err="1"/>
              <a:t>comprimidos</a:t>
            </a:r>
            <a:r>
              <a:rPr lang="en-US" sz="2000" dirty="0"/>
              <a:t> de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dirty="0" err="1"/>
              <a:t>medicación</a:t>
            </a:r>
            <a:r>
              <a:rPr lang="en-US" sz="2000" dirty="0"/>
              <a:t> son de 4 mg. ¿</a:t>
            </a:r>
            <a:r>
              <a:rPr lang="en-US" sz="2000" dirty="0" err="1"/>
              <a:t>Qué</a:t>
            </a:r>
            <a:r>
              <a:rPr lang="en-US" sz="2000" dirty="0"/>
              <a:t> </a:t>
            </a:r>
            <a:r>
              <a:rPr lang="en-US" sz="2000" dirty="0" err="1"/>
              <a:t>cantidad</a:t>
            </a:r>
            <a:r>
              <a:rPr lang="en-US" sz="2000" dirty="0"/>
              <a:t> de </a:t>
            </a:r>
            <a:r>
              <a:rPr lang="en-US" sz="2000" dirty="0" err="1"/>
              <a:t>comprimido</a:t>
            </a:r>
            <a:r>
              <a:rPr lang="en-US" sz="2000" dirty="0"/>
              <a:t> </a:t>
            </a:r>
            <a:r>
              <a:rPr lang="en-US" sz="2000" dirty="0" err="1"/>
              <a:t>debería</a:t>
            </a:r>
            <a:r>
              <a:rPr lang="en-US" sz="2000" dirty="0"/>
              <a:t> </a:t>
            </a:r>
            <a:r>
              <a:rPr lang="en-US" sz="2000" dirty="0" err="1"/>
              <a:t>administrársele</a:t>
            </a:r>
            <a:r>
              <a:rPr lang="en-US" sz="2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512631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281175"/>
            <a:ext cx="5497380" cy="61082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Problema</a:t>
            </a:r>
            <a:r>
              <a:rPr lang="en-US" dirty="0"/>
              <a:t>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82929"/>
            <a:ext cx="5802789" cy="337939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4 mg----------------------- 1 </a:t>
            </a:r>
            <a:r>
              <a:rPr lang="en-US" sz="2000" dirty="0" err="1"/>
              <a:t>comprimido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1 mg---------------------X = 1 mg x 1 </a:t>
            </a:r>
            <a:r>
              <a:rPr lang="en-US" sz="2000" dirty="0" err="1"/>
              <a:t>comprimido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                                             4 mg</a:t>
            </a:r>
          </a:p>
          <a:p>
            <a:pPr marL="0" indent="0">
              <a:buNone/>
            </a:pPr>
            <a:r>
              <a:rPr lang="en-US" sz="2000" dirty="0">
                <a:highlight>
                  <a:srgbClr val="FFFF00"/>
                </a:highlight>
              </a:rPr>
              <a:t>X: </a:t>
            </a: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</a:rPr>
              <a:t>0,25 = ¼ </a:t>
            </a:r>
            <a:r>
              <a:rPr lang="en-US" sz="2000" dirty="0" err="1">
                <a:solidFill>
                  <a:srgbClr val="002060"/>
                </a:solidFill>
                <a:highlight>
                  <a:srgbClr val="FFFF00"/>
                </a:highlight>
              </a:rPr>
              <a:t>comprimido</a:t>
            </a: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A107BCE-5DD9-4FE6-AFB8-61B3C8903EBA}"/>
              </a:ext>
            </a:extLst>
          </p:cNvPr>
          <p:cNvCxnSpPr>
            <a:cxnSpLocks/>
          </p:cNvCxnSpPr>
          <p:nvPr/>
        </p:nvCxnSpPr>
        <p:spPr>
          <a:xfrm>
            <a:off x="4113885" y="2266340"/>
            <a:ext cx="21378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146" name="Picture 2" descr="Cuatro manos recogiendo partes del gráfico de tartas. compartimos el  mercado. ilustración de vectores. | CanStock">
            <a:extLst>
              <a:ext uri="{FF2B5EF4-FFF2-40B4-BE49-F238E27FC236}">
                <a16:creationId xmlns:a16="http://schemas.microsoft.com/office/drawing/2014/main" id="{3A30FC98-5629-4510-BA79-D86E0F256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26" y="3047318"/>
            <a:ext cx="1690926" cy="17601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843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2023</Words>
  <Application>Microsoft Office PowerPoint</Application>
  <PresentationFormat>Presentación en pantalla (16:9)</PresentationFormat>
  <Paragraphs>292</Paragraphs>
  <Slides>39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Cálculos para la Administración de Medicamentos</vt:lpstr>
      <vt:lpstr>Equivalencias básicas</vt:lpstr>
      <vt:lpstr>Fórmula básica para el cálculo de dosis de medicamentos</vt:lpstr>
      <vt:lpstr>Cálculos de medicación</vt:lpstr>
      <vt:lpstr>Problema 1</vt:lpstr>
      <vt:lpstr>Cálculos de medicación</vt:lpstr>
      <vt:lpstr>Problema 2</vt:lpstr>
      <vt:lpstr>Cálculos de medicación</vt:lpstr>
      <vt:lpstr>Problema 3</vt:lpstr>
      <vt:lpstr>Cálculos de medicación</vt:lpstr>
      <vt:lpstr>Problema 4</vt:lpstr>
      <vt:lpstr>Cálculos de medicación</vt:lpstr>
      <vt:lpstr>Problema 5</vt:lpstr>
      <vt:lpstr>Cálculos de medicación</vt:lpstr>
      <vt:lpstr>Problema 6</vt:lpstr>
      <vt:lpstr>Cálculos de medicación</vt:lpstr>
      <vt:lpstr>Problema 7</vt:lpstr>
      <vt:lpstr>Cálculos de medicación</vt:lpstr>
      <vt:lpstr>Problema 8</vt:lpstr>
      <vt:lpstr>Cálculos de medicación</vt:lpstr>
      <vt:lpstr>Problema 9</vt:lpstr>
      <vt:lpstr>Cálculos de medicación</vt:lpstr>
      <vt:lpstr>Problema 9</vt:lpstr>
      <vt:lpstr>Cálculos de medicación</vt:lpstr>
      <vt:lpstr>Cálculos de medicación</vt:lpstr>
      <vt:lpstr>Cálculos de medicación</vt:lpstr>
      <vt:lpstr>Problema 11</vt:lpstr>
      <vt:lpstr>Cálculos de medicación</vt:lpstr>
      <vt:lpstr>Problema 12</vt:lpstr>
      <vt:lpstr>Cálculos de medicación</vt:lpstr>
      <vt:lpstr>Cálculos de medicación</vt:lpstr>
      <vt:lpstr>Problema 15</vt:lpstr>
      <vt:lpstr>Problema 15</vt:lpstr>
      <vt:lpstr>Cálculos de medicación</vt:lpstr>
      <vt:lpstr>Cálculos de medicación</vt:lpstr>
      <vt:lpstr>JERINGAS HIPODÉRMICAS (1 ml)</vt:lpstr>
      <vt:lpstr>Problema 15</vt:lpstr>
      <vt:lpstr>JERINGAS HIPODÉRMICAS PARA CARGAR</vt:lpstr>
      <vt:lpstr>Cálculos de medicación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2017-07-31T13:54:48Z</dcterms:created>
  <dcterms:modified xsi:type="dcterms:W3CDTF">2026-08-11T16:28:22Z</dcterms:modified>
</cp:coreProperties>
</file>