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303" r:id="rId5"/>
    <p:sldId id="298" r:id="rId6"/>
    <p:sldId id="302" r:id="rId7"/>
    <p:sldId id="300" r:id="rId8"/>
    <p:sldId id="299" r:id="rId9"/>
    <p:sldId id="301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Nogales" userId="e02c1a9a78657e86" providerId="LiveId" clId="{42B451D5-97E9-4B4B-B73A-76606FD6FEDA}"/>
    <pc:docChg chg="modSld">
      <pc:chgData name="Miguel Nogales" userId="e02c1a9a78657e86" providerId="LiveId" clId="{42B451D5-97E9-4B4B-B73A-76606FD6FEDA}" dt="2026-08-19T10:53:14.354" v="10" actId="20577"/>
      <pc:docMkLst>
        <pc:docMk/>
      </pc:docMkLst>
      <pc:sldChg chg="modSp mod">
        <pc:chgData name="Miguel Nogales" userId="e02c1a9a78657e86" providerId="LiveId" clId="{42B451D5-97E9-4B4B-B73A-76606FD6FEDA}" dt="2026-08-10T10:14:45.620" v="6" actId="20577"/>
        <pc:sldMkLst>
          <pc:docMk/>
          <pc:sldMk cId="4249688260" sldId="256"/>
        </pc:sldMkLst>
        <pc:spChg chg="mod">
          <ac:chgData name="Miguel Nogales" userId="e02c1a9a78657e86" providerId="LiveId" clId="{42B451D5-97E9-4B4B-B73A-76606FD6FEDA}" dt="2026-08-10T10:14:45.620" v="6" actId="20577"/>
          <ac:spMkLst>
            <pc:docMk/>
            <pc:sldMk cId="4249688260" sldId="256"/>
            <ac:spMk id="6" creationId="{2B22C686-9D3E-F227-3EA0-3F4F3C734587}"/>
          </ac:spMkLst>
        </pc:spChg>
      </pc:sldChg>
      <pc:sldChg chg="modSp mod">
        <pc:chgData name="Miguel Nogales" userId="e02c1a9a78657e86" providerId="LiveId" clId="{42B451D5-97E9-4B4B-B73A-76606FD6FEDA}" dt="2026-08-19T10:53:14.354" v="10" actId="20577"/>
        <pc:sldMkLst>
          <pc:docMk/>
          <pc:sldMk cId="344563909" sldId="266"/>
        </pc:sldMkLst>
        <pc:spChg chg="mod">
          <ac:chgData name="Miguel Nogales" userId="e02c1a9a78657e86" providerId="LiveId" clId="{42B451D5-97E9-4B4B-B73A-76606FD6FEDA}" dt="2026-08-19T10:53:09.939" v="8" actId="20577"/>
          <ac:spMkLst>
            <pc:docMk/>
            <pc:sldMk cId="344563909" sldId="266"/>
            <ac:spMk id="5" creationId="{A7883BBA-D447-F78C-2DAC-7347C635BA53}"/>
          </ac:spMkLst>
        </pc:spChg>
        <pc:spChg chg="mod">
          <ac:chgData name="Miguel Nogales" userId="e02c1a9a78657e86" providerId="LiveId" clId="{42B451D5-97E9-4B4B-B73A-76606FD6FEDA}" dt="2026-08-19T10:53:14.354" v="10" actId="20577"/>
          <ac:spMkLst>
            <pc:docMk/>
            <pc:sldMk cId="344563909" sldId="266"/>
            <ac:spMk id="8" creationId="{1FB9E9F5-D621-2328-AE7F-FE20F6CFCCA4}"/>
          </ac:spMkLst>
        </pc:spChg>
      </pc:sldChg>
    </pc:docChg>
  </pc:docChgLst>
  <pc:docChgLst>
    <pc:chgData name="Miguel Nogales" userId="e02c1a9a78657e86" providerId="LiveId" clId="{0088B227-26DC-4FAF-9CE1-5D1B96BA946D}"/>
    <pc:docChg chg="undo custSel addSld modSld sldOrd">
      <pc:chgData name="Miguel Nogales" userId="e02c1a9a78657e86" providerId="LiveId" clId="{0088B227-26DC-4FAF-9CE1-5D1B96BA946D}" dt="2026-07-30T18:51:34.487" v="397" actId="14100"/>
      <pc:docMkLst>
        <pc:docMk/>
      </pc:docMkLst>
      <pc:sldChg chg="addSp modSp mod">
        <pc:chgData name="Miguel Nogales" userId="e02c1a9a78657e86" providerId="LiveId" clId="{0088B227-26DC-4FAF-9CE1-5D1B96BA946D}" dt="2026-07-30T18:03:34.470" v="13" actId="1076"/>
        <pc:sldMkLst>
          <pc:docMk/>
          <pc:sldMk cId="4249688260" sldId="256"/>
        </pc:sldMkLst>
        <pc:picChg chg="add mod">
          <ac:chgData name="Miguel Nogales" userId="e02c1a9a78657e86" providerId="LiveId" clId="{0088B227-26DC-4FAF-9CE1-5D1B96BA946D}" dt="2026-07-30T18:02:42.352" v="5" actId="1076"/>
          <ac:picMkLst>
            <pc:docMk/>
            <pc:sldMk cId="4249688260" sldId="256"/>
            <ac:picMk id="4" creationId="{957A6B9E-EBD4-DB81-8623-0B2FF84BD9D4}"/>
          </ac:picMkLst>
        </pc:picChg>
        <pc:picChg chg="mod">
          <ac:chgData name="Miguel Nogales" userId="e02c1a9a78657e86" providerId="LiveId" clId="{0088B227-26DC-4FAF-9CE1-5D1B96BA946D}" dt="2026-07-30T18:03:34.470" v="13" actId="1076"/>
          <ac:picMkLst>
            <pc:docMk/>
            <pc:sldMk cId="4249688260" sldId="256"/>
            <ac:picMk id="7" creationId="{A6FCE39E-EA44-ED3A-7DD6-147640D9C313}"/>
          </ac:picMkLst>
        </pc:picChg>
        <pc:picChg chg="add mod">
          <ac:chgData name="Miguel Nogales" userId="e02c1a9a78657e86" providerId="LiveId" clId="{0088B227-26DC-4FAF-9CE1-5D1B96BA946D}" dt="2026-07-30T18:03:23.698" v="11" actId="1076"/>
          <ac:picMkLst>
            <pc:docMk/>
            <pc:sldMk cId="4249688260" sldId="256"/>
            <ac:picMk id="9" creationId="{4C81E440-6A09-3FA1-7B51-4493933E8616}"/>
          </ac:picMkLst>
        </pc:picChg>
      </pc:sldChg>
      <pc:sldChg chg="addSp delSp modSp mod">
        <pc:chgData name="Miguel Nogales" userId="e02c1a9a78657e86" providerId="LiveId" clId="{0088B227-26DC-4FAF-9CE1-5D1B96BA946D}" dt="2026-07-30T18:05:34.110" v="19" actId="21"/>
        <pc:sldMkLst>
          <pc:docMk/>
          <pc:sldMk cId="4212148332" sldId="257"/>
        </pc:sldMkLst>
      </pc:sldChg>
      <pc:sldChg chg="addSp delSp modSp mod">
        <pc:chgData name="Miguel Nogales" userId="e02c1a9a78657e86" providerId="LiveId" clId="{0088B227-26DC-4FAF-9CE1-5D1B96BA946D}" dt="2026-07-30T18:45:04.007" v="377" actId="14734"/>
        <pc:sldMkLst>
          <pc:docMk/>
          <pc:sldMk cId="1499380628" sldId="294"/>
        </pc:sldMkLst>
        <pc:spChg chg="mod">
          <ac:chgData name="Miguel Nogales" userId="e02c1a9a78657e86" providerId="LiveId" clId="{0088B227-26DC-4FAF-9CE1-5D1B96BA946D}" dt="2026-07-30T18:43:28.929" v="365" actId="14100"/>
          <ac:spMkLst>
            <pc:docMk/>
            <pc:sldMk cId="1499380628" sldId="294"/>
            <ac:spMk id="2" creationId="{87925DA8-766E-2312-7105-EC9A858DC823}"/>
          </ac:spMkLst>
        </pc:spChg>
        <pc:graphicFrameChg chg="mod modGraphic">
          <ac:chgData name="Miguel Nogales" userId="e02c1a9a78657e86" providerId="LiveId" clId="{0088B227-26DC-4FAF-9CE1-5D1B96BA946D}" dt="2026-07-30T18:45:04.007" v="377" actId="14734"/>
          <ac:graphicFrameMkLst>
            <pc:docMk/>
            <pc:sldMk cId="1499380628" sldId="294"/>
            <ac:graphicFrameMk id="3" creationId="{683FD280-7F47-4852-DAA0-CD04AE7027B2}"/>
          </ac:graphicFrameMkLst>
        </pc:graphicFrameChg>
      </pc:sldChg>
      <pc:sldChg chg="addSp delSp modSp new mod ord">
        <pc:chgData name="Miguel Nogales" userId="e02c1a9a78657e86" providerId="LiveId" clId="{0088B227-26DC-4FAF-9CE1-5D1B96BA946D}" dt="2026-07-30T18:26:02.290" v="248"/>
        <pc:sldMkLst>
          <pc:docMk/>
          <pc:sldMk cId="1510654466" sldId="298"/>
        </pc:sldMkLst>
        <pc:spChg chg="mod">
          <ac:chgData name="Miguel Nogales" userId="e02c1a9a78657e86" providerId="LiveId" clId="{0088B227-26DC-4FAF-9CE1-5D1B96BA946D}" dt="2026-07-30T18:12:52.786" v="138" actId="113"/>
          <ac:spMkLst>
            <pc:docMk/>
            <pc:sldMk cId="1510654466" sldId="298"/>
            <ac:spMk id="2" creationId="{E01FCC48-A8B3-03B5-95A0-1BE30B0DB3E7}"/>
          </ac:spMkLst>
        </pc:spChg>
        <pc:picChg chg="add mod">
          <ac:chgData name="Miguel Nogales" userId="e02c1a9a78657e86" providerId="LiveId" clId="{0088B227-26DC-4FAF-9CE1-5D1B96BA946D}" dt="2026-07-30T18:08:54.874" v="31" actId="1076"/>
          <ac:picMkLst>
            <pc:docMk/>
            <pc:sldMk cId="1510654466" sldId="298"/>
            <ac:picMk id="5" creationId="{68DD1938-94FA-F292-9614-B6641BEFA549}"/>
          </ac:picMkLst>
        </pc:picChg>
        <pc:picChg chg="add mod">
          <ac:chgData name="Miguel Nogales" userId="e02c1a9a78657e86" providerId="LiveId" clId="{0088B227-26DC-4FAF-9CE1-5D1B96BA946D}" dt="2026-07-30T18:08:00.370" v="29" actId="1076"/>
          <ac:picMkLst>
            <pc:docMk/>
            <pc:sldMk cId="1510654466" sldId="298"/>
            <ac:picMk id="7" creationId="{8D11B4D2-5A48-D759-A1E4-63FC257D57E7}"/>
          </ac:picMkLst>
        </pc:picChg>
        <pc:picChg chg="add mod">
          <ac:chgData name="Miguel Nogales" userId="e02c1a9a78657e86" providerId="LiveId" clId="{0088B227-26DC-4FAF-9CE1-5D1B96BA946D}" dt="2026-07-30T18:08:59.218" v="33" actId="1076"/>
          <ac:picMkLst>
            <pc:docMk/>
            <pc:sldMk cId="1510654466" sldId="298"/>
            <ac:picMk id="9" creationId="{00179F83-2976-FA08-1CAF-C11F34F5264F}"/>
          </ac:picMkLst>
        </pc:picChg>
      </pc:sldChg>
      <pc:sldChg chg="addSp delSp modSp new mod">
        <pc:chgData name="Miguel Nogales" userId="e02c1a9a78657e86" providerId="LiveId" clId="{0088B227-26DC-4FAF-9CE1-5D1B96BA946D}" dt="2026-07-30T18:25:24.305" v="240" actId="21"/>
        <pc:sldMkLst>
          <pc:docMk/>
          <pc:sldMk cId="3441773931" sldId="299"/>
        </pc:sldMkLst>
        <pc:spChg chg="mod">
          <ac:chgData name="Miguel Nogales" userId="e02c1a9a78657e86" providerId="LiveId" clId="{0088B227-26DC-4FAF-9CE1-5D1B96BA946D}" dt="2026-07-30T18:22:56.339" v="210" actId="1076"/>
          <ac:spMkLst>
            <pc:docMk/>
            <pc:sldMk cId="3441773931" sldId="299"/>
            <ac:spMk id="2" creationId="{BAC07DBF-5880-FD09-7D55-4993EBE55B33}"/>
          </ac:spMkLst>
        </pc:spChg>
        <pc:picChg chg="add mod">
          <ac:chgData name="Miguel Nogales" userId="e02c1a9a78657e86" providerId="LiveId" clId="{0088B227-26DC-4FAF-9CE1-5D1B96BA946D}" dt="2026-07-30T18:18:08.870" v="209" actId="14100"/>
          <ac:picMkLst>
            <pc:docMk/>
            <pc:sldMk cId="3441773931" sldId="299"/>
            <ac:picMk id="5" creationId="{4C332C55-43FA-F591-526B-0C4FCC6DA68F}"/>
          </ac:picMkLst>
        </pc:picChg>
        <pc:picChg chg="add mod">
          <ac:chgData name="Miguel Nogales" userId="e02c1a9a78657e86" providerId="LiveId" clId="{0088B227-26DC-4FAF-9CE1-5D1B96BA946D}" dt="2026-07-30T18:18:03.151" v="208" actId="1076"/>
          <ac:picMkLst>
            <pc:docMk/>
            <pc:sldMk cId="3441773931" sldId="299"/>
            <ac:picMk id="7" creationId="{922E628C-567F-8D7E-9C91-8CA79333DA47}"/>
          </ac:picMkLst>
        </pc:picChg>
      </pc:sldChg>
      <pc:sldChg chg="addSp delSp modSp new mod">
        <pc:chgData name="Miguel Nogales" userId="e02c1a9a78657e86" providerId="LiveId" clId="{0088B227-26DC-4FAF-9CE1-5D1B96BA946D}" dt="2026-07-30T18:17:15.682" v="197" actId="113"/>
        <pc:sldMkLst>
          <pc:docMk/>
          <pc:sldMk cId="2440326017" sldId="300"/>
        </pc:sldMkLst>
        <pc:spChg chg="mod">
          <ac:chgData name="Miguel Nogales" userId="e02c1a9a78657e86" providerId="LiveId" clId="{0088B227-26DC-4FAF-9CE1-5D1B96BA946D}" dt="2026-07-30T18:17:15.682" v="197" actId="113"/>
          <ac:spMkLst>
            <pc:docMk/>
            <pc:sldMk cId="2440326017" sldId="300"/>
            <ac:spMk id="2" creationId="{C5586101-CE26-7B4E-1E20-00F8E4CCB6AD}"/>
          </ac:spMkLst>
        </pc:spChg>
        <pc:picChg chg="add mod">
          <ac:chgData name="Miguel Nogales" userId="e02c1a9a78657e86" providerId="LiveId" clId="{0088B227-26DC-4FAF-9CE1-5D1B96BA946D}" dt="2026-07-30T18:15:22.641" v="144" actId="1076"/>
          <ac:picMkLst>
            <pc:docMk/>
            <pc:sldMk cId="2440326017" sldId="300"/>
            <ac:picMk id="5" creationId="{ED6B427D-EC23-529F-E47D-8DD1C97CB5B9}"/>
          </ac:picMkLst>
        </pc:picChg>
        <pc:picChg chg="add mod">
          <ac:chgData name="Miguel Nogales" userId="e02c1a9a78657e86" providerId="LiveId" clId="{0088B227-26DC-4FAF-9CE1-5D1B96BA946D}" dt="2026-07-30T18:16:06.197" v="146" actId="1076"/>
          <ac:picMkLst>
            <pc:docMk/>
            <pc:sldMk cId="2440326017" sldId="300"/>
            <ac:picMk id="7" creationId="{9FA550E8-0AD4-3595-5BFA-B0544323E056}"/>
          </ac:picMkLst>
        </pc:picChg>
      </pc:sldChg>
      <pc:sldChg chg="addSp delSp modSp new mod">
        <pc:chgData name="Miguel Nogales" userId="e02c1a9a78657e86" providerId="LiveId" clId="{0088B227-26DC-4FAF-9CE1-5D1B96BA946D}" dt="2026-07-30T18:31:22.862" v="294" actId="1076"/>
        <pc:sldMkLst>
          <pc:docMk/>
          <pc:sldMk cId="906363855" sldId="301"/>
        </pc:sldMkLst>
        <pc:spChg chg="mod">
          <ac:chgData name="Miguel Nogales" userId="e02c1a9a78657e86" providerId="LiveId" clId="{0088B227-26DC-4FAF-9CE1-5D1B96BA946D}" dt="2026-07-30T18:31:22.862" v="294" actId="1076"/>
          <ac:spMkLst>
            <pc:docMk/>
            <pc:sldMk cId="906363855" sldId="301"/>
            <ac:spMk id="2" creationId="{17BD3F2A-349B-15C8-BCFD-682739D71389}"/>
          </ac:spMkLst>
        </pc:spChg>
        <pc:picChg chg="add mod">
          <ac:chgData name="Miguel Nogales" userId="e02c1a9a78657e86" providerId="LiveId" clId="{0088B227-26DC-4FAF-9CE1-5D1B96BA946D}" dt="2026-07-30T18:31:00.783" v="287" actId="1076"/>
          <ac:picMkLst>
            <pc:docMk/>
            <pc:sldMk cId="906363855" sldId="301"/>
            <ac:picMk id="5" creationId="{FC45ADE7-0B8C-6BAB-3EF7-2CA302092A51}"/>
          </ac:picMkLst>
        </pc:picChg>
        <pc:picChg chg="add mod">
          <ac:chgData name="Miguel Nogales" userId="e02c1a9a78657e86" providerId="LiveId" clId="{0088B227-26DC-4FAF-9CE1-5D1B96BA946D}" dt="2026-07-30T18:31:12.268" v="292" actId="1076"/>
          <ac:picMkLst>
            <pc:docMk/>
            <pc:sldMk cId="906363855" sldId="301"/>
            <ac:picMk id="7" creationId="{541520ED-36DD-AA89-1D3C-7084A2F2ABA1}"/>
          </ac:picMkLst>
        </pc:picChg>
        <pc:picChg chg="add mod">
          <ac:chgData name="Miguel Nogales" userId="e02c1a9a78657e86" providerId="LiveId" clId="{0088B227-26DC-4FAF-9CE1-5D1B96BA946D}" dt="2026-07-30T18:31:13.440" v="293" actId="1076"/>
          <ac:picMkLst>
            <pc:docMk/>
            <pc:sldMk cId="906363855" sldId="301"/>
            <ac:picMk id="9" creationId="{35D41187-FD63-387F-3066-61914628547A}"/>
          </ac:picMkLst>
        </pc:picChg>
      </pc:sldChg>
      <pc:sldChg chg="addSp delSp modSp new mod">
        <pc:chgData name="Miguel Nogales" userId="e02c1a9a78657e86" providerId="LiveId" clId="{0088B227-26DC-4FAF-9CE1-5D1B96BA946D}" dt="2026-07-30T18:37:00.944" v="305" actId="22"/>
        <pc:sldMkLst>
          <pc:docMk/>
          <pc:sldMk cId="3998246456" sldId="302"/>
        </pc:sldMkLst>
        <pc:spChg chg="mod">
          <ac:chgData name="Miguel Nogales" userId="e02c1a9a78657e86" providerId="LiveId" clId="{0088B227-26DC-4FAF-9CE1-5D1B96BA946D}" dt="2026-07-30T18:26:46.696" v="261" actId="1076"/>
          <ac:spMkLst>
            <pc:docMk/>
            <pc:sldMk cId="3998246456" sldId="302"/>
            <ac:spMk id="2" creationId="{EDDD9B10-BC94-78D3-D3C2-BE9914E06CD2}"/>
          </ac:spMkLst>
        </pc:spChg>
        <pc:picChg chg="add mod">
          <ac:chgData name="Miguel Nogales" userId="e02c1a9a78657e86" providerId="LiveId" clId="{0088B227-26DC-4FAF-9CE1-5D1B96BA946D}" dt="2026-07-30T18:34:36.581" v="297" actId="1076"/>
          <ac:picMkLst>
            <pc:docMk/>
            <pc:sldMk cId="3998246456" sldId="302"/>
            <ac:picMk id="5" creationId="{013C1F1F-E808-0BB7-B087-C30A66EB6260}"/>
          </ac:picMkLst>
        </pc:picChg>
        <pc:picChg chg="add mod">
          <ac:chgData name="Miguel Nogales" userId="e02c1a9a78657e86" providerId="LiveId" clId="{0088B227-26DC-4FAF-9CE1-5D1B96BA946D}" dt="2026-07-30T18:35:03.628" v="303" actId="14100"/>
          <ac:picMkLst>
            <pc:docMk/>
            <pc:sldMk cId="3998246456" sldId="302"/>
            <ac:picMk id="7" creationId="{A1332D75-69F9-F918-E88A-9B39B8332F54}"/>
          </ac:picMkLst>
        </pc:picChg>
      </pc:sldChg>
      <pc:sldChg chg="addSp delSp modSp new mod">
        <pc:chgData name="Miguel Nogales" userId="e02c1a9a78657e86" providerId="LiveId" clId="{0088B227-26DC-4FAF-9CE1-5D1B96BA946D}" dt="2026-07-30T18:51:34.487" v="397" actId="14100"/>
        <pc:sldMkLst>
          <pc:docMk/>
          <pc:sldMk cId="3422562717" sldId="303"/>
        </pc:sldMkLst>
        <pc:picChg chg="add mod">
          <ac:chgData name="Miguel Nogales" userId="e02c1a9a78657e86" providerId="LiveId" clId="{0088B227-26DC-4FAF-9CE1-5D1B96BA946D}" dt="2026-07-30T18:49:48.002" v="385" actId="1076"/>
          <ac:picMkLst>
            <pc:docMk/>
            <pc:sldMk cId="3422562717" sldId="303"/>
            <ac:picMk id="5" creationId="{3EA5D5BE-987B-1CD7-105B-9E2882A4275C}"/>
          </ac:picMkLst>
        </pc:picChg>
        <pc:cxnChg chg="add mod">
          <ac:chgData name="Miguel Nogales" userId="e02c1a9a78657e86" providerId="LiveId" clId="{0088B227-26DC-4FAF-9CE1-5D1B96BA946D}" dt="2026-07-30T18:50:55.111" v="395" actId="14100"/>
          <ac:cxnSpMkLst>
            <pc:docMk/>
            <pc:sldMk cId="3422562717" sldId="303"/>
            <ac:cxnSpMk id="7" creationId="{CCC731C7-BA85-4ED6-102F-8C48C5888872}"/>
          </ac:cxnSpMkLst>
        </pc:cxnChg>
        <pc:cxnChg chg="add mod">
          <ac:chgData name="Miguel Nogales" userId="e02c1a9a78657e86" providerId="LiveId" clId="{0088B227-26DC-4FAF-9CE1-5D1B96BA946D}" dt="2026-07-30T18:51:34.487" v="397" actId="14100"/>
          <ac:cxnSpMkLst>
            <pc:docMk/>
            <pc:sldMk cId="3422562717" sldId="303"/>
            <ac:cxnSpMk id="9" creationId="{98A66A75-2A9F-7887-7C5D-A93804374484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31F39-825D-4FDD-8011-ED662262E54A}" type="datetimeFigureOut">
              <a:rPr lang="es-AR" smtClean="0"/>
              <a:t>19/8/2026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B558D-83EF-49D9-A1E8-B5B6AC68AC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13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B558D-83EF-49D9-A1E8-B5B6AC68AC9E}" type="slidenum">
              <a:rPr lang="es-AR" smtClean="0"/>
              <a:t>47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119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597AD-474C-2614-CFC5-DFC04A0C5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8589" y="2176272"/>
            <a:ext cx="8915399" cy="1316736"/>
          </a:xfrm>
        </p:spPr>
        <p:txBody>
          <a:bodyPr/>
          <a:lstStyle/>
          <a:p>
            <a:pPr algn="ctr"/>
            <a:r>
              <a:rPr lang="es-AR" b="1" dirty="0"/>
              <a:t>FACTOR GOTEO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6F658E-0ECC-43E4-1D6C-86A25859860B}"/>
              </a:ext>
            </a:extLst>
          </p:cNvPr>
          <p:cNvSpPr txBox="1">
            <a:spLocks/>
          </p:cNvSpPr>
          <p:nvPr/>
        </p:nvSpPr>
        <p:spPr>
          <a:xfrm>
            <a:off x="666505" y="434507"/>
            <a:ext cx="3845416" cy="79993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lnSpc>
                <a:spcPct val="100000"/>
              </a:lnSpc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2° 1° ICA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2B22C686-9D3E-F227-3EA0-3F4F3C734587}"/>
              </a:ext>
            </a:extLst>
          </p:cNvPr>
          <p:cNvSpPr txBox="1"/>
          <p:nvPr/>
        </p:nvSpPr>
        <p:spPr>
          <a:xfrm>
            <a:off x="7168896" y="5802221"/>
            <a:ext cx="4464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Esp. Mg. Prof.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Lic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 Miguel Nogales</a:t>
            </a:r>
            <a:endParaRPr lang="ko-KR" altLang="en-US" sz="20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7" name="Picture 2" descr="Logotipo&#10;&#10;Descripción generada automáticamente">
            <a:extLst>
              <a:ext uri="{FF2B5EF4-FFF2-40B4-BE49-F238E27FC236}">
                <a16:creationId xmlns:a16="http://schemas.microsoft.com/office/drawing/2014/main" id="{A6FCE39E-EA44-ED3A-7DD6-147640D9C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975" y="124403"/>
            <a:ext cx="2394977" cy="205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57A6B9E-EBD4-DB81-8623-0B2FF84BD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281" y="1234441"/>
            <a:ext cx="2113638" cy="302209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C81E440-6A09-3FA1-7B51-4493933E8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632" y="2917738"/>
            <a:ext cx="2196854" cy="26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88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2BB21-CB69-E3A3-41B5-CA626D14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901" y="988290"/>
            <a:ext cx="8911687" cy="972127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1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C6A5DF4C-6E16-883C-2143-2621F0750202}"/>
              </a:ext>
            </a:extLst>
          </p:cNvPr>
          <p:cNvSpPr txBox="1">
            <a:spLocks noChangeArrowheads="1"/>
          </p:cNvSpPr>
          <p:nvPr/>
        </p:nvSpPr>
        <p:spPr>
          <a:xfrm>
            <a:off x="1431636" y="2778125"/>
            <a:ext cx="10012218" cy="30915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El Sr. José M. se encuentra internado en sala de Traumatología de hombres. Se indica PHP de 3.000 ml/día.</a:t>
            </a:r>
          </a:p>
          <a:p>
            <a:pPr marL="0" indent="0">
              <a:buNone/>
            </a:pPr>
            <a:endParaRPr lang="es-AR" altLang="es-AR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a)-¿A qué goteo debe regular el PHP si el mismo debe administrarse en </a:t>
            </a:r>
            <a:r>
              <a:rPr lang="es-AR" altLang="es-AR" sz="2400" b="1" dirty="0" err="1">
                <a:solidFill>
                  <a:schemeClr val="tx2"/>
                </a:solidFill>
              </a:rPr>
              <a:t>macrogotas</a:t>
            </a:r>
            <a:r>
              <a:rPr lang="es-AR" altLang="es-AR" sz="2400" b="1" dirty="0">
                <a:solidFill>
                  <a:schemeClr val="tx2"/>
                </a:solidFill>
              </a:rPr>
              <a:t> por minuto?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b)-Regule el PHP anterior en microgotas por minuto.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c)-¿A cuántos ml/h debe pasar? </a:t>
            </a:r>
          </a:p>
        </p:txBody>
      </p:sp>
    </p:spTree>
    <p:extLst>
      <p:ext uri="{BB962C8B-B14F-4D97-AF65-F5344CB8AC3E}">
        <p14:creationId xmlns:p14="http://schemas.microsoft.com/office/powerpoint/2010/main" val="1224600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F13CA3-9ABA-5BB4-FD64-9724F21DB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085" y="1088247"/>
            <a:ext cx="8911687" cy="1280890"/>
          </a:xfrm>
        </p:spPr>
        <p:txBody>
          <a:bodyPr/>
          <a:lstStyle/>
          <a:p>
            <a:r>
              <a:rPr lang="es-AR" altLang="es-AR" sz="3600" b="1" dirty="0">
                <a:solidFill>
                  <a:schemeClr val="accent5">
                    <a:lumMod val="50000"/>
                  </a:schemeClr>
                </a:solidFill>
              </a:rPr>
              <a:t>Caso 1:</a:t>
            </a:r>
            <a:endParaRPr lang="es-AR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B5298165-5ADB-6ABE-3636-286FFEA29E3E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3208049" y="2786436"/>
            <a:ext cx="8032606" cy="868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  3.000 ml X 20         </a:t>
            </a:r>
            <a:r>
              <a:rPr lang="es-AR" altLang="es-AR" sz="2400" dirty="0">
                <a:solidFill>
                  <a:schemeClr val="tx2"/>
                </a:solidFill>
              </a:rPr>
              <a:t>= 41,66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bg1"/>
                </a:solidFill>
              </a:rPr>
              <a:t>                              </a:t>
            </a:r>
            <a:r>
              <a:rPr lang="es-AR" altLang="es-AR" sz="2400" b="1" dirty="0">
                <a:solidFill>
                  <a:schemeClr val="tx2"/>
                </a:solidFill>
              </a:rPr>
              <a:t>1440’</a:t>
            </a:r>
            <a:endParaRPr lang="es-AR" altLang="es-AR" sz="2400" b="1" dirty="0">
              <a:solidFill>
                <a:schemeClr val="bg1"/>
              </a:solidFill>
            </a:endParaRP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951AEF2C-EDD0-F8EB-8959-4F8C8B5E8EF8}"/>
              </a:ext>
            </a:extLst>
          </p:cNvPr>
          <p:cNvCxnSpPr/>
          <p:nvPr/>
        </p:nvCxnSpPr>
        <p:spPr>
          <a:xfrm>
            <a:off x="4925406" y="3220545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418E9A9F-F8DB-E6A4-31CD-C39BA399FD30}"/>
              </a:ext>
            </a:extLst>
          </p:cNvPr>
          <p:cNvSpPr txBox="1">
            <a:spLocks/>
          </p:cNvSpPr>
          <p:nvPr/>
        </p:nvSpPr>
        <p:spPr bwMode="auto">
          <a:xfrm>
            <a:off x="2653866" y="2102223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</a:rPr>
              <a:t>a)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D662ABBA-7968-248A-08AA-9568501B25CC}"/>
              </a:ext>
            </a:extLst>
          </p:cNvPr>
          <p:cNvSpPr txBox="1">
            <a:spLocks/>
          </p:cNvSpPr>
          <p:nvPr/>
        </p:nvSpPr>
        <p:spPr bwMode="auto">
          <a:xfrm>
            <a:off x="3208049" y="4938857"/>
            <a:ext cx="2866606" cy="9631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42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537458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>
            <a:extLst>
              <a:ext uri="{FF2B5EF4-FFF2-40B4-BE49-F238E27FC236}">
                <a16:creationId xmlns:a16="http://schemas.microsoft.com/office/drawing/2014/main" id="{E9294794-72E0-A0B7-B354-9774C0BD98BF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3334326" y="3103417"/>
            <a:ext cx="7952509" cy="9698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3.000 ml X 60        </a:t>
            </a:r>
            <a:r>
              <a:rPr lang="es-AR" altLang="es-AR" sz="2400" dirty="0">
                <a:solidFill>
                  <a:schemeClr val="tx2"/>
                </a:solidFill>
              </a:rPr>
              <a:t>= 125 </a:t>
            </a:r>
            <a:r>
              <a:rPr lang="es-AR" altLang="es-AR" sz="2400" dirty="0" err="1">
                <a:solidFill>
                  <a:schemeClr val="tx2"/>
                </a:solidFill>
              </a:rPr>
              <a:t>mcgx</a:t>
            </a:r>
            <a:r>
              <a:rPr lang="es-AR" altLang="es-AR" sz="2400" dirty="0">
                <a:solidFill>
                  <a:schemeClr val="tx2"/>
                </a:solidFill>
              </a:rPr>
              <a:t>’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       1440’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4B75DCC8-8CCA-A800-F859-DD02CF89DE6A}"/>
              </a:ext>
            </a:extLst>
          </p:cNvPr>
          <p:cNvCxnSpPr/>
          <p:nvPr/>
        </p:nvCxnSpPr>
        <p:spPr>
          <a:xfrm>
            <a:off x="4930351" y="3571833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CE3824B6-1FC0-8F59-40EF-2975E1CE26E9}"/>
              </a:ext>
            </a:extLst>
          </p:cNvPr>
          <p:cNvSpPr txBox="1">
            <a:spLocks/>
          </p:cNvSpPr>
          <p:nvPr/>
        </p:nvSpPr>
        <p:spPr bwMode="auto">
          <a:xfrm>
            <a:off x="2758509" y="2419204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chemeClr val="tx2"/>
                </a:solidFill>
              </a:rPr>
              <a:t>b)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C935338E-52F0-98D9-5BC1-4FD45467876C}"/>
              </a:ext>
            </a:extLst>
          </p:cNvPr>
          <p:cNvSpPr txBox="1">
            <a:spLocks/>
          </p:cNvSpPr>
          <p:nvPr/>
        </p:nvSpPr>
        <p:spPr bwMode="auto">
          <a:xfrm>
            <a:off x="3334326" y="4881995"/>
            <a:ext cx="3437870" cy="9698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125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mcgx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’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4945610B-DD5E-3D40-5679-D2B98E876B62}"/>
              </a:ext>
            </a:extLst>
          </p:cNvPr>
          <p:cNvSpPr txBox="1">
            <a:spLocks/>
          </p:cNvSpPr>
          <p:nvPr/>
        </p:nvSpPr>
        <p:spPr>
          <a:xfrm>
            <a:off x="2179782" y="1138314"/>
            <a:ext cx="958664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1: </a:t>
            </a:r>
            <a:r>
              <a:rPr lang="es-AR" altLang="es-AR" b="1" dirty="0">
                <a:solidFill>
                  <a:srgbClr val="C00000"/>
                </a:solidFill>
              </a:rPr>
              <a:t>Cálculo de velocidad de infusión</a:t>
            </a:r>
            <a:endParaRPr lang="es-A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674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E955BCD-FA93-3F95-55CD-D0FD230AF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es-AR" altLang="es-AR" sz="3600" b="1" dirty="0">
                <a:solidFill>
                  <a:schemeClr val="accent5">
                    <a:lumMod val="50000"/>
                  </a:schemeClr>
                </a:solidFill>
              </a:rPr>
              <a:t>Caso 1:</a:t>
            </a:r>
            <a:endParaRPr lang="es-AR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AC457E3E-2C74-CC6C-E492-CE05AFBB5FBB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3534063" y="2503055"/>
            <a:ext cx="7028873" cy="11977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3.000 ml X 60    </a:t>
            </a:r>
            <a:r>
              <a:rPr lang="es-AR" altLang="es-AR" sz="2400" dirty="0">
                <a:solidFill>
                  <a:srgbClr val="002060"/>
                </a:solidFill>
              </a:rPr>
              <a:t>= 125 ml/h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                 1440’</a:t>
            </a:r>
          </a:p>
        </p:txBody>
      </p:sp>
      <p:cxnSp>
        <p:nvCxnSpPr>
          <p:cNvPr id="6" name="6 Conector recto">
            <a:extLst>
              <a:ext uri="{FF2B5EF4-FFF2-40B4-BE49-F238E27FC236}">
                <a16:creationId xmlns:a16="http://schemas.microsoft.com/office/drawing/2014/main" id="{0C2C05C3-EA2A-5CE1-ADBA-9647E631487B}"/>
              </a:ext>
            </a:extLst>
          </p:cNvPr>
          <p:cNvCxnSpPr/>
          <p:nvPr/>
        </p:nvCxnSpPr>
        <p:spPr>
          <a:xfrm>
            <a:off x="5093715" y="2957616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CC338FB2-65A2-87B3-2B10-262C36AEBADD}"/>
              </a:ext>
            </a:extLst>
          </p:cNvPr>
          <p:cNvSpPr txBox="1">
            <a:spLocks/>
          </p:cNvSpPr>
          <p:nvPr/>
        </p:nvSpPr>
        <p:spPr bwMode="auto">
          <a:xfrm>
            <a:off x="2790536" y="1905000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</a:rPr>
              <a:t>c)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949FBB72-2C4F-7051-7BDA-1D3ABB00F469}"/>
              </a:ext>
            </a:extLst>
          </p:cNvPr>
          <p:cNvSpPr txBox="1">
            <a:spLocks/>
          </p:cNvSpPr>
          <p:nvPr/>
        </p:nvSpPr>
        <p:spPr bwMode="auto">
          <a:xfrm>
            <a:off x="3498051" y="4554537"/>
            <a:ext cx="3178685" cy="8672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125 ml/h</a:t>
            </a:r>
          </a:p>
        </p:txBody>
      </p:sp>
    </p:spTree>
    <p:extLst>
      <p:ext uri="{BB962C8B-B14F-4D97-AF65-F5344CB8AC3E}">
        <p14:creationId xmlns:p14="http://schemas.microsoft.com/office/powerpoint/2010/main" val="598730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94E9DB-604B-27E5-8339-5A535708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216" y="749628"/>
            <a:ext cx="8911687" cy="1280890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2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1F71A5C3-5A89-E8AC-D83A-91ED713870DB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1437676" y="2452676"/>
            <a:ext cx="10464800" cy="35324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AR" altLang="es-AR" sz="2600" b="1" dirty="0">
                <a:solidFill>
                  <a:srgbClr val="002060"/>
                </a:solidFill>
              </a:rPr>
              <a:t>La Sra. Juana C. es internada en el servicio de ginecología. Se le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s-AR" altLang="es-AR" sz="2600" b="1" dirty="0">
                <a:solidFill>
                  <a:srgbClr val="002060"/>
                </a:solidFill>
              </a:rPr>
              <a:t>indica administra Ampicilina-Sulbactam 1,5 g </a:t>
            </a:r>
            <a:r>
              <a:rPr lang="es-AR" altLang="es-AR" sz="2600" b="1" dirty="0" err="1">
                <a:solidFill>
                  <a:srgbClr val="002060"/>
                </a:solidFill>
              </a:rPr>
              <a:t>diluído</a:t>
            </a:r>
            <a:r>
              <a:rPr lang="es-AR" altLang="es-AR" sz="2600" b="1" dirty="0">
                <a:solidFill>
                  <a:srgbClr val="002060"/>
                </a:solidFill>
              </a:rPr>
              <a:t>  en 100 </a:t>
            </a:r>
            <a:r>
              <a:rPr lang="es-AR" altLang="es-AR" sz="2600" b="1" dirty="0" err="1">
                <a:solidFill>
                  <a:srgbClr val="002060"/>
                </a:solidFill>
              </a:rPr>
              <a:t>cc</a:t>
            </a:r>
            <a:r>
              <a:rPr lang="es-AR" altLang="es-AR" sz="2600" b="1" dirty="0">
                <a:solidFill>
                  <a:srgbClr val="002060"/>
                </a:solidFill>
              </a:rPr>
              <a:t> de   SF a pasar en 30 minutos.</a:t>
            </a:r>
          </a:p>
          <a:p>
            <a:pPr marL="0" indent="0">
              <a:buNone/>
            </a:pPr>
            <a:endParaRPr lang="es-AR" altLang="es-AR" sz="2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AR" altLang="es-AR" sz="2600" b="1" dirty="0">
                <a:solidFill>
                  <a:srgbClr val="002060"/>
                </a:solidFill>
              </a:rPr>
              <a:t>a)-¿A qué goteo debe regular el antibiótico si el mismo debe            administrarse en </a:t>
            </a:r>
            <a:r>
              <a:rPr lang="es-AR" altLang="es-AR" sz="2600" b="1" dirty="0" err="1">
                <a:solidFill>
                  <a:srgbClr val="002060"/>
                </a:solidFill>
              </a:rPr>
              <a:t>macrogotas</a:t>
            </a:r>
            <a:r>
              <a:rPr lang="es-AR" altLang="es-AR" sz="2600" b="1" dirty="0">
                <a:solidFill>
                  <a:srgbClr val="002060"/>
                </a:solidFill>
              </a:rPr>
              <a:t> por minuto?</a:t>
            </a:r>
          </a:p>
          <a:p>
            <a:pPr marL="0" indent="0">
              <a:buNone/>
            </a:pPr>
            <a:r>
              <a:rPr lang="es-AR" altLang="es-AR" sz="2600" b="1" dirty="0">
                <a:solidFill>
                  <a:srgbClr val="002060"/>
                </a:solidFill>
              </a:rPr>
              <a:t>b)-Regule el mismo antibiótico en microgotas por minuto.</a:t>
            </a:r>
          </a:p>
          <a:p>
            <a:pPr marL="0" indent="0">
              <a:buNone/>
            </a:pPr>
            <a:r>
              <a:rPr lang="es-AR" altLang="es-AR" sz="2600" b="1" dirty="0">
                <a:solidFill>
                  <a:srgbClr val="002060"/>
                </a:solidFill>
              </a:rPr>
              <a:t>c)-¿A cuántas </a:t>
            </a:r>
            <a:r>
              <a:rPr lang="es-AR" altLang="es-AR" sz="2600" b="1" dirty="0" err="1">
                <a:solidFill>
                  <a:srgbClr val="002060"/>
                </a:solidFill>
              </a:rPr>
              <a:t>macrogotas</a:t>
            </a:r>
            <a:r>
              <a:rPr lang="es-AR" altLang="es-AR" sz="2600" b="1" dirty="0">
                <a:solidFill>
                  <a:srgbClr val="002060"/>
                </a:solidFill>
              </a:rPr>
              <a:t> debe administrarse si el antibiótico se      administra en una hora?</a:t>
            </a:r>
          </a:p>
          <a:p>
            <a:endParaRPr lang="es-AR" alt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13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1AF55-F29D-F212-CEED-D47CF89D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746" y="971667"/>
            <a:ext cx="9638866" cy="1280890"/>
          </a:xfrm>
        </p:spPr>
        <p:txBody>
          <a:bodyPr>
            <a:normAutofit/>
          </a:bodyPr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2: </a:t>
            </a:r>
            <a:r>
              <a:rPr lang="es-AR" altLang="es-AR" b="1" dirty="0">
                <a:solidFill>
                  <a:srgbClr val="C00000"/>
                </a:solidFill>
              </a:rPr>
              <a:t>Cálculo de velocidad de infusión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DF8293F2-76BA-DD12-AFD7-37AACB910B77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4137891" y="3280128"/>
            <a:ext cx="6456218" cy="1077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      100 ml X 20       </a:t>
            </a:r>
            <a:r>
              <a:rPr lang="es-AR" altLang="es-AR" sz="2400" dirty="0">
                <a:solidFill>
                  <a:srgbClr val="002060"/>
                </a:solidFill>
              </a:rPr>
              <a:t>= 66,66 </a:t>
            </a:r>
            <a:r>
              <a:rPr lang="es-AR" altLang="es-AR" sz="2400" dirty="0" err="1">
                <a:solidFill>
                  <a:srgbClr val="002060"/>
                </a:solidFill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</a:rPr>
              <a:t>’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              30’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5DCF83F5-078C-4586-25A1-93E14583BEEA}"/>
              </a:ext>
            </a:extLst>
          </p:cNvPr>
          <p:cNvCxnSpPr/>
          <p:nvPr/>
        </p:nvCxnSpPr>
        <p:spPr>
          <a:xfrm>
            <a:off x="5374393" y="3717092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5BBBC391-6EBE-EAD5-10AA-C0F848A3DF1F}"/>
              </a:ext>
            </a:extLst>
          </p:cNvPr>
          <p:cNvSpPr txBox="1">
            <a:spLocks/>
          </p:cNvSpPr>
          <p:nvPr/>
        </p:nvSpPr>
        <p:spPr bwMode="auto">
          <a:xfrm>
            <a:off x="3341255" y="2857982"/>
            <a:ext cx="7772400" cy="85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</a:rPr>
              <a:t>a)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3FC6CA23-8E79-48B9-3A9B-B6E2AC769A52}"/>
              </a:ext>
            </a:extLst>
          </p:cNvPr>
          <p:cNvSpPr txBox="1">
            <a:spLocks/>
          </p:cNvSpPr>
          <p:nvPr/>
        </p:nvSpPr>
        <p:spPr bwMode="auto">
          <a:xfrm>
            <a:off x="4137370" y="5245454"/>
            <a:ext cx="2911398" cy="6408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67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4174341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>
            <a:extLst>
              <a:ext uri="{FF2B5EF4-FFF2-40B4-BE49-F238E27FC236}">
                <a16:creationId xmlns:a16="http://schemas.microsoft.com/office/drawing/2014/main" id="{2413E2A5-926B-EBD4-E256-99DAE2BF6A1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3962400" y="2749006"/>
            <a:ext cx="7269018" cy="10898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       100 ml X 60       </a:t>
            </a:r>
            <a:r>
              <a:rPr lang="es-AR" altLang="es-AR" sz="2400" dirty="0">
                <a:solidFill>
                  <a:schemeClr val="tx2"/>
                </a:solidFill>
              </a:rPr>
              <a:t>= 200 </a:t>
            </a:r>
            <a:r>
              <a:rPr lang="es-AR" altLang="es-AR" sz="2400" dirty="0" err="1">
                <a:solidFill>
                  <a:schemeClr val="tx2"/>
                </a:solidFill>
              </a:rPr>
              <a:t>mcgx</a:t>
            </a:r>
            <a:r>
              <a:rPr lang="es-AR" altLang="es-AR" sz="2400" dirty="0">
                <a:solidFill>
                  <a:schemeClr val="tx2"/>
                </a:solidFill>
              </a:rPr>
              <a:t>’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             30’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D0FC30B8-B1BE-387C-9824-12B98DDE5DBE}"/>
              </a:ext>
            </a:extLst>
          </p:cNvPr>
          <p:cNvCxnSpPr/>
          <p:nvPr/>
        </p:nvCxnSpPr>
        <p:spPr>
          <a:xfrm>
            <a:off x="5834151" y="3170053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>
            <a:extLst>
              <a:ext uri="{FF2B5EF4-FFF2-40B4-BE49-F238E27FC236}">
                <a16:creationId xmlns:a16="http://schemas.microsoft.com/office/drawing/2014/main" id="{9785BB70-BBBB-7478-D6EF-E533EDECB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356" y="930105"/>
            <a:ext cx="8912225" cy="1009073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2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5205B1F7-ACB1-8793-FC9B-CB30FD456460}"/>
              </a:ext>
            </a:extLst>
          </p:cNvPr>
          <p:cNvSpPr txBox="1">
            <a:spLocks/>
          </p:cNvSpPr>
          <p:nvPr/>
        </p:nvSpPr>
        <p:spPr bwMode="auto">
          <a:xfrm>
            <a:off x="3962400" y="5103455"/>
            <a:ext cx="4019325" cy="7754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200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mcgx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’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88B44ECA-FC65-BDF6-BCC0-BB6C06E0CCA4}"/>
              </a:ext>
            </a:extLst>
          </p:cNvPr>
          <p:cNvSpPr txBox="1">
            <a:spLocks/>
          </p:cNvSpPr>
          <p:nvPr/>
        </p:nvSpPr>
        <p:spPr bwMode="auto">
          <a:xfrm>
            <a:off x="3032560" y="2062163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chemeClr val="tx2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4557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D644387A-14F4-1BD6-2A04-8EDD9E7161D7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3276600" y="1385454"/>
            <a:ext cx="8915400" cy="286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dirty="0">
                <a:solidFill>
                  <a:schemeClr val="tx2"/>
                </a:solidFill>
              </a:rPr>
              <a:t>c)</a:t>
            </a: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A7883BBA-D447-F78C-2DAC-7347C635BA53}"/>
              </a:ext>
            </a:extLst>
          </p:cNvPr>
          <p:cNvSpPr txBox="1">
            <a:spLocks noChangeArrowheads="1"/>
          </p:cNvSpPr>
          <p:nvPr/>
        </p:nvSpPr>
        <p:spPr>
          <a:xfrm>
            <a:off x="3986913" y="2670968"/>
            <a:ext cx="6123709" cy="11327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bg1"/>
                </a:solidFill>
              </a:rPr>
              <a:t>                   </a:t>
            </a:r>
            <a:r>
              <a:rPr lang="es-AR" altLang="es-AR" sz="2400" b="1" dirty="0">
                <a:solidFill>
                  <a:schemeClr val="tx2"/>
                </a:solidFill>
              </a:rPr>
              <a:t>100 ml X 20      </a:t>
            </a:r>
            <a:r>
              <a:rPr lang="es-AR" altLang="es-AR" sz="2400" dirty="0">
                <a:solidFill>
                  <a:schemeClr val="tx2"/>
                </a:solidFill>
              </a:rPr>
              <a:t>= 33,33 </a:t>
            </a:r>
            <a:r>
              <a:rPr lang="es-AR" altLang="es-AR" sz="2400" dirty="0" err="1">
                <a:solidFill>
                  <a:schemeClr val="tx2"/>
                </a:solidFill>
              </a:rPr>
              <a:t>gx</a:t>
            </a:r>
            <a:r>
              <a:rPr lang="es-AR" altLang="es-AR" sz="2400" dirty="0">
                <a:solidFill>
                  <a:schemeClr val="tx2"/>
                </a:solidFill>
              </a:rPr>
              <a:t>’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      60’</a:t>
            </a:r>
          </a:p>
        </p:txBody>
      </p:sp>
      <p:cxnSp>
        <p:nvCxnSpPr>
          <p:cNvPr id="6" name="6 Conector recto">
            <a:extLst>
              <a:ext uri="{FF2B5EF4-FFF2-40B4-BE49-F238E27FC236}">
                <a16:creationId xmlns:a16="http://schemas.microsoft.com/office/drawing/2014/main" id="{431B755E-34D5-4D8B-6DF7-856C834F9292}"/>
              </a:ext>
            </a:extLst>
          </p:cNvPr>
          <p:cNvCxnSpPr/>
          <p:nvPr/>
        </p:nvCxnSpPr>
        <p:spPr>
          <a:xfrm>
            <a:off x="5152721" y="3132929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>
            <a:extLst>
              <a:ext uri="{FF2B5EF4-FFF2-40B4-BE49-F238E27FC236}">
                <a16:creationId xmlns:a16="http://schemas.microsoft.com/office/drawing/2014/main" id="{70C70175-BB19-A12F-F8C4-6F737478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>
            <a:normAutofit/>
          </a:bodyPr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2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1FB9E9F5-D621-2328-AE7F-FE20F6CFCCA4}"/>
              </a:ext>
            </a:extLst>
          </p:cNvPr>
          <p:cNvSpPr txBox="1">
            <a:spLocks/>
          </p:cNvSpPr>
          <p:nvPr/>
        </p:nvSpPr>
        <p:spPr bwMode="auto">
          <a:xfrm>
            <a:off x="3986913" y="4514886"/>
            <a:ext cx="3115851" cy="9919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33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344563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>
            <a:extLst>
              <a:ext uri="{FF2B5EF4-FFF2-40B4-BE49-F238E27FC236}">
                <a16:creationId xmlns:a16="http://schemas.microsoft.com/office/drawing/2014/main" id="{FB258172-3899-D3B2-5442-EDE9D61786DF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1524000" y="2752436"/>
            <a:ext cx="10215417" cy="26693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La Sra. Emilia M. se encuentra en la Guardia del Hospital XX. Se le   indica un PHP a 35 </a:t>
            </a:r>
            <a:r>
              <a:rPr lang="es-AR" altLang="es-AR" sz="2400" b="1" dirty="0" err="1">
                <a:solidFill>
                  <a:schemeClr val="tx2"/>
                </a:solidFill>
              </a:rPr>
              <a:t>gx</a:t>
            </a:r>
            <a:r>
              <a:rPr lang="es-AR" altLang="es-AR" sz="2400" b="1" dirty="0">
                <a:solidFill>
                  <a:schemeClr val="tx2"/>
                </a:solidFill>
              </a:rPr>
              <a:t>’.</a:t>
            </a:r>
          </a:p>
          <a:p>
            <a:pPr marL="0" indent="0">
              <a:buNone/>
            </a:pPr>
            <a:endParaRPr lang="es-AR" altLang="es-AR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a)-¿Cuál es el volumen que la paciente recibe en 24 horas?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b)-¿Qué cantidad o volumen recibe de esa misma infusión durante 8 horas?</a:t>
            </a:r>
          </a:p>
          <a:p>
            <a:endParaRPr lang="es-AR" altLang="es-AR" sz="2400" b="1" dirty="0">
              <a:solidFill>
                <a:schemeClr val="bg1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1EAE389-8CBC-9273-5D59-DB77402E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95" y="780905"/>
            <a:ext cx="8912225" cy="1281112"/>
          </a:xfrm>
        </p:spPr>
        <p:txBody>
          <a:bodyPr>
            <a:normAutofit/>
          </a:bodyPr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67884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BAC92-41C9-744A-78B3-AAC4E4A1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831272"/>
            <a:ext cx="8911687" cy="1082964"/>
          </a:xfrm>
        </p:spPr>
        <p:txBody>
          <a:bodyPr/>
          <a:lstStyle/>
          <a:p>
            <a:pPr algn="ctr"/>
            <a:r>
              <a:rPr lang="es-AR" b="1" dirty="0">
                <a:solidFill>
                  <a:srgbClr val="C00000"/>
                </a:solidFill>
              </a:rPr>
              <a:t>Cálculo de VOLUMEN</a:t>
            </a:r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51977A63-2916-BE3C-D825-39A932B6F377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1671782" y="2810819"/>
            <a:ext cx="10021453" cy="19581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Hay 2 formas de llegar a averiguar el volumen de una infusión:</a:t>
            </a:r>
          </a:p>
          <a:p>
            <a:r>
              <a:rPr lang="es-AR" altLang="es-AR" sz="2400" b="1" dirty="0">
                <a:solidFill>
                  <a:schemeClr val="accent5">
                    <a:lumMod val="75000"/>
                  </a:schemeClr>
                </a:solidFill>
              </a:rPr>
              <a:t>La primera es despejando la «X» de la fórmula de goteo</a:t>
            </a:r>
          </a:p>
          <a:p>
            <a:r>
              <a:rPr lang="es-AR" altLang="es-AR" sz="2400" b="1" dirty="0">
                <a:solidFill>
                  <a:srgbClr val="EB5329"/>
                </a:solidFill>
              </a:rPr>
              <a:t>La segunda es pasar el goteo a ml/h y luego, utilizando la regla de tres simple, averiguar cuánto pasa en el tiempo solicitado</a:t>
            </a:r>
          </a:p>
          <a:p>
            <a:endParaRPr lang="es-AR" alt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0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>
            <a:extLst>
              <a:ext uri="{FF2B5EF4-FFF2-40B4-BE49-F238E27FC236}">
                <a16:creationId xmlns:a16="http://schemas.microsoft.com/office/drawing/2014/main" id="{0E4DF352-17C4-04AC-E2D9-084231C6A87C}"/>
              </a:ext>
            </a:extLst>
          </p:cNvPr>
          <p:cNvSpPr txBox="1">
            <a:spLocks noChangeArrowheads="1"/>
          </p:cNvSpPr>
          <p:nvPr/>
        </p:nvSpPr>
        <p:spPr>
          <a:xfrm>
            <a:off x="2592925" y="3229483"/>
            <a:ext cx="8064251" cy="14414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Volumen (en ml o </a:t>
            </a:r>
            <a:r>
              <a:rPr lang="es-AR" altLang="es-AR" sz="2400" b="1" dirty="0" err="1">
                <a:solidFill>
                  <a:schemeClr val="tx2"/>
                </a:solidFill>
              </a:rPr>
              <a:t>cc</a:t>
            </a:r>
            <a:r>
              <a:rPr lang="es-AR" altLang="es-AR" sz="2400" b="1" dirty="0">
                <a:solidFill>
                  <a:schemeClr val="tx2"/>
                </a:solidFill>
              </a:rPr>
              <a:t>) X Factor goteo (20 </a:t>
            </a:r>
            <a:r>
              <a:rPr lang="es-AR" altLang="es-AR" sz="2400" b="1" dirty="0" err="1">
                <a:solidFill>
                  <a:schemeClr val="tx2"/>
                </a:solidFill>
              </a:rPr>
              <a:t>ó</a:t>
            </a:r>
            <a:r>
              <a:rPr lang="es-AR" altLang="es-AR" sz="2400" b="1" dirty="0">
                <a:solidFill>
                  <a:schemeClr val="tx2"/>
                </a:solidFill>
              </a:rPr>
              <a:t> 60)      </a:t>
            </a:r>
            <a:r>
              <a:rPr lang="es-AR" altLang="es-AR" sz="2400" dirty="0">
                <a:solidFill>
                  <a:schemeClr val="tx2"/>
                </a:solidFill>
              </a:rPr>
              <a:t>= X</a:t>
            </a:r>
            <a:r>
              <a:rPr lang="es-AR" altLang="es-AR" sz="2400" b="1" dirty="0">
                <a:solidFill>
                  <a:schemeClr val="tx2"/>
                </a:solidFill>
              </a:rPr>
              <a:t> </a:t>
            </a:r>
          </a:p>
          <a:p>
            <a:pPr marL="0" indent="0" algn="r">
              <a:buNone/>
            </a:pPr>
            <a:r>
              <a:rPr lang="es-AR" altLang="es-AR" sz="2400" dirty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                  Tiempo (en minutos)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2A9167CD-0DF9-05E1-B8F7-120F80F8F488}"/>
              </a:ext>
            </a:extLst>
          </p:cNvPr>
          <p:cNvCxnSpPr>
            <a:cxnSpLocks/>
          </p:cNvCxnSpPr>
          <p:nvPr/>
        </p:nvCxnSpPr>
        <p:spPr>
          <a:xfrm>
            <a:off x="2723325" y="3749030"/>
            <a:ext cx="6912768" cy="0"/>
          </a:xfrm>
          <a:prstGeom prst="line">
            <a:avLst/>
          </a:prstGeom>
          <a:ln w="25400" cmpd="sng">
            <a:gradFill>
              <a:gsLst>
                <a:gs pos="0">
                  <a:srgbClr val="002060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4E5520BB-29E4-B19D-96A5-3FBC3489AE26}"/>
              </a:ext>
            </a:extLst>
          </p:cNvPr>
          <p:cNvSpPr txBox="1">
            <a:spLocks/>
          </p:cNvSpPr>
          <p:nvPr/>
        </p:nvSpPr>
        <p:spPr>
          <a:xfrm>
            <a:off x="2873091" y="1045545"/>
            <a:ext cx="6613235" cy="79993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altLang="es-AR" sz="3200" b="1" dirty="0">
                <a:solidFill>
                  <a:srgbClr val="C00000"/>
                </a:solidFill>
              </a:rPr>
              <a:t>Fórmula de Cálculo de Goteo</a:t>
            </a:r>
            <a:endParaRPr lang="es-A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148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822ED-E116-2258-59F1-EA08F5469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815" y="882728"/>
            <a:ext cx="8911687" cy="1280890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3: </a:t>
            </a:r>
            <a:r>
              <a:rPr lang="es-AR" altLang="es-AR" b="1" dirty="0">
                <a:solidFill>
                  <a:srgbClr val="C00000"/>
                </a:solidFill>
              </a:rPr>
              <a:t>Cálculo de volumen</a:t>
            </a:r>
            <a:endParaRPr lang="es-AR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9CE1C6C8-1470-B1A5-F8B8-A49055B8A817}"/>
              </a:ext>
            </a:extLst>
          </p:cNvPr>
          <p:cNvSpPr txBox="1">
            <a:spLocks noChangeArrowheads="1"/>
          </p:cNvSpPr>
          <p:nvPr/>
        </p:nvSpPr>
        <p:spPr>
          <a:xfrm>
            <a:off x="3534641" y="2902599"/>
            <a:ext cx="5689600" cy="1366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           X </a:t>
            </a:r>
            <a:r>
              <a:rPr lang="es-AR" altLang="es-AR" sz="2400" b="1" dirty="0" err="1">
                <a:solidFill>
                  <a:srgbClr val="002060"/>
                </a:solidFill>
              </a:rPr>
              <a:t>x</a:t>
            </a:r>
            <a:r>
              <a:rPr lang="es-AR" altLang="es-AR" sz="2400" b="1" dirty="0">
                <a:solidFill>
                  <a:srgbClr val="002060"/>
                </a:solidFill>
              </a:rPr>
              <a:t> 20</a:t>
            </a:r>
          </a:p>
          <a:p>
            <a:pPr marL="0" indent="0" algn="r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= 35gx’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            1440’</a:t>
            </a:r>
          </a:p>
        </p:txBody>
      </p:sp>
      <p:cxnSp>
        <p:nvCxnSpPr>
          <p:cNvPr id="6" name="6 Conector recto">
            <a:extLst>
              <a:ext uri="{FF2B5EF4-FFF2-40B4-BE49-F238E27FC236}">
                <a16:creationId xmlns:a16="http://schemas.microsoft.com/office/drawing/2014/main" id="{41CF0571-A095-4E31-49CD-C7DFC510901E}"/>
              </a:ext>
            </a:extLst>
          </p:cNvPr>
          <p:cNvCxnSpPr/>
          <p:nvPr/>
        </p:nvCxnSpPr>
        <p:spPr>
          <a:xfrm>
            <a:off x="4838685" y="3586017"/>
            <a:ext cx="273630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96E0BCA7-8431-B4E2-3692-C4ADE5F1847F}"/>
              </a:ext>
            </a:extLst>
          </p:cNvPr>
          <p:cNvSpPr txBox="1">
            <a:spLocks/>
          </p:cNvSpPr>
          <p:nvPr/>
        </p:nvSpPr>
        <p:spPr bwMode="auto">
          <a:xfrm>
            <a:off x="2928319" y="2514383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</a:rPr>
              <a:t>a)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ABAD4564-3176-EC3D-EA60-59101528818F}"/>
              </a:ext>
            </a:extLst>
          </p:cNvPr>
          <p:cNvSpPr txBox="1">
            <a:spLocks/>
          </p:cNvSpPr>
          <p:nvPr/>
        </p:nvSpPr>
        <p:spPr bwMode="auto">
          <a:xfrm>
            <a:off x="3534641" y="4738255"/>
            <a:ext cx="2238087" cy="9328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Respuesta: ?</a:t>
            </a:r>
          </a:p>
        </p:txBody>
      </p:sp>
    </p:spTree>
    <p:extLst>
      <p:ext uri="{BB962C8B-B14F-4D97-AF65-F5344CB8AC3E}">
        <p14:creationId xmlns:p14="http://schemas.microsoft.com/office/powerpoint/2010/main" val="3148514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7364C-A12C-D453-38FB-2FDC245B6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3: </a:t>
            </a:r>
            <a:r>
              <a:rPr lang="es-AR" altLang="es-AR" b="1" dirty="0">
                <a:solidFill>
                  <a:srgbClr val="C00000"/>
                </a:solidFill>
              </a:rPr>
              <a:t>Cálculo de volumen</a:t>
            </a: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ACC3DA91-78AB-369A-9AA5-8C5528AEA7DB}"/>
              </a:ext>
            </a:extLst>
          </p:cNvPr>
          <p:cNvSpPr txBox="1">
            <a:spLocks noChangeArrowheads="1"/>
          </p:cNvSpPr>
          <p:nvPr/>
        </p:nvSpPr>
        <p:spPr>
          <a:xfrm>
            <a:off x="4244449" y="2363138"/>
            <a:ext cx="5608638" cy="1728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X= 35gx’ x 1440’</a:t>
            </a: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20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48108BF7-EE11-D6E1-2901-E5D54BE900AB}"/>
              </a:ext>
            </a:extLst>
          </p:cNvPr>
          <p:cNvCxnSpPr>
            <a:cxnSpLocks/>
          </p:cNvCxnSpPr>
          <p:nvPr/>
        </p:nvCxnSpPr>
        <p:spPr>
          <a:xfrm>
            <a:off x="6317673" y="3259282"/>
            <a:ext cx="1872208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B9857172-3126-44A9-04CF-C3BAB4C8E9D5}"/>
              </a:ext>
            </a:extLst>
          </p:cNvPr>
          <p:cNvSpPr txBox="1">
            <a:spLocks/>
          </p:cNvSpPr>
          <p:nvPr/>
        </p:nvSpPr>
        <p:spPr bwMode="auto">
          <a:xfrm>
            <a:off x="3574711" y="2060575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dirty="0">
                <a:solidFill>
                  <a:srgbClr val="002060"/>
                </a:solidFill>
              </a:rPr>
              <a:t>a)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D85CC607-49F9-F3A9-EA50-4AC07A3139D7}"/>
              </a:ext>
            </a:extLst>
          </p:cNvPr>
          <p:cNvSpPr txBox="1">
            <a:spLocks/>
          </p:cNvSpPr>
          <p:nvPr/>
        </p:nvSpPr>
        <p:spPr bwMode="auto">
          <a:xfrm>
            <a:off x="4244448" y="4490894"/>
            <a:ext cx="6534387" cy="11340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2.520 ml 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n-lt"/>
              </a:rPr>
              <a:t>2.500ml en 24 horas</a:t>
            </a:r>
          </a:p>
        </p:txBody>
      </p:sp>
    </p:spTree>
    <p:extLst>
      <p:ext uri="{BB962C8B-B14F-4D97-AF65-F5344CB8AC3E}">
        <p14:creationId xmlns:p14="http://schemas.microsoft.com/office/powerpoint/2010/main" val="2946777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79C5C-6CDE-0359-929A-88E359DD1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3: </a:t>
            </a:r>
            <a:r>
              <a:rPr lang="es-AR" altLang="es-AR" b="1" dirty="0">
                <a:solidFill>
                  <a:srgbClr val="C00000"/>
                </a:solidFill>
              </a:rPr>
              <a:t>Cálculo de volumen</a:t>
            </a:r>
            <a:endParaRPr lang="es-AR" dirty="0"/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A9398AF5-1499-C11E-E64F-800679DB7690}"/>
              </a:ext>
            </a:extLst>
          </p:cNvPr>
          <p:cNvSpPr txBox="1">
            <a:spLocks noChangeArrowheads="1"/>
          </p:cNvSpPr>
          <p:nvPr/>
        </p:nvSpPr>
        <p:spPr>
          <a:xfrm>
            <a:off x="2953652" y="2402306"/>
            <a:ext cx="4694057" cy="233594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</a:t>
            </a:r>
            <a:r>
              <a:rPr lang="es-AR" altLang="es-AR" sz="2400" dirty="0">
                <a:solidFill>
                  <a:srgbClr val="002060"/>
                </a:solidFill>
              </a:rPr>
              <a:t>1hora                  105 ml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1E0B82-8528-16A4-6BA9-21DD9CEE0F08}"/>
              </a:ext>
            </a:extLst>
          </p:cNvPr>
          <p:cNvSpPr txBox="1">
            <a:spLocks/>
          </p:cNvSpPr>
          <p:nvPr/>
        </p:nvSpPr>
        <p:spPr bwMode="auto">
          <a:xfrm>
            <a:off x="3178913" y="3369830"/>
            <a:ext cx="6264696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24 horas                  x = 24 horas x 105 ml 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                                          1 hora</a:t>
            </a:r>
          </a:p>
          <a:p>
            <a:pPr>
              <a:spcBef>
                <a:spcPct val="0"/>
              </a:spcBef>
              <a:buNone/>
            </a:pPr>
            <a:endParaRPr lang="es-AR" altLang="es-AR" sz="2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                                                  </a:t>
            </a:r>
          </a:p>
        </p:txBody>
      </p:sp>
      <p:cxnSp>
        <p:nvCxnSpPr>
          <p:cNvPr id="8" name="9 Conector recto">
            <a:extLst>
              <a:ext uri="{FF2B5EF4-FFF2-40B4-BE49-F238E27FC236}">
                <a16:creationId xmlns:a16="http://schemas.microsoft.com/office/drawing/2014/main" id="{6476BFBC-3C98-7605-7A13-DBD62250DAD4}"/>
              </a:ext>
            </a:extLst>
          </p:cNvPr>
          <p:cNvCxnSpPr/>
          <p:nvPr/>
        </p:nvCxnSpPr>
        <p:spPr>
          <a:xfrm>
            <a:off x="4624081" y="3181445"/>
            <a:ext cx="1309656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9 Conector recto">
            <a:extLst>
              <a:ext uri="{FF2B5EF4-FFF2-40B4-BE49-F238E27FC236}">
                <a16:creationId xmlns:a16="http://schemas.microsoft.com/office/drawing/2014/main" id="{AE7F23B7-25A6-78EF-B226-6D1739B5CC01}"/>
              </a:ext>
            </a:extLst>
          </p:cNvPr>
          <p:cNvCxnSpPr/>
          <p:nvPr/>
        </p:nvCxnSpPr>
        <p:spPr>
          <a:xfrm>
            <a:off x="4624081" y="3809517"/>
            <a:ext cx="1309656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 Título">
            <a:extLst>
              <a:ext uri="{FF2B5EF4-FFF2-40B4-BE49-F238E27FC236}">
                <a16:creationId xmlns:a16="http://schemas.microsoft.com/office/drawing/2014/main" id="{C3CF2F7B-1A0C-5500-63E7-E073CCC075C1}"/>
              </a:ext>
            </a:extLst>
          </p:cNvPr>
          <p:cNvSpPr txBox="1">
            <a:spLocks/>
          </p:cNvSpPr>
          <p:nvPr/>
        </p:nvSpPr>
        <p:spPr bwMode="auto">
          <a:xfrm>
            <a:off x="8491886" y="1878005"/>
            <a:ext cx="3217863" cy="1008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35 </a:t>
            </a:r>
            <a:r>
              <a:rPr lang="es-AR" altLang="es-AR" sz="2400" dirty="0" err="1">
                <a:solidFill>
                  <a:srgbClr val="002060"/>
                </a:solidFill>
                <a:latin typeface="+mn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’ x 3 = 105 ml/h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F449F344-0ADE-5527-74F9-DC13BDEDAE70}"/>
              </a:ext>
            </a:extLst>
          </p:cNvPr>
          <p:cNvSpPr txBox="1">
            <a:spLocks/>
          </p:cNvSpPr>
          <p:nvPr/>
        </p:nvSpPr>
        <p:spPr bwMode="auto">
          <a:xfrm>
            <a:off x="3376231" y="4738255"/>
            <a:ext cx="6645224" cy="11340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2.520 ml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2.500ml en 24 horas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:a16="http://schemas.microsoft.com/office/drawing/2014/main" id="{C24FCB69-E077-065F-F200-C55259A80A37}"/>
              </a:ext>
            </a:extLst>
          </p:cNvPr>
          <p:cNvSpPr txBox="1">
            <a:spLocks/>
          </p:cNvSpPr>
          <p:nvPr/>
        </p:nvSpPr>
        <p:spPr bwMode="auto">
          <a:xfrm>
            <a:off x="2554730" y="1976723"/>
            <a:ext cx="2987675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407763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3EAD32A-DD5E-B76A-3506-261C4D54E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3: </a:t>
            </a:r>
            <a:r>
              <a:rPr lang="es-AR" altLang="es-AR" b="1" dirty="0">
                <a:solidFill>
                  <a:srgbClr val="C00000"/>
                </a:solidFill>
              </a:rPr>
              <a:t>Cálculo de volumen</a:t>
            </a:r>
            <a:endParaRPr lang="es-AR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D5FE6A19-C4FB-6C21-6968-0EDF982B6DF6}"/>
              </a:ext>
            </a:extLst>
          </p:cNvPr>
          <p:cNvSpPr txBox="1">
            <a:spLocks noChangeArrowheads="1"/>
          </p:cNvSpPr>
          <p:nvPr/>
        </p:nvSpPr>
        <p:spPr>
          <a:xfrm>
            <a:off x="4627419" y="2705227"/>
            <a:ext cx="4710546" cy="11521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X </a:t>
            </a:r>
            <a:r>
              <a:rPr lang="es-AR" altLang="es-AR" sz="2400" b="1" dirty="0" err="1">
                <a:solidFill>
                  <a:srgbClr val="002060"/>
                </a:solidFill>
              </a:rPr>
              <a:t>x</a:t>
            </a:r>
            <a:r>
              <a:rPr lang="es-AR" altLang="es-AR" sz="2400" b="1" dirty="0">
                <a:solidFill>
                  <a:srgbClr val="002060"/>
                </a:solidFill>
              </a:rPr>
              <a:t> 20     </a:t>
            </a:r>
            <a:r>
              <a:rPr lang="es-AR" altLang="es-AR" sz="2400" dirty="0">
                <a:solidFill>
                  <a:srgbClr val="002060"/>
                </a:solidFill>
              </a:rPr>
              <a:t>= 35gx’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480’</a:t>
            </a:r>
          </a:p>
        </p:txBody>
      </p:sp>
      <p:cxnSp>
        <p:nvCxnSpPr>
          <p:cNvPr id="6" name="6 Conector recto">
            <a:extLst>
              <a:ext uri="{FF2B5EF4-FFF2-40B4-BE49-F238E27FC236}">
                <a16:creationId xmlns:a16="http://schemas.microsoft.com/office/drawing/2014/main" id="{49C35E17-2718-0410-0655-BE1D9BA1787A}"/>
              </a:ext>
            </a:extLst>
          </p:cNvPr>
          <p:cNvCxnSpPr>
            <a:cxnSpLocks/>
          </p:cNvCxnSpPr>
          <p:nvPr/>
        </p:nvCxnSpPr>
        <p:spPr>
          <a:xfrm>
            <a:off x="5159896" y="3144404"/>
            <a:ext cx="1872208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DB1FDF10-6391-A46C-1348-6C9ADDABC738}"/>
              </a:ext>
            </a:extLst>
          </p:cNvPr>
          <p:cNvSpPr txBox="1">
            <a:spLocks/>
          </p:cNvSpPr>
          <p:nvPr/>
        </p:nvSpPr>
        <p:spPr bwMode="auto">
          <a:xfrm>
            <a:off x="3489718" y="2021808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</a:rPr>
              <a:t>b)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939E54FF-B472-F986-0E16-3A841EAAD585}"/>
              </a:ext>
            </a:extLst>
          </p:cNvPr>
          <p:cNvSpPr txBox="1">
            <a:spLocks/>
          </p:cNvSpPr>
          <p:nvPr/>
        </p:nvSpPr>
        <p:spPr bwMode="auto">
          <a:xfrm>
            <a:off x="4627419" y="4710546"/>
            <a:ext cx="2238087" cy="9328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5960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CAF8183-A422-3C96-6799-EE1B8DB8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3: </a:t>
            </a:r>
            <a:r>
              <a:rPr lang="es-AR" altLang="es-AR" b="1" dirty="0">
                <a:solidFill>
                  <a:srgbClr val="C00000"/>
                </a:solidFill>
              </a:rPr>
              <a:t>Cálculo de volumen</a:t>
            </a:r>
            <a:endParaRPr lang="es-AR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7F5DAE93-FB23-FCAD-64A8-6AC49E2B5103}"/>
              </a:ext>
            </a:extLst>
          </p:cNvPr>
          <p:cNvSpPr txBox="1">
            <a:spLocks noChangeArrowheads="1"/>
          </p:cNvSpPr>
          <p:nvPr/>
        </p:nvSpPr>
        <p:spPr>
          <a:xfrm>
            <a:off x="4701796" y="2580415"/>
            <a:ext cx="4693407" cy="15019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X= 35gx’ x 480’</a:t>
            </a: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20</a:t>
            </a:r>
          </a:p>
        </p:txBody>
      </p:sp>
      <p:cxnSp>
        <p:nvCxnSpPr>
          <p:cNvPr id="6" name="9 Conector recto">
            <a:extLst>
              <a:ext uri="{FF2B5EF4-FFF2-40B4-BE49-F238E27FC236}">
                <a16:creationId xmlns:a16="http://schemas.microsoft.com/office/drawing/2014/main" id="{8530AD51-B0C6-1159-F9AB-A799C7672DB0}"/>
              </a:ext>
            </a:extLst>
          </p:cNvPr>
          <p:cNvCxnSpPr>
            <a:cxnSpLocks/>
          </p:cNvCxnSpPr>
          <p:nvPr/>
        </p:nvCxnSpPr>
        <p:spPr>
          <a:xfrm>
            <a:off x="6443038" y="3457864"/>
            <a:ext cx="16561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46FBA33F-A29A-B233-BA41-1CFEA1D991B4}"/>
              </a:ext>
            </a:extLst>
          </p:cNvPr>
          <p:cNvSpPr txBox="1">
            <a:spLocks/>
          </p:cNvSpPr>
          <p:nvPr/>
        </p:nvSpPr>
        <p:spPr bwMode="auto">
          <a:xfrm>
            <a:off x="3489718" y="2119890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1250E92D-7425-B0B5-C318-89B386593F01}"/>
              </a:ext>
            </a:extLst>
          </p:cNvPr>
          <p:cNvSpPr txBox="1">
            <a:spLocks/>
          </p:cNvSpPr>
          <p:nvPr/>
        </p:nvSpPr>
        <p:spPr bwMode="auto">
          <a:xfrm>
            <a:off x="4701796" y="4865688"/>
            <a:ext cx="4599222" cy="9901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840 ml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en 8 horas</a:t>
            </a:r>
          </a:p>
        </p:txBody>
      </p:sp>
    </p:spTree>
    <p:extLst>
      <p:ext uri="{BB962C8B-B14F-4D97-AF65-F5344CB8AC3E}">
        <p14:creationId xmlns:p14="http://schemas.microsoft.com/office/powerpoint/2010/main" val="2881568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DC1CC27-321E-3B94-63B9-95912A71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3: </a:t>
            </a:r>
            <a:r>
              <a:rPr lang="es-AR" altLang="es-AR" b="1" dirty="0">
                <a:solidFill>
                  <a:srgbClr val="C00000"/>
                </a:solidFill>
              </a:rPr>
              <a:t>Cálculo de volumen</a:t>
            </a:r>
            <a:endParaRPr lang="es-AR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7F288A2A-D006-CE13-528D-1556E97CDFF2}"/>
              </a:ext>
            </a:extLst>
          </p:cNvPr>
          <p:cNvSpPr txBox="1">
            <a:spLocks noChangeArrowheads="1"/>
          </p:cNvSpPr>
          <p:nvPr/>
        </p:nvSpPr>
        <p:spPr>
          <a:xfrm>
            <a:off x="3526307" y="2300706"/>
            <a:ext cx="4318000" cy="1223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</a:t>
            </a:r>
            <a:r>
              <a:rPr lang="es-AR" altLang="es-AR" sz="2400" dirty="0">
                <a:solidFill>
                  <a:srgbClr val="002060"/>
                </a:solidFill>
              </a:rPr>
              <a:t>1hora                  105 ml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07DA1C30-992C-DFDF-58E0-E9763530C32E}"/>
              </a:ext>
            </a:extLst>
          </p:cNvPr>
          <p:cNvSpPr txBox="1">
            <a:spLocks/>
          </p:cNvSpPr>
          <p:nvPr/>
        </p:nvSpPr>
        <p:spPr bwMode="auto">
          <a:xfrm>
            <a:off x="3825458" y="3524669"/>
            <a:ext cx="6264696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8 horas                  x = 8 horas x 105 ml 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                                          1 hora</a:t>
            </a:r>
          </a:p>
          <a:p>
            <a:pPr>
              <a:spcBef>
                <a:spcPct val="0"/>
              </a:spcBef>
              <a:buNone/>
            </a:pPr>
            <a:endParaRPr lang="es-AR" altLang="es-AR" sz="2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                                                  </a:t>
            </a:r>
          </a:p>
        </p:txBody>
      </p:sp>
      <p:cxnSp>
        <p:nvCxnSpPr>
          <p:cNvPr id="7" name="9 Conector recto">
            <a:extLst>
              <a:ext uri="{FF2B5EF4-FFF2-40B4-BE49-F238E27FC236}">
                <a16:creationId xmlns:a16="http://schemas.microsoft.com/office/drawing/2014/main" id="{20D71E96-B78C-D11A-EFEB-ED88C34F4136}"/>
              </a:ext>
            </a:extLst>
          </p:cNvPr>
          <p:cNvCxnSpPr/>
          <p:nvPr/>
        </p:nvCxnSpPr>
        <p:spPr>
          <a:xfrm>
            <a:off x="5102066" y="3061371"/>
            <a:ext cx="1309656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9 Conector recto">
            <a:extLst>
              <a:ext uri="{FF2B5EF4-FFF2-40B4-BE49-F238E27FC236}">
                <a16:creationId xmlns:a16="http://schemas.microsoft.com/office/drawing/2014/main" id="{3CA850F7-757E-AAF4-C13A-8F45AE4002DB}"/>
              </a:ext>
            </a:extLst>
          </p:cNvPr>
          <p:cNvCxnSpPr/>
          <p:nvPr/>
        </p:nvCxnSpPr>
        <p:spPr>
          <a:xfrm>
            <a:off x="5160783" y="3966536"/>
            <a:ext cx="1309656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Título">
            <a:extLst>
              <a:ext uri="{FF2B5EF4-FFF2-40B4-BE49-F238E27FC236}">
                <a16:creationId xmlns:a16="http://schemas.microsoft.com/office/drawing/2014/main" id="{901E3F1D-EC04-B0AF-4C81-059EBB7BE2B6}"/>
              </a:ext>
            </a:extLst>
          </p:cNvPr>
          <p:cNvSpPr txBox="1">
            <a:spLocks/>
          </p:cNvSpPr>
          <p:nvPr/>
        </p:nvSpPr>
        <p:spPr bwMode="auto">
          <a:xfrm>
            <a:off x="2815464" y="1858839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j-lt"/>
              </a:rPr>
              <a:t>b)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0647704D-8A29-D6A4-B7F5-8DF4A1E4CD8B}"/>
              </a:ext>
            </a:extLst>
          </p:cNvPr>
          <p:cNvSpPr txBox="1">
            <a:spLocks/>
          </p:cNvSpPr>
          <p:nvPr/>
        </p:nvSpPr>
        <p:spPr bwMode="auto">
          <a:xfrm>
            <a:off x="8481222" y="1598822"/>
            <a:ext cx="3217863" cy="1008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35 </a:t>
            </a:r>
            <a:r>
              <a:rPr lang="es-AR" altLang="es-AR" sz="2400" dirty="0" err="1">
                <a:solidFill>
                  <a:srgbClr val="002060"/>
                </a:solidFill>
                <a:latin typeface="+mn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’ x 3 = 105 ml/h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8D8419B7-0F5F-AABD-E624-FC28BD8F63E9}"/>
              </a:ext>
            </a:extLst>
          </p:cNvPr>
          <p:cNvSpPr txBox="1">
            <a:spLocks/>
          </p:cNvSpPr>
          <p:nvPr/>
        </p:nvSpPr>
        <p:spPr bwMode="auto">
          <a:xfrm>
            <a:off x="3894830" y="5334961"/>
            <a:ext cx="4599222" cy="9901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840 ml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en 8 horas</a:t>
            </a:r>
          </a:p>
        </p:txBody>
      </p:sp>
      <p:cxnSp>
        <p:nvCxnSpPr>
          <p:cNvPr id="12" name="9 Conector recto">
            <a:extLst>
              <a:ext uri="{FF2B5EF4-FFF2-40B4-BE49-F238E27FC236}">
                <a16:creationId xmlns:a16="http://schemas.microsoft.com/office/drawing/2014/main" id="{2FD3EE49-A022-8318-12A4-1AF178B75F96}"/>
              </a:ext>
            </a:extLst>
          </p:cNvPr>
          <p:cNvCxnSpPr>
            <a:cxnSpLocks/>
          </p:cNvCxnSpPr>
          <p:nvPr/>
        </p:nvCxnSpPr>
        <p:spPr>
          <a:xfrm>
            <a:off x="7048500" y="4069106"/>
            <a:ext cx="2448272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525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>
            <a:extLst>
              <a:ext uri="{FF2B5EF4-FFF2-40B4-BE49-F238E27FC236}">
                <a16:creationId xmlns:a16="http://schemas.microsoft.com/office/drawing/2014/main" id="{610DEA50-C73F-77B7-FBFA-7003DFD9C418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1893453" y="2742701"/>
            <a:ext cx="9842068" cy="2819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El Sr. Roberto Z. se encuentra internado en el servicio de urología con un PHP de 1000 ml a 14 </a:t>
            </a:r>
            <a:r>
              <a:rPr lang="es-AR" altLang="es-AR" sz="2400" b="1" dirty="0" err="1">
                <a:solidFill>
                  <a:srgbClr val="002060"/>
                </a:solidFill>
              </a:rPr>
              <a:t>gx</a:t>
            </a:r>
            <a:r>
              <a:rPr lang="es-AR" altLang="es-AR" sz="2400" b="1" dirty="0">
                <a:solidFill>
                  <a:srgbClr val="002060"/>
                </a:solidFill>
              </a:rPr>
              <a:t>´.</a:t>
            </a:r>
          </a:p>
          <a:p>
            <a:pPr marL="0" indent="0">
              <a:buNone/>
            </a:pP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a)-¿En cuántas horas recibe dicho PHP?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b)-Si del mismo PHP a 14 </a:t>
            </a:r>
            <a:r>
              <a:rPr lang="es-AR" altLang="es-AR" sz="2400" b="1" dirty="0" err="1">
                <a:solidFill>
                  <a:srgbClr val="002060"/>
                </a:solidFill>
              </a:rPr>
              <a:t>gx</a:t>
            </a:r>
            <a:r>
              <a:rPr lang="es-AR" altLang="es-AR" sz="2400" b="1" dirty="0">
                <a:solidFill>
                  <a:srgbClr val="002060"/>
                </a:solidFill>
              </a:rPr>
              <a:t>’ sólo recibe 250 ml, ¿cuántas horas dura ese PHP?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B198928-09FD-080E-1C32-7194290C4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3916" y="753197"/>
            <a:ext cx="8912225" cy="1281112"/>
          </a:xfrm>
        </p:spPr>
        <p:txBody>
          <a:bodyPr>
            <a:normAutofit/>
          </a:bodyPr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00373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32097-B2A1-BB46-E540-FB128E01B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526" y="734946"/>
            <a:ext cx="8911687" cy="1280890"/>
          </a:xfrm>
        </p:spPr>
        <p:txBody>
          <a:bodyPr/>
          <a:lstStyle/>
          <a:p>
            <a:pPr algn="ctr"/>
            <a:r>
              <a:rPr lang="es-AR" b="1" dirty="0">
                <a:solidFill>
                  <a:srgbClr val="C00000"/>
                </a:solidFill>
              </a:rPr>
              <a:t>Cálculo de TIEMPO</a:t>
            </a: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B05D88EE-945E-3598-D7A9-FFB2C34BF971}"/>
              </a:ext>
            </a:extLst>
          </p:cNvPr>
          <p:cNvSpPr txBox="1">
            <a:spLocks noChangeArrowheads="1"/>
          </p:cNvSpPr>
          <p:nvPr/>
        </p:nvSpPr>
        <p:spPr>
          <a:xfrm>
            <a:off x="1787958" y="2555516"/>
            <a:ext cx="9716654" cy="3254157"/>
          </a:xfrm>
          <a:prstGeom prst="rect">
            <a:avLst/>
          </a:prstGeom>
          <a:solidFill>
            <a:srgbClr val="E6FDFE"/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Hay 2 formas de llegar a averiguar el tiempo en que se infunde una solución:</a:t>
            </a:r>
          </a:p>
          <a:p>
            <a:r>
              <a:rPr lang="es-AR" altLang="es-AR" sz="2400" b="1" dirty="0">
                <a:solidFill>
                  <a:schemeClr val="accent1"/>
                </a:solidFill>
              </a:rPr>
              <a:t>La primera es despejando la «X» de la fórmula de goteo.        Recordar que el resultado da en minutos y luego debe           dividirse por 60 para pasar a horas.</a:t>
            </a:r>
          </a:p>
          <a:p>
            <a:r>
              <a:rPr lang="es-AR" altLang="es-AR" sz="2400" b="1" dirty="0">
                <a:solidFill>
                  <a:srgbClr val="EB5329"/>
                </a:solidFill>
              </a:rPr>
              <a:t>La segunda es pasar el goteo a ml/h y luego, utilizando la       regla de tres simple, averiguar cuánto pasa en el tiempo        solicitado. El resultado da directamente en horas.</a:t>
            </a:r>
          </a:p>
          <a:p>
            <a:endParaRPr lang="es-AR" alt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57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D03D89-0660-B7FC-2AC2-39520E32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568" y="840735"/>
            <a:ext cx="8911687" cy="1280890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4: </a:t>
            </a:r>
            <a:r>
              <a:rPr lang="es-AR" altLang="es-AR" b="1" dirty="0">
                <a:solidFill>
                  <a:srgbClr val="FF0000"/>
                </a:solidFill>
              </a:rPr>
              <a:t>Cálculo de tiempo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16BD22B5-C42E-5DB2-9B68-9FE82692570A}"/>
              </a:ext>
            </a:extLst>
          </p:cNvPr>
          <p:cNvSpPr txBox="1">
            <a:spLocks noChangeArrowheads="1"/>
          </p:cNvSpPr>
          <p:nvPr/>
        </p:nvSpPr>
        <p:spPr>
          <a:xfrm>
            <a:off x="4959927" y="2777011"/>
            <a:ext cx="3759199" cy="1728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bg1"/>
                </a:solidFill>
              </a:rPr>
              <a:t>                        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1.000ml x 20 </a:t>
            </a:r>
            <a:r>
              <a:rPr lang="es-AR" altLang="es-AR" sz="2400" dirty="0">
                <a:solidFill>
                  <a:srgbClr val="002060"/>
                </a:solidFill>
              </a:rPr>
              <a:t>= 14gx’</a:t>
            </a:r>
          </a:p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            </a:t>
            </a:r>
            <a:r>
              <a:rPr lang="es-AR" altLang="es-AR" sz="2400" b="1" dirty="0">
                <a:solidFill>
                  <a:srgbClr val="002060"/>
                </a:solidFill>
              </a:rPr>
              <a:t>X</a:t>
            </a:r>
          </a:p>
          <a:p>
            <a:pPr marL="0" indent="0"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</a:t>
            </a:r>
            <a:endParaRPr lang="es-AR" altLang="es-AR" sz="2400" b="1" dirty="0">
              <a:solidFill>
                <a:schemeClr val="bg1"/>
              </a:solidFill>
            </a:endParaRP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C0AF2FAE-CEEF-3892-693E-580A2198962F}"/>
              </a:ext>
            </a:extLst>
          </p:cNvPr>
          <p:cNvCxnSpPr>
            <a:cxnSpLocks/>
          </p:cNvCxnSpPr>
          <p:nvPr/>
        </p:nvCxnSpPr>
        <p:spPr>
          <a:xfrm>
            <a:off x="5289562" y="3632168"/>
            <a:ext cx="1800200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5BBEF7D1-DBC9-D415-2ECE-9EBED90FAB80}"/>
              </a:ext>
            </a:extLst>
          </p:cNvPr>
          <p:cNvSpPr txBox="1">
            <a:spLocks/>
          </p:cNvSpPr>
          <p:nvPr/>
        </p:nvSpPr>
        <p:spPr bwMode="auto">
          <a:xfrm>
            <a:off x="3732212" y="2340087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a)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8A7DCD88-08B7-26EF-7DF7-E5443F12799D}"/>
              </a:ext>
            </a:extLst>
          </p:cNvPr>
          <p:cNvSpPr txBox="1">
            <a:spLocks/>
          </p:cNvSpPr>
          <p:nvPr/>
        </p:nvSpPr>
        <p:spPr bwMode="auto">
          <a:xfrm>
            <a:off x="4918362" y="5355585"/>
            <a:ext cx="2964873" cy="635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9006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AF14A4-9211-F9A9-A483-F2ADF859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4: </a:t>
            </a:r>
            <a:r>
              <a:rPr lang="es-AR" altLang="es-AR" b="1" dirty="0">
                <a:solidFill>
                  <a:srgbClr val="FF0000"/>
                </a:solidFill>
              </a:rPr>
              <a:t>Cálculo de tiempo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4BA9562E-68AB-8477-74AD-1BBD3FAA6974}"/>
              </a:ext>
            </a:extLst>
          </p:cNvPr>
          <p:cNvSpPr txBox="1">
            <a:spLocks noChangeArrowheads="1"/>
          </p:cNvSpPr>
          <p:nvPr/>
        </p:nvSpPr>
        <p:spPr>
          <a:xfrm>
            <a:off x="4879379" y="2780928"/>
            <a:ext cx="4338777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1.000ml x 20 </a:t>
            </a:r>
            <a:r>
              <a:rPr lang="es-AR" altLang="es-AR" sz="2400" dirty="0">
                <a:solidFill>
                  <a:srgbClr val="002060"/>
                </a:solidFill>
              </a:rPr>
              <a:t>= X</a:t>
            </a: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14 </a:t>
            </a:r>
            <a:r>
              <a:rPr lang="es-AR" altLang="es-AR" sz="2400" b="1" dirty="0" err="1">
                <a:solidFill>
                  <a:srgbClr val="002060"/>
                </a:solidFill>
              </a:rPr>
              <a:t>gx</a:t>
            </a:r>
            <a:r>
              <a:rPr lang="es-AR" altLang="es-AR" sz="2400" b="1" dirty="0">
                <a:solidFill>
                  <a:srgbClr val="002060"/>
                </a:solidFill>
              </a:rPr>
              <a:t>’</a:t>
            </a:r>
          </a:p>
          <a:p>
            <a:pPr marL="0" indent="0">
              <a:buNone/>
            </a:pP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 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0D6FA9FD-0D08-E125-D4E9-721DB8B0B448}"/>
              </a:ext>
            </a:extLst>
          </p:cNvPr>
          <p:cNvCxnSpPr>
            <a:cxnSpLocks/>
          </p:cNvCxnSpPr>
          <p:nvPr/>
        </p:nvCxnSpPr>
        <p:spPr>
          <a:xfrm>
            <a:off x="5889389" y="3216412"/>
            <a:ext cx="1872208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83E005BF-D9D6-B8C1-8537-67934CE052CA}"/>
              </a:ext>
            </a:extLst>
          </p:cNvPr>
          <p:cNvSpPr txBox="1">
            <a:spLocks/>
          </p:cNvSpPr>
          <p:nvPr/>
        </p:nvSpPr>
        <p:spPr bwMode="auto">
          <a:xfrm>
            <a:off x="3732212" y="2338499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a)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DF4C436-8C5B-EF6C-547A-0F793ED087FD}"/>
              </a:ext>
            </a:extLst>
          </p:cNvPr>
          <p:cNvSpPr txBox="1">
            <a:spLocks/>
          </p:cNvSpPr>
          <p:nvPr/>
        </p:nvSpPr>
        <p:spPr bwMode="auto">
          <a:xfrm>
            <a:off x="2950420" y="4587875"/>
            <a:ext cx="8373361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1.428 minutos % 60 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23,8 horas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24 horas</a:t>
            </a:r>
          </a:p>
        </p:txBody>
      </p:sp>
    </p:spTree>
    <p:extLst>
      <p:ext uri="{BB962C8B-B14F-4D97-AF65-F5344CB8AC3E}">
        <p14:creationId xmlns:p14="http://schemas.microsoft.com/office/powerpoint/2010/main" val="354480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E8363-7618-7E6B-E5AC-451AE1FC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452" y="707238"/>
            <a:ext cx="8911687" cy="1280890"/>
          </a:xfrm>
        </p:spPr>
        <p:txBody>
          <a:bodyPr/>
          <a:lstStyle/>
          <a:p>
            <a:pPr algn="ctr"/>
            <a:r>
              <a:rPr lang="es-AR" altLang="es-AR" sz="3600" b="1" dirty="0">
                <a:solidFill>
                  <a:srgbClr val="C00000"/>
                </a:solidFill>
              </a:rPr>
              <a:t>Fórmula de Cálculo de Goteo</a:t>
            </a:r>
            <a:br>
              <a:rPr lang="es-AR" sz="3600" b="1" dirty="0">
                <a:solidFill>
                  <a:srgbClr val="C00000"/>
                </a:solidFill>
              </a:rPr>
            </a:br>
            <a:endParaRPr lang="es-AR" b="1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7B9C17CA-CA60-7A35-ACF9-CE6CFFDB90A7}"/>
              </a:ext>
            </a:extLst>
          </p:cNvPr>
          <p:cNvSpPr txBox="1">
            <a:spLocks noChangeArrowheads="1"/>
          </p:cNvSpPr>
          <p:nvPr/>
        </p:nvSpPr>
        <p:spPr>
          <a:xfrm>
            <a:off x="692728" y="2489157"/>
            <a:ext cx="11139054" cy="36616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altLang="es-AR" sz="2400" b="1" dirty="0">
                <a:solidFill>
                  <a:schemeClr val="tx2"/>
                </a:solidFill>
              </a:rPr>
              <a:t>Para saber a cuántas gotas se debe regular un PHP, debe multiplicarse el volumen total a infundir (en ml o </a:t>
            </a:r>
            <a:r>
              <a:rPr lang="es-AR" altLang="es-AR" sz="2400" b="1" dirty="0" err="1">
                <a:solidFill>
                  <a:schemeClr val="tx2"/>
                </a:solidFill>
              </a:rPr>
              <a:t>cc</a:t>
            </a:r>
            <a:r>
              <a:rPr lang="es-AR" altLang="es-AR" sz="2400" b="1" dirty="0">
                <a:solidFill>
                  <a:schemeClr val="tx2"/>
                </a:solidFill>
              </a:rPr>
              <a:t>) por el factor goteo (que es una constante: 20 </a:t>
            </a:r>
            <a:r>
              <a:rPr lang="es-AR" altLang="es-AR" sz="2400" b="1" dirty="0" err="1">
                <a:solidFill>
                  <a:schemeClr val="tx2"/>
                </a:solidFill>
              </a:rPr>
              <a:t>ó</a:t>
            </a:r>
            <a:r>
              <a:rPr lang="es-AR" altLang="es-AR" sz="2400" b="1" dirty="0">
                <a:solidFill>
                  <a:schemeClr val="tx2"/>
                </a:solidFill>
              </a:rPr>
              <a:t> 60) y ese resultado dividirse por la cantidad de tiempo (en  minutos) en que se va a administrar dicho plan de hidratación.</a:t>
            </a:r>
          </a:p>
          <a:p>
            <a:r>
              <a:rPr lang="es-AR" altLang="es-AR" sz="2400" b="1" dirty="0">
                <a:solidFill>
                  <a:schemeClr val="tx2"/>
                </a:solidFill>
              </a:rPr>
              <a:t>La fórmula también se puede utilizar para administrar otras soluciones, como antibióticos (ATB), medicamentos </a:t>
            </a:r>
            <a:r>
              <a:rPr lang="es-AR" altLang="es-AR" sz="2400" b="1" dirty="0" err="1">
                <a:solidFill>
                  <a:schemeClr val="tx2"/>
                </a:solidFill>
              </a:rPr>
              <a:t>diluídos</a:t>
            </a:r>
            <a:r>
              <a:rPr lang="es-AR" altLang="es-AR" sz="2400" b="1" dirty="0">
                <a:solidFill>
                  <a:schemeClr val="tx2"/>
                </a:solidFill>
              </a:rPr>
              <a:t>, hemoderivados,         citostáticos, etc.</a:t>
            </a:r>
          </a:p>
          <a:p>
            <a:r>
              <a:rPr lang="es-AR" altLang="es-AR" sz="2400" b="1" dirty="0">
                <a:solidFill>
                  <a:schemeClr val="tx2"/>
                </a:solidFill>
              </a:rPr>
              <a:t>Recordar que una </a:t>
            </a:r>
            <a:r>
              <a:rPr lang="es-AR" altLang="es-AR" sz="2400" b="1" dirty="0" err="1">
                <a:solidFill>
                  <a:schemeClr val="tx2"/>
                </a:solidFill>
              </a:rPr>
              <a:t>macrogota</a:t>
            </a:r>
            <a:r>
              <a:rPr lang="es-AR" altLang="es-AR" sz="2400" b="1" dirty="0">
                <a:solidFill>
                  <a:schemeClr val="tx2"/>
                </a:solidFill>
              </a:rPr>
              <a:t> equivale a 3 microgotas y a 3 ml/h</a:t>
            </a:r>
          </a:p>
        </p:txBody>
      </p:sp>
    </p:spTree>
    <p:extLst>
      <p:ext uri="{BB962C8B-B14F-4D97-AF65-F5344CB8AC3E}">
        <p14:creationId xmlns:p14="http://schemas.microsoft.com/office/powerpoint/2010/main" val="3107776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68426-DC30-F3D6-8849-292C69C1F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4: </a:t>
            </a:r>
            <a:r>
              <a:rPr lang="es-AR" altLang="es-AR" b="1" dirty="0">
                <a:solidFill>
                  <a:srgbClr val="FF0000"/>
                </a:solidFill>
              </a:rPr>
              <a:t>Cálculo de tiempo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67A6827C-961B-E554-CFF7-DD49297D2419}"/>
              </a:ext>
            </a:extLst>
          </p:cNvPr>
          <p:cNvSpPr txBox="1">
            <a:spLocks noChangeArrowheads="1"/>
          </p:cNvSpPr>
          <p:nvPr/>
        </p:nvSpPr>
        <p:spPr>
          <a:xfrm>
            <a:off x="4422056" y="2322223"/>
            <a:ext cx="4318000" cy="1223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 </a:t>
            </a:r>
            <a:r>
              <a:rPr lang="es-AR" altLang="es-AR" sz="2400" dirty="0">
                <a:solidFill>
                  <a:schemeClr val="tx2"/>
                </a:solidFill>
              </a:rPr>
              <a:t>42 ml                   1 hora</a:t>
            </a: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C77F7B0E-C779-8F6A-176C-90D472128151}"/>
              </a:ext>
            </a:extLst>
          </p:cNvPr>
          <p:cNvSpPr txBox="1">
            <a:spLocks/>
          </p:cNvSpPr>
          <p:nvPr/>
        </p:nvSpPr>
        <p:spPr bwMode="auto">
          <a:xfrm>
            <a:off x="4106315" y="3130705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</a:t>
            </a:r>
            <a:r>
              <a:rPr lang="es-AR" altLang="es-AR" sz="2400" dirty="0">
                <a:solidFill>
                  <a:schemeClr val="tx2"/>
                </a:solidFill>
                <a:latin typeface="+mj-lt"/>
              </a:rPr>
              <a:t>1.000 ml                    x = 1.000 ml x 1 hora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tx2"/>
                </a:solidFill>
                <a:latin typeface="+mj-lt"/>
              </a:rPr>
              <a:t>                                                   42 ml</a:t>
            </a:r>
          </a:p>
        </p:txBody>
      </p:sp>
      <p:cxnSp>
        <p:nvCxnSpPr>
          <p:cNvPr id="6" name="9 Conector recto">
            <a:extLst>
              <a:ext uri="{FF2B5EF4-FFF2-40B4-BE49-F238E27FC236}">
                <a16:creationId xmlns:a16="http://schemas.microsoft.com/office/drawing/2014/main" id="{F96D71D9-42F8-EB64-9951-79F2B68EF27C}"/>
              </a:ext>
            </a:extLst>
          </p:cNvPr>
          <p:cNvCxnSpPr/>
          <p:nvPr/>
        </p:nvCxnSpPr>
        <p:spPr>
          <a:xfrm>
            <a:off x="5581537" y="3120148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9 Conector recto">
            <a:extLst>
              <a:ext uri="{FF2B5EF4-FFF2-40B4-BE49-F238E27FC236}">
                <a16:creationId xmlns:a16="http://schemas.microsoft.com/office/drawing/2014/main" id="{D8AA0FB3-69D2-D1F1-5E74-C73E1817DEF5}"/>
              </a:ext>
            </a:extLst>
          </p:cNvPr>
          <p:cNvCxnSpPr/>
          <p:nvPr/>
        </p:nvCxnSpPr>
        <p:spPr>
          <a:xfrm>
            <a:off x="5581537" y="3933370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Título">
            <a:extLst>
              <a:ext uri="{FF2B5EF4-FFF2-40B4-BE49-F238E27FC236}">
                <a16:creationId xmlns:a16="http://schemas.microsoft.com/office/drawing/2014/main" id="{D576FC51-7063-5AC9-020E-AF6D738AEAEC}"/>
              </a:ext>
            </a:extLst>
          </p:cNvPr>
          <p:cNvSpPr txBox="1">
            <a:spLocks/>
          </p:cNvSpPr>
          <p:nvPr/>
        </p:nvSpPr>
        <p:spPr bwMode="auto">
          <a:xfrm>
            <a:off x="687388" y="1818191"/>
            <a:ext cx="3217863" cy="1008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tx2"/>
                </a:solidFill>
                <a:latin typeface="+mj-lt"/>
              </a:rPr>
              <a:t>14 </a:t>
            </a:r>
            <a:r>
              <a:rPr lang="es-AR" altLang="es-AR" sz="2400" dirty="0" err="1">
                <a:solidFill>
                  <a:schemeClr val="tx2"/>
                </a:solidFill>
                <a:latin typeface="+mj-lt"/>
              </a:rPr>
              <a:t>gx</a:t>
            </a:r>
            <a:r>
              <a:rPr lang="es-AR" altLang="es-AR" sz="2400" dirty="0">
                <a:solidFill>
                  <a:schemeClr val="tx2"/>
                </a:solidFill>
                <a:latin typeface="+mj-lt"/>
              </a:rPr>
              <a:t>’ x 3 = 42 ml/h</a:t>
            </a:r>
          </a:p>
        </p:txBody>
      </p:sp>
      <p:cxnSp>
        <p:nvCxnSpPr>
          <p:cNvPr id="9" name="9 Conector recto">
            <a:extLst>
              <a:ext uri="{FF2B5EF4-FFF2-40B4-BE49-F238E27FC236}">
                <a16:creationId xmlns:a16="http://schemas.microsoft.com/office/drawing/2014/main" id="{4C4F76D1-E6A9-9739-41B8-24DCDF977ACA}"/>
              </a:ext>
            </a:extLst>
          </p:cNvPr>
          <p:cNvCxnSpPr>
            <a:cxnSpLocks/>
          </p:cNvCxnSpPr>
          <p:nvPr/>
        </p:nvCxnSpPr>
        <p:spPr>
          <a:xfrm>
            <a:off x="7749309" y="4048825"/>
            <a:ext cx="2382982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>
            <a:extLst>
              <a:ext uri="{FF2B5EF4-FFF2-40B4-BE49-F238E27FC236}">
                <a16:creationId xmlns:a16="http://schemas.microsoft.com/office/drawing/2014/main" id="{9F1B175F-ABAE-C296-5A3B-CAC94E45D268}"/>
              </a:ext>
            </a:extLst>
          </p:cNvPr>
          <p:cNvSpPr txBox="1">
            <a:spLocks/>
          </p:cNvSpPr>
          <p:nvPr/>
        </p:nvSpPr>
        <p:spPr bwMode="auto">
          <a:xfrm>
            <a:off x="2949624" y="5480936"/>
            <a:ext cx="7772400" cy="75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23,8 horas </a:t>
            </a:r>
            <a:r>
              <a:rPr lang="es-AR" altLang="es-AR" sz="2400" dirty="0">
                <a:solidFill>
                  <a:srgbClr val="002060"/>
                </a:solidFill>
              </a:rPr>
              <a:t>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24 horas</a:t>
            </a:r>
          </a:p>
        </p:txBody>
      </p:sp>
      <p:sp>
        <p:nvSpPr>
          <p:cNvPr id="13" name="1 Título">
            <a:extLst>
              <a:ext uri="{FF2B5EF4-FFF2-40B4-BE49-F238E27FC236}">
                <a16:creationId xmlns:a16="http://schemas.microsoft.com/office/drawing/2014/main" id="{3A5B756E-CBF3-0E07-CBEA-866FD346523A}"/>
              </a:ext>
            </a:extLst>
          </p:cNvPr>
          <p:cNvSpPr txBox="1">
            <a:spLocks/>
          </p:cNvSpPr>
          <p:nvPr/>
        </p:nvSpPr>
        <p:spPr bwMode="auto">
          <a:xfrm>
            <a:off x="3519776" y="2069135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8467984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9C302E-CCEC-1F6A-24AE-A0915D22E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4: </a:t>
            </a:r>
            <a:r>
              <a:rPr lang="es-AR" altLang="es-AR" b="1" dirty="0">
                <a:solidFill>
                  <a:srgbClr val="FF0000"/>
                </a:solidFill>
              </a:rPr>
              <a:t>Cálculo de tiempo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AEF1543A-87B9-2CB3-BE14-0A58A1EA2DA0}"/>
              </a:ext>
            </a:extLst>
          </p:cNvPr>
          <p:cNvSpPr txBox="1">
            <a:spLocks noChangeArrowheads="1"/>
          </p:cNvSpPr>
          <p:nvPr/>
        </p:nvSpPr>
        <p:spPr>
          <a:xfrm>
            <a:off x="4960535" y="3048632"/>
            <a:ext cx="4931609" cy="10801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  250 ml x 20 = 14gx’ 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              </a:t>
            </a:r>
            <a:r>
              <a:rPr lang="es-AR" altLang="es-AR" sz="2400" b="1" dirty="0">
                <a:solidFill>
                  <a:schemeClr val="tx2"/>
                </a:solidFill>
              </a:rPr>
              <a:t> X</a:t>
            </a:r>
          </a:p>
        </p:txBody>
      </p:sp>
      <p:cxnSp>
        <p:nvCxnSpPr>
          <p:cNvPr id="5" name="6 Conector recto">
            <a:extLst>
              <a:ext uri="{FF2B5EF4-FFF2-40B4-BE49-F238E27FC236}">
                <a16:creationId xmlns:a16="http://schemas.microsoft.com/office/drawing/2014/main" id="{3E01B204-EB74-987C-9457-BAB4C1AE47B2}"/>
              </a:ext>
            </a:extLst>
          </p:cNvPr>
          <p:cNvCxnSpPr>
            <a:cxnSpLocks/>
          </p:cNvCxnSpPr>
          <p:nvPr/>
        </p:nvCxnSpPr>
        <p:spPr>
          <a:xfrm>
            <a:off x="6096000" y="3534215"/>
            <a:ext cx="1728192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Título">
            <a:extLst>
              <a:ext uri="{FF2B5EF4-FFF2-40B4-BE49-F238E27FC236}">
                <a16:creationId xmlns:a16="http://schemas.microsoft.com/office/drawing/2014/main" id="{12E7B1B8-8612-D4A2-6437-68EA03D7DE1E}"/>
              </a:ext>
            </a:extLst>
          </p:cNvPr>
          <p:cNvSpPr txBox="1">
            <a:spLocks/>
          </p:cNvSpPr>
          <p:nvPr/>
        </p:nvSpPr>
        <p:spPr bwMode="auto">
          <a:xfrm>
            <a:off x="3732212" y="2340087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DC19F5AE-B1AA-1B09-F0BE-8E0CD101EA52}"/>
              </a:ext>
            </a:extLst>
          </p:cNvPr>
          <p:cNvSpPr txBox="1">
            <a:spLocks/>
          </p:cNvSpPr>
          <p:nvPr/>
        </p:nvSpPr>
        <p:spPr bwMode="auto">
          <a:xfrm>
            <a:off x="4960535" y="5235512"/>
            <a:ext cx="2964873" cy="635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7308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ECE8958-E812-D8E7-5DBD-CCD68ED60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4: </a:t>
            </a:r>
            <a:r>
              <a:rPr lang="es-AR" altLang="es-AR" b="1" dirty="0">
                <a:solidFill>
                  <a:srgbClr val="FF0000"/>
                </a:solidFill>
              </a:rPr>
              <a:t>Cálculo de tiempo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093D8980-1F41-2473-E6D0-23C960EB7698}"/>
              </a:ext>
            </a:extLst>
          </p:cNvPr>
          <p:cNvSpPr txBox="1">
            <a:spLocks noChangeArrowheads="1"/>
          </p:cNvSpPr>
          <p:nvPr/>
        </p:nvSpPr>
        <p:spPr>
          <a:xfrm>
            <a:off x="5178547" y="2561630"/>
            <a:ext cx="3993162" cy="17347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250 ml x 20</a:t>
            </a:r>
            <a:r>
              <a:rPr lang="es-AR" altLang="es-AR" sz="2400" dirty="0">
                <a:solidFill>
                  <a:srgbClr val="002060"/>
                </a:solidFill>
              </a:rPr>
              <a:t> = X </a:t>
            </a: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14 </a:t>
            </a:r>
            <a:r>
              <a:rPr lang="es-AR" altLang="es-AR" sz="2400" b="1" dirty="0" err="1">
                <a:solidFill>
                  <a:srgbClr val="002060"/>
                </a:solidFill>
              </a:rPr>
              <a:t>gx</a:t>
            </a:r>
            <a:r>
              <a:rPr lang="es-AR" altLang="es-AR" sz="2400" b="1" dirty="0">
                <a:solidFill>
                  <a:srgbClr val="002060"/>
                </a:solidFill>
              </a:rPr>
              <a:t>´</a:t>
            </a:r>
          </a:p>
          <a:p>
            <a:pPr marL="0" indent="0" algn="ctr"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                                 </a:t>
            </a:r>
          </a:p>
        </p:txBody>
      </p:sp>
      <p:cxnSp>
        <p:nvCxnSpPr>
          <p:cNvPr id="6" name="6 Conector recto">
            <a:extLst>
              <a:ext uri="{FF2B5EF4-FFF2-40B4-BE49-F238E27FC236}">
                <a16:creationId xmlns:a16="http://schemas.microsoft.com/office/drawing/2014/main" id="{6DF1F003-1FB9-7243-E0D2-4A6F863139CF}"/>
              </a:ext>
            </a:extLst>
          </p:cNvPr>
          <p:cNvCxnSpPr>
            <a:cxnSpLocks/>
          </p:cNvCxnSpPr>
          <p:nvPr/>
        </p:nvCxnSpPr>
        <p:spPr>
          <a:xfrm>
            <a:off x="6096000" y="3429000"/>
            <a:ext cx="1728192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Título">
            <a:extLst>
              <a:ext uri="{FF2B5EF4-FFF2-40B4-BE49-F238E27FC236}">
                <a16:creationId xmlns:a16="http://schemas.microsoft.com/office/drawing/2014/main" id="{60C41E84-0678-1BB4-8A9C-D6C53029B50E}"/>
              </a:ext>
            </a:extLst>
          </p:cNvPr>
          <p:cNvSpPr txBox="1">
            <a:spLocks/>
          </p:cNvSpPr>
          <p:nvPr/>
        </p:nvSpPr>
        <p:spPr bwMode="auto">
          <a:xfrm>
            <a:off x="3732213" y="2183069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A4E783-DFC5-1A12-37B1-FE8CCFA28048}"/>
              </a:ext>
            </a:extLst>
          </p:cNvPr>
          <p:cNvSpPr txBox="1"/>
          <p:nvPr/>
        </p:nvSpPr>
        <p:spPr>
          <a:xfrm>
            <a:off x="3048893" y="5367772"/>
            <a:ext cx="6834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000" b="1" dirty="0">
                <a:solidFill>
                  <a:schemeClr val="tx2"/>
                </a:solidFill>
              </a:rPr>
              <a:t>Respuesta: </a:t>
            </a:r>
            <a:r>
              <a:rPr lang="es-AR" altLang="es-AR" sz="2000" dirty="0">
                <a:solidFill>
                  <a:schemeClr val="tx2"/>
                </a:solidFill>
              </a:rPr>
              <a:t>357,14 minutos % 60 = 5,95 horas = </a:t>
            </a:r>
            <a:r>
              <a:rPr lang="es-AR" altLang="es-AR" sz="2000" dirty="0">
                <a:solidFill>
                  <a:schemeClr val="tx2"/>
                </a:solidFill>
                <a:highlight>
                  <a:srgbClr val="FFFF00"/>
                </a:highlight>
              </a:rPr>
              <a:t>6 horas</a:t>
            </a:r>
          </a:p>
        </p:txBody>
      </p:sp>
    </p:spTree>
    <p:extLst>
      <p:ext uri="{BB962C8B-B14F-4D97-AF65-F5344CB8AC3E}">
        <p14:creationId xmlns:p14="http://schemas.microsoft.com/office/powerpoint/2010/main" val="2237694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DE470-9C62-E41D-81FB-0DA6CCF25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4: </a:t>
            </a:r>
            <a:r>
              <a:rPr lang="es-AR" altLang="es-AR" b="1" dirty="0">
                <a:solidFill>
                  <a:srgbClr val="FF0000"/>
                </a:solidFill>
              </a:rPr>
              <a:t>Cálculo de tiempo</a:t>
            </a:r>
            <a:b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</a:b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C65FE222-5E5F-CFFC-1B42-05D3381E5475}"/>
              </a:ext>
            </a:extLst>
          </p:cNvPr>
          <p:cNvSpPr txBox="1">
            <a:spLocks noChangeArrowheads="1"/>
          </p:cNvSpPr>
          <p:nvPr/>
        </p:nvSpPr>
        <p:spPr>
          <a:xfrm>
            <a:off x="4599429" y="2732566"/>
            <a:ext cx="4318000" cy="1223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dirty="0">
                <a:solidFill>
                  <a:schemeClr val="tx2"/>
                </a:solidFill>
              </a:rPr>
              <a:t>   42 ml                   1 hora</a:t>
            </a: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53CE2EC4-4B21-8918-DABE-022A52094F06}"/>
              </a:ext>
            </a:extLst>
          </p:cNvPr>
          <p:cNvSpPr txBox="1">
            <a:spLocks/>
          </p:cNvSpPr>
          <p:nvPr/>
        </p:nvSpPr>
        <p:spPr bwMode="auto">
          <a:xfrm>
            <a:off x="4237506" y="3415670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bg1"/>
                </a:solidFill>
                <a:latin typeface="+mn-lt"/>
              </a:rPr>
              <a:t>     </a:t>
            </a:r>
            <a:r>
              <a:rPr lang="es-AR" altLang="es-AR" sz="2400" dirty="0">
                <a:solidFill>
                  <a:schemeClr val="tx2"/>
                </a:solidFill>
                <a:latin typeface="+mn-lt"/>
              </a:rPr>
              <a:t>250 ml                    x = 250 ml x 1 hora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tx2"/>
                </a:solidFill>
                <a:latin typeface="+mj-lt"/>
              </a:rPr>
              <a:t>                                                  42 ml</a:t>
            </a:r>
          </a:p>
        </p:txBody>
      </p:sp>
      <p:cxnSp>
        <p:nvCxnSpPr>
          <p:cNvPr id="6" name="9 Conector recto">
            <a:extLst>
              <a:ext uri="{FF2B5EF4-FFF2-40B4-BE49-F238E27FC236}">
                <a16:creationId xmlns:a16="http://schemas.microsoft.com/office/drawing/2014/main" id="{ACFD9B96-0E8A-E0E2-9D5A-058BDE329290}"/>
              </a:ext>
            </a:extLst>
          </p:cNvPr>
          <p:cNvCxnSpPr/>
          <p:nvPr/>
        </p:nvCxnSpPr>
        <p:spPr>
          <a:xfrm>
            <a:off x="5727770" y="3436094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9 Conector recto">
            <a:extLst>
              <a:ext uri="{FF2B5EF4-FFF2-40B4-BE49-F238E27FC236}">
                <a16:creationId xmlns:a16="http://schemas.microsoft.com/office/drawing/2014/main" id="{23B2002F-2004-5BCF-4A06-671F4D5A81ED}"/>
              </a:ext>
            </a:extLst>
          </p:cNvPr>
          <p:cNvCxnSpPr/>
          <p:nvPr/>
        </p:nvCxnSpPr>
        <p:spPr>
          <a:xfrm>
            <a:off x="5748832" y="4172694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Título">
            <a:extLst>
              <a:ext uri="{FF2B5EF4-FFF2-40B4-BE49-F238E27FC236}">
                <a16:creationId xmlns:a16="http://schemas.microsoft.com/office/drawing/2014/main" id="{F94468F1-2100-7C83-C068-F4EC77980108}"/>
              </a:ext>
            </a:extLst>
          </p:cNvPr>
          <p:cNvSpPr txBox="1">
            <a:spLocks/>
          </p:cNvSpPr>
          <p:nvPr/>
        </p:nvSpPr>
        <p:spPr bwMode="auto">
          <a:xfrm>
            <a:off x="1381566" y="1993824"/>
            <a:ext cx="3217863" cy="1008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tx2"/>
                </a:solidFill>
                <a:latin typeface="+mn-lt"/>
              </a:rPr>
              <a:t>14 </a:t>
            </a:r>
            <a:r>
              <a:rPr lang="es-AR" altLang="es-AR" sz="2400" dirty="0" err="1">
                <a:solidFill>
                  <a:schemeClr val="tx2"/>
                </a:solidFill>
                <a:latin typeface="+mn-lt"/>
              </a:rPr>
              <a:t>gx</a:t>
            </a:r>
            <a:r>
              <a:rPr lang="es-AR" altLang="es-AR" sz="2400" dirty="0">
                <a:solidFill>
                  <a:schemeClr val="tx2"/>
                </a:solidFill>
                <a:latin typeface="+mn-lt"/>
              </a:rPr>
              <a:t>’ x 3 = 42 ml/h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0B0AE7CE-7EF3-8205-DD80-D9EA8B819FBF}"/>
              </a:ext>
            </a:extLst>
          </p:cNvPr>
          <p:cNvSpPr txBox="1">
            <a:spLocks/>
          </p:cNvSpPr>
          <p:nvPr/>
        </p:nvSpPr>
        <p:spPr bwMode="auto">
          <a:xfrm>
            <a:off x="3706373" y="2569798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8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  <p:cxnSp>
        <p:nvCxnSpPr>
          <p:cNvPr id="10" name="9 Conector recto">
            <a:extLst>
              <a:ext uri="{FF2B5EF4-FFF2-40B4-BE49-F238E27FC236}">
                <a16:creationId xmlns:a16="http://schemas.microsoft.com/office/drawing/2014/main" id="{3B99F872-9712-6885-80A8-DD85CFCB2A33}"/>
              </a:ext>
            </a:extLst>
          </p:cNvPr>
          <p:cNvCxnSpPr>
            <a:cxnSpLocks/>
          </p:cNvCxnSpPr>
          <p:nvPr/>
        </p:nvCxnSpPr>
        <p:spPr>
          <a:xfrm>
            <a:off x="7878618" y="4334331"/>
            <a:ext cx="2152073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 Título">
            <a:extLst>
              <a:ext uri="{FF2B5EF4-FFF2-40B4-BE49-F238E27FC236}">
                <a16:creationId xmlns:a16="http://schemas.microsoft.com/office/drawing/2014/main" id="{7A1BD402-CADC-A69C-2264-5747DCB4F5F1}"/>
              </a:ext>
            </a:extLst>
          </p:cNvPr>
          <p:cNvSpPr txBox="1">
            <a:spLocks/>
          </p:cNvSpPr>
          <p:nvPr/>
        </p:nvSpPr>
        <p:spPr bwMode="auto">
          <a:xfrm>
            <a:off x="3162568" y="5157211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chemeClr val="tx2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chemeClr val="tx2"/>
                </a:solidFill>
                <a:latin typeface="+mj-lt"/>
              </a:rPr>
              <a:t>5,95 horas = </a:t>
            </a:r>
            <a:r>
              <a:rPr lang="es-AR" altLang="es-AR" sz="2400" dirty="0">
                <a:solidFill>
                  <a:schemeClr val="tx2"/>
                </a:solidFill>
                <a:highlight>
                  <a:srgbClr val="FFFF00"/>
                </a:highlight>
                <a:latin typeface="+mj-lt"/>
              </a:rPr>
              <a:t>6 horas</a:t>
            </a:r>
          </a:p>
        </p:txBody>
      </p:sp>
    </p:spTree>
    <p:extLst>
      <p:ext uri="{BB962C8B-B14F-4D97-AF65-F5344CB8AC3E}">
        <p14:creationId xmlns:p14="http://schemas.microsoft.com/office/powerpoint/2010/main" val="1546723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7037B-0CE9-9040-BB92-22AED8CC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852" y="938146"/>
            <a:ext cx="8911687" cy="1280890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</a:t>
            </a:r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F9875B82-1023-DB33-F939-BD369C6BAE28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2441431" y="2687782"/>
            <a:ext cx="8915400" cy="243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En la sala de Cirugía se encuentra internado el Sr. Jorge R., quien se encuentra recibiendo un PHP a 21 </a:t>
            </a:r>
            <a:r>
              <a:rPr lang="es-AR" altLang="es-AR" sz="2400" b="1" dirty="0" err="1">
                <a:solidFill>
                  <a:srgbClr val="002060"/>
                </a:solidFill>
              </a:rPr>
              <a:t>gx</a:t>
            </a:r>
            <a:r>
              <a:rPr lang="es-AR" altLang="es-AR" sz="2400" b="1" dirty="0">
                <a:solidFill>
                  <a:srgbClr val="002060"/>
                </a:solidFill>
              </a:rPr>
              <a:t>´. </a:t>
            </a:r>
          </a:p>
          <a:p>
            <a:pPr marL="0" indent="0">
              <a:buNone/>
            </a:pP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a)-¿Cuántas horas dura cada frasco?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b)-¿Cuántos frascos recibe por día?</a:t>
            </a:r>
          </a:p>
        </p:txBody>
      </p:sp>
    </p:spTree>
    <p:extLst>
      <p:ext uri="{BB962C8B-B14F-4D97-AF65-F5344CB8AC3E}">
        <p14:creationId xmlns:p14="http://schemas.microsoft.com/office/powerpoint/2010/main" val="3807873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A443E-AF5E-3CC1-9642-736B572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492" y="947382"/>
            <a:ext cx="10233889" cy="1280890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duración de cada frasco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1536DF69-62E5-8AD7-1F59-38D82B1A977D}"/>
              </a:ext>
            </a:extLst>
          </p:cNvPr>
          <p:cNvSpPr txBox="1">
            <a:spLocks noChangeArrowheads="1"/>
          </p:cNvSpPr>
          <p:nvPr/>
        </p:nvSpPr>
        <p:spPr>
          <a:xfrm>
            <a:off x="1283855" y="2967837"/>
            <a:ext cx="10649526" cy="2054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altLang="es-AR" sz="2400" b="1" dirty="0">
                <a:solidFill>
                  <a:schemeClr val="accent5">
                    <a:lumMod val="75000"/>
                  </a:schemeClr>
                </a:solidFill>
              </a:rPr>
              <a:t>Para deducir el tiempo de duración de las soluciones parenterales  se puede utilizar la fórmula de factor goteo y despejar la  «X».</a:t>
            </a:r>
          </a:p>
          <a:p>
            <a:r>
              <a:rPr lang="es-AR" altLang="es-AR" sz="2400" b="1" dirty="0">
                <a:solidFill>
                  <a:srgbClr val="EB5329"/>
                </a:solidFill>
              </a:rPr>
              <a:t>También se puede pasar el goteo a ml/h y así, utilizando la regla de tres simple, averiguar cuánto dura dicho frasco.</a:t>
            </a:r>
          </a:p>
        </p:txBody>
      </p:sp>
    </p:spTree>
    <p:extLst>
      <p:ext uri="{BB962C8B-B14F-4D97-AF65-F5344CB8AC3E}">
        <p14:creationId xmlns:p14="http://schemas.microsoft.com/office/powerpoint/2010/main" val="25200635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F8A7D-BFF9-E62D-14D4-EC05B7993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367" y="1039091"/>
            <a:ext cx="9749703" cy="1280890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cantidad de frascos</a:t>
            </a:r>
            <a:endParaRPr lang="es-AR" dirty="0"/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C50066A0-352E-2EB8-83AD-2C7E6BED0F1C}"/>
              </a:ext>
            </a:extLst>
          </p:cNvPr>
          <p:cNvSpPr txBox="1">
            <a:spLocks noChangeArrowheads="1"/>
          </p:cNvSpPr>
          <p:nvPr/>
        </p:nvSpPr>
        <p:spPr>
          <a:xfrm>
            <a:off x="1320801" y="2720464"/>
            <a:ext cx="10649526" cy="3283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altLang="es-AR" sz="2400" b="1" dirty="0">
                <a:solidFill>
                  <a:srgbClr val="7030A0"/>
                </a:solidFill>
              </a:rPr>
              <a:t>Para saber cuántos frascos se utilizan en una determinada cantidad de tiempo, se averigua primero en cuanto tiempo pasa un frasco    de solución, utilizando la fórmula de factor goteo o pasando de      gotas a ml/h (si se trata de un PHP sería en cuánto tiempo pasan     500 ml). Luego, utilizando la regla de tres simple, se averigua           cuántos frascos deben utilizarse en el tiempo dado.</a:t>
            </a:r>
          </a:p>
          <a:p>
            <a:r>
              <a:rPr lang="es-AR" altLang="es-AR" sz="2400" b="1" dirty="0">
                <a:solidFill>
                  <a:srgbClr val="002060"/>
                </a:solidFill>
              </a:rPr>
              <a:t>Otra forma es: si se sabe el volumen total en 24 horas, se divide ese volumen por 500 (volumen de un frasco de PHP).</a:t>
            </a:r>
          </a:p>
        </p:txBody>
      </p:sp>
    </p:spTree>
    <p:extLst>
      <p:ext uri="{BB962C8B-B14F-4D97-AF65-F5344CB8AC3E}">
        <p14:creationId xmlns:p14="http://schemas.microsoft.com/office/powerpoint/2010/main" val="33416469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8B08C5D-0D0F-53D6-E3BF-E00779A2E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255" y="623888"/>
            <a:ext cx="10215417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duración de cada frasco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6748C551-9DCC-85FA-7E38-D72B8C4FFE29}"/>
              </a:ext>
            </a:extLst>
          </p:cNvPr>
          <p:cNvSpPr txBox="1">
            <a:spLocks/>
          </p:cNvSpPr>
          <p:nvPr/>
        </p:nvSpPr>
        <p:spPr bwMode="auto">
          <a:xfrm>
            <a:off x="3948300" y="2380536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a)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A8C5C945-94E6-A172-2E00-9A26A5DD3813}"/>
              </a:ext>
            </a:extLst>
          </p:cNvPr>
          <p:cNvSpPr txBox="1">
            <a:spLocks noChangeArrowheads="1"/>
          </p:cNvSpPr>
          <p:nvPr/>
        </p:nvSpPr>
        <p:spPr>
          <a:xfrm>
            <a:off x="4694136" y="2722136"/>
            <a:ext cx="4896346" cy="15124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altLang="es-AR" sz="2400" b="1" dirty="0">
                <a:solidFill>
                  <a:schemeClr val="bg1"/>
                </a:solidFill>
              </a:rPr>
              <a:t>            </a:t>
            </a: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500 ml x 20 </a:t>
            </a:r>
            <a:r>
              <a:rPr lang="es-AR" altLang="es-AR" sz="2400" dirty="0">
                <a:solidFill>
                  <a:srgbClr val="002060"/>
                </a:solidFill>
              </a:rPr>
              <a:t>= 21x’   </a:t>
            </a: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X</a:t>
            </a:r>
          </a:p>
          <a:p>
            <a:pPr marL="0" indent="0" algn="ctr">
              <a:buNone/>
            </a:pPr>
            <a:endParaRPr lang="es-AR" altLang="es-AR" sz="2400" b="1" dirty="0">
              <a:solidFill>
                <a:schemeClr val="bg1"/>
              </a:solidFill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012DAC0F-2220-E6A7-42F4-C1B6B342AA1C}"/>
              </a:ext>
            </a:extLst>
          </p:cNvPr>
          <p:cNvSpPr txBox="1">
            <a:spLocks/>
          </p:cNvSpPr>
          <p:nvPr/>
        </p:nvSpPr>
        <p:spPr bwMode="auto">
          <a:xfrm>
            <a:off x="3854051" y="4670856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71959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F1D8DE0-CC32-64C4-7CEA-C3EA12B6C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492" y="623888"/>
            <a:ext cx="10298544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duración de cada frasco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099401B0-D9F0-D965-E3DD-3CCE341B04B5}"/>
              </a:ext>
            </a:extLst>
          </p:cNvPr>
          <p:cNvSpPr txBox="1">
            <a:spLocks noChangeArrowheads="1"/>
          </p:cNvSpPr>
          <p:nvPr/>
        </p:nvSpPr>
        <p:spPr>
          <a:xfrm>
            <a:off x="4430580" y="2593314"/>
            <a:ext cx="4464496" cy="14398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altLang="es-AR" sz="2400" b="1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chemeClr val="bg1"/>
                </a:solidFill>
              </a:rPr>
              <a:t>  </a:t>
            </a:r>
            <a:r>
              <a:rPr lang="es-AR" altLang="es-AR" sz="2400" b="1" dirty="0">
                <a:solidFill>
                  <a:srgbClr val="002060"/>
                </a:solidFill>
              </a:rPr>
              <a:t>500 ml x 20</a:t>
            </a:r>
            <a:r>
              <a:rPr lang="es-AR" altLang="es-AR" sz="2400" dirty="0">
                <a:solidFill>
                  <a:srgbClr val="002060"/>
                </a:solidFill>
              </a:rPr>
              <a:t> = X</a:t>
            </a:r>
            <a:endParaRPr lang="es-AR" altLang="es-AR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21 </a:t>
            </a:r>
            <a:r>
              <a:rPr lang="es-AR" altLang="es-AR" sz="2400" b="1" dirty="0" err="1">
                <a:solidFill>
                  <a:srgbClr val="002060"/>
                </a:solidFill>
              </a:rPr>
              <a:t>gx</a:t>
            </a:r>
            <a:r>
              <a:rPr lang="es-AR" altLang="es-AR" sz="2400" b="1" dirty="0">
                <a:solidFill>
                  <a:srgbClr val="002060"/>
                </a:solidFill>
              </a:rPr>
              <a:t>´</a:t>
            </a:r>
          </a:p>
          <a:p>
            <a:pPr marL="0" indent="0" algn="ctr"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3F38FDCE-7DBA-78E0-02DD-4082BD677821}"/>
              </a:ext>
            </a:extLst>
          </p:cNvPr>
          <p:cNvSpPr txBox="1">
            <a:spLocks/>
          </p:cNvSpPr>
          <p:nvPr/>
        </p:nvSpPr>
        <p:spPr bwMode="auto">
          <a:xfrm>
            <a:off x="3366409" y="2158863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a)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E9B3CD-E6D9-95B6-6E06-1F2BCD5809C2}"/>
              </a:ext>
            </a:extLst>
          </p:cNvPr>
          <p:cNvSpPr txBox="1"/>
          <p:nvPr/>
        </p:nvSpPr>
        <p:spPr>
          <a:xfrm>
            <a:off x="2890981" y="4853862"/>
            <a:ext cx="81002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</a:rPr>
              <a:t>476,19 minutos % 60 = 7,93 horas 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8 horas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4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Cada frasco de PHP a 21 </a:t>
            </a:r>
            <a:r>
              <a:rPr lang="es-AR" altLang="es-AR" sz="2400" dirty="0" err="1">
                <a:solidFill>
                  <a:srgbClr val="002060"/>
                </a:solidFill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</a:rPr>
              <a:t>’ dura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8 horas</a:t>
            </a:r>
          </a:p>
        </p:txBody>
      </p:sp>
      <p:cxnSp>
        <p:nvCxnSpPr>
          <p:cNvPr id="9" name="6 Conector recto">
            <a:extLst>
              <a:ext uri="{FF2B5EF4-FFF2-40B4-BE49-F238E27FC236}">
                <a16:creationId xmlns:a16="http://schemas.microsoft.com/office/drawing/2014/main" id="{AF133D75-9A6F-A3FC-E6CB-BDF3C8B84C09}"/>
              </a:ext>
            </a:extLst>
          </p:cNvPr>
          <p:cNvCxnSpPr>
            <a:cxnSpLocks/>
          </p:cNvCxnSpPr>
          <p:nvPr/>
        </p:nvCxnSpPr>
        <p:spPr>
          <a:xfrm>
            <a:off x="5661891" y="3460572"/>
            <a:ext cx="1695190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7383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148D4A8-AAAB-5237-25EA-8602996C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655" y="623888"/>
            <a:ext cx="10372435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duración de cada frasco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8D6C1C36-09F1-8C02-B7A5-429AE2A18D2A}"/>
              </a:ext>
            </a:extLst>
          </p:cNvPr>
          <p:cNvSpPr txBox="1">
            <a:spLocks noChangeArrowheads="1"/>
          </p:cNvSpPr>
          <p:nvPr/>
        </p:nvSpPr>
        <p:spPr>
          <a:xfrm>
            <a:off x="5818386" y="2556019"/>
            <a:ext cx="4318000" cy="1223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63 ml                   1 hora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77ADA852-FED2-1850-680E-F2C7F4C5077B}"/>
              </a:ext>
            </a:extLst>
          </p:cNvPr>
          <p:cNvSpPr txBox="1">
            <a:spLocks/>
          </p:cNvSpPr>
          <p:nvPr/>
        </p:nvSpPr>
        <p:spPr bwMode="auto">
          <a:xfrm>
            <a:off x="5255390" y="3234548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chemeClr val="bg1"/>
                </a:solidFill>
              </a:rPr>
              <a:t>    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500 ml                    x = 500 ml x 1 hora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                                                  63 ml</a:t>
            </a:r>
          </a:p>
        </p:txBody>
      </p:sp>
      <p:cxnSp>
        <p:nvCxnSpPr>
          <p:cNvPr id="7" name="9 Conector recto">
            <a:extLst>
              <a:ext uri="{FF2B5EF4-FFF2-40B4-BE49-F238E27FC236}">
                <a16:creationId xmlns:a16="http://schemas.microsoft.com/office/drawing/2014/main" id="{7A115411-DCFB-FDE6-0574-43EF839A722C}"/>
              </a:ext>
            </a:extLst>
          </p:cNvPr>
          <p:cNvCxnSpPr/>
          <p:nvPr/>
        </p:nvCxnSpPr>
        <p:spPr>
          <a:xfrm>
            <a:off x="6694143" y="3340785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9 Conector recto">
            <a:extLst>
              <a:ext uri="{FF2B5EF4-FFF2-40B4-BE49-F238E27FC236}">
                <a16:creationId xmlns:a16="http://schemas.microsoft.com/office/drawing/2014/main" id="{D879B6BE-BC8B-5196-F85B-CD68550A124E}"/>
              </a:ext>
            </a:extLst>
          </p:cNvPr>
          <p:cNvCxnSpPr/>
          <p:nvPr/>
        </p:nvCxnSpPr>
        <p:spPr>
          <a:xfrm>
            <a:off x="6774872" y="4010089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Título">
            <a:extLst>
              <a:ext uri="{FF2B5EF4-FFF2-40B4-BE49-F238E27FC236}">
                <a16:creationId xmlns:a16="http://schemas.microsoft.com/office/drawing/2014/main" id="{86B74F75-84FF-8CF4-F621-CD69979C654E}"/>
              </a:ext>
            </a:extLst>
          </p:cNvPr>
          <p:cNvSpPr txBox="1">
            <a:spLocks/>
          </p:cNvSpPr>
          <p:nvPr/>
        </p:nvSpPr>
        <p:spPr bwMode="auto">
          <a:xfrm>
            <a:off x="1824110" y="1726478"/>
            <a:ext cx="3217863" cy="1008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21 </a:t>
            </a:r>
            <a:r>
              <a:rPr lang="es-AR" altLang="es-AR" sz="2400" dirty="0" err="1">
                <a:solidFill>
                  <a:srgbClr val="002060"/>
                </a:solidFill>
                <a:latin typeface="+mj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’ x 3 = 63 ml/h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10218B71-7A04-FBCD-0DE8-9D28F3D3AC96}"/>
              </a:ext>
            </a:extLst>
          </p:cNvPr>
          <p:cNvSpPr txBox="1">
            <a:spLocks/>
          </p:cNvSpPr>
          <p:nvPr/>
        </p:nvSpPr>
        <p:spPr bwMode="auto">
          <a:xfrm>
            <a:off x="4535333" y="2303987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a)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C9F271C8-E4A1-723A-9333-620F4D6FA897}"/>
              </a:ext>
            </a:extLst>
          </p:cNvPr>
          <p:cNvSpPr txBox="1">
            <a:spLocks/>
          </p:cNvSpPr>
          <p:nvPr/>
        </p:nvSpPr>
        <p:spPr bwMode="auto">
          <a:xfrm>
            <a:off x="2186709" y="4943575"/>
            <a:ext cx="8204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7,93 horas =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8 horas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400" dirty="0">
              <a:solidFill>
                <a:srgbClr val="00206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Un frasco a 21 </a:t>
            </a:r>
            <a:r>
              <a:rPr lang="es-AR" altLang="es-AR" sz="2400" dirty="0" err="1">
                <a:solidFill>
                  <a:srgbClr val="002060"/>
                </a:solidFill>
                <a:latin typeface="+mj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´ dura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8 horas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3431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EA5D5BE-987B-1CD7-105B-9E2882A42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37" y="1309687"/>
            <a:ext cx="6729626" cy="4767263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CC731C7-BA85-4ED6-102F-8C48C5888872}"/>
              </a:ext>
            </a:extLst>
          </p:cNvPr>
          <p:cNvCxnSpPr>
            <a:cxnSpLocks/>
          </p:cNvCxnSpPr>
          <p:nvPr/>
        </p:nvCxnSpPr>
        <p:spPr>
          <a:xfrm>
            <a:off x="2047875" y="342900"/>
            <a:ext cx="8943975" cy="635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8A66A75-2A9F-7887-7C5D-A93804374484}"/>
              </a:ext>
            </a:extLst>
          </p:cNvPr>
          <p:cNvCxnSpPr>
            <a:cxnSpLocks/>
          </p:cNvCxnSpPr>
          <p:nvPr/>
        </p:nvCxnSpPr>
        <p:spPr>
          <a:xfrm flipH="1">
            <a:off x="1704975" y="266700"/>
            <a:ext cx="9410700" cy="6248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5627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FAD48-1654-7ADB-574D-BD64D237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255" y="624110"/>
            <a:ext cx="10224654" cy="1280890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cantidad de frascos</a:t>
            </a:r>
            <a:endParaRPr lang="es-AR" dirty="0"/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801B451B-D3BD-55A9-33FC-F1D6D44632D0}"/>
              </a:ext>
            </a:extLst>
          </p:cNvPr>
          <p:cNvSpPr txBox="1">
            <a:spLocks/>
          </p:cNvSpPr>
          <p:nvPr/>
        </p:nvSpPr>
        <p:spPr bwMode="auto">
          <a:xfrm>
            <a:off x="7355732" y="1905000"/>
            <a:ext cx="4217431" cy="1008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Cada frasco dura 8 horas </a:t>
            </a: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4BC79409-0B3A-379A-8FDA-B9B7F8BB5EFD}"/>
              </a:ext>
            </a:extLst>
          </p:cNvPr>
          <p:cNvSpPr txBox="1">
            <a:spLocks/>
          </p:cNvSpPr>
          <p:nvPr/>
        </p:nvSpPr>
        <p:spPr bwMode="auto">
          <a:xfrm>
            <a:off x="1947067" y="3584576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         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24 horas                   x = 24 horas x 1 frasco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                                                       8 horas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3635B534-946F-5650-CF80-D45F1754267E}"/>
              </a:ext>
            </a:extLst>
          </p:cNvPr>
          <p:cNvSpPr txBox="1">
            <a:spLocks noChangeArrowheads="1"/>
          </p:cNvSpPr>
          <p:nvPr/>
        </p:nvSpPr>
        <p:spPr>
          <a:xfrm>
            <a:off x="2551062" y="2817018"/>
            <a:ext cx="4570413" cy="1223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   8 horas                   1 frasco</a:t>
            </a:r>
          </a:p>
        </p:txBody>
      </p:sp>
      <p:cxnSp>
        <p:nvCxnSpPr>
          <p:cNvPr id="7" name="9 Conector recto">
            <a:extLst>
              <a:ext uri="{FF2B5EF4-FFF2-40B4-BE49-F238E27FC236}">
                <a16:creationId xmlns:a16="http://schemas.microsoft.com/office/drawing/2014/main" id="{2F9B13BA-250A-B0EB-F33C-6288CDF98235}"/>
              </a:ext>
            </a:extLst>
          </p:cNvPr>
          <p:cNvCxnSpPr/>
          <p:nvPr/>
        </p:nvCxnSpPr>
        <p:spPr>
          <a:xfrm>
            <a:off x="3952172" y="3584576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9 Conector recto">
            <a:extLst>
              <a:ext uri="{FF2B5EF4-FFF2-40B4-BE49-F238E27FC236}">
                <a16:creationId xmlns:a16="http://schemas.microsoft.com/office/drawing/2014/main" id="{A2E76A38-67A4-4799-CD1B-41607E1E2A59}"/>
              </a:ext>
            </a:extLst>
          </p:cNvPr>
          <p:cNvCxnSpPr/>
          <p:nvPr/>
        </p:nvCxnSpPr>
        <p:spPr>
          <a:xfrm>
            <a:off x="4055426" y="4333478"/>
            <a:ext cx="156168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9 Conector recto">
            <a:extLst>
              <a:ext uri="{FF2B5EF4-FFF2-40B4-BE49-F238E27FC236}">
                <a16:creationId xmlns:a16="http://schemas.microsoft.com/office/drawing/2014/main" id="{A450EC3B-8031-944F-E36B-AEC827015B00}"/>
              </a:ext>
            </a:extLst>
          </p:cNvPr>
          <p:cNvCxnSpPr>
            <a:cxnSpLocks/>
          </p:cNvCxnSpPr>
          <p:nvPr/>
        </p:nvCxnSpPr>
        <p:spPr>
          <a:xfrm>
            <a:off x="6096000" y="4508969"/>
            <a:ext cx="2641600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>
            <a:extLst>
              <a:ext uri="{FF2B5EF4-FFF2-40B4-BE49-F238E27FC236}">
                <a16:creationId xmlns:a16="http://schemas.microsoft.com/office/drawing/2014/main" id="{BE19356A-940D-A3A1-8271-5350FCEA36D1}"/>
              </a:ext>
            </a:extLst>
          </p:cNvPr>
          <p:cNvSpPr txBox="1">
            <a:spLocks/>
          </p:cNvSpPr>
          <p:nvPr/>
        </p:nvSpPr>
        <p:spPr bwMode="auto">
          <a:xfrm>
            <a:off x="2096909" y="4940301"/>
            <a:ext cx="9817999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j-lt"/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3 frascos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. Se utilizan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  <a:latin typeface="+mj-lt"/>
              </a:rPr>
              <a:t>3 frascos 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en un día (24 horas)</a:t>
            </a:r>
          </a:p>
        </p:txBody>
      </p:sp>
      <p:sp>
        <p:nvSpPr>
          <p:cNvPr id="13" name="1 Título">
            <a:extLst>
              <a:ext uri="{FF2B5EF4-FFF2-40B4-BE49-F238E27FC236}">
                <a16:creationId xmlns:a16="http://schemas.microsoft.com/office/drawing/2014/main" id="{B4A83DEE-921D-1870-D548-6DB040EDF883}"/>
              </a:ext>
            </a:extLst>
          </p:cNvPr>
          <p:cNvSpPr txBox="1">
            <a:spLocks/>
          </p:cNvSpPr>
          <p:nvPr/>
        </p:nvSpPr>
        <p:spPr bwMode="auto">
          <a:xfrm>
            <a:off x="2021989" y="2679935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7154608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3306B6B-EB52-97BF-101D-B2732B5B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415" y="623888"/>
            <a:ext cx="9340994" cy="1281112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cantidad de frascos</a:t>
            </a:r>
            <a:endParaRPr lang="es-AR" dirty="0"/>
          </a:p>
        </p:txBody>
      </p:sp>
      <p:sp>
        <p:nvSpPr>
          <p:cNvPr id="5" name="2 Subtítulo">
            <a:extLst>
              <a:ext uri="{FF2B5EF4-FFF2-40B4-BE49-F238E27FC236}">
                <a16:creationId xmlns:a16="http://schemas.microsoft.com/office/drawing/2014/main" id="{670D88B9-105D-FDEB-AB3F-2DADF2C73118}"/>
              </a:ext>
            </a:extLst>
          </p:cNvPr>
          <p:cNvSpPr txBox="1">
            <a:spLocks noChangeArrowheads="1"/>
          </p:cNvSpPr>
          <p:nvPr/>
        </p:nvSpPr>
        <p:spPr>
          <a:xfrm>
            <a:off x="4423938" y="2817018"/>
            <a:ext cx="4318000" cy="1223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altLang="es-AR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        1 hora                   63 ml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58424468-6114-1B09-0712-1B26389CE048}"/>
              </a:ext>
            </a:extLst>
          </p:cNvPr>
          <p:cNvSpPr txBox="1">
            <a:spLocks/>
          </p:cNvSpPr>
          <p:nvPr/>
        </p:nvSpPr>
        <p:spPr bwMode="auto">
          <a:xfrm>
            <a:off x="4091608" y="3332162"/>
            <a:ext cx="7772400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       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24 horas                  X: 24 horas x 63 ml = 1.512 ml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                                                 1 hora</a:t>
            </a:r>
          </a:p>
        </p:txBody>
      </p:sp>
      <p:cxnSp>
        <p:nvCxnSpPr>
          <p:cNvPr id="7" name="11 Conector recto">
            <a:extLst>
              <a:ext uri="{FF2B5EF4-FFF2-40B4-BE49-F238E27FC236}">
                <a16:creationId xmlns:a16="http://schemas.microsoft.com/office/drawing/2014/main" id="{2C40DFFD-82FC-89CB-2E5B-29D4EEBC9479}"/>
              </a:ext>
            </a:extLst>
          </p:cNvPr>
          <p:cNvCxnSpPr>
            <a:cxnSpLocks/>
          </p:cNvCxnSpPr>
          <p:nvPr/>
        </p:nvCxnSpPr>
        <p:spPr>
          <a:xfrm>
            <a:off x="6207549" y="3548929"/>
            <a:ext cx="1440160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1 Conector recto">
            <a:extLst>
              <a:ext uri="{FF2B5EF4-FFF2-40B4-BE49-F238E27FC236}">
                <a16:creationId xmlns:a16="http://schemas.microsoft.com/office/drawing/2014/main" id="{9E8D0B72-4C53-58A7-4A79-E263D5059C14}"/>
              </a:ext>
            </a:extLst>
          </p:cNvPr>
          <p:cNvCxnSpPr>
            <a:cxnSpLocks/>
          </p:cNvCxnSpPr>
          <p:nvPr/>
        </p:nvCxnSpPr>
        <p:spPr>
          <a:xfrm>
            <a:off x="6207549" y="4250893"/>
            <a:ext cx="1227724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1 Conector recto">
            <a:extLst>
              <a:ext uri="{FF2B5EF4-FFF2-40B4-BE49-F238E27FC236}">
                <a16:creationId xmlns:a16="http://schemas.microsoft.com/office/drawing/2014/main" id="{DE99E28B-0DB6-2065-3206-D13C124A2D61}"/>
              </a:ext>
            </a:extLst>
          </p:cNvPr>
          <p:cNvCxnSpPr>
            <a:cxnSpLocks/>
          </p:cNvCxnSpPr>
          <p:nvPr/>
        </p:nvCxnSpPr>
        <p:spPr>
          <a:xfrm>
            <a:off x="7851062" y="4391603"/>
            <a:ext cx="2355120" cy="0"/>
          </a:xfrm>
          <a:prstGeom prst="line">
            <a:avLst/>
          </a:prstGeom>
          <a:ln w="25400" cmpd="sng">
            <a:gradFill>
              <a:gsLst>
                <a:gs pos="0">
                  <a:schemeClr val="bg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 Título">
            <a:extLst>
              <a:ext uri="{FF2B5EF4-FFF2-40B4-BE49-F238E27FC236}">
                <a16:creationId xmlns:a16="http://schemas.microsoft.com/office/drawing/2014/main" id="{4D2364B5-F253-3BEE-734C-E01FF95B3CE9}"/>
              </a:ext>
            </a:extLst>
          </p:cNvPr>
          <p:cNvSpPr txBox="1">
            <a:spLocks/>
          </p:cNvSpPr>
          <p:nvPr/>
        </p:nvSpPr>
        <p:spPr bwMode="auto">
          <a:xfrm>
            <a:off x="2140597" y="1916112"/>
            <a:ext cx="3217863" cy="1008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21 </a:t>
            </a:r>
            <a:r>
              <a:rPr lang="es-AR" altLang="es-AR" sz="2400" dirty="0" err="1">
                <a:solidFill>
                  <a:srgbClr val="002060"/>
                </a:solidFill>
                <a:latin typeface="+mj-lt"/>
              </a:rPr>
              <a:t>gx</a:t>
            </a:r>
            <a:r>
              <a:rPr lang="es-AR" altLang="es-AR" sz="2400" dirty="0">
                <a:solidFill>
                  <a:srgbClr val="002060"/>
                </a:solidFill>
                <a:latin typeface="+mj-lt"/>
              </a:rPr>
              <a:t>’ x 3 = 63 ml/h</a:t>
            </a:r>
          </a:p>
        </p:txBody>
      </p:sp>
      <p:sp>
        <p:nvSpPr>
          <p:cNvPr id="14" name="1 Título">
            <a:extLst>
              <a:ext uri="{FF2B5EF4-FFF2-40B4-BE49-F238E27FC236}">
                <a16:creationId xmlns:a16="http://schemas.microsoft.com/office/drawing/2014/main" id="{BCBA46E6-F15C-40A2-E4D4-993DC0F3D7EF}"/>
              </a:ext>
            </a:extLst>
          </p:cNvPr>
          <p:cNvSpPr txBox="1">
            <a:spLocks/>
          </p:cNvSpPr>
          <p:nvPr/>
        </p:nvSpPr>
        <p:spPr bwMode="auto">
          <a:xfrm>
            <a:off x="1974639" y="4865687"/>
            <a:ext cx="7772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Respuesta: </a:t>
            </a:r>
            <a:r>
              <a:rPr lang="es-AR" altLang="es-AR" sz="2400" dirty="0">
                <a:solidFill>
                  <a:srgbClr val="002060"/>
                </a:solidFill>
              </a:rPr>
              <a:t>En 24 horas se infunde 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1.500 ml</a:t>
            </a:r>
          </a:p>
        </p:txBody>
      </p:sp>
      <p:sp>
        <p:nvSpPr>
          <p:cNvPr id="15" name="1 Título">
            <a:extLst>
              <a:ext uri="{FF2B5EF4-FFF2-40B4-BE49-F238E27FC236}">
                <a16:creationId xmlns:a16="http://schemas.microsoft.com/office/drawing/2014/main" id="{C929D1ED-C8C2-09FD-B8DD-E6884B60707C}"/>
              </a:ext>
            </a:extLst>
          </p:cNvPr>
          <p:cNvSpPr txBox="1">
            <a:spLocks/>
          </p:cNvSpPr>
          <p:nvPr/>
        </p:nvSpPr>
        <p:spPr bwMode="auto">
          <a:xfrm>
            <a:off x="3749528" y="2674144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40580380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25DA8-766E-2312-7105-EC9A858D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220384" cy="1280890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5: </a:t>
            </a:r>
            <a:r>
              <a:rPr lang="es-AR" altLang="es-AR" b="1" dirty="0">
                <a:solidFill>
                  <a:srgbClr val="FF0000"/>
                </a:solidFill>
              </a:rPr>
              <a:t>Cálculo de cantidad de frascos</a:t>
            </a:r>
            <a:endParaRPr lang="es-AR" dirty="0"/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E2D7E102-D2AB-6E58-EB56-D8820364C14C}"/>
              </a:ext>
            </a:extLst>
          </p:cNvPr>
          <p:cNvSpPr txBox="1">
            <a:spLocks/>
          </p:cNvSpPr>
          <p:nvPr/>
        </p:nvSpPr>
        <p:spPr bwMode="auto">
          <a:xfrm>
            <a:off x="2794930" y="2570451"/>
            <a:ext cx="7777163" cy="201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</a:rPr>
              <a:t>1500 ml/día % 500 ml (1 frasco de PHP) = 3 frascos</a:t>
            </a: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958DC79D-6C7C-1997-731A-CAEEBC0A7B5F}"/>
              </a:ext>
            </a:extLst>
          </p:cNvPr>
          <p:cNvSpPr txBox="1">
            <a:spLocks/>
          </p:cNvSpPr>
          <p:nvPr/>
        </p:nvSpPr>
        <p:spPr bwMode="auto">
          <a:xfrm>
            <a:off x="2050037" y="1399526"/>
            <a:ext cx="777240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AR" altLang="es-A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AR" altLang="es-AR" sz="2400" b="1" dirty="0">
                <a:solidFill>
                  <a:srgbClr val="002060"/>
                </a:solidFill>
                <a:latin typeface="+mn-lt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41672239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F55BDA03-BBAE-24F5-DDFB-15A092A11753}"/>
              </a:ext>
            </a:extLst>
          </p:cNvPr>
          <p:cNvSpPr txBox="1">
            <a:spLocks noChangeArrowheads="1"/>
          </p:cNvSpPr>
          <p:nvPr/>
        </p:nvSpPr>
        <p:spPr>
          <a:xfrm>
            <a:off x="1025235" y="1916545"/>
            <a:ext cx="10714182" cy="46669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En el servicio de Internación General de Adultos, Sala 3, cama 301 se                                       encuentra internada la Sra. Mariana G. con un PHP a 21 </a:t>
            </a:r>
            <a:r>
              <a:rPr lang="es-AR" altLang="es-AR" sz="2400" b="1" dirty="0" err="1">
                <a:solidFill>
                  <a:schemeClr val="tx2"/>
                </a:solidFill>
              </a:rPr>
              <a:t>gx</a:t>
            </a:r>
            <a:r>
              <a:rPr lang="es-AR" altLang="es-AR" sz="2400" b="1" dirty="0">
                <a:solidFill>
                  <a:schemeClr val="tx2"/>
                </a:solidFill>
              </a:rPr>
              <a:t>’. Tiene la    siguiente indicación:</a:t>
            </a:r>
          </a:p>
          <a:p>
            <a:pPr marL="0" indent="0">
              <a:buNone/>
            </a:pPr>
            <a:endParaRPr lang="es-AR" altLang="es-AR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PHP 1.500 ml/día. </a:t>
            </a:r>
          </a:p>
          <a:p>
            <a:pPr marL="0" indent="0">
              <a:buNone/>
            </a:pPr>
            <a:r>
              <a:rPr lang="es-AR" altLang="es-AR" sz="2400" b="1" dirty="0" err="1">
                <a:solidFill>
                  <a:schemeClr val="tx2"/>
                </a:solidFill>
              </a:rPr>
              <a:t>Fco</a:t>
            </a:r>
            <a:r>
              <a:rPr lang="es-AR" altLang="es-AR" sz="2400" b="1" dirty="0">
                <a:solidFill>
                  <a:schemeClr val="tx2"/>
                </a:solidFill>
              </a:rPr>
              <a:t>: 1 y 3 </a:t>
            </a:r>
            <a:r>
              <a:rPr lang="es-AR" altLang="es-AR" sz="2400" b="1" dirty="0" err="1">
                <a:solidFill>
                  <a:schemeClr val="tx2"/>
                </a:solidFill>
              </a:rPr>
              <a:t>Dx</a:t>
            </a:r>
            <a:r>
              <a:rPr lang="es-AR" altLang="es-AR" sz="2400" b="1" dirty="0">
                <a:solidFill>
                  <a:schemeClr val="tx2"/>
                </a:solidFill>
              </a:rPr>
              <a:t> 5%. </a:t>
            </a:r>
          </a:p>
          <a:p>
            <a:pPr marL="0" indent="0">
              <a:buNone/>
            </a:pPr>
            <a:r>
              <a:rPr lang="es-AR" altLang="es-AR" sz="2400" b="1" dirty="0" err="1">
                <a:solidFill>
                  <a:schemeClr val="tx2"/>
                </a:solidFill>
              </a:rPr>
              <a:t>Fco</a:t>
            </a:r>
            <a:r>
              <a:rPr lang="es-AR" altLang="es-AR" sz="2400" b="1" dirty="0">
                <a:solidFill>
                  <a:schemeClr val="tx2"/>
                </a:solidFill>
              </a:rPr>
              <a:t>: 2 SF</a:t>
            </a:r>
          </a:p>
          <a:p>
            <a:pPr marL="0" indent="0">
              <a:buNone/>
            </a:pPr>
            <a:endParaRPr lang="es-AR" altLang="es-AR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a)-Si el frasco 1 comienza a las 8 </a:t>
            </a:r>
            <a:r>
              <a:rPr lang="es-AR" altLang="es-AR" sz="2400" b="1" dirty="0" err="1">
                <a:solidFill>
                  <a:schemeClr val="tx2"/>
                </a:solidFill>
              </a:rPr>
              <a:t>hs</a:t>
            </a:r>
            <a:r>
              <a:rPr lang="es-AR" altLang="es-AR" sz="2400" b="1" dirty="0">
                <a:solidFill>
                  <a:schemeClr val="tx2"/>
                </a:solidFill>
              </a:rPr>
              <a:t> ¿a qué hora comienza el frasco 3?</a:t>
            </a:r>
          </a:p>
          <a:p>
            <a:pPr marL="0" indent="0">
              <a:buNone/>
            </a:pPr>
            <a:r>
              <a:rPr lang="es-AR" altLang="es-AR" sz="2400" b="1" dirty="0">
                <a:solidFill>
                  <a:schemeClr val="tx2"/>
                </a:solidFill>
              </a:rPr>
              <a:t>b)-Completar el rótulo correspondiente al frasco 3.</a:t>
            </a:r>
          </a:p>
          <a:p>
            <a:endParaRPr lang="es-AR" altLang="es-AR" sz="24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5C3D928-783C-BD7D-774C-89C2793E1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213" y="635433"/>
            <a:ext cx="8912225" cy="1281112"/>
          </a:xfrm>
        </p:spPr>
        <p:txBody>
          <a:bodyPr/>
          <a:lstStyle/>
          <a:p>
            <a:pPr algn="ctr"/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6</a:t>
            </a:r>
          </a:p>
        </p:txBody>
      </p:sp>
    </p:spTree>
    <p:extLst>
      <p:ext uri="{BB962C8B-B14F-4D97-AF65-F5344CB8AC3E}">
        <p14:creationId xmlns:p14="http://schemas.microsoft.com/office/powerpoint/2010/main" val="19054239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77920-2C2B-B9ED-33A3-6B1093626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6: </a:t>
            </a:r>
            <a:r>
              <a:rPr lang="es-AR" altLang="es-AR" b="1" dirty="0">
                <a:solidFill>
                  <a:srgbClr val="FF0000"/>
                </a:solidFill>
              </a:rPr>
              <a:t>Completar el rótulo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2B1CCED1-A4B8-C823-5EB5-5C30F1337863}"/>
              </a:ext>
            </a:extLst>
          </p:cNvPr>
          <p:cNvSpPr txBox="1">
            <a:spLocks noChangeArrowheads="1"/>
          </p:cNvSpPr>
          <p:nvPr/>
        </p:nvSpPr>
        <p:spPr>
          <a:xfrm>
            <a:off x="2468048" y="4761966"/>
            <a:ext cx="7777163" cy="159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Frasco 1 Comienza: 08 </a:t>
            </a:r>
            <a:r>
              <a:rPr lang="es-AR" altLang="es-AR" sz="2400" dirty="0" err="1">
                <a:solidFill>
                  <a:srgbClr val="002060"/>
                </a:solidFill>
              </a:rPr>
              <a:t>hs</a:t>
            </a:r>
            <a:r>
              <a:rPr lang="es-AR" altLang="es-AR" sz="2400" dirty="0">
                <a:solidFill>
                  <a:srgbClr val="002060"/>
                </a:solidFill>
              </a:rPr>
              <a:t>    Finaliza: 16 </a:t>
            </a:r>
            <a:r>
              <a:rPr lang="es-AR" altLang="es-AR" sz="2400" dirty="0" err="1">
                <a:solidFill>
                  <a:srgbClr val="002060"/>
                </a:solidFill>
              </a:rPr>
              <a:t>hs</a:t>
            </a:r>
            <a:endParaRPr lang="es-AR" altLang="es-AR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</a:rPr>
              <a:t>Frasco 2 Comienza: 16 </a:t>
            </a:r>
            <a:r>
              <a:rPr lang="es-AR" altLang="es-AR" sz="2400" dirty="0" err="1">
                <a:solidFill>
                  <a:srgbClr val="002060"/>
                </a:solidFill>
              </a:rPr>
              <a:t>hs</a:t>
            </a:r>
            <a:r>
              <a:rPr lang="es-AR" altLang="es-AR" sz="2400" dirty="0">
                <a:solidFill>
                  <a:srgbClr val="002060"/>
                </a:solidFill>
              </a:rPr>
              <a:t>    Finaliza: 24 </a:t>
            </a:r>
            <a:r>
              <a:rPr lang="es-AR" altLang="es-AR" sz="2400" dirty="0" err="1">
                <a:solidFill>
                  <a:srgbClr val="002060"/>
                </a:solidFill>
              </a:rPr>
              <a:t>hs</a:t>
            </a:r>
            <a:endParaRPr lang="es-AR" altLang="es-AR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Frasco 3 Comienza: 24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</a:rPr>
              <a:t>hs</a:t>
            </a:r>
            <a:r>
              <a:rPr lang="es-AR" altLang="es-AR" sz="2400" dirty="0">
                <a:solidFill>
                  <a:srgbClr val="002060"/>
                </a:solidFill>
                <a:highlight>
                  <a:srgbClr val="FFFF00"/>
                </a:highlight>
              </a:rPr>
              <a:t>    Finaliza: 08 </a:t>
            </a:r>
            <a:r>
              <a:rPr lang="es-AR" altLang="es-AR" sz="2400" dirty="0" err="1">
                <a:solidFill>
                  <a:srgbClr val="002060"/>
                </a:solidFill>
                <a:highlight>
                  <a:srgbClr val="FFFF00"/>
                </a:highlight>
              </a:rPr>
              <a:t>hs</a:t>
            </a:r>
            <a:endParaRPr lang="es-AR" altLang="es-AR" sz="24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E2D7E102-D2AB-6E58-EB56-D8820364C14C}"/>
              </a:ext>
            </a:extLst>
          </p:cNvPr>
          <p:cNvSpPr txBox="1">
            <a:spLocks/>
          </p:cNvSpPr>
          <p:nvPr/>
        </p:nvSpPr>
        <p:spPr bwMode="auto">
          <a:xfrm>
            <a:off x="2468048" y="1514168"/>
            <a:ext cx="7777163" cy="2812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spcBef>
                <a:spcPct val="0"/>
              </a:spcBef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Primero debe calcularse la duración de cada frasco de PHP, sea utilizando la fórmula de factor goteo o por regla de tres simple (</a:t>
            </a:r>
            <a:r>
              <a:rPr lang="es-AR" altLang="es-AR" sz="2400" dirty="0" err="1">
                <a:solidFill>
                  <a:srgbClr val="002060"/>
                </a:solidFill>
                <a:latin typeface="+mn-lt"/>
              </a:rPr>
              <a:t>gx´a</a:t>
            </a: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 ml/h)</a:t>
            </a:r>
          </a:p>
          <a:p>
            <a:pPr marL="342900" indent="-342900">
              <a:spcBef>
                <a:spcPct val="0"/>
              </a:spcBef>
            </a:pPr>
            <a:r>
              <a:rPr lang="es-AR" altLang="es-AR" sz="2400" dirty="0">
                <a:solidFill>
                  <a:srgbClr val="002060"/>
                </a:solidFill>
                <a:latin typeface="+mn-lt"/>
              </a:rPr>
              <a:t>Luego debe realizarse el planteo de cada frasco, según su duración de tiempo y teniendo en cuenta los horario de inicio y finalización:</a:t>
            </a:r>
          </a:p>
        </p:txBody>
      </p:sp>
    </p:spTree>
    <p:extLst>
      <p:ext uri="{BB962C8B-B14F-4D97-AF65-F5344CB8AC3E}">
        <p14:creationId xmlns:p14="http://schemas.microsoft.com/office/powerpoint/2010/main" val="5874724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25DA8-766E-2312-7105-EC9A858D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220384" cy="823690"/>
          </a:xfrm>
        </p:spPr>
        <p:txBody>
          <a:bodyPr/>
          <a:lstStyle/>
          <a:p>
            <a:r>
              <a:rPr lang="es-AR" altLang="es-AR" b="1" dirty="0">
                <a:solidFill>
                  <a:schemeClr val="accent5">
                    <a:lumMod val="50000"/>
                  </a:schemeClr>
                </a:solidFill>
              </a:rPr>
              <a:t>Caso 6: </a:t>
            </a:r>
            <a:r>
              <a:rPr lang="es-AR" altLang="es-AR" b="1" dirty="0">
                <a:solidFill>
                  <a:srgbClr val="FF0000"/>
                </a:solidFill>
              </a:rPr>
              <a:t>Completar el rótulo</a:t>
            </a:r>
            <a:endParaRPr lang="es-AR" dirty="0"/>
          </a:p>
        </p:txBody>
      </p:sp>
      <p:graphicFrame>
        <p:nvGraphicFramePr>
          <p:cNvPr id="3" name="4 Tabla">
            <a:extLst>
              <a:ext uri="{FF2B5EF4-FFF2-40B4-BE49-F238E27FC236}">
                <a16:creationId xmlns:a16="http://schemas.microsoft.com/office/drawing/2014/main" id="{683FD280-7F47-4852-DAA0-CD04AE702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882980"/>
              </p:ext>
            </p:extLst>
          </p:nvPr>
        </p:nvGraphicFramePr>
        <p:xfrm>
          <a:off x="2971800" y="1523770"/>
          <a:ext cx="6696075" cy="5099781"/>
        </p:xfrm>
        <a:graphic>
          <a:graphicData uri="http://schemas.openxmlformats.org/drawingml/2006/table">
            <a:tbl>
              <a:tblPr/>
              <a:tblGrid>
                <a:gridCol w="4216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0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280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Clínica XX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Fecha: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952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Sala: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Cama: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149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Paciente:</a:t>
                      </a:r>
                    </a:p>
                    <a:p>
                      <a:pPr algn="l" fontAlgn="b"/>
                      <a:endParaRPr lang="es-A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1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224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Solución:</a:t>
                      </a:r>
                    </a:p>
                    <a:p>
                      <a:pPr algn="l" fontAlgn="b"/>
                      <a:endParaRPr lang="es-A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Frasco </a:t>
                      </a:r>
                      <a:r>
                        <a:rPr lang="es-AR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N°</a:t>
                      </a:r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1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233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Goteo: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1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233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Comienza: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1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233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Finaliza: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1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5070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Firma enfermero/a: </a:t>
                      </a:r>
                    </a:p>
                  </a:txBody>
                  <a:tcPr marL="6350" marR="6350" marT="6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50" marR="6350" marT="6351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3806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90FCFAC9-A982-5F1E-0DFC-4057FD28EEAE}"/>
              </a:ext>
            </a:extLst>
          </p:cNvPr>
          <p:cNvSpPr txBox="1">
            <a:spLocks noChangeArrowheads="1"/>
          </p:cNvSpPr>
          <p:nvPr/>
        </p:nvSpPr>
        <p:spPr>
          <a:xfrm>
            <a:off x="1265579" y="2544095"/>
            <a:ext cx="10592124" cy="30897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altLang="es-AR" sz="2400" dirty="0">
                <a:solidFill>
                  <a:srgbClr val="C00000"/>
                </a:solidFill>
              </a:rPr>
              <a:t>Para pasar de </a:t>
            </a:r>
            <a:r>
              <a:rPr lang="es-AR" altLang="es-AR" sz="2400" dirty="0" err="1">
                <a:solidFill>
                  <a:srgbClr val="C00000"/>
                </a:solidFill>
              </a:rPr>
              <a:t>macrogotas</a:t>
            </a:r>
            <a:r>
              <a:rPr lang="es-AR" altLang="es-AR" sz="2400" dirty="0">
                <a:solidFill>
                  <a:srgbClr val="C00000"/>
                </a:solidFill>
              </a:rPr>
              <a:t> a microgotas se debe multiplicar por 3. </a:t>
            </a:r>
            <a:r>
              <a:rPr lang="es-AR" altLang="es-AR" sz="2400" dirty="0" err="1">
                <a:solidFill>
                  <a:srgbClr val="C00000"/>
                </a:solidFill>
              </a:rPr>
              <a:t>Ej</a:t>
            </a:r>
            <a:r>
              <a:rPr lang="es-AR" altLang="es-AR" sz="2400" dirty="0">
                <a:solidFill>
                  <a:srgbClr val="C00000"/>
                </a:solidFill>
              </a:rPr>
              <a:t>: 14 </a:t>
            </a:r>
            <a:r>
              <a:rPr lang="es-AR" altLang="es-AR" sz="2400" dirty="0" err="1">
                <a:solidFill>
                  <a:srgbClr val="C00000"/>
                </a:solidFill>
              </a:rPr>
              <a:t>gx</a:t>
            </a:r>
            <a:r>
              <a:rPr lang="es-AR" altLang="es-AR" sz="2400" dirty="0">
                <a:solidFill>
                  <a:srgbClr val="C00000"/>
                </a:solidFill>
              </a:rPr>
              <a:t>’ x 3 = 42 </a:t>
            </a:r>
            <a:r>
              <a:rPr lang="es-AR" altLang="es-AR" sz="2400" dirty="0" err="1">
                <a:solidFill>
                  <a:srgbClr val="C00000"/>
                </a:solidFill>
              </a:rPr>
              <a:t>mcgx</a:t>
            </a:r>
            <a:r>
              <a:rPr lang="es-AR" altLang="es-AR" sz="2400" dirty="0">
                <a:solidFill>
                  <a:srgbClr val="C00000"/>
                </a:solidFill>
              </a:rPr>
              <a:t>’</a:t>
            </a:r>
          </a:p>
          <a:p>
            <a:r>
              <a:rPr lang="es-AR" altLang="es-AR" sz="2400" dirty="0">
                <a:solidFill>
                  <a:srgbClr val="C00000"/>
                </a:solidFill>
              </a:rPr>
              <a:t>Para pasar de </a:t>
            </a:r>
            <a:r>
              <a:rPr lang="es-AR" altLang="es-AR" sz="2400" dirty="0" err="1">
                <a:solidFill>
                  <a:srgbClr val="C00000"/>
                </a:solidFill>
              </a:rPr>
              <a:t>macrogotas</a:t>
            </a:r>
            <a:r>
              <a:rPr lang="es-AR" altLang="es-AR" sz="2400" dirty="0">
                <a:solidFill>
                  <a:srgbClr val="C00000"/>
                </a:solidFill>
              </a:rPr>
              <a:t> a ml/h se debe multiplicar por 3. </a:t>
            </a:r>
            <a:r>
              <a:rPr lang="es-AR" altLang="es-AR" sz="2400" dirty="0" err="1">
                <a:solidFill>
                  <a:srgbClr val="C00000"/>
                </a:solidFill>
              </a:rPr>
              <a:t>Ej</a:t>
            </a:r>
            <a:r>
              <a:rPr lang="es-AR" altLang="es-AR" sz="2400" dirty="0">
                <a:solidFill>
                  <a:srgbClr val="C00000"/>
                </a:solidFill>
              </a:rPr>
              <a:t>: 7 </a:t>
            </a:r>
            <a:r>
              <a:rPr lang="es-AR" altLang="es-AR" sz="2400" dirty="0" err="1">
                <a:solidFill>
                  <a:srgbClr val="C00000"/>
                </a:solidFill>
              </a:rPr>
              <a:t>gx</a:t>
            </a:r>
            <a:r>
              <a:rPr lang="es-AR" altLang="es-AR" sz="2400" dirty="0">
                <a:solidFill>
                  <a:srgbClr val="C00000"/>
                </a:solidFill>
              </a:rPr>
              <a:t>’ x 3 = 21 m/h</a:t>
            </a:r>
          </a:p>
          <a:p>
            <a:r>
              <a:rPr lang="es-AR" altLang="es-AR" sz="2400" dirty="0">
                <a:solidFill>
                  <a:srgbClr val="C00000"/>
                </a:solidFill>
              </a:rPr>
              <a:t>Para pasar de microgotas y de ml/h a </a:t>
            </a:r>
            <a:r>
              <a:rPr lang="es-AR" altLang="es-AR" sz="2400" dirty="0" err="1">
                <a:solidFill>
                  <a:srgbClr val="C00000"/>
                </a:solidFill>
              </a:rPr>
              <a:t>macrogotas</a:t>
            </a:r>
            <a:r>
              <a:rPr lang="es-AR" altLang="es-AR" sz="2400" dirty="0">
                <a:solidFill>
                  <a:srgbClr val="C00000"/>
                </a:solidFill>
              </a:rPr>
              <a:t> se debe dividir por 3. </a:t>
            </a:r>
            <a:r>
              <a:rPr lang="es-AR" altLang="es-AR" sz="2400" dirty="0" err="1">
                <a:solidFill>
                  <a:srgbClr val="C00000"/>
                </a:solidFill>
              </a:rPr>
              <a:t>Ej</a:t>
            </a:r>
            <a:r>
              <a:rPr lang="es-AR" altLang="es-AR" sz="2400" dirty="0">
                <a:solidFill>
                  <a:srgbClr val="C00000"/>
                </a:solidFill>
              </a:rPr>
              <a:t>: 105 m/h </a:t>
            </a:r>
            <a:r>
              <a:rPr lang="es-AR" altLang="es-AR" sz="2400" dirty="0" err="1">
                <a:solidFill>
                  <a:srgbClr val="C00000"/>
                </a:solidFill>
              </a:rPr>
              <a:t>ó</a:t>
            </a:r>
            <a:r>
              <a:rPr lang="es-AR" altLang="es-AR" sz="2400" dirty="0">
                <a:solidFill>
                  <a:srgbClr val="C00000"/>
                </a:solidFill>
              </a:rPr>
              <a:t> 125 </a:t>
            </a:r>
            <a:r>
              <a:rPr lang="es-AR" altLang="es-AR" sz="2400" dirty="0" err="1">
                <a:solidFill>
                  <a:srgbClr val="C00000"/>
                </a:solidFill>
              </a:rPr>
              <a:t>mcgx</a:t>
            </a:r>
            <a:r>
              <a:rPr lang="es-AR" altLang="es-AR" sz="2400" dirty="0">
                <a:solidFill>
                  <a:srgbClr val="C00000"/>
                </a:solidFill>
              </a:rPr>
              <a:t>’ % 3 = 35 </a:t>
            </a:r>
            <a:r>
              <a:rPr lang="es-AR" altLang="es-AR" sz="2400" dirty="0" err="1">
                <a:solidFill>
                  <a:srgbClr val="C00000"/>
                </a:solidFill>
              </a:rPr>
              <a:t>gx</a:t>
            </a:r>
            <a:r>
              <a:rPr lang="es-AR" altLang="es-AR" sz="2400" dirty="0">
                <a:solidFill>
                  <a:srgbClr val="C00000"/>
                </a:solidFill>
              </a:rPr>
              <a:t>’</a:t>
            </a:r>
          </a:p>
          <a:p>
            <a:r>
              <a:rPr lang="es-AR" altLang="es-AR" sz="2400" dirty="0">
                <a:solidFill>
                  <a:srgbClr val="C00000"/>
                </a:solidFill>
              </a:rPr>
              <a:t>Recordar que gotas = </a:t>
            </a:r>
            <a:r>
              <a:rPr lang="es-AR" altLang="es-AR" sz="2400" dirty="0" err="1">
                <a:solidFill>
                  <a:srgbClr val="C00000"/>
                </a:solidFill>
              </a:rPr>
              <a:t>macrogotas</a:t>
            </a:r>
            <a:r>
              <a:rPr lang="es-AR" altLang="es-AR" sz="2400" dirty="0">
                <a:solidFill>
                  <a:srgbClr val="C00000"/>
                </a:solidFill>
              </a:rPr>
              <a:t> !!!</a:t>
            </a: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id="{F754F2E2-711F-BDC2-25C2-8914E9F652E4}"/>
              </a:ext>
            </a:extLst>
          </p:cNvPr>
          <p:cNvSpPr txBox="1">
            <a:spLocks noChangeArrowheads="1"/>
          </p:cNvSpPr>
          <p:nvPr/>
        </p:nvSpPr>
        <p:spPr>
          <a:xfrm>
            <a:off x="4004300" y="1010993"/>
            <a:ext cx="4618856" cy="8569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altLang="es-AR" b="1" dirty="0">
                <a:solidFill>
                  <a:srgbClr val="FF0000"/>
                </a:solidFill>
              </a:rPr>
              <a:t>RECORDAR!!!</a:t>
            </a:r>
          </a:p>
        </p:txBody>
      </p:sp>
    </p:spTree>
    <p:extLst>
      <p:ext uri="{BB962C8B-B14F-4D97-AF65-F5344CB8AC3E}">
        <p14:creationId xmlns:p14="http://schemas.microsoft.com/office/powerpoint/2010/main" val="25783807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L MAR...SIEMPRE EL MAR: UNA GOTA DE AGUA QUE...SERÁ MAR">
            <a:extLst>
              <a:ext uri="{FF2B5EF4-FFF2-40B4-BE49-F238E27FC236}">
                <a16:creationId xmlns:a16="http://schemas.microsoft.com/office/drawing/2014/main" id="{41DC8AB1-44D4-5DD5-7080-1D6CA7FEA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575" y="2560450"/>
            <a:ext cx="3048000" cy="2924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Tatuaje signo igual | Tattoofilter">
            <a:extLst>
              <a:ext uri="{FF2B5EF4-FFF2-40B4-BE49-F238E27FC236}">
                <a16:creationId xmlns:a16="http://schemas.microsoft.com/office/drawing/2014/main" id="{9F306834-7C57-5016-0C0C-822DA31DD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657" y="3642330"/>
            <a:ext cx="1455738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Gotas De Agua Set. Tres Gotas Símbolo Abstracto De Las Gotas. Azul.  Ilustración Vectorial Ilustraciones Vectoriales, Clip Art Vectorizado Libre  De Derechos. Image 67309650.">
            <a:extLst>
              <a:ext uri="{FF2B5EF4-FFF2-40B4-BE49-F238E27FC236}">
                <a16:creationId xmlns:a16="http://schemas.microsoft.com/office/drawing/2014/main" id="{F009E911-DA2C-A0CB-A6ED-F01822A3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42" y="2560450"/>
            <a:ext cx="2736850" cy="2921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7474E5F8-A35D-C94F-DBC9-8B7E04FCACD5}"/>
              </a:ext>
            </a:extLst>
          </p:cNvPr>
          <p:cNvSpPr txBox="1">
            <a:spLocks/>
          </p:cNvSpPr>
          <p:nvPr/>
        </p:nvSpPr>
        <p:spPr>
          <a:xfrm>
            <a:off x="2222257" y="5849888"/>
            <a:ext cx="9045510" cy="10081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AR" dirty="0">
                <a:solidFill>
                  <a:srgbClr val="C00000"/>
                </a:solidFill>
                <a:highlight>
                  <a:srgbClr val="FFFF00"/>
                </a:highlight>
              </a:rPr>
              <a:t>Una MACROGOTA = 3 microgotas = 3 ml/h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3EB6A41-E1CB-13A2-BEB1-E64A6F11405E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805808" y="555766"/>
            <a:ext cx="8912225" cy="12811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altLang="es-AR" b="1">
                <a:solidFill>
                  <a:srgbClr val="FF0000"/>
                </a:solidFill>
              </a:rPr>
              <a:t>NO OLVIDAR!!</a:t>
            </a:r>
          </a:p>
        </p:txBody>
      </p:sp>
    </p:spTree>
    <p:extLst>
      <p:ext uri="{BB962C8B-B14F-4D97-AF65-F5344CB8AC3E}">
        <p14:creationId xmlns:p14="http://schemas.microsoft.com/office/powerpoint/2010/main" val="6836724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9699667C-25F8-3678-1C16-D984E944118A}"/>
              </a:ext>
            </a:extLst>
          </p:cNvPr>
          <p:cNvSpPr txBox="1">
            <a:spLocks noChangeArrowheads="1"/>
          </p:cNvSpPr>
          <p:nvPr/>
        </p:nvSpPr>
        <p:spPr>
          <a:xfrm>
            <a:off x="1986118" y="1858297"/>
            <a:ext cx="9367940" cy="2389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endParaRPr lang="es-AR" altLang="es-AR" sz="4400" b="1" dirty="0">
              <a:solidFill>
                <a:srgbClr val="C00000"/>
              </a:solidFill>
            </a:endParaRPr>
          </a:p>
          <a:p>
            <a:pPr marL="0" indent="0" algn="ctr">
              <a:buFontTx/>
              <a:buNone/>
            </a:pPr>
            <a:r>
              <a:rPr lang="es-AR" altLang="es-AR" sz="4400" b="1" dirty="0">
                <a:solidFill>
                  <a:srgbClr val="C00000"/>
                </a:solidFill>
              </a:rPr>
              <a:t>GRACIAS POR SU ATENCIÓN!!</a:t>
            </a:r>
          </a:p>
        </p:txBody>
      </p:sp>
    </p:spTree>
    <p:extLst>
      <p:ext uri="{BB962C8B-B14F-4D97-AF65-F5344CB8AC3E}">
        <p14:creationId xmlns:p14="http://schemas.microsoft.com/office/powerpoint/2010/main" val="3734518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FCC48-A8B3-03B5-95A0-1BE30B0DB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450" y="600075"/>
            <a:ext cx="8911687" cy="888642"/>
          </a:xfrm>
        </p:spPr>
        <p:txBody>
          <a:bodyPr/>
          <a:lstStyle/>
          <a:p>
            <a:r>
              <a:rPr lang="es-AR" b="1" dirty="0"/>
              <a:t>UNIDADES DE VELOCIDAD DE INFUSIÓN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DD1938-94FA-F292-9614-B6641BEFA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46" y="1793298"/>
            <a:ext cx="3242808" cy="48568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11B4D2-5A48-D759-A1E4-63FC257D5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812" y="1904999"/>
            <a:ext cx="2626335" cy="46767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179F83-2976-FA08-1CAF-C11F34F52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6350" y="24384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5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DD9B10-BC94-78D3-D3C2-BE9914E06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850" y="690785"/>
            <a:ext cx="10144124" cy="1280890"/>
          </a:xfrm>
        </p:spPr>
        <p:txBody>
          <a:bodyPr>
            <a:normAutofit/>
          </a:bodyPr>
          <a:lstStyle/>
          <a:p>
            <a:r>
              <a:rPr lang="es-AR" sz="3200" b="1" dirty="0"/>
              <a:t>MACROGOTERO: MACROGOTAS X MINUTO (g x’)</a:t>
            </a:r>
            <a:endParaRPr lang="es-AR" sz="3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3C1F1F-E808-0BB7-B087-C30A66EB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5" y="1666875"/>
            <a:ext cx="4762500" cy="47625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1332D75-69F9-F918-E88A-9B39B8332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700" y="1650953"/>
            <a:ext cx="3343275" cy="476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4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586101-CE26-7B4E-1E20-00F8E4CC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0" y="900334"/>
            <a:ext cx="11268075" cy="1280890"/>
          </a:xfrm>
        </p:spPr>
        <p:txBody>
          <a:bodyPr>
            <a:normAutofit/>
          </a:bodyPr>
          <a:lstStyle/>
          <a:p>
            <a:r>
              <a:rPr lang="es-AR" sz="3200" b="1" dirty="0"/>
              <a:t>MICROGOTERO: MICROGOTAS X MINUTO (</a:t>
            </a:r>
            <a:r>
              <a:rPr lang="es-AR" sz="3200" b="1" dirty="0" err="1"/>
              <a:t>mcg</a:t>
            </a:r>
            <a:r>
              <a:rPr lang="es-AR" sz="3200" b="1" dirty="0"/>
              <a:t> x’)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D6B427D-EC23-529F-E47D-8DD1C97CB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872" y="2181224"/>
            <a:ext cx="4340740" cy="43148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A550E8-0AD4-3595-5BFA-B0544323E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0" y="1957386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26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C07DBF-5880-FD09-7D55-4993EBE5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1" y="676462"/>
            <a:ext cx="9296399" cy="985615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BOMBA DE INFUSIÓN CONTINUA (BIC) = ml/h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332C55-43FA-F591-526B-0C4FCC6DA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225" y="1486461"/>
            <a:ext cx="2955387" cy="5266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22E628C-567F-8D7E-9C91-8CA79333D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1" y="1495389"/>
            <a:ext cx="4229100" cy="531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73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D3F2A-349B-15C8-BCFD-682739D7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648" y="395510"/>
            <a:ext cx="8911687" cy="1280890"/>
          </a:xfrm>
        </p:spPr>
        <p:txBody>
          <a:bodyPr/>
          <a:lstStyle/>
          <a:p>
            <a:pPr algn="ctr"/>
            <a:r>
              <a:rPr lang="es-AR" b="1" dirty="0"/>
              <a:t>REGULADOR DE FLUJO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45ADE7-0B8C-6BAB-3EF7-2CA302092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68" y="4777957"/>
            <a:ext cx="2915049" cy="19433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41520ED-36DD-AA89-1D3C-7084A2F2A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89" y="1341812"/>
            <a:ext cx="5497834" cy="343614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5D41187-FD63-387F-3066-619146285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350" y="1341811"/>
            <a:ext cx="5497833" cy="343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63855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831</TotalTime>
  <Words>1898</Words>
  <Application>Microsoft Office PowerPoint</Application>
  <PresentationFormat>Panorámica</PresentationFormat>
  <Paragraphs>314</Paragraphs>
  <Slides>48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Aptos</vt:lpstr>
      <vt:lpstr>Arial</vt:lpstr>
      <vt:lpstr>Calibri</vt:lpstr>
      <vt:lpstr>Century Gothic</vt:lpstr>
      <vt:lpstr>Wingdings 3</vt:lpstr>
      <vt:lpstr>Espiral</vt:lpstr>
      <vt:lpstr>FACTOR GOTEO</vt:lpstr>
      <vt:lpstr>Presentación de PowerPoint</vt:lpstr>
      <vt:lpstr>Fórmula de Cálculo de Goteo </vt:lpstr>
      <vt:lpstr>Presentación de PowerPoint</vt:lpstr>
      <vt:lpstr>UNIDADES DE VELOCIDAD DE INFUSIÓN</vt:lpstr>
      <vt:lpstr>MACROGOTERO: MACROGOTAS X MINUTO (g x’)</vt:lpstr>
      <vt:lpstr>MICROGOTERO: MICROGOTAS X MINUTO (mcg x’)</vt:lpstr>
      <vt:lpstr>BOMBA DE INFUSIÓN CONTINUA (BIC) = ml/h</vt:lpstr>
      <vt:lpstr>REGULADOR DE FLUJO</vt:lpstr>
      <vt:lpstr>Caso 1 </vt:lpstr>
      <vt:lpstr>Caso 1:</vt:lpstr>
      <vt:lpstr>Presentación de PowerPoint</vt:lpstr>
      <vt:lpstr>Caso 1:</vt:lpstr>
      <vt:lpstr>Caso 2 </vt:lpstr>
      <vt:lpstr>Caso 2: Cálculo de velocidad de infusión </vt:lpstr>
      <vt:lpstr>Caso 2 </vt:lpstr>
      <vt:lpstr>Caso 2 </vt:lpstr>
      <vt:lpstr>Caso 3 </vt:lpstr>
      <vt:lpstr>Cálculo de VOLUMEN</vt:lpstr>
      <vt:lpstr>Caso 3: Cálculo de volumen</vt:lpstr>
      <vt:lpstr>Caso 3: Cálculo de volumen</vt:lpstr>
      <vt:lpstr>Caso 3: Cálculo de volumen</vt:lpstr>
      <vt:lpstr>Caso 3: Cálculo de volumen</vt:lpstr>
      <vt:lpstr>Caso 3: Cálculo de volumen</vt:lpstr>
      <vt:lpstr>Caso 3: Cálculo de volumen</vt:lpstr>
      <vt:lpstr>Caso 4 </vt:lpstr>
      <vt:lpstr>Cálculo de TIEMPO</vt:lpstr>
      <vt:lpstr>Caso 4: Cálculo de tiempo </vt:lpstr>
      <vt:lpstr>Caso 4: Cálculo de tiempo </vt:lpstr>
      <vt:lpstr>Caso 4: Cálculo de tiempo </vt:lpstr>
      <vt:lpstr>Caso 4: Cálculo de tiempo </vt:lpstr>
      <vt:lpstr>Caso 4: Cálculo de tiempo </vt:lpstr>
      <vt:lpstr>Caso 4: Cálculo de tiempo </vt:lpstr>
      <vt:lpstr>Caso 5</vt:lpstr>
      <vt:lpstr>Caso 5: Cálculo de duración de cada frasco</vt:lpstr>
      <vt:lpstr>Caso 5: Cálculo de cantidad de frascos</vt:lpstr>
      <vt:lpstr>Caso 5: Cálculo de duración de cada frasco</vt:lpstr>
      <vt:lpstr>Caso 5: Cálculo de duración de cada frasco</vt:lpstr>
      <vt:lpstr>Caso 5: Cálculo de duración de cada frasco</vt:lpstr>
      <vt:lpstr>Caso 5: Cálculo de cantidad de frascos</vt:lpstr>
      <vt:lpstr>Caso 5: Cálculo de cantidad de frascos</vt:lpstr>
      <vt:lpstr>Caso 5: Cálculo de cantidad de frascos</vt:lpstr>
      <vt:lpstr>Caso 6</vt:lpstr>
      <vt:lpstr>Caso 6: Completar el rótulo</vt:lpstr>
      <vt:lpstr>Caso 6: Completar el rótulo</vt:lpstr>
      <vt:lpstr>Presentación de PowerPoint</vt:lpstr>
      <vt:lpstr>NO OLVIDAR!!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 GOTEO</dc:title>
  <dc:creator>Miguel Nogales</dc:creator>
  <cp:lastModifiedBy>Miguel Nogales</cp:lastModifiedBy>
  <cp:revision>2</cp:revision>
  <dcterms:created xsi:type="dcterms:W3CDTF">2024-05-30T01:49:08Z</dcterms:created>
  <dcterms:modified xsi:type="dcterms:W3CDTF">2026-08-19T10:53:32Z</dcterms:modified>
</cp:coreProperties>
</file>