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notesMasterIdLst>
    <p:notesMasterId r:id="rId72"/>
  </p:notesMasterIdLst>
  <p:sldIdLst>
    <p:sldId id="256" r:id="rId2"/>
    <p:sldId id="261" r:id="rId3"/>
    <p:sldId id="260" r:id="rId4"/>
    <p:sldId id="257" r:id="rId5"/>
    <p:sldId id="258" r:id="rId6"/>
    <p:sldId id="259" r:id="rId7"/>
    <p:sldId id="262" r:id="rId8"/>
    <p:sldId id="263" r:id="rId9"/>
    <p:sldId id="264" r:id="rId10"/>
    <p:sldId id="265" r:id="rId11"/>
    <p:sldId id="267" r:id="rId12"/>
    <p:sldId id="268" r:id="rId13"/>
    <p:sldId id="321" r:id="rId14"/>
    <p:sldId id="283" r:id="rId15"/>
    <p:sldId id="284" r:id="rId16"/>
    <p:sldId id="338" r:id="rId17"/>
    <p:sldId id="307" r:id="rId18"/>
    <p:sldId id="326" r:id="rId19"/>
    <p:sldId id="324" r:id="rId20"/>
    <p:sldId id="311" r:id="rId21"/>
    <p:sldId id="325" r:id="rId22"/>
    <p:sldId id="327" r:id="rId23"/>
    <p:sldId id="322" r:id="rId24"/>
    <p:sldId id="334" r:id="rId25"/>
    <p:sldId id="335" r:id="rId26"/>
    <p:sldId id="314" r:id="rId27"/>
    <p:sldId id="336" r:id="rId28"/>
    <p:sldId id="316" r:id="rId29"/>
    <p:sldId id="333" r:id="rId30"/>
    <p:sldId id="337" r:id="rId31"/>
    <p:sldId id="319" r:id="rId32"/>
    <p:sldId id="315" r:id="rId33"/>
    <p:sldId id="341" r:id="rId34"/>
    <p:sldId id="291" r:id="rId35"/>
    <p:sldId id="346" r:id="rId36"/>
    <p:sldId id="294" r:id="rId37"/>
    <p:sldId id="328" r:id="rId38"/>
    <p:sldId id="329" r:id="rId39"/>
    <p:sldId id="269" r:id="rId40"/>
    <p:sldId id="273" r:id="rId41"/>
    <p:sldId id="330" r:id="rId42"/>
    <p:sldId id="274" r:id="rId43"/>
    <p:sldId id="280" r:id="rId44"/>
    <p:sldId id="278" r:id="rId45"/>
    <p:sldId id="279" r:id="rId46"/>
    <p:sldId id="288" r:id="rId47"/>
    <p:sldId id="281" r:id="rId48"/>
    <p:sldId id="303" r:id="rId49"/>
    <p:sldId id="282" r:id="rId50"/>
    <p:sldId id="331" r:id="rId51"/>
    <p:sldId id="332" r:id="rId52"/>
    <p:sldId id="286" r:id="rId53"/>
    <p:sldId id="275" r:id="rId54"/>
    <p:sldId id="270" r:id="rId55"/>
    <p:sldId id="277" r:id="rId56"/>
    <p:sldId id="306" r:id="rId57"/>
    <p:sldId id="285" r:id="rId58"/>
    <p:sldId id="308" r:id="rId59"/>
    <p:sldId id="289" r:id="rId60"/>
    <p:sldId id="290" r:id="rId61"/>
    <p:sldId id="295" r:id="rId62"/>
    <p:sldId id="297" r:id="rId63"/>
    <p:sldId id="298" r:id="rId64"/>
    <p:sldId id="299" r:id="rId65"/>
    <p:sldId id="300" r:id="rId66"/>
    <p:sldId id="302" r:id="rId67"/>
    <p:sldId id="301" r:id="rId68"/>
    <p:sldId id="271" r:id="rId69"/>
    <p:sldId id="309" r:id="rId70"/>
    <p:sldId id="310" r:id="rId71"/>
  </p:sldIdLst>
  <p:sldSz cx="9144000" cy="6858000" type="screen4x3"/>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3460" autoAdjust="0"/>
  </p:normalViewPr>
  <p:slideViewPr>
    <p:cSldViewPr>
      <p:cViewPr varScale="1">
        <p:scale>
          <a:sx n="91" d="100"/>
          <a:sy n="91" d="100"/>
        </p:scale>
        <p:origin x="1238"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596A8D-E501-40D8-93D2-D80523ABFE6C}"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s-AR"/>
        </a:p>
      </dgm:t>
    </dgm:pt>
    <dgm:pt modelId="{E23A8F93-0C7F-4896-971D-DC759FA8EDC1}">
      <dgm:prSet phldrT="[Texto]" custT="1">
        <dgm:style>
          <a:lnRef idx="1">
            <a:schemeClr val="accent6"/>
          </a:lnRef>
          <a:fillRef idx="3">
            <a:schemeClr val="accent6"/>
          </a:fillRef>
          <a:effectRef idx="2">
            <a:schemeClr val="accent6"/>
          </a:effectRef>
          <a:fontRef idx="minor">
            <a:schemeClr val="lt1"/>
          </a:fontRef>
        </dgm:style>
      </dgm:prSet>
      <dgm:spPr/>
      <dgm:t>
        <a:bodyPr/>
        <a:lstStyle/>
        <a:p>
          <a:r>
            <a:rPr lang="es-AR" sz="2000" b="1" dirty="0">
              <a:solidFill>
                <a:schemeClr val="tx1">
                  <a:lumMod val="85000"/>
                  <a:lumOff val="15000"/>
                </a:schemeClr>
              </a:solidFill>
            </a:rPr>
            <a:t>Vía aérea superior</a:t>
          </a:r>
        </a:p>
      </dgm:t>
    </dgm:pt>
    <dgm:pt modelId="{0874B9AC-AD70-4548-B9BF-61896A494526}" type="parTrans" cxnId="{C62AE147-59E1-4927-A5B9-4C529F96AFEB}">
      <dgm:prSet/>
      <dgm:spPr/>
      <dgm:t>
        <a:bodyPr/>
        <a:lstStyle/>
        <a:p>
          <a:endParaRPr lang="es-AR"/>
        </a:p>
      </dgm:t>
    </dgm:pt>
    <dgm:pt modelId="{7C5B026A-561F-4FE5-93A8-A340EB11CAF8}" type="sibTrans" cxnId="{C62AE147-59E1-4927-A5B9-4C529F96AFEB}">
      <dgm:prSet/>
      <dgm:spPr/>
      <dgm:t>
        <a:bodyPr/>
        <a:lstStyle/>
        <a:p>
          <a:endParaRPr lang="es-AR"/>
        </a:p>
      </dgm:t>
    </dgm:pt>
    <dgm:pt modelId="{EED301AA-C3E5-4D92-A3A4-51D8A94EB92D}">
      <dgm:prSet phldrT="[Texto]" custT="1">
        <dgm:style>
          <a:lnRef idx="1">
            <a:schemeClr val="accent6"/>
          </a:lnRef>
          <a:fillRef idx="3">
            <a:schemeClr val="accent6"/>
          </a:fillRef>
          <a:effectRef idx="2">
            <a:schemeClr val="accent6"/>
          </a:effectRef>
          <a:fontRef idx="minor">
            <a:schemeClr val="lt1"/>
          </a:fontRef>
        </dgm:style>
      </dgm:prSet>
      <dgm:spPr/>
      <dgm:t>
        <a:bodyPr/>
        <a:lstStyle/>
        <a:p>
          <a:r>
            <a:rPr lang="es-AR" sz="2000" b="1" dirty="0">
              <a:solidFill>
                <a:schemeClr val="tx1">
                  <a:lumMod val="85000"/>
                  <a:lumOff val="15000"/>
                </a:schemeClr>
              </a:solidFill>
            </a:rPr>
            <a:t>Orofaringe</a:t>
          </a:r>
        </a:p>
        <a:p>
          <a:r>
            <a:rPr lang="es-AR" sz="1600" b="0" dirty="0">
              <a:solidFill>
                <a:schemeClr val="tx1">
                  <a:lumMod val="85000"/>
                  <a:lumOff val="15000"/>
                </a:schemeClr>
              </a:solidFill>
            </a:rPr>
            <a:t>Cavidad oral y Lengua</a:t>
          </a:r>
        </a:p>
      </dgm:t>
    </dgm:pt>
    <dgm:pt modelId="{90BD2D61-01A7-45AD-B4D7-B5F8BD38D54F}" type="parTrans" cxnId="{63834C97-CB46-4E82-BB8C-9D8F984676AE}">
      <dgm:prSet/>
      <dgm:spPr/>
      <dgm:t>
        <a:bodyPr/>
        <a:lstStyle/>
        <a:p>
          <a:endParaRPr lang="es-AR" dirty="0"/>
        </a:p>
      </dgm:t>
    </dgm:pt>
    <dgm:pt modelId="{9F4959EE-C1DA-447A-B587-FD0D2C71F064}" type="sibTrans" cxnId="{63834C97-CB46-4E82-BB8C-9D8F984676AE}">
      <dgm:prSet/>
      <dgm:spPr/>
      <dgm:t>
        <a:bodyPr/>
        <a:lstStyle/>
        <a:p>
          <a:endParaRPr lang="es-AR"/>
        </a:p>
      </dgm:t>
    </dgm:pt>
    <dgm:pt modelId="{35589B5B-9EBC-43B2-A84C-0EB5CE1BA4E8}">
      <dgm:prSet phldrT="[Texto]" custT="1">
        <dgm:style>
          <a:lnRef idx="1">
            <a:schemeClr val="accent6"/>
          </a:lnRef>
          <a:fillRef idx="3">
            <a:schemeClr val="accent6"/>
          </a:fillRef>
          <a:effectRef idx="2">
            <a:schemeClr val="accent6"/>
          </a:effectRef>
          <a:fontRef idx="minor">
            <a:schemeClr val="lt1"/>
          </a:fontRef>
        </dgm:style>
      </dgm:prSet>
      <dgm:spPr/>
      <dgm:t>
        <a:bodyPr/>
        <a:lstStyle/>
        <a:p>
          <a:pPr algn="ctr"/>
          <a:r>
            <a:rPr lang="es-AR" sz="2000" b="1" dirty="0">
              <a:solidFill>
                <a:schemeClr val="tx1">
                  <a:lumMod val="85000"/>
                  <a:lumOff val="15000"/>
                </a:schemeClr>
              </a:solidFill>
            </a:rPr>
            <a:t>Laringo faringe</a:t>
          </a:r>
        </a:p>
        <a:p>
          <a:pPr algn="just"/>
          <a:r>
            <a:rPr lang="es-AR" sz="1600" b="0" dirty="0">
              <a:solidFill>
                <a:schemeClr val="tx1">
                  <a:lumMod val="85000"/>
                  <a:lumOff val="15000"/>
                </a:schemeClr>
              </a:solidFill>
            </a:rPr>
            <a:t>Epiglotis-</a:t>
          </a:r>
          <a:r>
            <a:rPr lang="es-AR" sz="1600" b="0" dirty="0" err="1">
              <a:solidFill>
                <a:schemeClr val="tx1">
                  <a:lumMod val="85000"/>
                  <a:lumOff val="15000"/>
                </a:schemeClr>
              </a:solidFill>
            </a:rPr>
            <a:t>hipofaringe</a:t>
          </a:r>
          <a:endParaRPr lang="es-AR" sz="1600" b="0" dirty="0">
            <a:solidFill>
              <a:schemeClr val="tx1">
                <a:lumMod val="85000"/>
                <a:lumOff val="15000"/>
              </a:schemeClr>
            </a:solidFill>
          </a:endParaRPr>
        </a:p>
      </dgm:t>
    </dgm:pt>
    <dgm:pt modelId="{C8484194-4410-4960-812A-A7D55F0BD724}" type="parTrans" cxnId="{06A39178-C417-4370-8708-2B61A8CC41B5}">
      <dgm:prSet/>
      <dgm:spPr/>
      <dgm:t>
        <a:bodyPr/>
        <a:lstStyle/>
        <a:p>
          <a:endParaRPr lang="es-AR" dirty="0"/>
        </a:p>
      </dgm:t>
    </dgm:pt>
    <dgm:pt modelId="{9C2C13F5-24E8-475C-8FA4-8F56A1F993ED}" type="sibTrans" cxnId="{06A39178-C417-4370-8708-2B61A8CC41B5}">
      <dgm:prSet/>
      <dgm:spPr/>
      <dgm:t>
        <a:bodyPr/>
        <a:lstStyle/>
        <a:p>
          <a:endParaRPr lang="es-AR"/>
        </a:p>
      </dgm:t>
    </dgm:pt>
    <dgm:pt modelId="{AF7F3AE8-7A4A-4B7B-A296-5D055F7E0F5C}">
      <dgm:prSet custT="1">
        <dgm:style>
          <a:lnRef idx="1">
            <a:schemeClr val="accent6"/>
          </a:lnRef>
          <a:fillRef idx="3">
            <a:schemeClr val="accent6"/>
          </a:fillRef>
          <a:effectRef idx="2">
            <a:schemeClr val="accent6"/>
          </a:effectRef>
          <a:fontRef idx="minor">
            <a:schemeClr val="lt1"/>
          </a:fontRef>
        </dgm:style>
      </dgm:prSet>
      <dgm:spPr/>
      <dgm:t>
        <a:bodyPr/>
        <a:lstStyle/>
        <a:p>
          <a:r>
            <a:rPr lang="es-AR" sz="2000" b="1" dirty="0">
              <a:solidFill>
                <a:schemeClr val="tx1">
                  <a:lumMod val="85000"/>
                  <a:lumOff val="15000"/>
                </a:schemeClr>
              </a:solidFill>
            </a:rPr>
            <a:t>Nasofaringe</a:t>
          </a:r>
        </a:p>
        <a:p>
          <a:r>
            <a:rPr lang="es-AR" sz="1600" dirty="0">
              <a:solidFill>
                <a:schemeClr val="tx1">
                  <a:lumMod val="85000"/>
                  <a:lumOff val="15000"/>
                </a:schemeClr>
              </a:solidFill>
            </a:rPr>
            <a:t>Conductos nasales y cornetes</a:t>
          </a:r>
        </a:p>
      </dgm:t>
    </dgm:pt>
    <dgm:pt modelId="{0CA2E95E-84BC-4623-BB7E-985E83B61799}" type="parTrans" cxnId="{074AF6F9-E484-4ADD-91C1-38B35EC469C8}">
      <dgm:prSet/>
      <dgm:spPr/>
      <dgm:t>
        <a:bodyPr/>
        <a:lstStyle/>
        <a:p>
          <a:endParaRPr lang="es-AR" dirty="0"/>
        </a:p>
      </dgm:t>
    </dgm:pt>
    <dgm:pt modelId="{971A6C89-934E-4730-A818-0C915523AFF0}" type="sibTrans" cxnId="{074AF6F9-E484-4ADD-91C1-38B35EC469C8}">
      <dgm:prSet/>
      <dgm:spPr/>
      <dgm:t>
        <a:bodyPr/>
        <a:lstStyle/>
        <a:p>
          <a:endParaRPr lang="es-AR"/>
        </a:p>
      </dgm:t>
    </dgm:pt>
    <dgm:pt modelId="{A4B08ACB-88B1-4863-871C-26B87E6E9A9A}" type="pres">
      <dgm:prSet presAssocID="{D1596A8D-E501-40D8-93D2-D80523ABFE6C}" presName="diagram" presStyleCnt="0">
        <dgm:presLayoutVars>
          <dgm:chPref val="1"/>
          <dgm:dir/>
          <dgm:animOne val="branch"/>
          <dgm:animLvl val="lvl"/>
          <dgm:resizeHandles val="exact"/>
        </dgm:presLayoutVars>
      </dgm:prSet>
      <dgm:spPr/>
    </dgm:pt>
    <dgm:pt modelId="{C69A5882-60FB-4B84-B305-5322AC67C307}" type="pres">
      <dgm:prSet presAssocID="{E23A8F93-0C7F-4896-971D-DC759FA8EDC1}" presName="root1" presStyleCnt="0"/>
      <dgm:spPr/>
    </dgm:pt>
    <dgm:pt modelId="{0129FFFA-1FC5-499C-A62C-79F9260BB123}" type="pres">
      <dgm:prSet presAssocID="{E23A8F93-0C7F-4896-971D-DC759FA8EDC1}" presName="LevelOneTextNode" presStyleLbl="node0" presStyleIdx="0" presStyleCnt="1" custScaleX="83531" custScaleY="204655">
        <dgm:presLayoutVars>
          <dgm:chPref val="3"/>
        </dgm:presLayoutVars>
      </dgm:prSet>
      <dgm:spPr/>
    </dgm:pt>
    <dgm:pt modelId="{480E784B-837A-4732-8AC7-3601BF57E4DC}" type="pres">
      <dgm:prSet presAssocID="{E23A8F93-0C7F-4896-971D-DC759FA8EDC1}" presName="level2hierChild" presStyleCnt="0"/>
      <dgm:spPr/>
    </dgm:pt>
    <dgm:pt modelId="{B92799C3-05F1-41D8-AB5C-73584F61F847}" type="pres">
      <dgm:prSet presAssocID="{0CA2E95E-84BC-4623-BB7E-985E83B61799}" presName="conn2-1" presStyleLbl="parChTrans1D2" presStyleIdx="0" presStyleCnt="3"/>
      <dgm:spPr/>
    </dgm:pt>
    <dgm:pt modelId="{8FF038CC-FE41-40CD-9C7A-1544DDAC906E}" type="pres">
      <dgm:prSet presAssocID="{0CA2E95E-84BC-4623-BB7E-985E83B61799}" presName="connTx" presStyleLbl="parChTrans1D2" presStyleIdx="0" presStyleCnt="3"/>
      <dgm:spPr/>
    </dgm:pt>
    <dgm:pt modelId="{98385E4F-41CA-4794-9D30-F0E9203DA62D}" type="pres">
      <dgm:prSet presAssocID="{AF7F3AE8-7A4A-4B7B-A296-5D055F7E0F5C}" presName="root2" presStyleCnt="0"/>
      <dgm:spPr/>
    </dgm:pt>
    <dgm:pt modelId="{BB5CA4D9-FA62-4A77-8CD4-D4B4E7B346C2}" type="pres">
      <dgm:prSet presAssocID="{AF7F3AE8-7A4A-4B7B-A296-5D055F7E0F5C}" presName="LevelTwoTextNode" presStyleLbl="node2" presStyleIdx="0" presStyleCnt="3" custLinFactNeighborX="-948" custLinFactNeighborY="-15519">
        <dgm:presLayoutVars>
          <dgm:chPref val="3"/>
        </dgm:presLayoutVars>
      </dgm:prSet>
      <dgm:spPr/>
    </dgm:pt>
    <dgm:pt modelId="{5E30FE80-A9D7-4D95-AAD9-561D67394955}" type="pres">
      <dgm:prSet presAssocID="{AF7F3AE8-7A4A-4B7B-A296-5D055F7E0F5C}" presName="level3hierChild" presStyleCnt="0"/>
      <dgm:spPr/>
    </dgm:pt>
    <dgm:pt modelId="{859B732E-D656-463F-9F7D-DDB11FF0F677}" type="pres">
      <dgm:prSet presAssocID="{90BD2D61-01A7-45AD-B4D7-B5F8BD38D54F}" presName="conn2-1" presStyleLbl="parChTrans1D2" presStyleIdx="1" presStyleCnt="3"/>
      <dgm:spPr/>
    </dgm:pt>
    <dgm:pt modelId="{F4CB84BA-9A30-4161-9364-BA037EAD3BC9}" type="pres">
      <dgm:prSet presAssocID="{90BD2D61-01A7-45AD-B4D7-B5F8BD38D54F}" presName="connTx" presStyleLbl="parChTrans1D2" presStyleIdx="1" presStyleCnt="3"/>
      <dgm:spPr/>
    </dgm:pt>
    <dgm:pt modelId="{7BA65607-A96A-4D18-9FBB-83DC78E4847D}" type="pres">
      <dgm:prSet presAssocID="{EED301AA-C3E5-4D92-A3A4-51D8A94EB92D}" presName="root2" presStyleCnt="0"/>
      <dgm:spPr/>
    </dgm:pt>
    <dgm:pt modelId="{8A13A6DA-5E6A-439D-9FC8-18B3D82C219C}" type="pres">
      <dgm:prSet presAssocID="{EED301AA-C3E5-4D92-A3A4-51D8A94EB92D}" presName="LevelTwoTextNode" presStyleLbl="node2" presStyleIdx="1" presStyleCnt="3" custLinFactNeighborX="-948">
        <dgm:presLayoutVars>
          <dgm:chPref val="3"/>
        </dgm:presLayoutVars>
      </dgm:prSet>
      <dgm:spPr/>
    </dgm:pt>
    <dgm:pt modelId="{248C8418-6437-4017-A947-C56B4B3226B4}" type="pres">
      <dgm:prSet presAssocID="{EED301AA-C3E5-4D92-A3A4-51D8A94EB92D}" presName="level3hierChild" presStyleCnt="0"/>
      <dgm:spPr/>
    </dgm:pt>
    <dgm:pt modelId="{35B49935-2CB4-4E91-A489-B143AF1A5248}" type="pres">
      <dgm:prSet presAssocID="{C8484194-4410-4960-812A-A7D55F0BD724}" presName="conn2-1" presStyleLbl="parChTrans1D2" presStyleIdx="2" presStyleCnt="3"/>
      <dgm:spPr/>
    </dgm:pt>
    <dgm:pt modelId="{C95C36D6-0A40-42A7-9652-7C8A2D67202E}" type="pres">
      <dgm:prSet presAssocID="{C8484194-4410-4960-812A-A7D55F0BD724}" presName="connTx" presStyleLbl="parChTrans1D2" presStyleIdx="2" presStyleCnt="3"/>
      <dgm:spPr/>
    </dgm:pt>
    <dgm:pt modelId="{56225209-C364-4C00-8DA1-87C0C71E43A7}" type="pres">
      <dgm:prSet presAssocID="{35589B5B-9EBC-43B2-A84C-0EB5CE1BA4E8}" presName="root2" presStyleCnt="0"/>
      <dgm:spPr/>
    </dgm:pt>
    <dgm:pt modelId="{488A63A1-DEB6-42E0-9A3E-BC420A695C86}" type="pres">
      <dgm:prSet presAssocID="{35589B5B-9EBC-43B2-A84C-0EB5CE1BA4E8}" presName="LevelTwoTextNode" presStyleLbl="node2" presStyleIdx="2" presStyleCnt="3" custLinFactNeighborX="-948" custLinFactNeighborY="14103">
        <dgm:presLayoutVars>
          <dgm:chPref val="3"/>
        </dgm:presLayoutVars>
      </dgm:prSet>
      <dgm:spPr/>
    </dgm:pt>
    <dgm:pt modelId="{9E7C8EDE-7495-4974-B80F-28B950AC38CB}" type="pres">
      <dgm:prSet presAssocID="{35589B5B-9EBC-43B2-A84C-0EB5CE1BA4E8}" presName="level3hierChild" presStyleCnt="0"/>
      <dgm:spPr/>
    </dgm:pt>
  </dgm:ptLst>
  <dgm:cxnLst>
    <dgm:cxn modelId="{192A8518-D09B-44B8-8AA6-50A27B29808A}" type="presOf" srcId="{C8484194-4410-4960-812A-A7D55F0BD724}" destId="{C95C36D6-0A40-42A7-9652-7C8A2D67202E}" srcOrd="1" destOrd="0" presId="urn:microsoft.com/office/officeart/2005/8/layout/hierarchy2"/>
    <dgm:cxn modelId="{8A405D1E-F421-4185-8C19-2364EBC7F1EA}" type="presOf" srcId="{AF7F3AE8-7A4A-4B7B-A296-5D055F7E0F5C}" destId="{BB5CA4D9-FA62-4A77-8CD4-D4B4E7B346C2}" srcOrd="0" destOrd="0" presId="urn:microsoft.com/office/officeart/2005/8/layout/hierarchy2"/>
    <dgm:cxn modelId="{B34E171F-1868-4ABB-B72F-83074143C1D4}" type="presOf" srcId="{D1596A8D-E501-40D8-93D2-D80523ABFE6C}" destId="{A4B08ACB-88B1-4863-871C-26B87E6E9A9A}" srcOrd="0" destOrd="0" presId="urn:microsoft.com/office/officeart/2005/8/layout/hierarchy2"/>
    <dgm:cxn modelId="{ABE62326-AFA5-4901-B77E-04CF33ECC2F9}" type="presOf" srcId="{0CA2E95E-84BC-4623-BB7E-985E83B61799}" destId="{8FF038CC-FE41-40CD-9C7A-1544DDAC906E}" srcOrd="1" destOrd="0" presId="urn:microsoft.com/office/officeart/2005/8/layout/hierarchy2"/>
    <dgm:cxn modelId="{BBAD4831-2689-4973-99E8-1D2B7F3135E1}" type="presOf" srcId="{90BD2D61-01A7-45AD-B4D7-B5F8BD38D54F}" destId="{859B732E-D656-463F-9F7D-DDB11FF0F677}" srcOrd="0" destOrd="0" presId="urn:microsoft.com/office/officeart/2005/8/layout/hierarchy2"/>
    <dgm:cxn modelId="{41D5C433-99D4-4BF5-8546-E0EC5190096C}" type="presOf" srcId="{EED301AA-C3E5-4D92-A3A4-51D8A94EB92D}" destId="{8A13A6DA-5E6A-439D-9FC8-18B3D82C219C}" srcOrd="0" destOrd="0" presId="urn:microsoft.com/office/officeart/2005/8/layout/hierarchy2"/>
    <dgm:cxn modelId="{BABD1764-6DD9-4144-ADFA-166E5AC5B6C4}" type="presOf" srcId="{90BD2D61-01A7-45AD-B4D7-B5F8BD38D54F}" destId="{F4CB84BA-9A30-4161-9364-BA037EAD3BC9}" srcOrd="1" destOrd="0" presId="urn:microsoft.com/office/officeart/2005/8/layout/hierarchy2"/>
    <dgm:cxn modelId="{C62AE147-59E1-4927-A5B9-4C529F96AFEB}" srcId="{D1596A8D-E501-40D8-93D2-D80523ABFE6C}" destId="{E23A8F93-0C7F-4896-971D-DC759FA8EDC1}" srcOrd="0" destOrd="0" parTransId="{0874B9AC-AD70-4548-B9BF-61896A494526}" sibTransId="{7C5B026A-561F-4FE5-93A8-A340EB11CAF8}"/>
    <dgm:cxn modelId="{13D7DF6E-FEA0-4E66-BA32-CD8A4C72329C}" type="presOf" srcId="{0CA2E95E-84BC-4623-BB7E-985E83B61799}" destId="{B92799C3-05F1-41D8-AB5C-73584F61F847}" srcOrd="0" destOrd="0" presId="urn:microsoft.com/office/officeart/2005/8/layout/hierarchy2"/>
    <dgm:cxn modelId="{9D77DC50-9994-4B53-BA9C-352BC4399368}" type="presOf" srcId="{C8484194-4410-4960-812A-A7D55F0BD724}" destId="{35B49935-2CB4-4E91-A489-B143AF1A5248}" srcOrd="0" destOrd="0" presId="urn:microsoft.com/office/officeart/2005/8/layout/hierarchy2"/>
    <dgm:cxn modelId="{8C330871-7B0B-4D6F-BF4C-7D9990F9A7E6}" type="presOf" srcId="{E23A8F93-0C7F-4896-971D-DC759FA8EDC1}" destId="{0129FFFA-1FC5-499C-A62C-79F9260BB123}" srcOrd="0" destOrd="0" presId="urn:microsoft.com/office/officeart/2005/8/layout/hierarchy2"/>
    <dgm:cxn modelId="{E42E0375-8443-4086-A20D-C12A5689B9C7}" type="presOf" srcId="{35589B5B-9EBC-43B2-A84C-0EB5CE1BA4E8}" destId="{488A63A1-DEB6-42E0-9A3E-BC420A695C86}" srcOrd="0" destOrd="0" presId="urn:microsoft.com/office/officeart/2005/8/layout/hierarchy2"/>
    <dgm:cxn modelId="{06A39178-C417-4370-8708-2B61A8CC41B5}" srcId="{E23A8F93-0C7F-4896-971D-DC759FA8EDC1}" destId="{35589B5B-9EBC-43B2-A84C-0EB5CE1BA4E8}" srcOrd="2" destOrd="0" parTransId="{C8484194-4410-4960-812A-A7D55F0BD724}" sibTransId="{9C2C13F5-24E8-475C-8FA4-8F56A1F993ED}"/>
    <dgm:cxn modelId="{63834C97-CB46-4E82-BB8C-9D8F984676AE}" srcId="{E23A8F93-0C7F-4896-971D-DC759FA8EDC1}" destId="{EED301AA-C3E5-4D92-A3A4-51D8A94EB92D}" srcOrd="1" destOrd="0" parTransId="{90BD2D61-01A7-45AD-B4D7-B5F8BD38D54F}" sibTransId="{9F4959EE-C1DA-447A-B587-FD0D2C71F064}"/>
    <dgm:cxn modelId="{074AF6F9-E484-4ADD-91C1-38B35EC469C8}" srcId="{E23A8F93-0C7F-4896-971D-DC759FA8EDC1}" destId="{AF7F3AE8-7A4A-4B7B-A296-5D055F7E0F5C}" srcOrd="0" destOrd="0" parTransId="{0CA2E95E-84BC-4623-BB7E-985E83B61799}" sibTransId="{971A6C89-934E-4730-A818-0C915523AFF0}"/>
    <dgm:cxn modelId="{9F4CA0F0-DAD9-4A98-8F11-4D36A725BA6E}" type="presParOf" srcId="{A4B08ACB-88B1-4863-871C-26B87E6E9A9A}" destId="{C69A5882-60FB-4B84-B305-5322AC67C307}" srcOrd="0" destOrd="0" presId="urn:microsoft.com/office/officeart/2005/8/layout/hierarchy2"/>
    <dgm:cxn modelId="{709E7460-AAD7-48CA-82F0-F488A9AC352D}" type="presParOf" srcId="{C69A5882-60FB-4B84-B305-5322AC67C307}" destId="{0129FFFA-1FC5-499C-A62C-79F9260BB123}" srcOrd="0" destOrd="0" presId="urn:microsoft.com/office/officeart/2005/8/layout/hierarchy2"/>
    <dgm:cxn modelId="{F9BD85AB-8F4B-422B-8E35-D8406A8F8C48}" type="presParOf" srcId="{C69A5882-60FB-4B84-B305-5322AC67C307}" destId="{480E784B-837A-4732-8AC7-3601BF57E4DC}" srcOrd="1" destOrd="0" presId="urn:microsoft.com/office/officeart/2005/8/layout/hierarchy2"/>
    <dgm:cxn modelId="{985FA209-497D-4310-8EAA-5DE872E468F6}" type="presParOf" srcId="{480E784B-837A-4732-8AC7-3601BF57E4DC}" destId="{B92799C3-05F1-41D8-AB5C-73584F61F847}" srcOrd="0" destOrd="0" presId="urn:microsoft.com/office/officeart/2005/8/layout/hierarchy2"/>
    <dgm:cxn modelId="{B0B37BFA-0855-4917-8AC6-9164B4D0E373}" type="presParOf" srcId="{B92799C3-05F1-41D8-AB5C-73584F61F847}" destId="{8FF038CC-FE41-40CD-9C7A-1544DDAC906E}" srcOrd="0" destOrd="0" presId="urn:microsoft.com/office/officeart/2005/8/layout/hierarchy2"/>
    <dgm:cxn modelId="{38725FA7-23A0-42D5-9AD8-623251DBFECE}" type="presParOf" srcId="{480E784B-837A-4732-8AC7-3601BF57E4DC}" destId="{98385E4F-41CA-4794-9D30-F0E9203DA62D}" srcOrd="1" destOrd="0" presId="urn:microsoft.com/office/officeart/2005/8/layout/hierarchy2"/>
    <dgm:cxn modelId="{6E1BBAFD-2C7B-43BD-91EF-15D1A6511A16}" type="presParOf" srcId="{98385E4F-41CA-4794-9D30-F0E9203DA62D}" destId="{BB5CA4D9-FA62-4A77-8CD4-D4B4E7B346C2}" srcOrd="0" destOrd="0" presId="urn:microsoft.com/office/officeart/2005/8/layout/hierarchy2"/>
    <dgm:cxn modelId="{C09F078C-966E-4B09-8865-508319844370}" type="presParOf" srcId="{98385E4F-41CA-4794-9D30-F0E9203DA62D}" destId="{5E30FE80-A9D7-4D95-AAD9-561D67394955}" srcOrd="1" destOrd="0" presId="urn:microsoft.com/office/officeart/2005/8/layout/hierarchy2"/>
    <dgm:cxn modelId="{EA026FDD-429D-48AE-8EBB-CF3B06523F1D}" type="presParOf" srcId="{480E784B-837A-4732-8AC7-3601BF57E4DC}" destId="{859B732E-D656-463F-9F7D-DDB11FF0F677}" srcOrd="2" destOrd="0" presId="urn:microsoft.com/office/officeart/2005/8/layout/hierarchy2"/>
    <dgm:cxn modelId="{C2A012A1-B251-46FA-8FAA-4D164F79DEC0}" type="presParOf" srcId="{859B732E-D656-463F-9F7D-DDB11FF0F677}" destId="{F4CB84BA-9A30-4161-9364-BA037EAD3BC9}" srcOrd="0" destOrd="0" presId="urn:microsoft.com/office/officeart/2005/8/layout/hierarchy2"/>
    <dgm:cxn modelId="{7AC61986-57F2-4259-816A-8934A968168B}" type="presParOf" srcId="{480E784B-837A-4732-8AC7-3601BF57E4DC}" destId="{7BA65607-A96A-4D18-9FBB-83DC78E4847D}" srcOrd="3" destOrd="0" presId="urn:microsoft.com/office/officeart/2005/8/layout/hierarchy2"/>
    <dgm:cxn modelId="{3B7AA37C-FBD5-42B5-8005-B50439286C5F}" type="presParOf" srcId="{7BA65607-A96A-4D18-9FBB-83DC78E4847D}" destId="{8A13A6DA-5E6A-439D-9FC8-18B3D82C219C}" srcOrd="0" destOrd="0" presId="urn:microsoft.com/office/officeart/2005/8/layout/hierarchy2"/>
    <dgm:cxn modelId="{C2668CEE-1A6F-4312-9965-88F3F021512D}" type="presParOf" srcId="{7BA65607-A96A-4D18-9FBB-83DC78E4847D}" destId="{248C8418-6437-4017-A947-C56B4B3226B4}" srcOrd="1" destOrd="0" presId="urn:microsoft.com/office/officeart/2005/8/layout/hierarchy2"/>
    <dgm:cxn modelId="{DB0D6C18-8A82-478E-A994-D60DC2BCA273}" type="presParOf" srcId="{480E784B-837A-4732-8AC7-3601BF57E4DC}" destId="{35B49935-2CB4-4E91-A489-B143AF1A5248}" srcOrd="4" destOrd="0" presId="urn:microsoft.com/office/officeart/2005/8/layout/hierarchy2"/>
    <dgm:cxn modelId="{B7B167DA-07A5-49C2-8B8A-2DDCBED29F69}" type="presParOf" srcId="{35B49935-2CB4-4E91-A489-B143AF1A5248}" destId="{C95C36D6-0A40-42A7-9652-7C8A2D67202E}" srcOrd="0" destOrd="0" presId="urn:microsoft.com/office/officeart/2005/8/layout/hierarchy2"/>
    <dgm:cxn modelId="{A4A4E0EA-AACC-4EF5-8034-52C5674C8583}" type="presParOf" srcId="{480E784B-837A-4732-8AC7-3601BF57E4DC}" destId="{56225209-C364-4C00-8DA1-87C0C71E43A7}" srcOrd="5" destOrd="0" presId="urn:microsoft.com/office/officeart/2005/8/layout/hierarchy2"/>
    <dgm:cxn modelId="{F547060B-6291-453F-A6FC-E0F2EF0CB39F}" type="presParOf" srcId="{56225209-C364-4C00-8DA1-87C0C71E43A7}" destId="{488A63A1-DEB6-42E0-9A3E-BC420A695C86}" srcOrd="0" destOrd="0" presId="urn:microsoft.com/office/officeart/2005/8/layout/hierarchy2"/>
    <dgm:cxn modelId="{61EDA5DF-F243-4075-98C8-4E24578082C6}" type="presParOf" srcId="{56225209-C364-4C00-8DA1-87C0C71E43A7}" destId="{9E7C8EDE-7495-4974-B80F-28B950AC38CB}"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421908F-AF18-4283-9694-342478911CF6}"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s-AR"/>
        </a:p>
      </dgm:t>
    </dgm:pt>
    <dgm:pt modelId="{6DB4067B-9427-4F1D-9B4F-024210347460}">
      <dgm:prSet phldrT="[Texto]" custT="1">
        <dgm:style>
          <a:lnRef idx="1">
            <a:schemeClr val="accent6"/>
          </a:lnRef>
          <a:fillRef idx="3">
            <a:schemeClr val="accent6"/>
          </a:fillRef>
          <a:effectRef idx="2">
            <a:schemeClr val="accent6"/>
          </a:effectRef>
          <a:fontRef idx="minor">
            <a:schemeClr val="lt1"/>
          </a:fontRef>
        </dgm:style>
      </dgm:prSet>
      <dgm:spPr/>
      <dgm:t>
        <a:bodyPr/>
        <a:lstStyle/>
        <a:p>
          <a:r>
            <a:rPr lang="es-AR" sz="2800" dirty="0">
              <a:solidFill>
                <a:schemeClr val="tx1">
                  <a:lumMod val="85000"/>
                  <a:lumOff val="15000"/>
                </a:schemeClr>
              </a:solidFill>
            </a:rPr>
            <a:t>Vía aérea inferior</a:t>
          </a:r>
        </a:p>
      </dgm:t>
    </dgm:pt>
    <dgm:pt modelId="{5144FFEC-0A24-4256-AD88-969FD2C86BBA}" type="parTrans" cxnId="{0299C39B-083C-4410-B93F-324AD1C71BA9}">
      <dgm:prSet/>
      <dgm:spPr/>
      <dgm:t>
        <a:bodyPr/>
        <a:lstStyle/>
        <a:p>
          <a:endParaRPr lang="es-AR"/>
        </a:p>
      </dgm:t>
    </dgm:pt>
    <dgm:pt modelId="{E729343D-F8F6-4DEF-BE91-E74F05D13779}" type="sibTrans" cxnId="{0299C39B-083C-4410-B93F-324AD1C71BA9}">
      <dgm:prSet/>
      <dgm:spPr/>
      <dgm:t>
        <a:bodyPr/>
        <a:lstStyle/>
        <a:p>
          <a:endParaRPr lang="es-AR"/>
        </a:p>
      </dgm:t>
    </dgm:pt>
    <dgm:pt modelId="{C3B4D1DA-0424-4686-ABD6-533B876C86D9}">
      <dgm:prSet phldrT="[Texto]" custT="1">
        <dgm:style>
          <a:lnRef idx="1">
            <a:schemeClr val="accent6"/>
          </a:lnRef>
          <a:fillRef idx="3">
            <a:schemeClr val="accent6"/>
          </a:fillRef>
          <a:effectRef idx="2">
            <a:schemeClr val="accent6"/>
          </a:effectRef>
          <a:fontRef idx="minor">
            <a:schemeClr val="lt1"/>
          </a:fontRef>
        </dgm:style>
      </dgm:prSet>
      <dgm:spPr/>
      <dgm:t>
        <a:bodyPr/>
        <a:lstStyle/>
        <a:p>
          <a:r>
            <a:rPr lang="es-AR" sz="2800" dirty="0">
              <a:solidFill>
                <a:schemeClr val="tx1">
                  <a:lumMod val="85000"/>
                  <a:lumOff val="15000"/>
                </a:schemeClr>
              </a:solidFill>
            </a:rPr>
            <a:t>Tráquea</a:t>
          </a:r>
          <a:endParaRPr lang="es-AR" sz="3200" dirty="0">
            <a:solidFill>
              <a:schemeClr val="tx1">
                <a:lumMod val="85000"/>
                <a:lumOff val="15000"/>
              </a:schemeClr>
            </a:solidFill>
          </a:endParaRPr>
        </a:p>
      </dgm:t>
    </dgm:pt>
    <dgm:pt modelId="{C6F5EEE8-19DC-4416-A280-2439995521BE}" type="parTrans" cxnId="{44284346-C57B-4A7C-AA24-A6A89F3DE8AA}">
      <dgm:prSet/>
      <dgm:spPr/>
      <dgm:t>
        <a:bodyPr/>
        <a:lstStyle/>
        <a:p>
          <a:endParaRPr lang="es-AR"/>
        </a:p>
      </dgm:t>
    </dgm:pt>
    <dgm:pt modelId="{09124593-31E0-4139-9A83-DA6AE24F67BF}" type="sibTrans" cxnId="{44284346-C57B-4A7C-AA24-A6A89F3DE8AA}">
      <dgm:prSet/>
      <dgm:spPr/>
      <dgm:t>
        <a:bodyPr/>
        <a:lstStyle/>
        <a:p>
          <a:endParaRPr lang="es-AR"/>
        </a:p>
      </dgm:t>
    </dgm:pt>
    <dgm:pt modelId="{92857915-24EC-4CD9-A2E1-5F4467F53B81}">
      <dgm:prSet phldrT="[Texto]" custT="1">
        <dgm:style>
          <a:lnRef idx="1">
            <a:schemeClr val="accent6"/>
          </a:lnRef>
          <a:fillRef idx="3">
            <a:schemeClr val="accent6"/>
          </a:fillRef>
          <a:effectRef idx="2">
            <a:schemeClr val="accent6"/>
          </a:effectRef>
          <a:fontRef idx="minor">
            <a:schemeClr val="lt1"/>
          </a:fontRef>
        </dgm:style>
      </dgm:prSet>
      <dgm:spPr/>
      <dgm:t>
        <a:bodyPr/>
        <a:lstStyle/>
        <a:p>
          <a:r>
            <a:rPr lang="es-AR" sz="2800" dirty="0">
              <a:solidFill>
                <a:schemeClr val="tx1">
                  <a:lumMod val="85000"/>
                  <a:lumOff val="15000"/>
                </a:schemeClr>
              </a:solidFill>
            </a:rPr>
            <a:t>Bronquios</a:t>
          </a:r>
        </a:p>
      </dgm:t>
    </dgm:pt>
    <dgm:pt modelId="{C0192336-1B58-442B-8397-9C38C58E35A9}" type="parTrans" cxnId="{0DA288D2-5114-49CC-8E6F-7F619275A94E}">
      <dgm:prSet/>
      <dgm:spPr/>
      <dgm:t>
        <a:bodyPr/>
        <a:lstStyle/>
        <a:p>
          <a:endParaRPr lang="es-AR"/>
        </a:p>
      </dgm:t>
    </dgm:pt>
    <dgm:pt modelId="{EA71C7A3-6C91-4475-860B-81E362F68C11}" type="sibTrans" cxnId="{0DA288D2-5114-49CC-8E6F-7F619275A94E}">
      <dgm:prSet/>
      <dgm:spPr/>
      <dgm:t>
        <a:bodyPr/>
        <a:lstStyle/>
        <a:p>
          <a:endParaRPr lang="es-AR"/>
        </a:p>
      </dgm:t>
    </dgm:pt>
    <dgm:pt modelId="{684C3BE6-5371-4CD3-A2F9-7765D65E531F}">
      <dgm:prSet custT="1">
        <dgm:style>
          <a:lnRef idx="1">
            <a:schemeClr val="accent6"/>
          </a:lnRef>
          <a:fillRef idx="3">
            <a:schemeClr val="accent6"/>
          </a:fillRef>
          <a:effectRef idx="2">
            <a:schemeClr val="accent6"/>
          </a:effectRef>
          <a:fontRef idx="minor">
            <a:schemeClr val="lt1"/>
          </a:fontRef>
        </dgm:style>
      </dgm:prSet>
      <dgm:spPr/>
      <dgm:t>
        <a:bodyPr/>
        <a:lstStyle/>
        <a:p>
          <a:r>
            <a:rPr lang="es-AR" sz="2800" dirty="0">
              <a:solidFill>
                <a:schemeClr val="tx1">
                  <a:lumMod val="85000"/>
                  <a:lumOff val="15000"/>
                </a:schemeClr>
              </a:solidFill>
            </a:rPr>
            <a:t>Alveolos</a:t>
          </a:r>
        </a:p>
      </dgm:t>
    </dgm:pt>
    <dgm:pt modelId="{89A2BCEA-E5DB-440F-A8B3-0F5CB2FA57AF}" type="parTrans" cxnId="{DAF59D75-C2AD-47D7-8851-8043FC5C1348}">
      <dgm:prSet/>
      <dgm:spPr/>
      <dgm:t>
        <a:bodyPr/>
        <a:lstStyle/>
        <a:p>
          <a:endParaRPr lang="es-AR"/>
        </a:p>
      </dgm:t>
    </dgm:pt>
    <dgm:pt modelId="{8B42BBEA-90AD-4DAD-A71A-B43DD6AEE1BA}" type="sibTrans" cxnId="{DAF59D75-C2AD-47D7-8851-8043FC5C1348}">
      <dgm:prSet/>
      <dgm:spPr/>
      <dgm:t>
        <a:bodyPr/>
        <a:lstStyle/>
        <a:p>
          <a:endParaRPr lang="es-AR"/>
        </a:p>
      </dgm:t>
    </dgm:pt>
    <dgm:pt modelId="{C632AA19-7DCC-4FB1-92D0-547D09882C23}" type="pres">
      <dgm:prSet presAssocID="{4421908F-AF18-4283-9694-342478911CF6}" presName="diagram" presStyleCnt="0">
        <dgm:presLayoutVars>
          <dgm:chPref val="1"/>
          <dgm:dir/>
          <dgm:animOne val="branch"/>
          <dgm:animLvl val="lvl"/>
          <dgm:resizeHandles val="exact"/>
        </dgm:presLayoutVars>
      </dgm:prSet>
      <dgm:spPr/>
    </dgm:pt>
    <dgm:pt modelId="{3F3CDA22-F76E-4035-93E5-85F97852D469}" type="pres">
      <dgm:prSet presAssocID="{6DB4067B-9427-4F1D-9B4F-024210347460}" presName="root1" presStyleCnt="0"/>
      <dgm:spPr/>
    </dgm:pt>
    <dgm:pt modelId="{818B25B7-10CC-48FE-A8E6-D65E798F0220}" type="pres">
      <dgm:prSet presAssocID="{6DB4067B-9427-4F1D-9B4F-024210347460}" presName="LevelOneTextNode" presStyleLbl="node0" presStyleIdx="0" presStyleCnt="1">
        <dgm:presLayoutVars>
          <dgm:chPref val="3"/>
        </dgm:presLayoutVars>
      </dgm:prSet>
      <dgm:spPr/>
    </dgm:pt>
    <dgm:pt modelId="{8123BBF9-53AA-4F24-878E-9C79298D3A52}" type="pres">
      <dgm:prSet presAssocID="{6DB4067B-9427-4F1D-9B4F-024210347460}" presName="level2hierChild" presStyleCnt="0"/>
      <dgm:spPr/>
    </dgm:pt>
    <dgm:pt modelId="{10B7546A-9C6F-4EB0-8DE1-3907E2D22AF8}" type="pres">
      <dgm:prSet presAssocID="{C6F5EEE8-19DC-4416-A280-2439995521BE}" presName="conn2-1" presStyleLbl="parChTrans1D2" presStyleIdx="0" presStyleCnt="3"/>
      <dgm:spPr/>
    </dgm:pt>
    <dgm:pt modelId="{33F72B48-BFDA-4124-8E26-020A4AD8CEC6}" type="pres">
      <dgm:prSet presAssocID="{C6F5EEE8-19DC-4416-A280-2439995521BE}" presName="connTx" presStyleLbl="parChTrans1D2" presStyleIdx="0" presStyleCnt="3"/>
      <dgm:spPr/>
    </dgm:pt>
    <dgm:pt modelId="{964208F2-288D-4632-A0DE-2CAC8D7C458F}" type="pres">
      <dgm:prSet presAssocID="{C3B4D1DA-0424-4686-ABD6-533B876C86D9}" presName="root2" presStyleCnt="0"/>
      <dgm:spPr/>
    </dgm:pt>
    <dgm:pt modelId="{68A27F9A-562C-4697-91D6-BC44D4FADC99}" type="pres">
      <dgm:prSet presAssocID="{C3B4D1DA-0424-4686-ABD6-533B876C86D9}" presName="LevelTwoTextNode" presStyleLbl="node2" presStyleIdx="0" presStyleCnt="3" custLinFactNeighborX="1184" custLinFactNeighborY="-41518">
        <dgm:presLayoutVars>
          <dgm:chPref val="3"/>
        </dgm:presLayoutVars>
      </dgm:prSet>
      <dgm:spPr/>
    </dgm:pt>
    <dgm:pt modelId="{7C5782AD-FF96-453A-A71F-5E5487CB4D52}" type="pres">
      <dgm:prSet presAssocID="{C3B4D1DA-0424-4686-ABD6-533B876C86D9}" presName="level3hierChild" presStyleCnt="0"/>
      <dgm:spPr/>
    </dgm:pt>
    <dgm:pt modelId="{7B177A39-8B7D-4CFA-85C6-9657E2071730}" type="pres">
      <dgm:prSet presAssocID="{C0192336-1B58-442B-8397-9C38C58E35A9}" presName="conn2-1" presStyleLbl="parChTrans1D2" presStyleIdx="1" presStyleCnt="3"/>
      <dgm:spPr/>
    </dgm:pt>
    <dgm:pt modelId="{3A66F54F-BFF1-46C1-8CBF-87AA3A5E8138}" type="pres">
      <dgm:prSet presAssocID="{C0192336-1B58-442B-8397-9C38C58E35A9}" presName="connTx" presStyleLbl="parChTrans1D2" presStyleIdx="1" presStyleCnt="3"/>
      <dgm:spPr/>
    </dgm:pt>
    <dgm:pt modelId="{AD410324-A04B-4E23-9EC1-58FC6A31787F}" type="pres">
      <dgm:prSet presAssocID="{92857915-24EC-4CD9-A2E1-5F4467F53B81}" presName="root2" presStyleCnt="0"/>
      <dgm:spPr/>
    </dgm:pt>
    <dgm:pt modelId="{FCF01992-6EBC-4FEA-8945-7C718C62EC45}" type="pres">
      <dgm:prSet presAssocID="{92857915-24EC-4CD9-A2E1-5F4467F53B81}" presName="LevelTwoTextNode" presStyleLbl="node2" presStyleIdx="1" presStyleCnt="3">
        <dgm:presLayoutVars>
          <dgm:chPref val="3"/>
        </dgm:presLayoutVars>
      </dgm:prSet>
      <dgm:spPr/>
    </dgm:pt>
    <dgm:pt modelId="{3D0B2D28-97E6-47A7-BDC9-8DC6BC81FE9E}" type="pres">
      <dgm:prSet presAssocID="{92857915-24EC-4CD9-A2E1-5F4467F53B81}" presName="level3hierChild" presStyleCnt="0"/>
      <dgm:spPr/>
    </dgm:pt>
    <dgm:pt modelId="{54FE7CF9-F8E3-4156-9985-04515764082D}" type="pres">
      <dgm:prSet presAssocID="{89A2BCEA-E5DB-440F-A8B3-0F5CB2FA57AF}" presName="conn2-1" presStyleLbl="parChTrans1D2" presStyleIdx="2" presStyleCnt="3"/>
      <dgm:spPr/>
    </dgm:pt>
    <dgm:pt modelId="{71BEEDA8-C2DC-4D09-B3CB-D297A14A117F}" type="pres">
      <dgm:prSet presAssocID="{89A2BCEA-E5DB-440F-A8B3-0F5CB2FA57AF}" presName="connTx" presStyleLbl="parChTrans1D2" presStyleIdx="2" presStyleCnt="3"/>
      <dgm:spPr/>
    </dgm:pt>
    <dgm:pt modelId="{094932AE-7E6C-45AC-9110-8C0C46950C7A}" type="pres">
      <dgm:prSet presAssocID="{684C3BE6-5371-4CD3-A2F9-7765D65E531F}" presName="root2" presStyleCnt="0"/>
      <dgm:spPr/>
    </dgm:pt>
    <dgm:pt modelId="{521CAE34-9F45-4592-B4AD-B403BBE780F8}" type="pres">
      <dgm:prSet presAssocID="{684C3BE6-5371-4CD3-A2F9-7765D65E531F}" presName="LevelTwoTextNode" presStyleLbl="node2" presStyleIdx="2" presStyleCnt="3" custLinFactNeighborX="1184" custLinFactNeighborY="54204">
        <dgm:presLayoutVars>
          <dgm:chPref val="3"/>
        </dgm:presLayoutVars>
      </dgm:prSet>
      <dgm:spPr/>
    </dgm:pt>
    <dgm:pt modelId="{2E7663F2-D262-434C-8E81-22A0874DF941}" type="pres">
      <dgm:prSet presAssocID="{684C3BE6-5371-4CD3-A2F9-7765D65E531F}" presName="level3hierChild" presStyleCnt="0"/>
      <dgm:spPr/>
    </dgm:pt>
  </dgm:ptLst>
  <dgm:cxnLst>
    <dgm:cxn modelId="{E9B2B114-4D8C-4D2B-9837-E0793A30A9C6}" type="presOf" srcId="{C3B4D1DA-0424-4686-ABD6-533B876C86D9}" destId="{68A27F9A-562C-4697-91D6-BC44D4FADC99}" srcOrd="0" destOrd="0" presId="urn:microsoft.com/office/officeart/2005/8/layout/hierarchy2"/>
    <dgm:cxn modelId="{44284346-C57B-4A7C-AA24-A6A89F3DE8AA}" srcId="{6DB4067B-9427-4F1D-9B4F-024210347460}" destId="{C3B4D1DA-0424-4686-ABD6-533B876C86D9}" srcOrd="0" destOrd="0" parTransId="{C6F5EEE8-19DC-4416-A280-2439995521BE}" sibTransId="{09124593-31E0-4139-9A83-DA6AE24F67BF}"/>
    <dgm:cxn modelId="{6D5A376A-549B-48DC-AAA5-E63BF17F675B}" type="presOf" srcId="{89A2BCEA-E5DB-440F-A8B3-0F5CB2FA57AF}" destId="{54FE7CF9-F8E3-4156-9985-04515764082D}" srcOrd="0" destOrd="0" presId="urn:microsoft.com/office/officeart/2005/8/layout/hierarchy2"/>
    <dgm:cxn modelId="{DAF59D75-C2AD-47D7-8851-8043FC5C1348}" srcId="{6DB4067B-9427-4F1D-9B4F-024210347460}" destId="{684C3BE6-5371-4CD3-A2F9-7765D65E531F}" srcOrd="2" destOrd="0" parTransId="{89A2BCEA-E5DB-440F-A8B3-0F5CB2FA57AF}" sibTransId="{8B42BBEA-90AD-4DAD-A71A-B43DD6AEE1BA}"/>
    <dgm:cxn modelId="{2EB20C92-958E-48A4-8E14-5E18B261007C}" type="presOf" srcId="{684C3BE6-5371-4CD3-A2F9-7765D65E531F}" destId="{521CAE34-9F45-4592-B4AD-B403BBE780F8}" srcOrd="0" destOrd="0" presId="urn:microsoft.com/office/officeart/2005/8/layout/hierarchy2"/>
    <dgm:cxn modelId="{EEAF789B-5882-48A3-A3C6-A7DB34924EB6}" type="presOf" srcId="{4421908F-AF18-4283-9694-342478911CF6}" destId="{C632AA19-7DCC-4FB1-92D0-547D09882C23}" srcOrd="0" destOrd="0" presId="urn:microsoft.com/office/officeart/2005/8/layout/hierarchy2"/>
    <dgm:cxn modelId="{0299C39B-083C-4410-B93F-324AD1C71BA9}" srcId="{4421908F-AF18-4283-9694-342478911CF6}" destId="{6DB4067B-9427-4F1D-9B4F-024210347460}" srcOrd="0" destOrd="0" parTransId="{5144FFEC-0A24-4256-AD88-969FD2C86BBA}" sibTransId="{E729343D-F8F6-4DEF-BE91-E74F05D13779}"/>
    <dgm:cxn modelId="{164DB99C-4193-4163-9DB1-AB281419FFA3}" type="presOf" srcId="{6DB4067B-9427-4F1D-9B4F-024210347460}" destId="{818B25B7-10CC-48FE-A8E6-D65E798F0220}" srcOrd="0" destOrd="0" presId="urn:microsoft.com/office/officeart/2005/8/layout/hierarchy2"/>
    <dgm:cxn modelId="{DBEF81A4-5B91-4FBD-A131-52E3C29D9EEB}" type="presOf" srcId="{C6F5EEE8-19DC-4416-A280-2439995521BE}" destId="{10B7546A-9C6F-4EB0-8DE1-3907E2D22AF8}" srcOrd="0" destOrd="0" presId="urn:microsoft.com/office/officeart/2005/8/layout/hierarchy2"/>
    <dgm:cxn modelId="{F30CDDAE-B0D9-416F-9F84-78E92656E93F}" type="presOf" srcId="{C6F5EEE8-19DC-4416-A280-2439995521BE}" destId="{33F72B48-BFDA-4124-8E26-020A4AD8CEC6}" srcOrd="1" destOrd="0" presId="urn:microsoft.com/office/officeart/2005/8/layout/hierarchy2"/>
    <dgm:cxn modelId="{DEDBC6BE-13D8-4B2A-B7B0-13FAC62EE6BE}" type="presOf" srcId="{C0192336-1B58-442B-8397-9C38C58E35A9}" destId="{3A66F54F-BFF1-46C1-8CBF-87AA3A5E8138}" srcOrd="1" destOrd="0" presId="urn:microsoft.com/office/officeart/2005/8/layout/hierarchy2"/>
    <dgm:cxn modelId="{F2053ACE-1035-4E6D-B9C4-3769343C71F8}" type="presOf" srcId="{C0192336-1B58-442B-8397-9C38C58E35A9}" destId="{7B177A39-8B7D-4CFA-85C6-9657E2071730}" srcOrd="0" destOrd="0" presId="urn:microsoft.com/office/officeart/2005/8/layout/hierarchy2"/>
    <dgm:cxn modelId="{0DA288D2-5114-49CC-8E6F-7F619275A94E}" srcId="{6DB4067B-9427-4F1D-9B4F-024210347460}" destId="{92857915-24EC-4CD9-A2E1-5F4467F53B81}" srcOrd="1" destOrd="0" parTransId="{C0192336-1B58-442B-8397-9C38C58E35A9}" sibTransId="{EA71C7A3-6C91-4475-860B-81E362F68C11}"/>
    <dgm:cxn modelId="{03AC86DF-F854-4CC9-9E1C-18513F566762}" type="presOf" srcId="{92857915-24EC-4CD9-A2E1-5F4467F53B81}" destId="{FCF01992-6EBC-4FEA-8945-7C718C62EC45}" srcOrd="0" destOrd="0" presId="urn:microsoft.com/office/officeart/2005/8/layout/hierarchy2"/>
    <dgm:cxn modelId="{164DF5EF-1C3E-4AFD-A5B2-5017B9791C7C}" type="presOf" srcId="{89A2BCEA-E5DB-440F-A8B3-0F5CB2FA57AF}" destId="{71BEEDA8-C2DC-4D09-B3CB-D297A14A117F}" srcOrd="1" destOrd="0" presId="urn:microsoft.com/office/officeart/2005/8/layout/hierarchy2"/>
    <dgm:cxn modelId="{E875BDAD-E571-407A-8D8B-31F737DB99A2}" type="presParOf" srcId="{C632AA19-7DCC-4FB1-92D0-547D09882C23}" destId="{3F3CDA22-F76E-4035-93E5-85F97852D469}" srcOrd="0" destOrd="0" presId="urn:microsoft.com/office/officeart/2005/8/layout/hierarchy2"/>
    <dgm:cxn modelId="{A729120B-6EA9-4807-A46E-47A806CA5A72}" type="presParOf" srcId="{3F3CDA22-F76E-4035-93E5-85F97852D469}" destId="{818B25B7-10CC-48FE-A8E6-D65E798F0220}" srcOrd="0" destOrd="0" presId="urn:microsoft.com/office/officeart/2005/8/layout/hierarchy2"/>
    <dgm:cxn modelId="{B02CD51F-4289-47DC-9E12-A4D0D2D1C34D}" type="presParOf" srcId="{3F3CDA22-F76E-4035-93E5-85F97852D469}" destId="{8123BBF9-53AA-4F24-878E-9C79298D3A52}" srcOrd="1" destOrd="0" presId="urn:microsoft.com/office/officeart/2005/8/layout/hierarchy2"/>
    <dgm:cxn modelId="{2533ACB7-9CE3-401D-9CFE-07F5E02DDB1C}" type="presParOf" srcId="{8123BBF9-53AA-4F24-878E-9C79298D3A52}" destId="{10B7546A-9C6F-4EB0-8DE1-3907E2D22AF8}" srcOrd="0" destOrd="0" presId="urn:microsoft.com/office/officeart/2005/8/layout/hierarchy2"/>
    <dgm:cxn modelId="{B9745996-3A4F-41DA-9736-FEF8ED8482A2}" type="presParOf" srcId="{10B7546A-9C6F-4EB0-8DE1-3907E2D22AF8}" destId="{33F72B48-BFDA-4124-8E26-020A4AD8CEC6}" srcOrd="0" destOrd="0" presId="urn:microsoft.com/office/officeart/2005/8/layout/hierarchy2"/>
    <dgm:cxn modelId="{C2E424A5-3F87-4049-8C62-5EE6C07B6011}" type="presParOf" srcId="{8123BBF9-53AA-4F24-878E-9C79298D3A52}" destId="{964208F2-288D-4632-A0DE-2CAC8D7C458F}" srcOrd="1" destOrd="0" presId="urn:microsoft.com/office/officeart/2005/8/layout/hierarchy2"/>
    <dgm:cxn modelId="{954014AB-CD21-412E-8DE8-0394299C4DE1}" type="presParOf" srcId="{964208F2-288D-4632-A0DE-2CAC8D7C458F}" destId="{68A27F9A-562C-4697-91D6-BC44D4FADC99}" srcOrd="0" destOrd="0" presId="urn:microsoft.com/office/officeart/2005/8/layout/hierarchy2"/>
    <dgm:cxn modelId="{780796E0-1C36-474E-B3A4-371D92F489B5}" type="presParOf" srcId="{964208F2-288D-4632-A0DE-2CAC8D7C458F}" destId="{7C5782AD-FF96-453A-A71F-5E5487CB4D52}" srcOrd="1" destOrd="0" presId="urn:microsoft.com/office/officeart/2005/8/layout/hierarchy2"/>
    <dgm:cxn modelId="{2E2FA4F1-4FDA-4BA8-A0B5-96CBC70CB39F}" type="presParOf" srcId="{8123BBF9-53AA-4F24-878E-9C79298D3A52}" destId="{7B177A39-8B7D-4CFA-85C6-9657E2071730}" srcOrd="2" destOrd="0" presId="urn:microsoft.com/office/officeart/2005/8/layout/hierarchy2"/>
    <dgm:cxn modelId="{15392EBE-C2BF-4471-A30F-03F1943A4F1C}" type="presParOf" srcId="{7B177A39-8B7D-4CFA-85C6-9657E2071730}" destId="{3A66F54F-BFF1-46C1-8CBF-87AA3A5E8138}" srcOrd="0" destOrd="0" presId="urn:microsoft.com/office/officeart/2005/8/layout/hierarchy2"/>
    <dgm:cxn modelId="{7189FB6B-40F9-4BE4-8F7E-E7F7C5CD3618}" type="presParOf" srcId="{8123BBF9-53AA-4F24-878E-9C79298D3A52}" destId="{AD410324-A04B-4E23-9EC1-58FC6A31787F}" srcOrd="3" destOrd="0" presId="urn:microsoft.com/office/officeart/2005/8/layout/hierarchy2"/>
    <dgm:cxn modelId="{70189EFA-2482-4BF0-B90C-50458C4F14D1}" type="presParOf" srcId="{AD410324-A04B-4E23-9EC1-58FC6A31787F}" destId="{FCF01992-6EBC-4FEA-8945-7C718C62EC45}" srcOrd="0" destOrd="0" presId="urn:microsoft.com/office/officeart/2005/8/layout/hierarchy2"/>
    <dgm:cxn modelId="{0786A953-C3F4-4E17-8F86-BD0EEC38EFBC}" type="presParOf" srcId="{AD410324-A04B-4E23-9EC1-58FC6A31787F}" destId="{3D0B2D28-97E6-47A7-BDC9-8DC6BC81FE9E}" srcOrd="1" destOrd="0" presId="urn:microsoft.com/office/officeart/2005/8/layout/hierarchy2"/>
    <dgm:cxn modelId="{790FD296-3DBA-4A1F-8B1F-FA48552F6BEC}" type="presParOf" srcId="{8123BBF9-53AA-4F24-878E-9C79298D3A52}" destId="{54FE7CF9-F8E3-4156-9985-04515764082D}" srcOrd="4" destOrd="0" presId="urn:microsoft.com/office/officeart/2005/8/layout/hierarchy2"/>
    <dgm:cxn modelId="{3C0DCE36-6B36-4E58-9EA1-24F4AF50C9B8}" type="presParOf" srcId="{54FE7CF9-F8E3-4156-9985-04515764082D}" destId="{71BEEDA8-C2DC-4D09-B3CB-D297A14A117F}" srcOrd="0" destOrd="0" presId="urn:microsoft.com/office/officeart/2005/8/layout/hierarchy2"/>
    <dgm:cxn modelId="{897E49D7-1EED-4A0B-B258-7AD65E67232B}" type="presParOf" srcId="{8123BBF9-53AA-4F24-878E-9C79298D3A52}" destId="{094932AE-7E6C-45AC-9110-8C0C46950C7A}" srcOrd="5" destOrd="0" presId="urn:microsoft.com/office/officeart/2005/8/layout/hierarchy2"/>
    <dgm:cxn modelId="{CB600C16-D5BB-40CE-9F25-784DDC78318A}" type="presParOf" srcId="{094932AE-7E6C-45AC-9110-8C0C46950C7A}" destId="{521CAE34-9F45-4592-B4AD-B403BBE780F8}" srcOrd="0" destOrd="0" presId="urn:microsoft.com/office/officeart/2005/8/layout/hierarchy2"/>
    <dgm:cxn modelId="{94959313-ABB5-486C-AA95-5A2F94E833DD}" type="presParOf" srcId="{094932AE-7E6C-45AC-9110-8C0C46950C7A}" destId="{2E7663F2-D262-434C-8E81-22A0874DF941}"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EC004CD-9551-4B11-8FF2-F1F7E90A3515}"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es-AR"/>
        </a:p>
      </dgm:t>
    </dgm:pt>
    <dgm:pt modelId="{918B28A7-031C-4C3E-A3F5-3AEE96A40915}">
      <dgm:prSet phldrT="[Texto]">
        <dgm:style>
          <a:lnRef idx="1">
            <a:schemeClr val="accent6"/>
          </a:lnRef>
          <a:fillRef idx="2">
            <a:schemeClr val="accent6"/>
          </a:fillRef>
          <a:effectRef idx="1">
            <a:schemeClr val="accent6"/>
          </a:effectRef>
          <a:fontRef idx="minor">
            <a:schemeClr val="dk1"/>
          </a:fontRef>
        </dgm:style>
      </dgm:prSet>
      <dgm:spPr/>
      <dgm:t>
        <a:bodyPr/>
        <a:lstStyle/>
        <a:p>
          <a:r>
            <a:rPr lang="es-AR" dirty="0">
              <a:solidFill>
                <a:schemeClr val="accent1">
                  <a:lumMod val="75000"/>
                </a:schemeClr>
              </a:solidFill>
              <a:latin typeface="AR CENA" panose="02000000000000000000" pitchFamily="2" charset="0"/>
            </a:rPr>
            <a:t>Exploración Física</a:t>
          </a:r>
        </a:p>
      </dgm:t>
    </dgm:pt>
    <dgm:pt modelId="{C286D479-8588-4B28-A7B4-F2F1E2E4206F}" type="parTrans" cxnId="{2FCDE47C-EBCF-4243-AF2E-2021F3B7DA5E}">
      <dgm:prSet/>
      <dgm:spPr/>
      <dgm:t>
        <a:bodyPr/>
        <a:lstStyle/>
        <a:p>
          <a:endParaRPr lang="es-AR"/>
        </a:p>
      </dgm:t>
    </dgm:pt>
    <dgm:pt modelId="{3E9302BE-07D3-4542-A8FD-6E7BA8B0389B}" type="sibTrans" cxnId="{2FCDE47C-EBCF-4243-AF2E-2021F3B7DA5E}">
      <dgm:prSet/>
      <dgm:spPr/>
      <dgm:t>
        <a:bodyPr/>
        <a:lstStyle/>
        <a:p>
          <a:endParaRPr lang="es-AR"/>
        </a:p>
      </dgm:t>
    </dgm:pt>
    <dgm:pt modelId="{D083E14E-BE44-4D9F-AA83-9D689E2969AF}">
      <dgm:prSet phldrT="[Texto]" custT="1">
        <dgm:style>
          <a:lnRef idx="1">
            <a:schemeClr val="accent5"/>
          </a:lnRef>
          <a:fillRef idx="2">
            <a:schemeClr val="accent5"/>
          </a:fillRef>
          <a:effectRef idx="1">
            <a:schemeClr val="accent5"/>
          </a:effectRef>
          <a:fontRef idx="minor">
            <a:schemeClr val="dk1"/>
          </a:fontRef>
        </dgm:style>
      </dgm:prSet>
      <dgm:spPr/>
      <dgm:t>
        <a:bodyPr/>
        <a:lstStyle/>
        <a:p>
          <a:r>
            <a:rPr lang="es-AR" sz="3200" dirty="0">
              <a:solidFill>
                <a:schemeClr val="accent6">
                  <a:lumMod val="50000"/>
                </a:schemeClr>
              </a:solidFill>
              <a:latin typeface="AR CENA" panose="02000000000000000000" pitchFamily="2" charset="0"/>
            </a:rPr>
            <a:t>Inspección</a:t>
          </a:r>
          <a:endParaRPr lang="es-AR" sz="2800" dirty="0">
            <a:solidFill>
              <a:schemeClr val="accent6">
                <a:lumMod val="50000"/>
              </a:schemeClr>
            </a:solidFill>
            <a:latin typeface="AR CENA" panose="02000000000000000000" pitchFamily="2" charset="0"/>
          </a:endParaRPr>
        </a:p>
      </dgm:t>
    </dgm:pt>
    <dgm:pt modelId="{5CD2CBEE-03BA-4898-8FD9-C407A5916F04}" type="parTrans" cxnId="{3F1FA3FD-7A88-4AEE-B8FF-4BF9083DBC9F}">
      <dgm:prSet/>
      <dgm:spPr/>
      <dgm:t>
        <a:bodyPr/>
        <a:lstStyle/>
        <a:p>
          <a:endParaRPr lang="es-AR"/>
        </a:p>
      </dgm:t>
    </dgm:pt>
    <dgm:pt modelId="{36820655-799C-450C-BB7E-2FD2DCAD85DD}" type="sibTrans" cxnId="{3F1FA3FD-7A88-4AEE-B8FF-4BF9083DBC9F}">
      <dgm:prSet/>
      <dgm:spPr/>
      <dgm:t>
        <a:bodyPr/>
        <a:lstStyle/>
        <a:p>
          <a:endParaRPr lang="es-AR"/>
        </a:p>
      </dgm:t>
    </dgm:pt>
    <dgm:pt modelId="{9A413FD5-165F-4697-BEBF-2EE224080750}">
      <dgm:prSet phldrT="[Texto]">
        <dgm:style>
          <a:lnRef idx="1">
            <a:schemeClr val="accent3"/>
          </a:lnRef>
          <a:fillRef idx="2">
            <a:schemeClr val="accent3"/>
          </a:fillRef>
          <a:effectRef idx="1">
            <a:schemeClr val="accent3"/>
          </a:effectRef>
          <a:fontRef idx="minor">
            <a:schemeClr val="dk1"/>
          </a:fontRef>
        </dgm:style>
      </dgm:prSet>
      <dgm:spPr/>
      <dgm:t>
        <a:bodyPr/>
        <a:lstStyle/>
        <a:p>
          <a:r>
            <a:rPr lang="es-AR" dirty="0">
              <a:solidFill>
                <a:schemeClr val="accent6">
                  <a:lumMod val="50000"/>
                </a:schemeClr>
              </a:solidFill>
              <a:latin typeface="AR CENA" panose="02000000000000000000" pitchFamily="2" charset="0"/>
            </a:rPr>
            <a:t>Percusión</a:t>
          </a:r>
        </a:p>
      </dgm:t>
    </dgm:pt>
    <dgm:pt modelId="{4ED6CEB9-C311-4696-A1A0-83389F527241}" type="parTrans" cxnId="{8F115AD4-479A-4E9E-B313-19B9F95C877A}">
      <dgm:prSet/>
      <dgm:spPr/>
      <dgm:t>
        <a:bodyPr/>
        <a:lstStyle/>
        <a:p>
          <a:endParaRPr lang="es-AR"/>
        </a:p>
      </dgm:t>
    </dgm:pt>
    <dgm:pt modelId="{0283BBE8-E2F9-495C-A244-998AC601A347}" type="sibTrans" cxnId="{8F115AD4-479A-4E9E-B313-19B9F95C877A}">
      <dgm:prSet/>
      <dgm:spPr/>
      <dgm:t>
        <a:bodyPr/>
        <a:lstStyle/>
        <a:p>
          <a:endParaRPr lang="es-AR"/>
        </a:p>
      </dgm:t>
    </dgm:pt>
    <dgm:pt modelId="{CCB218C9-68A3-41E6-8E1E-7965AE6B09F7}">
      <dgm:prSet phldrT="[Texto]" custT="1">
        <dgm:style>
          <a:lnRef idx="1">
            <a:schemeClr val="accent2"/>
          </a:lnRef>
          <a:fillRef idx="2">
            <a:schemeClr val="accent2"/>
          </a:fillRef>
          <a:effectRef idx="1">
            <a:schemeClr val="accent2"/>
          </a:effectRef>
          <a:fontRef idx="minor">
            <a:schemeClr val="dk1"/>
          </a:fontRef>
        </dgm:style>
      </dgm:prSet>
      <dgm:spPr/>
      <dgm:t>
        <a:bodyPr/>
        <a:lstStyle/>
        <a:p>
          <a:r>
            <a:rPr lang="es-AR" sz="3200" dirty="0">
              <a:solidFill>
                <a:schemeClr val="accent6">
                  <a:lumMod val="50000"/>
                </a:schemeClr>
              </a:solidFill>
              <a:latin typeface="AR CENA" panose="02000000000000000000" pitchFamily="2" charset="0"/>
            </a:rPr>
            <a:t>Auscultación</a:t>
          </a:r>
        </a:p>
      </dgm:t>
    </dgm:pt>
    <dgm:pt modelId="{52EC127D-F6EE-4F49-BD32-3CFBB1F69336}" type="parTrans" cxnId="{9139E5E0-0774-42D0-9657-5F909425C245}">
      <dgm:prSet/>
      <dgm:spPr/>
      <dgm:t>
        <a:bodyPr/>
        <a:lstStyle/>
        <a:p>
          <a:endParaRPr lang="es-AR"/>
        </a:p>
      </dgm:t>
    </dgm:pt>
    <dgm:pt modelId="{BB7BEA93-7F41-4756-97EF-7D3848439D7E}" type="sibTrans" cxnId="{9139E5E0-0774-42D0-9657-5F909425C245}">
      <dgm:prSet/>
      <dgm:spPr/>
      <dgm:t>
        <a:bodyPr/>
        <a:lstStyle/>
        <a:p>
          <a:endParaRPr lang="es-AR"/>
        </a:p>
      </dgm:t>
    </dgm:pt>
    <dgm:pt modelId="{A5AF084D-2034-489B-AB7E-DFF2E98B7810}">
      <dgm:prSet phldrT="[Texto]">
        <dgm:style>
          <a:lnRef idx="1">
            <a:schemeClr val="accent4"/>
          </a:lnRef>
          <a:fillRef idx="2">
            <a:schemeClr val="accent4"/>
          </a:fillRef>
          <a:effectRef idx="1">
            <a:schemeClr val="accent4"/>
          </a:effectRef>
          <a:fontRef idx="minor">
            <a:schemeClr val="dk1"/>
          </a:fontRef>
        </dgm:style>
      </dgm:prSet>
      <dgm:spPr/>
      <dgm:t>
        <a:bodyPr/>
        <a:lstStyle/>
        <a:p>
          <a:r>
            <a:rPr lang="es-AR" dirty="0">
              <a:solidFill>
                <a:schemeClr val="accent6">
                  <a:lumMod val="50000"/>
                </a:schemeClr>
              </a:solidFill>
              <a:latin typeface="AR CENA" panose="02000000000000000000" pitchFamily="2" charset="0"/>
            </a:rPr>
            <a:t>Palpación</a:t>
          </a:r>
        </a:p>
      </dgm:t>
    </dgm:pt>
    <dgm:pt modelId="{82933A5B-2DAE-45D0-AC83-75AFE8C2CE43}" type="parTrans" cxnId="{552FD823-E054-47C9-BEEA-A2BFADEA3E59}">
      <dgm:prSet/>
      <dgm:spPr/>
      <dgm:t>
        <a:bodyPr/>
        <a:lstStyle/>
        <a:p>
          <a:endParaRPr lang="es-AR"/>
        </a:p>
      </dgm:t>
    </dgm:pt>
    <dgm:pt modelId="{39CE6B6D-664E-4C7C-AF26-C9675A7065A7}" type="sibTrans" cxnId="{552FD823-E054-47C9-BEEA-A2BFADEA3E59}">
      <dgm:prSet/>
      <dgm:spPr/>
      <dgm:t>
        <a:bodyPr/>
        <a:lstStyle/>
        <a:p>
          <a:endParaRPr lang="es-AR"/>
        </a:p>
      </dgm:t>
    </dgm:pt>
    <dgm:pt modelId="{BC7625FF-75A7-4EBE-91BB-9FD9A4BE0557}" type="pres">
      <dgm:prSet presAssocID="{5EC004CD-9551-4B11-8FF2-F1F7E90A3515}" presName="composite" presStyleCnt="0">
        <dgm:presLayoutVars>
          <dgm:chMax val="1"/>
          <dgm:dir/>
          <dgm:resizeHandles val="exact"/>
        </dgm:presLayoutVars>
      </dgm:prSet>
      <dgm:spPr/>
    </dgm:pt>
    <dgm:pt modelId="{0D24354A-6C5A-418A-A293-C518B377636D}" type="pres">
      <dgm:prSet presAssocID="{5EC004CD-9551-4B11-8FF2-F1F7E90A3515}" presName="radial" presStyleCnt="0">
        <dgm:presLayoutVars>
          <dgm:animLvl val="ctr"/>
        </dgm:presLayoutVars>
      </dgm:prSet>
      <dgm:spPr/>
    </dgm:pt>
    <dgm:pt modelId="{A74C7F0A-338F-4DC5-BFE8-6799E4125418}" type="pres">
      <dgm:prSet presAssocID="{918B28A7-031C-4C3E-A3F5-3AEE96A40915}" presName="centerShape" presStyleLbl="vennNode1" presStyleIdx="0" presStyleCnt="5" custScaleX="102472" custScaleY="70275" custLinFactNeighborX="-2925" custLinFactNeighborY="-1880"/>
      <dgm:spPr/>
    </dgm:pt>
    <dgm:pt modelId="{63E8E3FD-5D85-47DE-85D5-7AF18B21C7BF}" type="pres">
      <dgm:prSet presAssocID="{D083E14E-BE44-4D9F-AA83-9D689E2969AF}" presName="node" presStyleLbl="vennNode1" presStyleIdx="1" presStyleCnt="5" custScaleX="245542" custScaleY="126862" custRadScaleRad="102960" custRadScaleInc="-3745">
        <dgm:presLayoutVars>
          <dgm:bulletEnabled val="1"/>
        </dgm:presLayoutVars>
      </dgm:prSet>
      <dgm:spPr/>
    </dgm:pt>
    <dgm:pt modelId="{45E0D899-7F8F-4BB8-81A3-25D326D97DEE}" type="pres">
      <dgm:prSet presAssocID="{9A413FD5-165F-4697-BEBF-2EE224080750}" presName="node" presStyleLbl="vennNode1" presStyleIdx="2" presStyleCnt="5" custScaleX="193235" custScaleY="148270" custRadScaleRad="132807" custRadScaleInc="-3585">
        <dgm:presLayoutVars>
          <dgm:bulletEnabled val="1"/>
        </dgm:presLayoutVars>
      </dgm:prSet>
      <dgm:spPr/>
    </dgm:pt>
    <dgm:pt modelId="{7209EB9E-C68D-4861-AF4D-57CE2C0ADCCA}" type="pres">
      <dgm:prSet presAssocID="{CCB218C9-68A3-41E6-8E1E-7965AE6B09F7}" presName="node" presStyleLbl="vennNode1" presStyleIdx="3" presStyleCnt="5" custScaleX="215968" custScaleY="128576" custRadScaleRad="94578" custRadScaleInc="4536">
        <dgm:presLayoutVars>
          <dgm:bulletEnabled val="1"/>
        </dgm:presLayoutVars>
      </dgm:prSet>
      <dgm:spPr/>
    </dgm:pt>
    <dgm:pt modelId="{CBE8F395-21DC-48A5-86EA-B7A7D6417970}" type="pres">
      <dgm:prSet presAssocID="{A5AF084D-2034-489B-AB7E-DFF2E98B7810}" presName="node" presStyleLbl="vennNode1" presStyleIdx="4" presStyleCnt="5" custScaleX="183375" custScaleY="134649" custRadScaleRad="139931" custRadScaleInc="2743">
        <dgm:presLayoutVars>
          <dgm:bulletEnabled val="1"/>
        </dgm:presLayoutVars>
      </dgm:prSet>
      <dgm:spPr/>
    </dgm:pt>
  </dgm:ptLst>
  <dgm:cxnLst>
    <dgm:cxn modelId="{49340F09-4D83-4740-8C94-0312091C4612}" type="presOf" srcId="{9A413FD5-165F-4697-BEBF-2EE224080750}" destId="{45E0D899-7F8F-4BB8-81A3-25D326D97DEE}" srcOrd="0" destOrd="0" presId="urn:microsoft.com/office/officeart/2005/8/layout/radial3"/>
    <dgm:cxn modelId="{DCD21618-882D-4CDF-8A8A-8D8309B10B97}" type="presOf" srcId="{918B28A7-031C-4C3E-A3F5-3AEE96A40915}" destId="{A74C7F0A-338F-4DC5-BFE8-6799E4125418}" srcOrd="0" destOrd="0" presId="urn:microsoft.com/office/officeart/2005/8/layout/radial3"/>
    <dgm:cxn modelId="{552FD823-E054-47C9-BEEA-A2BFADEA3E59}" srcId="{918B28A7-031C-4C3E-A3F5-3AEE96A40915}" destId="{A5AF084D-2034-489B-AB7E-DFF2E98B7810}" srcOrd="3" destOrd="0" parTransId="{82933A5B-2DAE-45D0-AC83-75AFE8C2CE43}" sibTransId="{39CE6B6D-664E-4C7C-AF26-C9675A7065A7}"/>
    <dgm:cxn modelId="{2FCDE47C-EBCF-4243-AF2E-2021F3B7DA5E}" srcId="{5EC004CD-9551-4B11-8FF2-F1F7E90A3515}" destId="{918B28A7-031C-4C3E-A3F5-3AEE96A40915}" srcOrd="0" destOrd="0" parTransId="{C286D479-8588-4B28-A7B4-F2F1E2E4206F}" sibTransId="{3E9302BE-07D3-4542-A8FD-6E7BA8B0389B}"/>
    <dgm:cxn modelId="{B2E36590-296F-46F9-AE05-78281BEB57C6}" type="presOf" srcId="{A5AF084D-2034-489B-AB7E-DFF2E98B7810}" destId="{CBE8F395-21DC-48A5-86EA-B7A7D6417970}" srcOrd="0" destOrd="0" presId="urn:microsoft.com/office/officeart/2005/8/layout/radial3"/>
    <dgm:cxn modelId="{F00B1DA3-FE41-4BB6-A72C-841599FFF7C5}" type="presOf" srcId="{5EC004CD-9551-4B11-8FF2-F1F7E90A3515}" destId="{BC7625FF-75A7-4EBE-91BB-9FD9A4BE0557}" srcOrd="0" destOrd="0" presId="urn:microsoft.com/office/officeart/2005/8/layout/radial3"/>
    <dgm:cxn modelId="{CC6886C9-B3CE-4919-9E4E-38504557737F}" type="presOf" srcId="{CCB218C9-68A3-41E6-8E1E-7965AE6B09F7}" destId="{7209EB9E-C68D-4861-AF4D-57CE2C0ADCCA}" srcOrd="0" destOrd="0" presId="urn:microsoft.com/office/officeart/2005/8/layout/radial3"/>
    <dgm:cxn modelId="{0462C3D1-F149-4B7D-9EF6-1BC983BE8737}" type="presOf" srcId="{D083E14E-BE44-4D9F-AA83-9D689E2969AF}" destId="{63E8E3FD-5D85-47DE-85D5-7AF18B21C7BF}" srcOrd="0" destOrd="0" presId="urn:microsoft.com/office/officeart/2005/8/layout/radial3"/>
    <dgm:cxn modelId="{8F115AD4-479A-4E9E-B313-19B9F95C877A}" srcId="{918B28A7-031C-4C3E-A3F5-3AEE96A40915}" destId="{9A413FD5-165F-4697-BEBF-2EE224080750}" srcOrd="1" destOrd="0" parTransId="{4ED6CEB9-C311-4696-A1A0-83389F527241}" sibTransId="{0283BBE8-E2F9-495C-A244-998AC601A347}"/>
    <dgm:cxn modelId="{9139E5E0-0774-42D0-9657-5F909425C245}" srcId="{918B28A7-031C-4C3E-A3F5-3AEE96A40915}" destId="{CCB218C9-68A3-41E6-8E1E-7965AE6B09F7}" srcOrd="2" destOrd="0" parTransId="{52EC127D-F6EE-4F49-BD32-3CFBB1F69336}" sibTransId="{BB7BEA93-7F41-4756-97EF-7D3848439D7E}"/>
    <dgm:cxn modelId="{3F1FA3FD-7A88-4AEE-B8FF-4BF9083DBC9F}" srcId="{918B28A7-031C-4C3E-A3F5-3AEE96A40915}" destId="{D083E14E-BE44-4D9F-AA83-9D689E2969AF}" srcOrd="0" destOrd="0" parTransId="{5CD2CBEE-03BA-4898-8FD9-C407A5916F04}" sibTransId="{36820655-799C-450C-BB7E-2FD2DCAD85DD}"/>
    <dgm:cxn modelId="{B35028BD-8BF9-4333-A1A1-CA554AADA316}" type="presParOf" srcId="{BC7625FF-75A7-4EBE-91BB-9FD9A4BE0557}" destId="{0D24354A-6C5A-418A-A293-C518B377636D}" srcOrd="0" destOrd="0" presId="urn:microsoft.com/office/officeart/2005/8/layout/radial3"/>
    <dgm:cxn modelId="{185BE665-51CD-495E-A270-46847BCB52ED}" type="presParOf" srcId="{0D24354A-6C5A-418A-A293-C518B377636D}" destId="{A74C7F0A-338F-4DC5-BFE8-6799E4125418}" srcOrd="0" destOrd="0" presId="urn:microsoft.com/office/officeart/2005/8/layout/radial3"/>
    <dgm:cxn modelId="{23DD0F2F-7086-48A4-9203-42F820073418}" type="presParOf" srcId="{0D24354A-6C5A-418A-A293-C518B377636D}" destId="{63E8E3FD-5D85-47DE-85D5-7AF18B21C7BF}" srcOrd="1" destOrd="0" presId="urn:microsoft.com/office/officeart/2005/8/layout/radial3"/>
    <dgm:cxn modelId="{CF6F6DC2-04DC-4F9B-ABE4-AAB531E5EB50}" type="presParOf" srcId="{0D24354A-6C5A-418A-A293-C518B377636D}" destId="{45E0D899-7F8F-4BB8-81A3-25D326D97DEE}" srcOrd="2" destOrd="0" presId="urn:microsoft.com/office/officeart/2005/8/layout/radial3"/>
    <dgm:cxn modelId="{FFD135B3-435A-4DB7-8869-E7351BF6CACF}" type="presParOf" srcId="{0D24354A-6C5A-418A-A293-C518B377636D}" destId="{7209EB9E-C68D-4861-AF4D-57CE2C0ADCCA}" srcOrd="3" destOrd="0" presId="urn:microsoft.com/office/officeart/2005/8/layout/radial3"/>
    <dgm:cxn modelId="{61E24523-C72C-4A10-84FA-393B0CA5EACF}" type="presParOf" srcId="{0D24354A-6C5A-418A-A293-C518B377636D}" destId="{CBE8F395-21DC-48A5-86EA-B7A7D6417970}" srcOrd="4"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29FFFA-1FC5-499C-A62C-79F9260BB123}">
      <dsp:nvSpPr>
        <dsp:cNvPr id="0" name=""/>
        <dsp:cNvSpPr/>
      </dsp:nvSpPr>
      <dsp:spPr>
        <a:xfrm>
          <a:off x="228" y="1125812"/>
          <a:ext cx="1802703" cy="2208355"/>
        </a:xfrm>
        <a:prstGeom prst="roundRect">
          <a:avLst>
            <a:gd name="adj" fmla="val 10000"/>
          </a:avLst>
        </a:prstGeom>
        <a:gradFill rotWithShape="1">
          <a:gsLst>
            <a:gs pos="0">
              <a:schemeClr val="accent6">
                <a:tint val="96000"/>
                <a:lumMod val="104000"/>
              </a:schemeClr>
            </a:gs>
            <a:gs pos="100000">
              <a:schemeClr val="accent6">
                <a:shade val="98000"/>
                <a:lumMod val="94000"/>
              </a:schemeClr>
            </a:gs>
          </a:gsLst>
          <a:lin ang="5400000" scaled="0"/>
        </a:gradFill>
        <a:ln w="9525" cap="rnd" cmpd="sng" algn="ctr">
          <a:solidFill>
            <a:schemeClr val="accent6">
              <a:shade val="90000"/>
            </a:schemeClr>
          </a:solidFill>
          <a:prstDash val="solid"/>
        </a:ln>
        <a:effectLst>
          <a:outerShdw blurRad="38100" dist="25400" dir="5400000" rotWithShape="0">
            <a:srgbClr val="000000">
              <a:alpha val="25000"/>
            </a:srgbClr>
          </a:outerShdw>
        </a:effectLst>
      </dsp:spPr>
      <dsp:style>
        <a:lnRef idx="1">
          <a:schemeClr val="accent6"/>
        </a:lnRef>
        <a:fillRef idx="3">
          <a:schemeClr val="accent6"/>
        </a:fillRef>
        <a:effectRef idx="2">
          <a:schemeClr val="accent6"/>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AR" sz="2000" b="1" kern="1200" dirty="0">
              <a:solidFill>
                <a:schemeClr val="tx1">
                  <a:lumMod val="85000"/>
                  <a:lumOff val="15000"/>
                </a:schemeClr>
              </a:solidFill>
            </a:rPr>
            <a:t>Vía aérea superior</a:t>
          </a:r>
        </a:p>
      </dsp:txBody>
      <dsp:txXfrm>
        <a:off x="53027" y="1178611"/>
        <a:ext cx="1697105" cy="2102757"/>
      </dsp:txXfrm>
    </dsp:sp>
    <dsp:sp modelId="{B92799C3-05F1-41D8-AB5C-73584F61F847}">
      <dsp:nvSpPr>
        <dsp:cNvPr id="0" name=""/>
        <dsp:cNvSpPr/>
      </dsp:nvSpPr>
      <dsp:spPr>
        <a:xfrm rot="18053806">
          <a:off x="1403682" y="1504024"/>
          <a:ext cx="1641291" cy="43549"/>
        </a:xfrm>
        <a:custGeom>
          <a:avLst/>
          <a:gdLst/>
          <a:ahLst/>
          <a:cxnLst/>
          <a:rect l="0" t="0" r="0" b="0"/>
          <a:pathLst>
            <a:path>
              <a:moveTo>
                <a:pt x="0" y="21774"/>
              </a:moveTo>
              <a:lnTo>
                <a:pt x="1641291" y="21774"/>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AR" sz="500" kern="1200" dirty="0"/>
        </a:p>
      </dsp:txBody>
      <dsp:txXfrm>
        <a:off x="2183295" y="1484767"/>
        <a:ext cx="82064" cy="82064"/>
      </dsp:txXfrm>
    </dsp:sp>
    <dsp:sp modelId="{BB5CA4D9-FA62-4A77-8CD4-D4B4E7B346C2}">
      <dsp:nvSpPr>
        <dsp:cNvPr id="0" name=""/>
        <dsp:cNvSpPr/>
      </dsp:nvSpPr>
      <dsp:spPr>
        <a:xfrm>
          <a:off x="2645723" y="282077"/>
          <a:ext cx="2158125" cy="1079062"/>
        </a:xfrm>
        <a:prstGeom prst="roundRect">
          <a:avLst>
            <a:gd name="adj" fmla="val 10000"/>
          </a:avLst>
        </a:prstGeom>
        <a:gradFill rotWithShape="1">
          <a:gsLst>
            <a:gs pos="0">
              <a:schemeClr val="accent6">
                <a:tint val="96000"/>
                <a:lumMod val="104000"/>
              </a:schemeClr>
            </a:gs>
            <a:gs pos="100000">
              <a:schemeClr val="accent6">
                <a:shade val="98000"/>
                <a:lumMod val="94000"/>
              </a:schemeClr>
            </a:gs>
          </a:gsLst>
          <a:lin ang="5400000" scaled="0"/>
        </a:gradFill>
        <a:ln w="9525" cap="rnd" cmpd="sng" algn="ctr">
          <a:solidFill>
            <a:schemeClr val="accent6">
              <a:shade val="90000"/>
            </a:schemeClr>
          </a:solidFill>
          <a:prstDash val="solid"/>
        </a:ln>
        <a:effectLst>
          <a:outerShdw blurRad="38100" dist="25400" dir="5400000" rotWithShape="0">
            <a:srgbClr val="000000">
              <a:alpha val="25000"/>
            </a:srgbClr>
          </a:outerShdw>
        </a:effectLst>
      </dsp:spPr>
      <dsp:style>
        <a:lnRef idx="1">
          <a:schemeClr val="accent6"/>
        </a:lnRef>
        <a:fillRef idx="3">
          <a:schemeClr val="accent6"/>
        </a:fillRef>
        <a:effectRef idx="2">
          <a:schemeClr val="accent6"/>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AR" sz="2000" b="1" kern="1200" dirty="0">
              <a:solidFill>
                <a:schemeClr val="tx1">
                  <a:lumMod val="85000"/>
                  <a:lumOff val="15000"/>
                </a:schemeClr>
              </a:solidFill>
            </a:rPr>
            <a:t>Nasofaringe</a:t>
          </a:r>
        </a:p>
        <a:p>
          <a:pPr marL="0" lvl="0" indent="0" algn="ctr" defTabSz="889000">
            <a:lnSpc>
              <a:spcPct val="90000"/>
            </a:lnSpc>
            <a:spcBef>
              <a:spcPct val="0"/>
            </a:spcBef>
            <a:spcAft>
              <a:spcPct val="35000"/>
            </a:spcAft>
            <a:buNone/>
          </a:pPr>
          <a:r>
            <a:rPr lang="es-AR" sz="1600" kern="1200" dirty="0">
              <a:solidFill>
                <a:schemeClr val="tx1">
                  <a:lumMod val="85000"/>
                  <a:lumOff val="15000"/>
                </a:schemeClr>
              </a:solidFill>
            </a:rPr>
            <a:t>Conductos nasales y cornetes</a:t>
          </a:r>
        </a:p>
      </dsp:txBody>
      <dsp:txXfrm>
        <a:off x="2677328" y="313682"/>
        <a:ext cx="2094915" cy="1015852"/>
      </dsp:txXfrm>
    </dsp:sp>
    <dsp:sp modelId="{859B732E-D656-463F-9F7D-DDB11FF0F677}">
      <dsp:nvSpPr>
        <dsp:cNvPr id="0" name=""/>
        <dsp:cNvSpPr/>
      </dsp:nvSpPr>
      <dsp:spPr>
        <a:xfrm>
          <a:off x="1802932" y="2208215"/>
          <a:ext cx="842791" cy="43549"/>
        </a:xfrm>
        <a:custGeom>
          <a:avLst/>
          <a:gdLst/>
          <a:ahLst/>
          <a:cxnLst/>
          <a:rect l="0" t="0" r="0" b="0"/>
          <a:pathLst>
            <a:path>
              <a:moveTo>
                <a:pt x="0" y="21774"/>
              </a:moveTo>
              <a:lnTo>
                <a:pt x="842791" y="21774"/>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AR" sz="500" kern="1200" dirty="0"/>
        </a:p>
      </dsp:txBody>
      <dsp:txXfrm>
        <a:off x="2203257" y="2208920"/>
        <a:ext cx="42139" cy="42139"/>
      </dsp:txXfrm>
    </dsp:sp>
    <dsp:sp modelId="{8A13A6DA-5E6A-439D-9FC8-18B3D82C219C}">
      <dsp:nvSpPr>
        <dsp:cNvPr id="0" name=""/>
        <dsp:cNvSpPr/>
      </dsp:nvSpPr>
      <dsp:spPr>
        <a:xfrm>
          <a:off x="2645723" y="1690459"/>
          <a:ext cx="2158125" cy="1079062"/>
        </a:xfrm>
        <a:prstGeom prst="roundRect">
          <a:avLst>
            <a:gd name="adj" fmla="val 10000"/>
          </a:avLst>
        </a:prstGeom>
        <a:gradFill rotWithShape="1">
          <a:gsLst>
            <a:gs pos="0">
              <a:schemeClr val="accent6">
                <a:tint val="96000"/>
                <a:lumMod val="104000"/>
              </a:schemeClr>
            </a:gs>
            <a:gs pos="100000">
              <a:schemeClr val="accent6">
                <a:shade val="98000"/>
                <a:lumMod val="94000"/>
              </a:schemeClr>
            </a:gs>
          </a:gsLst>
          <a:lin ang="5400000" scaled="0"/>
        </a:gradFill>
        <a:ln w="9525" cap="rnd" cmpd="sng" algn="ctr">
          <a:solidFill>
            <a:schemeClr val="accent6">
              <a:shade val="90000"/>
            </a:schemeClr>
          </a:solidFill>
          <a:prstDash val="solid"/>
        </a:ln>
        <a:effectLst>
          <a:outerShdw blurRad="38100" dist="25400" dir="5400000" rotWithShape="0">
            <a:srgbClr val="000000">
              <a:alpha val="25000"/>
            </a:srgbClr>
          </a:outerShdw>
        </a:effectLst>
      </dsp:spPr>
      <dsp:style>
        <a:lnRef idx="1">
          <a:schemeClr val="accent6"/>
        </a:lnRef>
        <a:fillRef idx="3">
          <a:schemeClr val="accent6"/>
        </a:fillRef>
        <a:effectRef idx="2">
          <a:schemeClr val="accent6"/>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AR" sz="2000" b="1" kern="1200" dirty="0">
              <a:solidFill>
                <a:schemeClr val="tx1">
                  <a:lumMod val="85000"/>
                  <a:lumOff val="15000"/>
                </a:schemeClr>
              </a:solidFill>
            </a:rPr>
            <a:t>Orofaringe</a:t>
          </a:r>
        </a:p>
        <a:p>
          <a:pPr marL="0" lvl="0" indent="0" algn="ctr" defTabSz="889000">
            <a:lnSpc>
              <a:spcPct val="90000"/>
            </a:lnSpc>
            <a:spcBef>
              <a:spcPct val="0"/>
            </a:spcBef>
            <a:spcAft>
              <a:spcPct val="35000"/>
            </a:spcAft>
            <a:buNone/>
          </a:pPr>
          <a:r>
            <a:rPr lang="es-AR" sz="1600" b="0" kern="1200" dirty="0">
              <a:solidFill>
                <a:schemeClr val="tx1">
                  <a:lumMod val="85000"/>
                  <a:lumOff val="15000"/>
                </a:schemeClr>
              </a:solidFill>
            </a:rPr>
            <a:t>Cavidad oral y Lengua</a:t>
          </a:r>
        </a:p>
      </dsp:txBody>
      <dsp:txXfrm>
        <a:off x="2677328" y="1722064"/>
        <a:ext cx="2094915" cy="1015852"/>
      </dsp:txXfrm>
    </dsp:sp>
    <dsp:sp modelId="{35B49935-2CB4-4E91-A489-B143AF1A5248}">
      <dsp:nvSpPr>
        <dsp:cNvPr id="0" name=""/>
        <dsp:cNvSpPr/>
      </dsp:nvSpPr>
      <dsp:spPr>
        <a:xfrm rot="3529628">
          <a:off x="1410228" y="2904766"/>
          <a:ext cx="1628198" cy="43549"/>
        </a:xfrm>
        <a:custGeom>
          <a:avLst/>
          <a:gdLst/>
          <a:ahLst/>
          <a:cxnLst/>
          <a:rect l="0" t="0" r="0" b="0"/>
          <a:pathLst>
            <a:path>
              <a:moveTo>
                <a:pt x="0" y="21774"/>
              </a:moveTo>
              <a:lnTo>
                <a:pt x="1628198" y="21774"/>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AR" sz="500" kern="1200" dirty="0"/>
        </a:p>
      </dsp:txBody>
      <dsp:txXfrm>
        <a:off x="2183622" y="2885836"/>
        <a:ext cx="81409" cy="81409"/>
      </dsp:txXfrm>
    </dsp:sp>
    <dsp:sp modelId="{488A63A1-DEB6-42E0-9A3E-BC420A695C86}">
      <dsp:nvSpPr>
        <dsp:cNvPr id="0" name=""/>
        <dsp:cNvSpPr/>
      </dsp:nvSpPr>
      <dsp:spPr>
        <a:xfrm>
          <a:off x="2645723" y="3083561"/>
          <a:ext cx="2158125" cy="1079062"/>
        </a:xfrm>
        <a:prstGeom prst="roundRect">
          <a:avLst>
            <a:gd name="adj" fmla="val 10000"/>
          </a:avLst>
        </a:prstGeom>
        <a:gradFill rotWithShape="1">
          <a:gsLst>
            <a:gs pos="0">
              <a:schemeClr val="accent6">
                <a:tint val="96000"/>
                <a:lumMod val="104000"/>
              </a:schemeClr>
            </a:gs>
            <a:gs pos="100000">
              <a:schemeClr val="accent6">
                <a:shade val="98000"/>
                <a:lumMod val="94000"/>
              </a:schemeClr>
            </a:gs>
          </a:gsLst>
          <a:lin ang="5400000" scaled="0"/>
        </a:gradFill>
        <a:ln w="9525" cap="rnd" cmpd="sng" algn="ctr">
          <a:solidFill>
            <a:schemeClr val="accent6">
              <a:shade val="90000"/>
            </a:schemeClr>
          </a:solidFill>
          <a:prstDash val="solid"/>
        </a:ln>
        <a:effectLst>
          <a:outerShdw blurRad="38100" dist="25400" dir="5400000" rotWithShape="0">
            <a:srgbClr val="000000">
              <a:alpha val="25000"/>
            </a:srgbClr>
          </a:outerShdw>
        </a:effectLst>
      </dsp:spPr>
      <dsp:style>
        <a:lnRef idx="1">
          <a:schemeClr val="accent6"/>
        </a:lnRef>
        <a:fillRef idx="3">
          <a:schemeClr val="accent6"/>
        </a:fillRef>
        <a:effectRef idx="2">
          <a:schemeClr val="accent6"/>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AR" sz="2000" b="1" kern="1200" dirty="0">
              <a:solidFill>
                <a:schemeClr val="tx1">
                  <a:lumMod val="85000"/>
                  <a:lumOff val="15000"/>
                </a:schemeClr>
              </a:solidFill>
            </a:rPr>
            <a:t>Laringo faringe</a:t>
          </a:r>
        </a:p>
        <a:p>
          <a:pPr marL="0" lvl="0" indent="0" algn="just" defTabSz="889000">
            <a:lnSpc>
              <a:spcPct val="90000"/>
            </a:lnSpc>
            <a:spcBef>
              <a:spcPct val="0"/>
            </a:spcBef>
            <a:spcAft>
              <a:spcPct val="35000"/>
            </a:spcAft>
            <a:buNone/>
          </a:pPr>
          <a:r>
            <a:rPr lang="es-AR" sz="1600" b="0" kern="1200" dirty="0">
              <a:solidFill>
                <a:schemeClr val="tx1">
                  <a:lumMod val="85000"/>
                  <a:lumOff val="15000"/>
                </a:schemeClr>
              </a:solidFill>
            </a:rPr>
            <a:t>Epiglotis-</a:t>
          </a:r>
          <a:r>
            <a:rPr lang="es-AR" sz="1600" b="0" kern="1200" dirty="0" err="1">
              <a:solidFill>
                <a:schemeClr val="tx1">
                  <a:lumMod val="85000"/>
                  <a:lumOff val="15000"/>
                </a:schemeClr>
              </a:solidFill>
            </a:rPr>
            <a:t>hipofaringe</a:t>
          </a:r>
          <a:endParaRPr lang="es-AR" sz="1600" b="0" kern="1200" dirty="0">
            <a:solidFill>
              <a:schemeClr val="tx1">
                <a:lumMod val="85000"/>
                <a:lumOff val="15000"/>
              </a:schemeClr>
            </a:solidFill>
          </a:endParaRPr>
        </a:p>
      </dsp:txBody>
      <dsp:txXfrm>
        <a:off x="2677328" y="3115166"/>
        <a:ext cx="2094915" cy="10158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8B25B7-10CC-48FE-A8E6-D65E798F0220}">
      <dsp:nvSpPr>
        <dsp:cNvPr id="0" name=""/>
        <dsp:cNvSpPr/>
      </dsp:nvSpPr>
      <dsp:spPr>
        <a:xfrm>
          <a:off x="253" y="1759748"/>
          <a:ext cx="1889999" cy="944999"/>
        </a:xfrm>
        <a:prstGeom prst="roundRect">
          <a:avLst>
            <a:gd name="adj" fmla="val 10000"/>
          </a:avLst>
        </a:prstGeom>
        <a:gradFill rotWithShape="1">
          <a:gsLst>
            <a:gs pos="0">
              <a:schemeClr val="accent6">
                <a:tint val="96000"/>
                <a:lumMod val="104000"/>
              </a:schemeClr>
            </a:gs>
            <a:gs pos="100000">
              <a:schemeClr val="accent6">
                <a:shade val="98000"/>
                <a:lumMod val="94000"/>
              </a:schemeClr>
            </a:gs>
          </a:gsLst>
          <a:lin ang="5400000" scaled="0"/>
        </a:gradFill>
        <a:ln w="9525" cap="rnd" cmpd="sng" algn="ctr">
          <a:solidFill>
            <a:schemeClr val="accent6">
              <a:shade val="90000"/>
            </a:schemeClr>
          </a:solidFill>
          <a:prstDash val="solid"/>
        </a:ln>
        <a:effectLst>
          <a:outerShdw blurRad="38100" dist="25400" dir="5400000" rotWithShape="0">
            <a:srgbClr val="000000">
              <a:alpha val="25000"/>
            </a:srgbClr>
          </a:outerShdw>
        </a:effectLst>
      </dsp:spPr>
      <dsp:style>
        <a:lnRef idx="1">
          <a:schemeClr val="accent6"/>
        </a:lnRef>
        <a:fillRef idx="3">
          <a:schemeClr val="accent6"/>
        </a:fillRef>
        <a:effectRef idx="2">
          <a:schemeClr val="accent6"/>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s-AR" sz="2800" kern="1200" dirty="0">
              <a:solidFill>
                <a:schemeClr val="tx1">
                  <a:lumMod val="85000"/>
                  <a:lumOff val="15000"/>
                </a:schemeClr>
              </a:solidFill>
            </a:rPr>
            <a:t>Vía aérea inferior</a:t>
          </a:r>
        </a:p>
      </dsp:txBody>
      <dsp:txXfrm>
        <a:off x="27931" y="1787426"/>
        <a:ext cx="1834643" cy="889643"/>
      </dsp:txXfrm>
    </dsp:sp>
    <dsp:sp modelId="{10B7546A-9C6F-4EB0-8DE1-3907E2D22AF8}">
      <dsp:nvSpPr>
        <dsp:cNvPr id="0" name=""/>
        <dsp:cNvSpPr/>
      </dsp:nvSpPr>
      <dsp:spPr>
        <a:xfrm rot="17824825">
          <a:off x="1437770" y="1473650"/>
          <a:ext cx="1661215" cy="38100"/>
        </a:xfrm>
        <a:custGeom>
          <a:avLst/>
          <a:gdLst/>
          <a:ahLst/>
          <a:cxnLst/>
          <a:rect l="0" t="0" r="0" b="0"/>
          <a:pathLst>
            <a:path>
              <a:moveTo>
                <a:pt x="0" y="19050"/>
              </a:moveTo>
              <a:lnTo>
                <a:pt x="1661215" y="1905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AR" sz="500" kern="1200"/>
        </a:p>
      </dsp:txBody>
      <dsp:txXfrm>
        <a:off x="2226848" y="1451170"/>
        <a:ext cx="83060" cy="83060"/>
      </dsp:txXfrm>
    </dsp:sp>
    <dsp:sp modelId="{68A27F9A-562C-4697-91D6-BC44D4FADC99}">
      <dsp:nvSpPr>
        <dsp:cNvPr id="0" name=""/>
        <dsp:cNvSpPr/>
      </dsp:nvSpPr>
      <dsp:spPr>
        <a:xfrm>
          <a:off x="2646504" y="280653"/>
          <a:ext cx="1889999" cy="944999"/>
        </a:xfrm>
        <a:prstGeom prst="roundRect">
          <a:avLst>
            <a:gd name="adj" fmla="val 10000"/>
          </a:avLst>
        </a:prstGeom>
        <a:gradFill rotWithShape="1">
          <a:gsLst>
            <a:gs pos="0">
              <a:schemeClr val="accent6">
                <a:tint val="96000"/>
                <a:lumMod val="104000"/>
              </a:schemeClr>
            </a:gs>
            <a:gs pos="100000">
              <a:schemeClr val="accent6">
                <a:shade val="98000"/>
                <a:lumMod val="94000"/>
              </a:schemeClr>
            </a:gs>
          </a:gsLst>
          <a:lin ang="5400000" scaled="0"/>
        </a:gradFill>
        <a:ln w="9525" cap="rnd" cmpd="sng" algn="ctr">
          <a:solidFill>
            <a:schemeClr val="accent6">
              <a:shade val="90000"/>
            </a:schemeClr>
          </a:solidFill>
          <a:prstDash val="solid"/>
        </a:ln>
        <a:effectLst>
          <a:outerShdw blurRad="38100" dist="25400" dir="5400000" rotWithShape="0">
            <a:srgbClr val="000000">
              <a:alpha val="25000"/>
            </a:srgbClr>
          </a:outerShdw>
        </a:effectLst>
      </dsp:spPr>
      <dsp:style>
        <a:lnRef idx="1">
          <a:schemeClr val="accent6"/>
        </a:lnRef>
        <a:fillRef idx="3">
          <a:schemeClr val="accent6"/>
        </a:fillRef>
        <a:effectRef idx="2">
          <a:schemeClr val="accent6"/>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s-AR" sz="2800" kern="1200" dirty="0">
              <a:solidFill>
                <a:schemeClr val="tx1">
                  <a:lumMod val="85000"/>
                  <a:lumOff val="15000"/>
                </a:schemeClr>
              </a:solidFill>
            </a:rPr>
            <a:t>Tráquea</a:t>
          </a:r>
          <a:endParaRPr lang="es-AR" sz="3200" kern="1200" dirty="0">
            <a:solidFill>
              <a:schemeClr val="tx1">
                <a:lumMod val="85000"/>
                <a:lumOff val="15000"/>
              </a:schemeClr>
            </a:solidFill>
          </a:endParaRPr>
        </a:p>
      </dsp:txBody>
      <dsp:txXfrm>
        <a:off x="2674182" y="308331"/>
        <a:ext cx="1834643" cy="889643"/>
      </dsp:txXfrm>
    </dsp:sp>
    <dsp:sp modelId="{7B177A39-8B7D-4CFA-85C6-9657E2071730}">
      <dsp:nvSpPr>
        <dsp:cNvPr id="0" name=""/>
        <dsp:cNvSpPr/>
      </dsp:nvSpPr>
      <dsp:spPr>
        <a:xfrm>
          <a:off x="1890252" y="2213197"/>
          <a:ext cx="755999" cy="38100"/>
        </a:xfrm>
        <a:custGeom>
          <a:avLst/>
          <a:gdLst/>
          <a:ahLst/>
          <a:cxnLst/>
          <a:rect l="0" t="0" r="0" b="0"/>
          <a:pathLst>
            <a:path>
              <a:moveTo>
                <a:pt x="0" y="19050"/>
              </a:moveTo>
              <a:lnTo>
                <a:pt x="755999" y="1905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AR" sz="500" kern="1200"/>
        </a:p>
      </dsp:txBody>
      <dsp:txXfrm>
        <a:off x="2249352" y="2213348"/>
        <a:ext cx="37799" cy="37799"/>
      </dsp:txXfrm>
    </dsp:sp>
    <dsp:sp modelId="{FCF01992-6EBC-4FEA-8945-7C718C62EC45}">
      <dsp:nvSpPr>
        <dsp:cNvPr id="0" name=""/>
        <dsp:cNvSpPr/>
      </dsp:nvSpPr>
      <dsp:spPr>
        <a:xfrm>
          <a:off x="2646251" y="1759748"/>
          <a:ext cx="1889999" cy="944999"/>
        </a:xfrm>
        <a:prstGeom prst="roundRect">
          <a:avLst>
            <a:gd name="adj" fmla="val 10000"/>
          </a:avLst>
        </a:prstGeom>
        <a:gradFill rotWithShape="1">
          <a:gsLst>
            <a:gs pos="0">
              <a:schemeClr val="accent6">
                <a:tint val="96000"/>
                <a:lumMod val="104000"/>
              </a:schemeClr>
            </a:gs>
            <a:gs pos="100000">
              <a:schemeClr val="accent6">
                <a:shade val="98000"/>
                <a:lumMod val="94000"/>
              </a:schemeClr>
            </a:gs>
          </a:gsLst>
          <a:lin ang="5400000" scaled="0"/>
        </a:gradFill>
        <a:ln w="9525" cap="rnd" cmpd="sng" algn="ctr">
          <a:solidFill>
            <a:schemeClr val="accent6">
              <a:shade val="90000"/>
            </a:schemeClr>
          </a:solidFill>
          <a:prstDash val="solid"/>
        </a:ln>
        <a:effectLst>
          <a:outerShdw blurRad="38100" dist="25400" dir="5400000" rotWithShape="0">
            <a:srgbClr val="000000">
              <a:alpha val="25000"/>
            </a:srgbClr>
          </a:outerShdw>
        </a:effectLst>
      </dsp:spPr>
      <dsp:style>
        <a:lnRef idx="1">
          <a:schemeClr val="accent6"/>
        </a:lnRef>
        <a:fillRef idx="3">
          <a:schemeClr val="accent6"/>
        </a:fillRef>
        <a:effectRef idx="2">
          <a:schemeClr val="accent6"/>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s-AR" sz="2800" kern="1200" dirty="0">
              <a:solidFill>
                <a:schemeClr val="tx1">
                  <a:lumMod val="85000"/>
                  <a:lumOff val="15000"/>
                </a:schemeClr>
              </a:solidFill>
            </a:rPr>
            <a:t>Bronquios</a:t>
          </a:r>
        </a:p>
      </dsp:txBody>
      <dsp:txXfrm>
        <a:off x="2673929" y="1787426"/>
        <a:ext cx="1834643" cy="889643"/>
      </dsp:txXfrm>
    </dsp:sp>
    <dsp:sp modelId="{54FE7CF9-F8E3-4156-9985-04515764082D}">
      <dsp:nvSpPr>
        <dsp:cNvPr id="0" name=""/>
        <dsp:cNvSpPr/>
      </dsp:nvSpPr>
      <dsp:spPr>
        <a:xfrm rot="3881262">
          <a:off x="1383979" y="3012686"/>
          <a:ext cx="1768797" cy="38100"/>
        </a:xfrm>
        <a:custGeom>
          <a:avLst/>
          <a:gdLst/>
          <a:ahLst/>
          <a:cxnLst/>
          <a:rect l="0" t="0" r="0" b="0"/>
          <a:pathLst>
            <a:path>
              <a:moveTo>
                <a:pt x="0" y="19050"/>
              </a:moveTo>
              <a:lnTo>
                <a:pt x="1768797" y="1905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AR" sz="600" kern="1200"/>
        </a:p>
      </dsp:txBody>
      <dsp:txXfrm>
        <a:off x="2224158" y="2987516"/>
        <a:ext cx="88439" cy="88439"/>
      </dsp:txXfrm>
    </dsp:sp>
    <dsp:sp modelId="{521CAE34-9F45-4592-B4AD-B403BBE780F8}">
      <dsp:nvSpPr>
        <dsp:cNvPr id="0" name=""/>
        <dsp:cNvSpPr/>
      </dsp:nvSpPr>
      <dsp:spPr>
        <a:xfrm>
          <a:off x="2646504" y="3358725"/>
          <a:ext cx="1889999" cy="944999"/>
        </a:xfrm>
        <a:prstGeom prst="roundRect">
          <a:avLst>
            <a:gd name="adj" fmla="val 10000"/>
          </a:avLst>
        </a:prstGeom>
        <a:gradFill rotWithShape="1">
          <a:gsLst>
            <a:gs pos="0">
              <a:schemeClr val="accent6">
                <a:tint val="96000"/>
                <a:lumMod val="104000"/>
              </a:schemeClr>
            </a:gs>
            <a:gs pos="100000">
              <a:schemeClr val="accent6">
                <a:shade val="98000"/>
                <a:lumMod val="94000"/>
              </a:schemeClr>
            </a:gs>
          </a:gsLst>
          <a:lin ang="5400000" scaled="0"/>
        </a:gradFill>
        <a:ln w="9525" cap="rnd" cmpd="sng" algn="ctr">
          <a:solidFill>
            <a:schemeClr val="accent6">
              <a:shade val="90000"/>
            </a:schemeClr>
          </a:solidFill>
          <a:prstDash val="solid"/>
        </a:ln>
        <a:effectLst>
          <a:outerShdw blurRad="38100" dist="25400" dir="5400000" rotWithShape="0">
            <a:srgbClr val="000000">
              <a:alpha val="25000"/>
            </a:srgbClr>
          </a:outerShdw>
        </a:effectLst>
      </dsp:spPr>
      <dsp:style>
        <a:lnRef idx="1">
          <a:schemeClr val="accent6"/>
        </a:lnRef>
        <a:fillRef idx="3">
          <a:schemeClr val="accent6"/>
        </a:fillRef>
        <a:effectRef idx="2">
          <a:schemeClr val="accent6"/>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s-AR" sz="2800" kern="1200" dirty="0">
              <a:solidFill>
                <a:schemeClr val="tx1">
                  <a:lumMod val="85000"/>
                  <a:lumOff val="15000"/>
                </a:schemeClr>
              </a:solidFill>
            </a:rPr>
            <a:t>Alveolos</a:t>
          </a:r>
        </a:p>
      </dsp:txBody>
      <dsp:txXfrm>
        <a:off x="2674182" y="3386403"/>
        <a:ext cx="1834643" cy="88964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4C7F0A-338F-4DC5-BFE8-6799E4125418}">
      <dsp:nvSpPr>
        <dsp:cNvPr id="0" name=""/>
        <dsp:cNvSpPr/>
      </dsp:nvSpPr>
      <dsp:spPr>
        <a:xfrm>
          <a:off x="2158728" y="1173374"/>
          <a:ext cx="2297229" cy="1575433"/>
        </a:xfrm>
        <a:prstGeom prst="ellipse">
          <a:avLst/>
        </a:prstGeom>
        <a:solidFill>
          <a:schemeClr val="accent6">
            <a:tint val="70000"/>
            <a:lumMod val="104000"/>
          </a:schemeClr>
        </a:solidFill>
        <a:ln w="9525" cap="rnd" cmpd="sng" algn="ctr">
          <a:solidFill>
            <a:schemeClr val="accent6">
              <a:shade val="90000"/>
            </a:schemeClr>
          </a:solidFill>
          <a:prstDash val="solid"/>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s-AR" sz="2200" kern="1200" dirty="0">
              <a:solidFill>
                <a:schemeClr val="accent1">
                  <a:lumMod val="75000"/>
                </a:schemeClr>
              </a:solidFill>
              <a:latin typeface="AR CENA" panose="02000000000000000000" pitchFamily="2" charset="0"/>
            </a:rPr>
            <a:t>Exploración Física</a:t>
          </a:r>
        </a:p>
      </dsp:txBody>
      <dsp:txXfrm>
        <a:off x="2495149" y="1404091"/>
        <a:ext cx="1624387" cy="1113999"/>
      </dsp:txXfrm>
    </dsp:sp>
    <dsp:sp modelId="{63E8E3FD-5D85-47DE-85D5-7AF18B21C7BF}">
      <dsp:nvSpPr>
        <dsp:cNvPr id="0" name=""/>
        <dsp:cNvSpPr/>
      </dsp:nvSpPr>
      <dsp:spPr>
        <a:xfrm>
          <a:off x="1928228" y="-154951"/>
          <a:ext cx="2752294" cy="1422003"/>
        </a:xfrm>
        <a:prstGeom prst="ellipse">
          <a:avLst/>
        </a:prstGeom>
        <a:solidFill>
          <a:schemeClr val="accent5">
            <a:tint val="70000"/>
            <a:lumMod val="104000"/>
          </a:schemeClr>
        </a:solidFill>
        <a:ln w="9525" cap="rnd" cmpd="sng" algn="ctr">
          <a:solidFill>
            <a:schemeClr val="accent5">
              <a:shade val="90000"/>
            </a:schemeClr>
          </a:solidFill>
          <a:prstDash val="solid"/>
        </a:ln>
        <a:effectLst/>
      </dsp:spPr>
      <dsp:style>
        <a:lnRef idx="1">
          <a:schemeClr val="accent5"/>
        </a:lnRef>
        <a:fillRef idx="2">
          <a:schemeClr val="accent5"/>
        </a:fillRef>
        <a:effectRef idx="1">
          <a:schemeClr val="accent5"/>
        </a:effectRef>
        <a:fontRef idx="minor">
          <a:schemeClr val="dk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s-AR" sz="3200" kern="1200" dirty="0">
              <a:solidFill>
                <a:schemeClr val="accent6">
                  <a:lumMod val="50000"/>
                </a:schemeClr>
              </a:solidFill>
              <a:latin typeface="AR CENA" panose="02000000000000000000" pitchFamily="2" charset="0"/>
            </a:rPr>
            <a:t>Inspección</a:t>
          </a:r>
          <a:endParaRPr lang="es-AR" sz="2800" kern="1200" dirty="0">
            <a:solidFill>
              <a:schemeClr val="accent6">
                <a:lumMod val="50000"/>
              </a:schemeClr>
            </a:solidFill>
            <a:latin typeface="AR CENA" panose="02000000000000000000" pitchFamily="2" charset="0"/>
          </a:endParaRPr>
        </a:p>
      </dsp:txBody>
      <dsp:txXfrm>
        <a:off x="2331292" y="53297"/>
        <a:ext cx="1946166" cy="1005507"/>
      </dsp:txXfrm>
    </dsp:sp>
    <dsp:sp modelId="{45E0D899-7F8F-4BB8-81A3-25D326D97DEE}">
      <dsp:nvSpPr>
        <dsp:cNvPr id="0" name=""/>
        <dsp:cNvSpPr/>
      </dsp:nvSpPr>
      <dsp:spPr>
        <a:xfrm>
          <a:off x="4245580" y="1075873"/>
          <a:ext cx="2165982" cy="1661967"/>
        </a:xfrm>
        <a:prstGeom prst="ellipse">
          <a:avLst/>
        </a:prstGeom>
        <a:solidFill>
          <a:schemeClr val="accent3">
            <a:tint val="70000"/>
            <a:lumMod val="104000"/>
          </a:schemeClr>
        </a:solidFill>
        <a:ln w="9525" cap="rnd" cmpd="sng" algn="ctr">
          <a:solidFill>
            <a:schemeClr val="accent3">
              <a:shade val="90000"/>
            </a:schemeClr>
          </a:solidFill>
          <a:prstDash val="solid"/>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s-AR" sz="2200" kern="1200" dirty="0">
              <a:solidFill>
                <a:schemeClr val="accent6">
                  <a:lumMod val="50000"/>
                </a:schemeClr>
              </a:solidFill>
              <a:latin typeface="AR CENA" panose="02000000000000000000" pitchFamily="2" charset="0"/>
            </a:rPr>
            <a:t>Percusión</a:t>
          </a:r>
        </a:p>
      </dsp:txBody>
      <dsp:txXfrm>
        <a:off x="4562781" y="1319262"/>
        <a:ext cx="1531580" cy="1175189"/>
      </dsp:txXfrm>
    </dsp:sp>
    <dsp:sp modelId="{7209EB9E-C68D-4861-AF4D-57CE2C0ADCCA}">
      <dsp:nvSpPr>
        <dsp:cNvPr id="0" name=""/>
        <dsp:cNvSpPr/>
      </dsp:nvSpPr>
      <dsp:spPr>
        <a:xfrm>
          <a:off x="2084051" y="2672650"/>
          <a:ext cx="2420797" cy="1441215"/>
        </a:xfrm>
        <a:prstGeom prst="ellipse">
          <a:avLst/>
        </a:prstGeom>
        <a:solidFill>
          <a:schemeClr val="accent2">
            <a:tint val="70000"/>
            <a:lumMod val="104000"/>
          </a:schemeClr>
        </a:solidFill>
        <a:ln w="9525" cap="rnd" cmpd="sng" algn="ctr">
          <a:solidFill>
            <a:schemeClr val="accent2">
              <a:shade val="90000"/>
            </a:schemeClr>
          </a:solidFill>
          <a:prstDash val="solid"/>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s-AR" sz="3200" kern="1200" dirty="0">
              <a:solidFill>
                <a:schemeClr val="accent6">
                  <a:lumMod val="50000"/>
                </a:schemeClr>
              </a:solidFill>
              <a:latin typeface="AR CENA" panose="02000000000000000000" pitchFamily="2" charset="0"/>
            </a:rPr>
            <a:t>Auscultación</a:t>
          </a:r>
        </a:p>
      </dsp:txBody>
      <dsp:txXfrm>
        <a:off x="2438569" y="2883711"/>
        <a:ext cx="1711761" cy="1019093"/>
      </dsp:txXfrm>
    </dsp:sp>
    <dsp:sp modelId="{CBE8F395-21DC-48A5-86EA-B7A7D6417970}">
      <dsp:nvSpPr>
        <dsp:cNvPr id="0" name=""/>
        <dsp:cNvSpPr/>
      </dsp:nvSpPr>
      <dsp:spPr>
        <a:xfrm>
          <a:off x="324013" y="1173345"/>
          <a:ext cx="2055461" cy="1509288"/>
        </a:xfrm>
        <a:prstGeom prst="ellipse">
          <a:avLst/>
        </a:prstGeom>
        <a:solidFill>
          <a:schemeClr val="accent4">
            <a:tint val="70000"/>
            <a:lumMod val="104000"/>
          </a:schemeClr>
        </a:solidFill>
        <a:ln w="9525" cap="rnd" cmpd="sng" algn="ctr">
          <a:solidFill>
            <a:schemeClr val="accent4">
              <a:shade val="90000"/>
            </a:schemeClr>
          </a:solidFill>
          <a:prstDash val="solid"/>
        </a:ln>
        <a:effectLst/>
      </dsp:spPr>
      <dsp:style>
        <a:lnRef idx="1">
          <a:schemeClr val="accent4"/>
        </a:lnRef>
        <a:fillRef idx="2">
          <a:schemeClr val="accent4"/>
        </a:fillRef>
        <a:effectRef idx="1">
          <a:schemeClr val="accent4"/>
        </a:effectRef>
        <a:fontRef idx="minor">
          <a:schemeClr val="dk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s-AR" sz="2200" kern="1200" dirty="0">
              <a:solidFill>
                <a:schemeClr val="accent6">
                  <a:lumMod val="50000"/>
                </a:schemeClr>
              </a:solidFill>
              <a:latin typeface="AR CENA" panose="02000000000000000000" pitchFamily="2" charset="0"/>
            </a:rPr>
            <a:t>Palpación</a:t>
          </a:r>
        </a:p>
      </dsp:txBody>
      <dsp:txXfrm>
        <a:off x="625028" y="1394375"/>
        <a:ext cx="1453431" cy="106722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AR"/>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346AE82-4841-4F15-9304-429A98EF82B6}" type="datetimeFigureOut">
              <a:rPr lang="es-AR" smtClean="0"/>
              <a:t>10/8/2026</a:t>
            </a:fld>
            <a:endParaRPr lang="es-AR"/>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AR"/>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AR"/>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0C831CD-E043-417F-8BC6-6568773FC07B}" type="slidenum">
              <a:rPr lang="es-AR" smtClean="0"/>
              <a:t>‹Nº›</a:t>
            </a:fld>
            <a:endParaRPr lang="es-AR"/>
          </a:p>
        </p:txBody>
      </p:sp>
    </p:spTree>
    <p:extLst>
      <p:ext uri="{BB962C8B-B14F-4D97-AF65-F5344CB8AC3E}">
        <p14:creationId xmlns:p14="http://schemas.microsoft.com/office/powerpoint/2010/main" val="2178314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dirty="0"/>
          </a:p>
        </p:txBody>
      </p:sp>
      <p:sp>
        <p:nvSpPr>
          <p:cNvPr id="4" name="3 Marcador de número de diapositiva"/>
          <p:cNvSpPr>
            <a:spLocks noGrp="1"/>
          </p:cNvSpPr>
          <p:nvPr>
            <p:ph type="sldNum" sz="quarter" idx="10"/>
          </p:nvPr>
        </p:nvSpPr>
        <p:spPr/>
        <p:txBody>
          <a:bodyPr/>
          <a:lstStyle/>
          <a:p>
            <a:fld id="{10C831CD-E043-417F-8BC6-6568773FC07B}" type="slidenum">
              <a:rPr lang="es-AR" smtClean="0"/>
              <a:t>1</a:t>
            </a:fld>
            <a:endParaRPr lang="es-AR"/>
          </a:p>
        </p:txBody>
      </p:sp>
    </p:spTree>
    <p:extLst>
      <p:ext uri="{BB962C8B-B14F-4D97-AF65-F5344CB8AC3E}">
        <p14:creationId xmlns:p14="http://schemas.microsoft.com/office/powerpoint/2010/main" val="37434114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dirty="0"/>
          </a:p>
        </p:txBody>
      </p:sp>
      <p:sp>
        <p:nvSpPr>
          <p:cNvPr id="4" name="3 Marcador de número de diapositiva"/>
          <p:cNvSpPr>
            <a:spLocks noGrp="1"/>
          </p:cNvSpPr>
          <p:nvPr>
            <p:ph type="sldNum" sz="quarter" idx="10"/>
          </p:nvPr>
        </p:nvSpPr>
        <p:spPr/>
        <p:txBody>
          <a:bodyPr/>
          <a:lstStyle/>
          <a:p>
            <a:fld id="{10C831CD-E043-417F-8BC6-6568773FC07B}" type="slidenum">
              <a:rPr lang="es-AR" smtClean="0"/>
              <a:t>3</a:t>
            </a:fld>
            <a:endParaRPr lang="es-AR"/>
          </a:p>
        </p:txBody>
      </p:sp>
    </p:spTree>
    <p:extLst>
      <p:ext uri="{BB962C8B-B14F-4D97-AF65-F5344CB8AC3E}">
        <p14:creationId xmlns:p14="http://schemas.microsoft.com/office/powerpoint/2010/main" val="18412234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dirty="0"/>
          </a:p>
        </p:txBody>
      </p:sp>
      <p:sp>
        <p:nvSpPr>
          <p:cNvPr id="4" name="3 Marcador de número de diapositiva"/>
          <p:cNvSpPr>
            <a:spLocks noGrp="1"/>
          </p:cNvSpPr>
          <p:nvPr>
            <p:ph type="sldNum" sz="quarter" idx="10"/>
          </p:nvPr>
        </p:nvSpPr>
        <p:spPr/>
        <p:txBody>
          <a:bodyPr/>
          <a:lstStyle/>
          <a:p>
            <a:fld id="{10C831CD-E043-417F-8BC6-6568773FC07B}" type="slidenum">
              <a:rPr lang="es-AR" smtClean="0"/>
              <a:t>7</a:t>
            </a:fld>
            <a:endParaRPr lang="es-AR"/>
          </a:p>
        </p:txBody>
      </p:sp>
    </p:spTree>
    <p:extLst>
      <p:ext uri="{BB962C8B-B14F-4D97-AF65-F5344CB8AC3E}">
        <p14:creationId xmlns:p14="http://schemas.microsoft.com/office/powerpoint/2010/main" val="13801436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dirty="0"/>
          </a:p>
        </p:txBody>
      </p:sp>
      <p:sp>
        <p:nvSpPr>
          <p:cNvPr id="4" name="3 Marcador de número de diapositiva"/>
          <p:cNvSpPr>
            <a:spLocks noGrp="1"/>
          </p:cNvSpPr>
          <p:nvPr>
            <p:ph type="sldNum" sz="quarter" idx="10"/>
          </p:nvPr>
        </p:nvSpPr>
        <p:spPr/>
        <p:txBody>
          <a:bodyPr/>
          <a:lstStyle/>
          <a:p>
            <a:fld id="{10C831CD-E043-417F-8BC6-6568773FC07B}" type="slidenum">
              <a:rPr lang="es-AR" smtClean="0"/>
              <a:t>12</a:t>
            </a:fld>
            <a:endParaRPr lang="es-AR"/>
          </a:p>
        </p:txBody>
      </p:sp>
    </p:spTree>
    <p:extLst>
      <p:ext uri="{BB962C8B-B14F-4D97-AF65-F5344CB8AC3E}">
        <p14:creationId xmlns:p14="http://schemas.microsoft.com/office/powerpoint/2010/main" val="31398188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editar el estilo de subtítulo del patrón</a:t>
            </a:r>
            <a:endParaRPr lang="en-US" dirty="0"/>
          </a:p>
        </p:txBody>
      </p:sp>
      <p:sp>
        <p:nvSpPr>
          <p:cNvPr id="4" name="Date Placeholder 3"/>
          <p:cNvSpPr>
            <a:spLocks noGrp="1"/>
          </p:cNvSpPr>
          <p:nvPr>
            <p:ph type="dt" sz="half" idx="10"/>
          </p:nvPr>
        </p:nvSpPr>
        <p:spPr/>
        <p:txBody>
          <a:bodyPr/>
          <a:lstStyle/>
          <a:p>
            <a:fld id="{E0EDEEF3-BD8C-4E1A-A1E6-4529307B37FD}" type="datetimeFigureOut">
              <a:rPr lang="es-AR" smtClean="0"/>
              <a:t>10/8/2026</a:t>
            </a:fld>
            <a:endParaRPr lang="es-AR"/>
          </a:p>
        </p:txBody>
      </p:sp>
      <p:sp>
        <p:nvSpPr>
          <p:cNvPr id="5" name="Footer Placeholder 4"/>
          <p:cNvSpPr>
            <a:spLocks noGrp="1"/>
          </p:cNvSpPr>
          <p:nvPr>
            <p:ph type="ftr" sz="quarter" idx="11"/>
          </p:nvPr>
        </p:nvSpPr>
        <p:spPr/>
        <p:txBody>
          <a:bodyPr/>
          <a:lstStyle/>
          <a:p>
            <a:endParaRPr lang="es-AR"/>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txBody>
          <a:bodyPr/>
          <a:lstStyle/>
          <a:p>
            <a:endParaRPr lang="es-AR"/>
          </a:p>
        </p:txBody>
      </p:sp>
      <p:sp>
        <p:nvSpPr>
          <p:cNvPr id="6" name="Slide Number Placeholder 5"/>
          <p:cNvSpPr>
            <a:spLocks noGrp="1"/>
          </p:cNvSpPr>
          <p:nvPr>
            <p:ph type="sldNum" sz="quarter" idx="12"/>
          </p:nvPr>
        </p:nvSpPr>
        <p:spPr>
          <a:xfrm>
            <a:off x="423334" y="4529541"/>
            <a:ext cx="584978" cy="365125"/>
          </a:xfrm>
        </p:spPr>
        <p:txBody>
          <a:bodyPr/>
          <a:lstStyle/>
          <a:p>
            <a:fld id="{DA7911D9-3E35-4005-B3C6-AD1CE8330BBF}" type="slidenum">
              <a:rPr lang="es-AR" smtClean="0"/>
              <a:t>‹Nº›</a:t>
            </a:fld>
            <a:endParaRPr lang="es-AR"/>
          </a:p>
        </p:txBody>
      </p:sp>
    </p:spTree>
    <p:extLst>
      <p:ext uri="{BB962C8B-B14F-4D97-AF65-F5344CB8AC3E}">
        <p14:creationId xmlns:p14="http://schemas.microsoft.com/office/powerpoint/2010/main" val="35564681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E0EDEEF3-BD8C-4E1A-A1E6-4529307B37FD}" type="datetimeFigureOut">
              <a:rPr lang="es-AR" smtClean="0"/>
              <a:t>10/8/2026</a:t>
            </a:fld>
            <a:endParaRPr lang="es-AR"/>
          </a:p>
        </p:txBody>
      </p:sp>
      <p:sp>
        <p:nvSpPr>
          <p:cNvPr id="5" name="Footer Placeholder 4"/>
          <p:cNvSpPr>
            <a:spLocks noGrp="1"/>
          </p:cNvSpPr>
          <p:nvPr>
            <p:ph type="ftr" sz="quarter" idx="11"/>
          </p:nvPr>
        </p:nvSpPr>
        <p:spPr/>
        <p:txBody>
          <a:bodyPr/>
          <a:lstStyle/>
          <a:p>
            <a:endParaRPr lang="es-AR"/>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A7911D9-3E35-4005-B3C6-AD1CE8330BBF}" type="slidenum">
              <a:rPr lang="es-AR" smtClean="0"/>
              <a:t>‹Nº›</a:t>
            </a:fld>
            <a:endParaRPr lang="es-AR"/>
          </a:p>
        </p:txBody>
      </p:sp>
    </p:spTree>
    <p:extLst>
      <p:ext uri="{BB962C8B-B14F-4D97-AF65-F5344CB8AC3E}">
        <p14:creationId xmlns:p14="http://schemas.microsoft.com/office/powerpoint/2010/main" val="2433020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el estilo de texto del patrón</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E0EDEEF3-BD8C-4E1A-A1E6-4529307B37FD}" type="datetimeFigureOut">
              <a:rPr lang="es-AR" smtClean="0"/>
              <a:t>10/8/2026</a:t>
            </a:fld>
            <a:endParaRPr lang="es-AR"/>
          </a:p>
        </p:txBody>
      </p:sp>
      <p:sp>
        <p:nvSpPr>
          <p:cNvPr id="5" name="Footer Placeholder 4"/>
          <p:cNvSpPr>
            <a:spLocks noGrp="1"/>
          </p:cNvSpPr>
          <p:nvPr>
            <p:ph type="ftr" sz="quarter" idx="11"/>
          </p:nvPr>
        </p:nvSpPr>
        <p:spPr/>
        <p:txBody>
          <a:bodyPr/>
          <a:lstStyle/>
          <a:p>
            <a:endParaRPr lang="es-AR"/>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A7911D9-3E35-4005-B3C6-AD1CE8330BBF}" type="slidenum">
              <a:rPr lang="es-AR" smtClean="0"/>
              <a:t>‹Nº›</a:t>
            </a:fld>
            <a:endParaRPr lang="es-AR"/>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717597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Editar el estilo de texto del patrón</a:t>
            </a:r>
          </a:p>
        </p:txBody>
      </p:sp>
      <p:sp>
        <p:nvSpPr>
          <p:cNvPr id="5" name="Date Placeholder 4"/>
          <p:cNvSpPr>
            <a:spLocks noGrp="1"/>
          </p:cNvSpPr>
          <p:nvPr>
            <p:ph type="dt" sz="half" idx="10"/>
          </p:nvPr>
        </p:nvSpPr>
        <p:spPr/>
        <p:txBody>
          <a:bodyPr/>
          <a:lstStyle/>
          <a:p>
            <a:fld id="{E0EDEEF3-BD8C-4E1A-A1E6-4529307B37FD}" type="datetimeFigureOut">
              <a:rPr lang="es-AR" smtClean="0"/>
              <a:t>10/8/2026</a:t>
            </a:fld>
            <a:endParaRPr lang="es-AR"/>
          </a:p>
        </p:txBody>
      </p:sp>
      <p:sp>
        <p:nvSpPr>
          <p:cNvPr id="6" name="Footer Placeholder 5"/>
          <p:cNvSpPr>
            <a:spLocks noGrp="1"/>
          </p:cNvSpPr>
          <p:nvPr>
            <p:ph type="ftr" sz="quarter" idx="11"/>
          </p:nvPr>
        </p:nvSpPr>
        <p:spPr/>
        <p:txBody>
          <a:bodyPr/>
          <a:lstStyle/>
          <a:p>
            <a:endParaRPr lang="es-AR"/>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A7911D9-3E35-4005-B3C6-AD1CE8330BBF}" type="slidenum">
              <a:rPr lang="es-AR" smtClean="0"/>
              <a:t>‹Nº›</a:t>
            </a:fld>
            <a:endParaRPr lang="es-AR"/>
          </a:p>
        </p:txBody>
      </p:sp>
    </p:spTree>
    <p:extLst>
      <p:ext uri="{BB962C8B-B14F-4D97-AF65-F5344CB8AC3E}">
        <p14:creationId xmlns:p14="http://schemas.microsoft.com/office/powerpoint/2010/main" val="36282294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el estilo de texto del patrón</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Editar el estilo de texto del patrón</a:t>
            </a:r>
          </a:p>
        </p:txBody>
      </p:sp>
      <p:sp>
        <p:nvSpPr>
          <p:cNvPr id="5" name="Date Placeholder 4"/>
          <p:cNvSpPr>
            <a:spLocks noGrp="1"/>
          </p:cNvSpPr>
          <p:nvPr>
            <p:ph type="dt" sz="half" idx="10"/>
          </p:nvPr>
        </p:nvSpPr>
        <p:spPr/>
        <p:txBody>
          <a:bodyPr/>
          <a:lstStyle/>
          <a:p>
            <a:fld id="{E0EDEEF3-BD8C-4E1A-A1E6-4529307B37FD}" type="datetimeFigureOut">
              <a:rPr lang="es-AR" smtClean="0"/>
              <a:t>10/8/2026</a:t>
            </a:fld>
            <a:endParaRPr lang="es-AR"/>
          </a:p>
        </p:txBody>
      </p:sp>
      <p:sp>
        <p:nvSpPr>
          <p:cNvPr id="6" name="Footer Placeholder 5"/>
          <p:cNvSpPr>
            <a:spLocks noGrp="1"/>
          </p:cNvSpPr>
          <p:nvPr>
            <p:ph type="ftr" sz="quarter" idx="11"/>
          </p:nvPr>
        </p:nvSpPr>
        <p:spPr/>
        <p:txBody>
          <a:bodyPr/>
          <a:lstStyle/>
          <a:p>
            <a:endParaRPr lang="es-AR"/>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A7911D9-3E35-4005-B3C6-AD1CE8330BBF}" type="slidenum">
              <a:rPr lang="es-AR" smtClean="0"/>
              <a:t>‹Nº›</a:t>
            </a:fld>
            <a:endParaRPr lang="es-AR"/>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09250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el estilo de texto del patrón</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Editar el estilo de texto del patrón</a:t>
            </a:r>
          </a:p>
        </p:txBody>
      </p:sp>
      <p:sp>
        <p:nvSpPr>
          <p:cNvPr id="5" name="Date Placeholder 4"/>
          <p:cNvSpPr>
            <a:spLocks noGrp="1"/>
          </p:cNvSpPr>
          <p:nvPr>
            <p:ph type="dt" sz="half" idx="10"/>
          </p:nvPr>
        </p:nvSpPr>
        <p:spPr/>
        <p:txBody>
          <a:bodyPr/>
          <a:lstStyle/>
          <a:p>
            <a:fld id="{E0EDEEF3-BD8C-4E1A-A1E6-4529307B37FD}" type="datetimeFigureOut">
              <a:rPr lang="es-AR" smtClean="0"/>
              <a:t>10/8/2026</a:t>
            </a:fld>
            <a:endParaRPr lang="es-AR"/>
          </a:p>
        </p:txBody>
      </p:sp>
      <p:sp>
        <p:nvSpPr>
          <p:cNvPr id="6" name="Footer Placeholder 5"/>
          <p:cNvSpPr>
            <a:spLocks noGrp="1"/>
          </p:cNvSpPr>
          <p:nvPr>
            <p:ph type="ftr" sz="quarter" idx="11"/>
          </p:nvPr>
        </p:nvSpPr>
        <p:spPr/>
        <p:txBody>
          <a:bodyPr/>
          <a:lstStyle/>
          <a:p>
            <a:endParaRPr lang="es-A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A7911D9-3E35-4005-B3C6-AD1CE8330BBF}" type="slidenum">
              <a:rPr lang="es-AR" smtClean="0"/>
              <a:t>‹Nº›</a:t>
            </a:fld>
            <a:endParaRPr lang="es-AR"/>
          </a:p>
        </p:txBody>
      </p:sp>
    </p:spTree>
    <p:extLst>
      <p:ext uri="{BB962C8B-B14F-4D97-AF65-F5344CB8AC3E}">
        <p14:creationId xmlns:p14="http://schemas.microsoft.com/office/powerpoint/2010/main" val="14465558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E0EDEEF3-BD8C-4E1A-A1E6-4529307B37FD}" type="datetimeFigureOut">
              <a:rPr lang="es-AR" smtClean="0"/>
              <a:t>10/8/2026</a:t>
            </a:fld>
            <a:endParaRPr lang="es-AR"/>
          </a:p>
        </p:txBody>
      </p:sp>
      <p:sp>
        <p:nvSpPr>
          <p:cNvPr id="5" name="Footer Placeholder 4"/>
          <p:cNvSpPr>
            <a:spLocks noGrp="1"/>
          </p:cNvSpPr>
          <p:nvPr>
            <p:ph type="ftr" sz="quarter" idx="11"/>
          </p:nvPr>
        </p:nvSpPr>
        <p:spPr/>
        <p:txBody>
          <a:bodyPr/>
          <a:lstStyle/>
          <a:p>
            <a:endParaRPr lang="es-A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A7911D9-3E35-4005-B3C6-AD1CE8330BBF}" type="slidenum">
              <a:rPr lang="es-AR" smtClean="0"/>
              <a:t>‹Nº›</a:t>
            </a:fld>
            <a:endParaRPr lang="es-AR"/>
          </a:p>
        </p:txBody>
      </p:sp>
    </p:spTree>
    <p:extLst>
      <p:ext uri="{BB962C8B-B14F-4D97-AF65-F5344CB8AC3E}">
        <p14:creationId xmlns:p14="http://schemas.microsoft.com/office/powerpoint/2010/main" val="141691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E0EDEEF3-BD8C-4E1A-A1E6-4529307B37FD}" type="datetimeFigureOut">
              <a:rPr lang="es-AR" smtClean="0"/>
              <a:t>10/8/2026</a:t>
            </a:fld>
            <a:endParaRPr lang="es-AR"/>
          </a:p>
        </p:txBody>
      </p:sp>
      <p:sp>
        <p:nvSpPr>
          <p:cNvPr id="5" name="Footer Placeholder 4"/>
          <p:cNvSpPr>
            <a:spLocks noGrp="1"/>
          </p:cNvSpPr>
          <p:nvPr>
            <p:ph type="ftr" sz="quarter" idx="11"/>
          </p:nvPr>
        </p:nvSpPr>
        <p:spPr/>
        <p:txBody>
          <a:bodyPr/>
          <a:lstStyle/>
          <a:p>
            <a:endParaRPr lang="es-A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A7911D9-3E35-4005-B3C6-AD1CE8330BBF}" type="slidenum">
              <a:rPr lang="es-AR" smtClean="0"/>
              <a:t>‹Nº›</a:t>
            </a:fld>
            <a:endParaRPr lang="es-AR"/>
          </a:p>
        </p:txBody>
      </p:sp>
    </p:spTree>
    <p:extLst>
      <p:ext uri="{BB962C8B-B14F-4D97-AF65-F5344CB8AC3E}">
        <p14:creationId xmlns:p14="http://schemas.microsoft.com/office/powerpoint/2010/main" val="881824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E0EDEEF3-BD8C-4E1A-A1E6-4529307B37FD}" type="datetimeFigureOut">
              <a:rPr lang="es-AR" smtClean="0"/>
              <a:t>10/8/2026</a:t>
            </a:fld>
            <a:endParaRPr lang="es-AR"/>
          </a:p>
        </p:txBody>
      </p:sp>
      <p:sp>
        <p:nvSpPr>
          <p:cNvPr id="5" name="Footer Placeholder 4"/>
          <p:cNvSpPr>
            <a:spLocks noGrp="1"/>
          </p:cNvSpPr>
          <p:nvPr>
            <p:ph type="ftr" sz="quarter" idx="11"/>
          </p:nvPr>
        </p:nvSpPr>
        <p:spPr/>
        <p:txBody>
          <a:bodyPr/>
          <a:lstStyle/>
          <a:p>
            <a:endParaRPr lang="es-A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a:lstStyle/>
          <a:p>
            <a:endParaRPr lang="es-AR"/>
          </a:p>
        </p:txBody>
      </p:sp>
      <p:sp>
        <p:nvSpPr>
          <p:cNvPr id="6" name="Slide Number Placeholder 5"/>
          <p:cNvSpPr>
            <a:spLocks noGrp="1"/>
          </p:cNvSpPr>
          <p:nvPr>
            <p:ph type="sldNum" sz="quarter" idx="12"/>
          </p:nvPr>
        </p:nvSpPr>
        <p:spPr/>
        <p:txBody>
          <a:bodyPr/>
          <a:lstStyle/>
          <a:p>
            <a:fld id="{DA7911D9-3E35-4005-B3C6-AD1CE8330BBF}" type="slidenum">
              <a:rPr lang="es-AR" smtClean="0"/>
              <a:t>‹Nº›</a:t>
            </a:fld>
            <a:endParaRPr lang="es-AR"/>
          </a:p>
        </p:txBody>
      </p:sp>
    </p:spTree>
    <p:extLst>
      <p:ext uri="{BB962C8B-B14F-4D97-AF65-F5344CB8AC3E}">
        <p14:creationId xmlns:p14="http://schemas.microsoft.com/office/powerpoint/2010/main" val="29665988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E0EDEEF3-BD8C-4E1A-A1E6-4529307B37FD}" type="datetimeFigureOut">
              <a:rPr lang="es-AR" smtClean="0"/>
              <a:t>10/8/2026</a:t>
            </a:fld>
            <a:endParaRPr lang="es-AR"/>
          </a:p>
        </p:txBody>
      </p:sp>
      <p:sp>
        <p:nvSpPr>
          <p:cNvPr id="5" name="Footer Placeholder 4"/>
          <p:cNvSpPr>
            <a:spLocks noGrp="1"/>
          </p:cNvSpPr>
          <p:nvPr>
            <p:ph type="ftr" sz="quarter" idx="11"/>
          </p:nvPr>
        </p:nvSpPr>
        <p:spPr/>
        <p:txBody>
          <a:bodyPr/>
          <a:lstStyle/>
          <a:p>
            <a:endParaRPr lang="es-AR"/>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a:lstStyle/>
          <a:p>
            <a:endParaRPr lang="es-AR"/>
          </a:p>
        </p:txBody>
      </p:sp>
      <p:sp>
        <p:nvSpPr>
          <p:cNvPr id="6" name="Slide Number Placeholder 5"/>
          <p:cNvSpPr>
            <a:spLocks noGrp="1"/>
          </p:cNvSpPr>
          <p:nvPr>
            <p:ph type="sldNum" sz="quarter" idx="12"/>
          </p:nvPr>
        </p:nvSpPr>
        <p:spPr>
          <a:xfrm>
            <a:off x="511228" y="3244140"/>
            <a:ext cx="584978" cy="365125"/>
          </a:xfrm>
        </p:spPr>
        <p:txBody>
          <a:bodyPr/>
          <a:lstStyle/>
          <a:p>
            <a:fld id="{DA7911D9-3E35-4005-B3C6-AD1CE8330BBF}" type="slidenum">
              <a:rPr lang="es-AR" smtClean="0"/>
              <a:t>‹Nº›</a:t>
            </a:fld>
            <a:endParaRPr lang="es-AR"/>
          </a:p>
        </p:txBody>
      </p:sp>
    </p:spTree>
    <p:extLst>
      <p:ext uri="{BB962C8B-B14F-4D97-AF65-F5344CB8AC3E}">
        <p14:creationId xmlns:p14="http://schemas.microsoft.com/office/powerpoint/2010/main" val="735184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E0EDEEF3-BD8C-4E1A-A1E6-4529307B37FD}" type="datetimeFigureOut">
              <a:rPr lang="es-AR" smtClean="0"/>
              <a:t>10/8/2026</a:t>
            </a:fld>
            <a:endParaRPr lang="es-AR"/>
          </a:p>
        </p:txBody>
      </p:sp>
      <p:sp>
        <p:nvSpPr>
          <p:cNvPr id="6" name="Footer Placeholder 5"/>
          <p:cNvSpPr>
            <a:spLocks noGrp="1"/>
          </p:cNvSpPr>
          <p:nvPr>
            <p:ph type="ftr" sz="quarter" idx="11"/>
          </p:nvPr>
        </p:nvSpPr>
        <p:spPr/>
        <p:txBody>
          <a:bodyPr/>
          <a:lstStyle/>
          <a:p>
            <a:endParaRPr lang="es-AR"/>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a:lstStyle/>
          <a:p>
            <a:endParaRPr lang="es-AR"/>
          </a:p>
        </p:txBody>
      </p:sp>
      <p:sp>
        <p:nvSpPr>
          <p:cNvPr id="10" name="Slide Number Placeholder 5"/>
          <p:cNvSpPr>
            <a:spLocks noGrp="1"/>
          </p:cNvSpPr>
          <p:nvPr>
            <p:ph type="sldNum" sz="quarter" idx="12"/>
          </p:nvPr>
        </p:nvSpPr>
        <p:spPr>
          <a:xfrm>
            <a:off x="511228" y="787783"/>
            <a:ext cx="584978" cy="365125"/>
          </a:xfrm>
        </p:spPr>
        <p:txBody>
          <a:bodyPr/>
          <a:lstStyle/>
          <a:p>
            <a:fld id="{DA7911D9-3E35-4005-B3C6-AD1CE8330BBF}" type="slidenum">
              <a:rPr lang="es-AR" smtClean="0"/>
              <a:t>‹Nº›</a:t>
            </a:fld>
            <a:endParaRPr lang="es-AR"/>
          </a:p>
        </p:txBody>
      </p:sp>
    </p:spTree>
    <p:extLst>
      <p:ext uri="{BB962C8B-B14F-4D97-AF65-F5344CB8AC3E}">
        <p14:creationId xmlns:p14="http://schemas.microsoft.com/office/powerpoint/2010/main" val="16345110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E0EDEEF3-BD8C-4E1A-A1E6-4529307B37FD}" type="datetimeFigureOut">
              <a:rPr lang="es-AR" smtClean="0"/>
              <a:t>10/8/2026</a:t>
            </a:fld>
            <a:endParaRPr lang="es-AR"/>
          </a:p>
        </p:txBody>
      </p:sp>
      <p:sp>
        <p:nvSpPr>
          <p:cNvPr id="8" name="Footer Placeholder 7"/>
          <p:cNvSpPr>
            <a:spLocks noGrp="1"/>
          </p:cNvSpPr>
          <p:nvPr>
            <p:ph type="ftr" sz="quarter" idx="11"/>
          </p:nvPr>
        </p:nvSpPr>
        <p:spPr/>
        <p:txBody>
          <a:bodyPr/>
          <a:lstStyle/>
          <a:p>
            <a:endParaRPr lang="es-AR"/>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DA7911D9-3E35-4005-B3C6-AD1CE8330BBF}" type="slidenum">
              <a:rPr lang="es-AR" smtClean="0"/>
              <a:t>‹Nº›</a:t>
            </a:fld>
            <a:endParaRPr lang="es-AR"/>
          </a:p>
        </p:txBody>
      </p:sp>
    </p:spTree>
    <p:extLst>
      <p:ext uri="{BB962C8B-B14F-4D97-AF65-F5344CB8AC3E}">
        <p14:creationId xmlns:p14="http://schemas.microsoft.com/office/powerpoint/2010/main" val="20299429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E0EDEEF3-BD8C-4E1A-A1E6-4529307B37FD}" type="datetimeFigureOut">
              <a:rPr lang="es-AR" smtClean="0"/>
              <a:t>10/8/2026</a:t>
            </a:fld>
            <a:endParaRPr lang="es-AR"/>
          </a:p>
        </p:txBody>
      </p:sp>
      <p:sp>
        <p:nvSpPr>
          <p:cNvPr id="4" name="Footer Placeholder 3"/>
          <p:cNvSpPr>
            <a:spLocks noGrp="1"/>
          </p:cNvSpPr>
          <p:nvPr>
            <p:ph type="ftr" sz="quarter" idx="11"/>
          </p:nvPr>
        </p:nvSpPr>
        <p:spPr/>
        <p:txBody>
          <a:bodyPr/>
          <a:lstStyle/>
          <a:p>
            <a:endParaRPr lang="es-AR"/>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a:lstStyle/>
          <a:p>
            <a:endParaRPr lang="es-AR"/>
          </a:p>
        </p:txBody>
      </p:sp>
      <p:sp>
        <p:nvSpPr>
          <p:cNvPr id="5" name="Slide Number Placeholder 4"/>
          <p:cNvSpPr>
            <a:spLocks noGrp="1"/>
          </p:cNvSpPr>
          <p:nvPr>
            <p:ph type="sldNum" sz="quarter" idx="12"/>
          </p:nvPr>
        </p:nvSpPr>
        <p:spPr/>
        <p:txBody>
          <a:bodyPr/>
          <a:lstStyle/>
          <a:p>
            <a:fld id="{DA7911D9-3E35-4005-B3C6-AD1CE8330BBF}" type="slidenum">
              <a:rPr lang="es-AR" smtClean="0"/>
              <a:t>‹Nº›</a:t>
            </a:fld>
            <a:endParaRPr lang="es-AR"/>
          </a:p>
        </p:txBody>
      </p:sp>
    </p:spTree>
    <p:extLst>
      <p:ext uri="{BB962C8B-B14F-4D97-AF65-F5344CB8AC3E}">
        <p14:creationId xmlns:p14="http://schemas.microsoft.com/office/powerpoint/2010/main" val="20008245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EDEEF3-BD8C-4E1A-A1E6-4529307B37FD}" type="datetimeFigureOut">
              <a:rPr lang="es-AR" smtClean="0"/>
              <a:t>10/8/2026</a:t>
            </a:fld>
            <a:endParaRPr lang="es-AR"/>
          </a:p>
        </p:txBody>
      </p:sp>
      <p:sp>
        <p:nvSpPr>
          <p:cNvPr id="3" name="Footer Placeholder 2"/>
          <p:cNvSpPr>
            <a:spLocks noGrp="1"/>
          </p:cNvSpPr>
          <p:nvPr>
            <p:ph type="ftr" sz="quarter" idx="11"/>
          </p:nvPr>
        </p:nvSpPr>
        <p:spPr/>
        <p:txBody>
          <a:bodyPr/>
          <a:lstStyle/>
          <a:p>
            <a:endParaRPr lang="es-AR"/>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a:lstStyle/>
          <a:p>
            <a:endParaRPr lang="es-AR"/>
          </a:p>
        </p:txBody>
      </p:sp>
      <p:sp>
        <p:nvSpPr>
          <p:cNvPr id="4" name="Slide Number Placeholder 3"/>
          <p:cNvSpPr>
            <a:spLocks noGrp="1"/>
          </p:cNvSpPr>
          <p:nvPr>
            <p:ph type="sldNum" sz="quarter" idx="12"/>
          </p:nvPr>
        </p:nvSpPr>
        <p:spPr/>
        <p:txBody>
          <a:bodyPr/>
          <a:lstStyle/>
          <a:p>
            <a:fld id="{DA7911D9-3E35-4005-B3C6-AD1CE8330BBF}" type="slidenum">
              <a:rPr lang="es-AR" smtClean="0"/>
              <a:t>‹Nº›</a:t>
            </a:fld>
            <a:endParaRPr lang="es-AR"/>
          </a:p>
        </p:txBody>
      </p:sp>
    </p:spTree>
    <p:extLst>
      <p:ext uri="{BB962C8B-B14F-4D97-AF65-F5344CB8AC3E}">
        <p14:creationId xmlns:p14="http://schemas.microsoft.com/office/powerpoint/2010/main" val="25701095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E0EDEEF3-BD8C-4E1A-A1E6-4529307B37FD}" type="datetimeFigureOut">
              <a:rPr lang="es-AR" smtClean="0"/>
              <a:t>10/8/2026</a:t>
            </a:fld>
            <a:endParaRPr lang="es-AR"/>
          </a:p>
        </p:txBody>
      </p:sp>
      <p:sp>
        <p:nvSpPr>
          <p:cNvPr id="6" name="Footer Placeholder 5"/>
          <p:cNvSpPr>
            <a:spLocks noGrp="1"/>
          </p:cNvSpPr>
          <p:nvPr>
            <p:ph type="ftr" sz="quarter" idx="11"/>
          </p:nvPr>
        </p:nvSpPr>
        <p:spPr/>
        <p:txBody>
          <a:bodyPr/>
          <a:lstStyle/>
          <a:p>
            <a:endParaRPr lang="es-A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A7911D9-3E35-4005-B3C6-AD1CE8330BBF}" type="slidenum">
              <a:rPr lang="es-AR" smtClean="0"/>
              <a:t>‹Nº›</a:t>
            </a:fld>
            <a:endParaRPr lang="es-AR"/>
          </a:p>
        </p:txBody>
      </p:sp>
    </p:spTree>
    <p:extLst>
      <p:ext uri="{BB962C8B-B14F-4D97-AF65-F5344CB8AC3E}">
        <p14:creationId xmlns:p14="http://schemas.microsoft.com/office/powerpoint/2010/main" val="23039614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E0EDEEF3-BD8C-4E1A-A1E6-4529307B37FD}" type="datetimeFigureOut">
              <a:rPr lang="es-AR" smtClean="0"/>
              <a:t>10/8/2026</a:t>
            </a:fld>
            <a:endParaRPr lang="es-AR"/>
          </a:p>
        </p:txBody>
      </p:sp>
      <p:sp>
        <p:nvSpPr>
          <p:cNvPr id="6" name="Footer Placeholder 5"/>
          <p:cNvSpPr>
            <a:spLocks noGrp="1"/>
          </p:cNvSpPr>
          <p:nvPr>
            <p:ph type="ftr" sz="quarter" idx="11"/>
          </p:nvPr>
        </p:nvSpPr>
        <p:spPr/>
        <p:txBody>
          <a:bodyPr/>
          <a:lstStyle/>
          <a:p>
            <a:endParaRPr lang="es-A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A7911D9-3E35-4005-B3C6-AD1CE8330BBF}" type="slidenum">
              <a:rPr lang="es-AR" smtClean="0"/>
              <a:t>‹Nº›</a:t>
            </a:fld>
            <a:endParaRPr lang="es-AR"/>
          </a:p>
        </p:txBody>
      </p:sp>
    </p:spTree>
    <p:extLst>
      <p:ext uri="{BB962C8B-B14F-4D97-AF65-F5344CB8AC3E}">
        <p14:creationId xmlns:p14="http://schemas.microsoft.com/office/powerpoint/2010/main" val="3736453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s-AR"/>
            </a:p>
          </p:txBody>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s-AR"/>
            </a:p>
          </p:txBody>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s-AR"/>
            </a:p>
          </p:txBody>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s-AR"/>
            </a:p>
          </p:txBody>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s-AR"/>
            </a:p>
          </p:txBody>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s-AR"/>
            </a:p>
          </p:txBody>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s-AR"/>
            </a:p>
          </p:txBody>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s-AR"/>
            </a:p>
          </p:txBody>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s-AR"/>
            </a:p>
          </p:txBody>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s-AR"/>
            </a:p>
          </p:txBody>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s-AR"/>
            </a:p>
          </p:txBody>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s-AR"/>
            </a:p>
          </p:txBody>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s-AR"/>
            </a:p>
          </p:txBody>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s-AR"/>
            </a:p>
          </p:txBody>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s-AR"/>
            </a:p>
          </p:txBody>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s-AR"/>
            </a:p>
          </p:txBody>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s-AR"/>
            </a:p>
          </p:txBody>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s-AR"/>
            </a:p>
          </p:txBody>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s-AR"/>
            </a:p>
          </p:txBody>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s-AR"/>
            </a:p>
          </p:txBody>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s-AR"/>
            </a:p>
          </p:txBody>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s-AR"/>
            </a:p>
          </p:txBody>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s-AR"/>
            </a:p>
          </p:txBody>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s-AR"/>
            </a:p>
          </p:txBody>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E0EDEEF3-BD8C-4E1A-A1E6-4529307B37FD}" type="datetimeFigureOut">
              <a:rPr lang="es-AR" smtClean="0"/>
              <a:t>10/8/2026</a:t>
            </a:fld>
            <a:endParaRPr lang="es-AR"/>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AR"/>
          </a:p>
        </p:txBody>
      </p:sp>
      <p:sp>
        <p:nvSpPr>
          <p:cNvPr id="6" name="Slide Number Placeholder 5"/>
          <p:cNvSpPr>
            <a:spLocks noGrp="1"/>
          </p:cNvSpPr>
          <p:nvPr>
            <p:ph type="sldNum" sz="quarter" idx="4"/>
          </p:nvPr>
        </p:nvSpPr>
        <p:spPr>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DA7911D9-3E35-4005-B3C6-AD1CE8330BBF}" type="slidenum">
              <a:rPr lang="es-AR" smtClean="0"/>
              <a:t>‹Nº›</a:t>
            </a:fld>
            <a:endParaRPr lang="es-AR"/>
          </a:p>
        </p:txBody>
      </p:sp>
    </p:spTree>
    <p:extLst>
      <p:ext uri="{BB962C8B-B14F-4D97-AF65-F5344CB8AC3E}">
        <p14:creationId xmlns:p14="http://schemas.microsoft.com/office/powerpoint/2010/main" val="1525868466"/>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 id="2147483829" r:id="rId13"/>
    <p:sldLayoutId id="2147483830" r:id="rId14"/>
    <p:sldLayoutId id="2147483831" r:id="rId15"/>
    <p:sldLayoutId id="2147483832"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 Id="rId5" Type="http://schemas.openxmlformats.org/officeDocument/2006/relationships/image" Target="../media/image21.png"/><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xml"/><Relationship Id="rId4" Type="http://schemas.openxmlformats.org/officeDocument/2006/relationships/image" Target="../media/image2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2957" y="149906"/>
            <a:ext cx="1171575" cy="1190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CuadroTexto"/>
          <p:cNvSpPr txBox="1"/>
          <p:nvPr/>
        </p:nvSpPr>
        <p:spPr>
          <a:xfrm>
            <a:off x="2460180" y="149906"/>
            <a:ext cx="6190827" cy="400110"/>
          </a:xfrm>
          <a:prstGeom prst="rect">
            <a:avLst/>
          </a:prstGeom>
          <a:noFill/>
        </p:spPr>
        <p:txBody>
          <a:bodyPr wrap="square" rtlCol="0">
            <a:spAutoFit/>
          </a:bodyPr>
          <a:lstStyle/>
          <a:p>
            <a:r>
              <a:rPr lang="es-AR" sz="2000" dirty="0">
                <a:latin typeface="Calisto MT" panose="02040603050505030304" pitchFamily="18" charset="0"/>
              </a:rPr>
              <a:t>Escuela Superior de Enfermería “Cecilia Grierson”</a:t>
            </a:r>
          </a:p>
        </p:txBody>
      </p:sp>
      <p:pic>
        <p:nvPicPr>
          <p:cNvPr id="1027" name="Picture 3"/>
          <p:cNvPicPr>
            <a:picLocks noChangeAspect="1" noChangeArrowheads="1"/>
          </p:cNvPicPr>
          <p:nvPr/>
        </p:nvPicPr>
        <p:blipFill rotWithShape="1">
          <a:blip r:embed="rId4">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b="5477"/>
          <a:stretch/>
        </p:blipFill>
        <p:spPr bwMode="auto">
          <a:xfrm>
            <a:off x="1549995" y="656025"/>
            <a:ext cx="7026672" cy="597767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Título"/>
          <p:cNvSpPr>
            <a:spLocks noGrp="1"/>
          </p:cNvSpPr>
          <p:nvPr>
            <p:ph type="ctrTitle"/>
          </p:nvPr>
        </p:nvSpPr>
        <p:spPr>
          <a:xfrm>
            <a:off x="1475656" y="1400101"/>
            <a:ext cx="7175351" cy="1236812"/>
          </a:xfrm>
        </p:spPr>
        <p:txBody>
          <a:bodyPr>
            <a:normAutofit fontScale="90000"/>
          </a:bodyPr>
          <a:lstStyle/>
          <a:p>
            <a:pPr marL="182880" indent="0" algn="ctr">
              <a:buNone/>
            </a:pPr>
            <a:r>
              <a:rPr lang="es-AR" dirty="0"/>
              <a:t>Valoración de la función respiratoria</a:t>
            </a:r>
          </a:p>
        </p:txBody>
      </p:sp>
      <p:sp>
        <p:nvSpPr>
          <p:cNvPr id="3" name="2 Subtítulo"/>
          <p:cNvSpPr>
            <a:spLocks noGrp="1"/>
          </p:cNvSpPr>
          <p:nvPr>
            <p:ph type="subTitle" idx="1"/>
          </p:nvPr>
        </p:nvSpPr>
        <p:spPr>
          <a:xfrm>
            <a:off x="4864423" y="6453336"/>
            <a:ext cx="3956050" cy="360735"/>
          </a:xfrm>
        </p:spPr>
        <p:txBody>
          <a:bodyPr>
            <a:noAutofit/>
          </a:bodyPr>
          <a:lstStyle/>
          <a:p>
            <a:r>
              <a:rPr lang="es-AR" sz="2400" dirty="0">
                <a:solidFill>
                  <a:schemeClr val="tx1">
                    <a:lumMod val="85000"/>
                    <a:lumOff val="1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Prof. Lic. Sara L. Penice</a:t>
            </a:r>
          </a:p>
        </p:txBody>
      </p:sp>
    </p:spTree>
    <p:extLst>
      <p:ext uri="{BB962C8B-B14F-4D97-AF65-F5344CB8AC3E}">
        <p14:creationId xmlns:p14="http://schemas.microsoft.com/office/powerpoint/2010/main" val="18894555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1115616" y="188641"/>
            <a:ext cx="4464496" cy="1152128"/>
          </a:xfrm>
        </p:spPr>
        <p:txBody>
          <a:bodyPr>
            <a:normAutofit/>
          </a:bodyPr>
          <a:lstStyle/>
          <a:p>
            <a:pPr algn="l"/>
            <a:r>
              <a:rPr lang="es-AR" sz="4000" dirty="0"/>
              <a:t>Bronquiolos</a:t>
            </a:r>
            <a:endParaRPr lang="es-AR" sz="4800" dirty="0"/>
          </a:p>
        </p:txBody>
      </p:sp>
      <p:sp>
        <p:nvSpPr>
          <p:cNvPr id="6" name="5 Subtítulo"/>
          <p:cNvSpPr>
            <a:spLocks noGrp="1"/>
          </p:cNvSpPr>
          <p:nvPr>
            <p:ph type="subTitle" idx="1"/>
          </p:nvPr>
        </p:nvSpPr>
        <p:spPr>
          <a:xfrm>
            <a:off x="1115616" y="1700808"/>
            <a:ext cx="4464496" cy="3960440"/>
          </a:xfrm>
        </p:spPr>
        <p:txBody>
          <a:bodyPr>
            <a:normAutofit lnSpcReduction="10000"/>
          </a:bodyPr>
          <a:lstStyle/>
          <a:p>
            <a:pPr marL="285750" indent="-285750">
              <a:buFont typeface="Century Gothic" panose="020B0502020202020204" pitchFamily="34" charset="0"/>
              <a:buChar char="►"/>
            </a:pPr>
            <a:r>
              <a:rPr lang="es-AR" dirty="0"/>
              <a:t>Cada bronquio lobar se divide en bronquios terciarios o </a:t>
            </a:r>
            <a:r>
              <a:rPr lang="es-AR" dirty="0">
                <a:solidFill>
                  <a:srgbClr val="C00000"/>
                </a:solidFill>
              </a:rPr>
              <a:t>segmentario</a:t>
            </a:r>
            <a:r>
              <a:rPr lang="es-AR" dirty="0"/>
              <a:t>s.</a:t>
            </a:r>
          </a:p>
          <a:p>
            <a:endParaRPr lang="es-AR" dirty="0"/>
          </a:p>
          <a:p>
            <a:pPr marL="285750" indent="-285750">
              <a:buFont typeface="Century Gothic" panose="020B0502020202020204" pitchFamily="34" charset="0"/>
              <a:buChar char="►"/>
            </a:pPr>
            <a:r>
              <a:rPr lang="es-AR" dirty="0"/>
              <a:t>Luego se dividen en </a:t>
            </a:r>
            <a:r>
              <a:rPr lang="es-AR" b="1" dirty="0">
                <a:solidFill>
                  <a:srgbClr val="FF0000"/>
                </a:solidFill>
              </a:rPr>
              <a:t>bronquiolos </a:t>
            </a:r>
            <a:r>
              <a:rPr lang="es-AR" dirty="0"/>
              <a:t>terminales que son las ramificaciones finales de los bronquios.(estructura tubular es de 0.5 mm de diámetro).</a:t>
            </a:r>
          </a:p>
          <a:p>
            <a:pPr marL="285750" indent="-285750">
              <a:buFont typeface="Century Gothic" panose="020B0502020202020204" pitchFamily="34" charset="0"/>
              <a:buChar char="►"/>
            </a:pPr>
            <a:endParaRPr lang="es-AR" dirty="0"/>
          </a:p>
          <a:p>
            <a:pPr marL="285750" indent="-285750">
              <a:buFont typeface="Century Gothic" panose="020B0502020202020204" pitchFamily="34" charset="0"/>
              <a:buChar char="►"/>
            </a:pPr>
            <a:r>
              <a:rPr lang="es-AR" dirty="0"/>
              <a:t>Se dividen en bronquiolos respiratorios, que constituyen la última ramificación antes de los </a:t>
            </a:r>
            <a:r>
              <a:rPr lang="es-AR" dirty="0">
                <a:solidFill>
                  <a:srgbClr val="FF0000"/>
                </a:solidFill>
              </a:rPr>
              <a:t>sacos alveolares. </a:t>
            </a:r>
          </a:p>
          <a:p>
            <a:pPr marL="342900" indent="-342900">
              <a:buFont typeface="Arial" panose="020B0604020202020204" pitchFamily="34" charset="0"/>
              <a:buChar char="•"/>
            </a:pPr>
            <a:endParaRPr lang="es-AR" dirty="0"/>
          </a:p>
        </p:txBody>
      </p:sp>
      <p:pic>
        <p:nvPicPr>
          <p:cNvPr id="3" name="Imagen 2"/>
          <p:cNvPicPr>
            <a:picLocks noChangeAspect="1"/>
          </p:cNvPicPr>
          <p:nvPr/>
        </p:nvPicPr>
        <p:blipFill>
          <a:blip r:embed="rId2"/>
          <a:stretch>
            <a:fillRect/>
          </a:stretch>
        </p:blipFill>
        <p:spPr>
          <a:xfrm>
            <a:off x="6084168" y="1700808"/>
            <a:ext cx="2667000" cy="3744416"/>
          </a:xfrm>
          <a:prstGeom prst="rect">
            <a:avLst/>
          </a:prstGeom>
        </p:spPr>
      </p:pic>
    </p:spTree>
    <p:extLst>
      <p:ext uri="{BB962C8B-B14F-4D97-AF65-F5344CB8AC3E}">
        <p14:creationId xmlns:p14="http://schemas.microsoft.com/office/powerpoint/2010/main" val="21756096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Título"/>
          <p:cNvSpPr>
            <a:spLocks noGrp="1"/>
          </p:cNvSpPr>
          <p:nvPr>
            <p:ph type="title"/>
          </p:nvPr>
        </p:nvSpPr>
        <p:spPr>
          <a:xfrm>
            <a:off x="971600" y="260648"/>
            <a:ext cx="7056784" cy="1143000"/>
          </a:xfrm>
        </p:spPr>
        <p:txBody>
          <a:bodyPr/>
          <a:lstStyle/>
          <a:p>
            <a:pPr algn="l"/>
            <a:r>
              <a:rPr lang="es-AR" sz="4400" dirty="0"/>
              <a:t>Bronquiolos</a:t>
            </a:r>
            <a:r>
              <a:rPr lang="es-AR" sz="4000" dirty="0"/>
              <a:t> respiratorios</a:t>
            </a:r>
          </a:p>
        </p:txBody>
      </p:sp>
      <p:sp>
        <p:nvSpPr>
          <p:cNvPr id="14" name="13 Marcador de contenido"/>
          <p:cNvSpPr>
            <a:spLocks noGrp="1"/>
          </p:cNvSpPr>
          <p:nvPr>
            <p:ph idx="1"/>
          </p:nvPr>
        </p:nvSpPr>
        <p:spPr>
          <a:xfrm>
            <a:off x="971600" y="1628800"/>
            <a:ext cx="3528392" cy="4248472"/>
          </a:xfrm>
        </p:spPr>
        <p:txBody>
          <a:bodyPr>
            <a:normAutofit/>
          </a:bodyPr>
          <a:lstStyle/>
          <a:p>
            <a:r>
              <a:rPr lang="es-AR" dirty="0"/>
              <a:t>Los bronquiolos terminales ramifican en</a:t>
            </a:r>
          </a:p>
          <a:p>
            <a:r>
              <a:rPr lang="es-AR" dirty="0"/>
              <a:t> bronquiolos respiratorios y se dividen a su vez en</a:t>
            </a:r>
          </a:p>
          <a:p>
            <a:r>
              <a:rPr lang="es-AR" dirty="0"/>
              <a:t> conductos alveolares.</a:t>
            </a:r>
          </a:p>
          <a:p>
            <a:r>
              <a:rPr lang="es-AR" dirty="0"/>
              <a:t>Sacos alveolares </a:t>
            </a:r>
          </a:p>
          <a:p>
            <a:r>
              <a:rPr lang="es-AR" dirty="0"/>
              <a:t>Alveolo</a:t>
            </a:r>
          </a:p>
        </p:txBody>
      </p:sp>
      <p:pic>
        <p:nvPicPr>
          <p:cNvPr id="2" name="Imagen 1"/>
          <p:cNvPicPr>
            <a:picLocks noChangeAspect="1"/>
          </p:cNvPicPr>
          <p:nvPr/>
        </p:nvPicPr>
        <p:blipFill>
          <a:blip r:embed="rId2"/>
          <a:stretch>
            <a:fillRect/>
          </a:stretch>
        </p:blipFill>
        <p:spPr>
          <a:xfrm>
            <a:off x="4355976" y="1429048"/>
            <a:ext cx="4768304" cy="3800152"/>
          </a:xfrm>
          <a:prstGeom prst="rect">
            <a:avLst/>
          </a:prstGeom>
        </p:spPr>
      </p:pic>
    </p:spTree>
    <p:extLst>
      <p:ext uri="{BB962C8B-B14F-4D97-AF65-F5344CB8AC3E}">
        <p14:creationId xmlns:p14="http://schemas.microsoft.com/office/powerpoint/2010/main" val="21156373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547664" y="116632"/>
            <a:ext cx="5648415" cy="1143000"/>
          </a:xfrm>
        </p:spPr>
        <p:txBody>
          <a:bodyPr/>
          <a:lstStyle/>
          <a:p>
            <a:pPr algn="l"/>
            <a:r>
              <a:rPr lang="es-AR" dirty="0"/>
              <a:t>Alveolos</a:t>
            </a:r>
          </a:p>
        </p:txBody>
      </p:sp>
      <p:sp>
        <p:nvSpPr>
          <p:cNvPr id="3" name="2 Marcador de contenido"/>
          <p:cNvSpPr>
            <a:spLocks noGrp="1"/>
          </p:cNvSpPr>
          <p:nvPr>
            <p:ph idx="1"/>
          </p:nvPr>
        </p:nvSpPr>
        <p:spPr>
          <a:xfrm>
            <a:off x="1187624" y="1052736"/>
            <a:ext cx="4680519" cy="5454732"/>
          </a:xfrm>
        </p:spPr>
        <p:txBody>
          <a:bodyPr>
            <a:normAutofit/>
          </a:bodyPr>
          <a:lstStyle/>
          <a:p>
            <a:r>
              <a:rPr lang="es-AR" dirty="0"/>
              <a:t>Son sacos recubiertos en su pared interna por líquido blanco y pegajoso, llamado </a:t>
            </a:r>
            <a:r>
              <a:rPr lang="es-AR" dirty="0">
                <a:solidFill>
                  <a:srgbClr val="FF0000"/>
                </a:solidFill>
              </a:rPr>
              <a:t>agente tenso activo o surfactantes (emulsionantes)</a:t>
            </a:r>
          </a:p>
          <a:p>
            <a:r>
              <a:rPr lang="es-AR" dirty="0"/>
              <a:t>Esta rodeados por una red con infinidad de capilares sanguíneos.</a:t>
            </a:r>
          </a:p>
          <a:p>
            <a:r>
              <a:rPr lang="es-AR" dirty="0"/>
              <a:t>En él produce el intercambio de gases entre el O2 y el CO : </a:t>
            </a:r>
            <a:r>
              <a:rPr lang="es-AR" b="1" dirty="0">
                <a:solidFill>
                  <a:srgbClr val="FF0000"/>
                </a:solidFill>
              </a:rPr>
              <a:t>Hematosis.</a:t>
            </a:r>
          </a:p>
          <a:p>
            <a:r>
              <a:rPr lang="es-AR" dirty="0"/>
              <a:t>La hematosis se produce por el proceso </a:t>
            </a:r>
            <a:r>
              <a:rPr lang="es-AR" b="1" dirty="0">
                <a:solidFill>
                  <a:srgbClr val="FF0000"/>
                </a:solidFill>
              </a:rPr>
              <a:t>DIFUSION </a:t>
            </a:r>
            <a:r>
              <a:rPr lang="es-AR" dirty="0"/>
              <a:t>que consiste en que las moléculas de aire se desplazan desde donde hay más concentración a donde hay menos. </a:t>
            </a:r>
          </a:p>
          <a:p>
            <a:endParaRPr lang="es-AR" sz="2400" dirty="0"/>
          </a:p>
        </p:txBody>
      </p:sp>
      <p:pic>
        <p:nvPicPr>
          <p:cNvPr id="6" name="Imagen 5"/>
          <p:cNvPicPr>
            <a:picLocks noChangeAspect="1"/>
          </p:cNvPicPr>
          <p:nvPr/>
        </p:nvPicPr>
        <p:blipFill>
          <a:blip r:embed="rId3"/>
          <a:stretch>
            <a:fillRect/>
          </a:stretch>
        </p:blipFill>
        <p:spPr>
          <a:xfrm>
            <a:off x="5580112" y="1058943"/>
            <a:ext cx="3472418" cy="4314273"/>
          </a:xfrm>
          <a:prstGeom prst="rect">
            <a:avLst/>
          </a:prstGeom>
        </p:spPr>
      </p:pic>
    </p:spTree>
    <p:extLst>
      <p:ext uri="{BB962C8B-B14F-4D97-AF65-F5344CB8AC3E}">
        <p14:creationId xmlns:p14="http://schemas.microsoft.com/office/powerpoint/2010/main" val="1683874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arcador de contenido 5"/>
          <p:cNvPicPr>
            <a:picLocks noGrp="1" noChangeAspect="1"/>
          </p:cNvPicPr>
          <p:nvPr>
            <p:ph idx="4294967295"/>
          </p:nvPr>
        </p:nvPicPr>
        <p:blipFill>
          <a:blip r:embed="rId2"/>
          <a:stretch>
            <a:fillRect/>
          </a:stretch>
        </p:blipFill>
        <p:spPr>
          <a:xfrm>
            <a:off x="1547664" y="332656"/>
            <a:ext cx="7380312" cy="6394009"/>
          </a:xfrm>
          <a:prstGeom prst="rect">
            <a:avLst/>
          </a:prstGeom>
        </p:spPr>
      </p:pic>
    </p:spTree>
    <p:extLst>
      <p:ext uri="{BB962C8B-B14F-4D97-AF65-F5344CB8AC3E}">
        <p14:creationId xmlns:p14="http://schemas.microsoft.com/office/powerpoint/2010/main" val="1136152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691680" y="548680"/>
            <a:ext cx="6696744" cy="1143000"/>
          </a:xfrm>
        </p:spPr>
        <p:txBody>
          <a:bodyPr/>
          <a:lstStyle/>
          <a:p>
            <a:pPr algn="l"/>
            <a:r>
              <a:rPr lang="es-AR" dirty="0"/>
              <a:t>Valoración respiratoria</a:t>
            </a:r>
          </a:p>
        </p:txBody>
      </p:sp>
      <p:sp>
        <p:nvSpPr>
          <p:cNvPr id="3" name="2 Marcador de contenido"/>
          <p:cNvSpPr>
            <a:spLocks noGrp="1"/>
          </p:cNvSpPr>
          <p:nvPr>
            <p:ph idx="1"/>
          </p:nvPr>
        </p:nvSpPr>
        <p:spPr>
          <a:xfrm>
            <a:off x="1096214" y="1484784"/>
            <a:ext cx="6408713" cy="4392488"/>
          </a:xfrm>
        </p:spPr>
        <p:txBody>
          <a:bodyPr>
            <a:normAutofit/>
          </a:bodyPr>
          <a:lstStyle/>
          <a:p>
            <a:pPr marL="0" indent="0">
              <a:buNone/>
            </a:pPr>
            <a:r>
              <a:rPr lang="es-AR" sz="2000" b="1" dirty="0"/>
              <a:t>La valoración de enfermería de la función cardiopulmonar incluye datos recogidos de:</a:t>
            </a:r>
          </a:p>
          <a:p>
            <a:endParaRPr lang="es-AR" sz="2000" b="1" dirty="0"/>
          </a:p>
          <a:p>
            <a:r>
              <a:rPr lang="es-AR" sz="2000" dirty="0"/>
              <a:t>Datos obtenidos a través de la entrevista.</a:t>
            </a:r>
          </a:p>
          <a:p>
            <a:pPr marL="45720" indent="0">
              <a:buNone/>
            </a:pPr>
            <a:endParaRPr lang="es-AR" sz="2000" dirty="0"/>
          </a:p>
          <a:p>
            <a:r>
              <a:rPr lang="es-AR" sz="2000" dirty="0"/>
              <a:t>Exploración física </a:t>
            </a:r>
          </a:p>
          <a:p>
            <a:endParaRPr lang="es-AR" sz="2000" dirty="0"/>
          </a:p>
          <a:p>
            <a:r>
              <a:rPr lang="es-AR" sz="2000" dirty="0"/>
              <a:t>Resultados de pruebas diagnosticas.</a:t>
            </a:r>
          </a:p>
          <a:p>
            <a:endParaRPr lang="es-AR" sz="2000"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11752" y="1042008"/>
            <a:ext cx="2232248" cy="4104456"/>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79983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547664" y="332656"/>
            <a:ext cx="6552728" cy="1143000"/>
          </a:xfrm>
        </p:spPr>
        <p:txBody>
          <a:bodyPr/>
          <a:lstStyle/>
          <a:p>
            <a:pPr algn="l"/>
            <a:r>
              <a:rPr lang="es-AR" dirty="0"/>
              <a:t>Valoración respiratoria</a:t>
            </a:r>
          </a:p>
        </p:txBody>
      </p:sp>
      <p:sp>
        <p:nvSpPr>
          <p:cNvPr id="3" name="2 Marcador de contenido"/>
          <p:cNvSpPr>
            <a:spLocks noGrp="1"/>
          </p:cNvSpPr>
          <p:nvPr>
            <p:ph idx="1"/>
          </p:nvPr>
        </p:nvSpPr>
        <p:spPr>
          <a:xfrm>
            <a:off x="1331640" y="1124744"/>
            <a:ext cx="6624736" cy="3906768"/>
          </a:xfrm>
        </p:spPr>
        <p:txBody>
          <a:bodyPr>
            <a:normAutofit/>
          </a:bodyPr>
          <a:lstStyle/>
          <a:p>
            <a:pPr marL="45720" indent="0">
              <a:buNone/>
            </a:pPr>
            <a:r>
              <a:rPr lang="es-AR" sz="2400" b="1" dirty="0"/>
              <a:t>Herramientas que se utilizan en la valoración</a:t>
            </a:r>
          </a:p>
        </p:txBody>
      </p:sp>
      <p:graphicFrame>
        <p:nvGraphicFramePr>
          <p:cNvPr id="6" name="5 Diagrama"/>
          <p:cNvGraphicFramePr/>
          <p:nvPr>
            <p:extLst>
              <p:ext uri="{D42A27DB-BD31-4B8C-83A1-F6EECF244321}">
                <p14:modId xmlns:p14="http://schemas.microsoft.com/office/powerpoint/2010/main" val="1470057841"/>
              </p:ext>
            </p:extLst>
          </p:nvPr>
        </p:nvGraphicFramePr>
        <p:xfrm>
          <a:off x="1115616" y="2411760"/>
          <a:ext cx="6840760" cy="4041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85081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972D52-F8DF-B881-EF36-459C4D067682}"/>
              </a:ext>
            </a:extLst>
          </p:cNvPr>
          <p:cNvSpPr>
            <a:spLocks noGrp="1"/>
          </p:cNvSpPr>
          <p:nvPr>
            <p:ph type="title"/>
          </p:nvPr>
        </p:nvSpPr>
        <p:spPr>
          <a:xfrm>
            <a:off x="1547665" y="624110"/>
            <a:ext cx="6986736" cy="860674"/>
          </a:xfrm>
        </p:spPr>
        <p:txBody>
          <a:bodyPr>
            <a:normAutofit fontScale="90000"/>
          </a:bodyPr>
          <a:lstStyle/>
          <a:p>
            <a:r>
              <a:rPr lang="es-AR" b="1" dirty="0"/>
              <a:t>Inspección</a:t>
            </a:r>
            <a:br>
              <a:rPr lang="es-AR" b="1" dirty="0"/>
            </a:br>
            <a:endParaRPr lang="es-AR" dirty="0"/>
          </a:p>
        </p:txBody>
      </p:sp>
      <p:sp>
        <p:nvSpPr>
          <p:cNvPr id="3" name="Marcador de contenido 2">
            <a:extLst>
              <a:ext uri="{FF2B5EF4-FFF2-40B4-BE49-F238E27FC236}">
                <a16:creationId xmlns:a16="http://schemas.microsoft.com/office/drawing/2014/main" id="{80995D6A-06AD-5F44-1514-0ABB09D6CDAB}"/>
              </a:ext>
            </a:extLst>
          </p:cNvPr>
          <p:cNvSpPr>
            <a:spLocks noGrp="1"/>
          </p:cNvSpPr>
          <p:nvPr>
            <p:ph idx="1"/>
          </p:nvPr>
        </p:nvSpPr>
        <p:spPr>
          <a:xfrm>
            <a:off x="1043608" y="1484784"/>
            <a:ext cx="7490793" cy="4426438"/>
          </a:xfrm>
        </p:spPr>
        <p:txBody>
          <a:bodyPr>
            <a:normAutofit fontScale="92500" lnSpcReduction="20000"/>
          </a:bodyPr>
          <a:lstStyle/>
          <a:p>
            <a:r>
              <a:rPr lang="es-AR" dirty="0"/>
              <a:t>La inspección es de dos tipos: estática y dinámica.</a:t>
            </a:r>
          </a:p>
          <a:p>
            <a:r>
              <a:rPr lang="es-AR" b="1" i="1" dirty="0">
                <a:solidFill>
                  <a:schemeClr val="tx1"/>
                </a:solidFill>
              </a:rPr>
              <a:t>Inspección estática</a:t>
            </a:r>
            <a:r>
              <a:rPr lang="es-AR" b="1" dirty="0">
                <a:solidFill>
                  <a:schemeClr val="tx1"/>
                </a:solidFill>
              </a:rPr>
              <a:t> </a:t>
            </a:r>
            <a:r>
              <a:rPr lang="es-AR" dirty="0"/>
              <a:t>es posible obtener información del tipo de tórax, deformidades si existen, y alteraciones del estado de la superficie.</a:t>
            </a:r>
          </a:p>
          <a:p>
            <a:r>
              <a:rPr lang="es-AR" dirty="0"/>
              <a:t>El tórax normal es simétrico en forma y volumen y, puede presentar cierta variabilidad que dependerá de la edad y el sexo del sujeto.</a:t>
            </a:r>
          </a:p>
          <a:p>
            <a:r>
              <a:rPr lang="es-AR" dirty="0"/>
              <a:t>En el anciano el tórax cambia de forma, ya que ocurre un aumento del diámetro anteroposterior, cambios en la columna vertebral y en las partes blandas.</a:t>
            </a:r>
          </a:p>
          <a:p>
            <a:r>
              <a:rPr lang="es-AR" dirty="0"/>
              <a:t>En términos generales la forma del tórax es cónica con el vértice dirigido hacia el abdomen y la base al cuello, sin embargo, en la mujer la morfología tiende a ser más cilíndrica.</a:t>
            </a:r>
          </a:p>
          <a:p>
            <a:r>
              <a:rPr lang="es-AR" dirty="0"/>
              <a:t>Recuerde que la forma del tórax en sujetos asténicos es alargado y estrecho, en los pícnicos es corto y globoso y, en el caso de los atléticos es un tórax prominente con estructura ósea robusta.</a:t>
            </a:r>
          </a:p>
          <a:p>
            <a:endParaRPr lang="es-AR" dirty="0"/>
          </a:p>
        </p:txBody>
      </p:sp>
    </p:spTree>
    <p:extLst>
      <p:ext uri="{BB962C8B-B14F-4D97-AF65-F5344CB8AC3E}">
        <p14:creationId xmlns:p14="http://schemas.microsoft.com/office/powerpoint/2010/main" val="20583076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403648" y="476672"/>
            <a:ext cx="6800543" cy="1143000"/>
          </a:xfrm>
        </p:spPr>
        <p:txBody>
          <a:bodyPr/>
          <a:lstStyle/>
          <a:p>
            <a:pPr algn="l"/>
            <a:r>
              <a:rPr lang="es-AR" dirty="0"/>
              <a:t>Examen físico</a:t>
            </a:r>
          </a:p>
        </p:txBody>
      </p:sp>
      <p:graphicFrame>
        <p:nvGraphicFramePr>
          <p:cNvPr id="4" name="3 Tabla"/>
          <p:cNvGraphicFramePr>
            <a:graphicFrameLocks noGrp="1"/>
          </p:cNvGraphicFramePr>
          <p:nvPr>
            <p:extLst>
              <p:ext uri="{D42A27DB-BD31-4B8C-83A1-F6EECF244321}">
                <p14:modId xmlns:p14="http://schemas.microsoft.com/office/powerpoint/2010/main" val="3447879638"/>
              </p:ext>
            </p:extLst>
          </p:nvPr>
        </p:nvGraphicFramePr>
        <p:xfrm>
          <a:off x="1115616" y="1700808"/>
          <a:ext cx="7509520" cy="3471865"/>
        </p:xfrm>
        <a:graphic>
          <a:graphicData uri="http://schemas.openxmlformats.org/drawingml/2006/table">
            <a:tbl>
              <a:tblPr firstRow="1" bandRow="1"/>
              <a:tblGrid>
                <a:gridCol w="3721617">
                  <a:extLst>
                    <a:ext uri="{9D8B030D-6E8A-4147-A177-3AD203B41FA5}">
                      <a16:colId xmlns:a16="http://schemas.microsoft.com/office/drawing/2014/main" val="20000"/>
                    </a:ext>
                  </a:extLst>
                </a:gridCol>
                <a:gridCol w="3787903">
                  <a:extLst>
                    <a:ext uri="{9D8B030D-6E8A-4147-A177-3AD203B41FA5}">
                      <a16:colId xmlns:a16="http://schemas.microsoft.com/office/drawing/2014/main" val="20001"/>
                    </a:ext>
                  </a:extLst>
                </a:gridCol>
              </a:tblGrid>
              <a:tr h="1551625">
                <a:tc>
                  <a:txBody>
                    <a:bodyPr/>
                    <a:lstStyle>
                      <a:lvl1pPr marL="0" algn="l" defTabSz="914400" rtl="0" eaLnBrk="1" latinLnBrk="0" hangingPunct="1">
                        <a:defRPr sz="1800" b="1" kern="1200">
                          <a:solidFill>
                            <a:schemeClr val="lt1"/>
                          </a:solidFill>
                          <a:latin typeface="Constantia"/>
                        </a:defRPr>
                      </a:lvl1pPr>
                      <a:lvl2pPr marL="457200" algn="l" defTabSz="914400" rtl="0" eaLnBrk="1" latinLnBrk="0" hangingPunct="1">
                        <a:defRPr sz="1800" b="1" kern="1200">
                          <a:solidFill>
                            <a:schemeClr val="lt1"/>
                          </a:solidFill>
                          <a:latin typeface="Constantia"/>
                        </a:defRPr>
                      </a:lvl2pPr>
                      <a:lvl3pPr marL="914400" algn="l" defTabSz="914400" rtl="0" eaLnBrk="1" latinLnBrk="0" hangingPunct="1">
                        <a:defRPr sz="1800" b="1" kern="1200">
                          <a:solidFill>
                            <a:schemeClr val="lt1"/>
                          </a:solidFill>
                          <a:latin typeface="Constantia"/>
                        </a:defRPr>
                      </a:lvl3pPr>
                      <a:lvl4pPr marL="1371600" algn="l" defTabSz="914400" rtl="0" eaLnBrk="1" latinLnBrk="0" hangingPunct="1">
                        <a:defRPr sz="1800" b="1" kern="1200">
                          <a:solidFill>
                            <a:schemeClr val="lt1"/>
                          </a:solidFill>
                          <a:latin typeface="Constantia"/>
                        </a:defRPr>
                      </a:lvl4pPr>
                      <a:lvl5pPr marL="1828800" algn="l" defTabSz="914400" rtl="0" eaLnBrk="1" latinLnBrk="0" hangingPunct="1">
                        <a:defRPr sz="1800" b="1" kern="1200">
                          <a:solidFill>
                            <a:schemeClr val="lt1"/>
                          </a:solidFill>
                          <a:latin typeface="Constantia"/>
                        </a:defRPr>
                      </a:lvl5pPr>
                      <a:lvl6pPr marL="2286000" algn="l" defTabSz="914400" rtl="0" eaLnBrk="1" latinLnBrk="0" hangingPunct="1">
                        <a:defRPr sz="1800" b="1" kern="1200">
                          <a:solidFill>
                            <a:schemeClr val="lt1"/>
                          </a:solidFill>
                          <a:latin typeface="Constantia"/>
                        </a:defRPr>
                      </a:lvl6pPr>
                      <a:lvl7pPr marL="2743200" algn="l" defTabSz="914400" rtl="0" eaLnBrk="1" latinLnBrk="0" hangingPunct="1">
                        <a:defRPr sz="1800" b="1" kern="1200">
                          <a:solidFill>
                            <a:schemeClr val="lt1"/>
                          </a:solidFill>
                          <a:latin typeface="Constantia"/>
                        </a:defRPr>
                      </a:lvl7pPr>
                      <a:lvl8pPr marL="3200400" algn="l" defTabSz="914400" rtl="0" eaLnBrk="1" latinLnBrk="0" hangingPunct="1">
                        <a:defRPr sz="1800" b="1" kern="1200">
                          <a:solidFill>
                            <a:schemeClr val="lt1"/>
                          </a:solidFill>
                          <a:latin typeface="Constantia"/>
                        </a:defRPr>
                      </a:lvl8pPr>
                      <a:lvl9pPr marL="3657600" algn="l" defTabSz="914400" rtl="0" eaLnBrk="1" latinLnBrk="0" hangingPunct="1">
                        <a:defRPr sz="1800" b="1" kern="1200">
                          <a:solidFill>
                            <a:schemeClr val="lt1"/>
                          </a:solidFill>
                          <a:latin typeface="Constantia"/>
                        </a:defRPr>
                      </a:lvl9pPr>
                    </a:lstStyle>
                    <a:p>
                      <a:pPr algn="l"/>
                      <a:r>
                        <a:rPr lang="es-AR" dirty="0"/>
                        <a:t>INSPECCION</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F6FC6"/>
                    </a:solidFill>
                  </a:tcPr>
                </a:tc>
                <a:tc>
                  <a:txBody>
                    <a:bodyPr/>
                    <a:lstStyle>
                      <a:lvl1pPr marL="0" algn="l" defTabSz="914400" rtl="0" eaLnBrk="1" latinLnBrk="0" hangingPunct="1">
                        <a:defRPr sz="1800" b="1" kern="1200">
                          <a:solidFill>
                            <a:schemeClr val="lt1"/>
                          </a:solidFill>
                          <a:latin typeface="Constantia"/>
                        </a:defRPr>
                      </a:lvl1pPr>
                      <a:lvl2pPr marL="457200" algn="l" defTabSz="914400" rtl="0" eaLnBrk="1" latinLnBrk="0" hangingPunct="1">
                        <a:defRPr sz="1800" b="1" kern="1200">
                          <a:solidFill>
                            <a:schemeClr val="lt1"/>
                          </a:solidFill>
                          <a:latin typeface="Constantia"/>
                        </a:defRPr>
                      </a:lvl2pPr>
                      <a:lvl3pPr marL="914400" algn="l" defTabSz="914400" rtl="0" eaLnBrk="1" latinLnBrk="0" hangingPunct="1">
                        <a:defRPr sz="1800" b="1" kern="1200">
                          <a:solidFill>
                            <a:schemeClr val="lt1"/>
                          </a:solidFill>
                          <a:latin typeface="Constantia"/>
                        </a:defRPr>
                      </a:lvl3pPr>
                      <a:lvl4pPr marL="1371600" algn="l" defTabSz="914400" rtl="0" eaLnBrk="1" latinLnBrk="0" hangingPunct="1">
                        <a:defRPr sz="1800" b="1" kern="1200">
                          <a:solidFill>
                            <a:schemeClr val="lt1"/>
                          </a:solidFill>
                          <a:latin typeface="Constantia"/>
                        </a:defRPr>
                      </a:lvl4pPr>
                      <a:lvl5pPr marL="1828800" algn="l" defTabSz="914400" rtl="0" eaLnBrk="1" latinLnBrk="0" hangingPunct="1">
                        <a:defRPr sz="1800" b="1" kern="1200">
                          <a:solidFill>
                            <a:schemeClr val="lt1"/>
                          </a:solidFill>
                          <a:latin typeface="Constantia"/>
                        </a:defRPr>
                      </a:lvl5pPr>
                      <a:lvl6pPr marL="2286000" algn="l" defTabSz="914400" rtl="0" eaLnBrk="1" latinLnBrk="0" hangingPunct="1">
                        <a:defRPr sz="1800" b="1" kern="1200">
                          <a:solidFill>
                            <a:schemeClr val="lt1"/>
                          </a:solidFill>
                          <a:latin typeface="Constantia"/>
                        </a:defRPr>
                      </a:lvl6pPr>
                      <a:lvl7pPr marL="2743200" algn="l" defTabSz="914400" rtl="0" eaLnBrk="1" latinLnBrk="0" hangingPunct="1">
                        <a:defRPr sz="1800" b="1" kern="1200">
                          <a:solidFill>
                            <a:schemeClr val="lt1"/>
                          </a:solidFill>
                          <a:latin typeface="Constantia"/>
                        </a:defRPr>
                      </a:lvl7pPr>
                      <a:lvl8pPr marL="3200400" algn="l" defTabSz="914400" rtl="0" eaLnBrk="1" latinLnBrk="0" hangingPunct="1">
                        <a:defRPr sz="1800" b="1" kern="1200">
                          <a:solidFill>
                            <a:schemeClr val="lt1"/>
                          </a:solidFill>
                          <a:latin typeface="Constantia"/>
                        </a:defRPr>
                      </a:lvl8pPr>
                      <a:lvl9pPr marL="3657600" algn="l" defTabSz="914400" rtl="0" eaLnBrk="1" latinLnBrk="0" hangingPunct="1">
                        <a:defRPr sz="1800" b="1" kern="1200">
                          <a:solidFill>
                            <a:schemeClr val="lt1"/>
                          </a:solidFill>
                          <a:latin typeface="Constantia"/>
                        </a:defRPr>
                      </a:lvl9pPr>
                    </a:lstStyle>
                    <a:p>
                      <a:pPr marL="285750" indent="-285750" algn="l">
                        <a:buFont typeface="Wingdings" panose="05000000000000000000" pitchFamily="2" charset="2"/>
                        <a:buChar char="Ø"/>
                      </a:pPr>
                      <a:r>
                        <a:rPr lang="es-AR" dirty="0"/>
                        <a:t>Cianosis</a:t>
                      </a:r>
                      <a:r>
                        <a:rPr lang="es-AR" baseline="0" dirty="0"/>
                        <a:t> central</a:t>
                      </a:r>
                    </a:p>
                    <a:p>
                      <a:pPr marL="285750" indent="-285750" algn="l">
                        <a:buFont typeface="Wingdings" panose="05000000000000000000" pitchFamily="2" charset="2"/>
                        <a:buChar char="Ø"/>
                      </a:pPr>
                      <a:r>
                        <a:rPr lang="es-AR" baseline="0"/>
                        <a:t>Tórax </a:t>
                      </a:r>
                      <a:r>
                        <a:rPr lang="es-AR" baseline="0" dirty="0"/>
                        <a:t>en tonel</a:t>
                      </a:r>
                    </a:p>
                    <a:p>
                      <a:pPr marL="285750" indent="-285750" algn="l">
                        <a:buFont typeface="Wingdings" panose="05000000000000000000" pitchFamily="2" charset="2"/>
                        <a:buChar char="Ø"/>
                      </a:pPr>
                      <a:r>
                        <a:rPr lang="es-AR" baseline="0" dirty="0"/>
                        <a:t>Dedos palillos tambor</a:t>
                      </a:r>
                    </a:p>
                    <a:p>
                      <a:pPr marL="285750" indent="-285750" algn="l">
                        <a:buFont typeface="Wingdings" panose="05000000000000000000" pitchFamily="2" charset="2"/>
                        <a:buChar char="Ø"/>
                      </a:pPr>
                      <a:r>
                        <a:rPr lang="es-AR" baseline="0" dirty="0"/>
                        <a:t> tiempo espiratorio prolongado</a:t>
                      </a:r>
                      <a:endParaRPr lang="es-AR"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F6FC6"/>
                    </a:solidFill>
                  </a:tcPr>
                </a:tc>
                <a:extLst>
                  <a:ext uri="{0D108BD9-81ED-4DB2-BD59-A6C34878D82A}">
                    <a16:rowId xmlns:a16="http://schemas.microsoft.com/office/drawing/2014/main" val="10000"/>
                  </a:ext>
                </a:extLst>
              </a:tr>
              <a:tr h="626928">
                <a:tc>
                  <a:txBody>
                    <a:bodyPr/>
                    <a:lstStyle>
                      <a:lvl1pPr marL="0" algn="l" defTabSz="914400" rtl="0" eaLnBrk="1" latinLnBrk="0" hangingPunct="1">
                        <a:defRPr sz="1800" kern="1200">
                          <a:solidFill>
                            <a:schemeClr val="dk1"/>
                          </a:solidFill>
                          <a:latin typeface="Constantia"/>
                        </a:defRPr>
                      </a:lvl1pPr>
                      <a:lvl2pPr marL="457200" algn="l" defTabSz="914400" rtl="0" eaLnBrk="1" latinLnBrk="0" hangingPunct="1">
                        <a:defRPr sz="1800" kern="1200">
                          <a:solidFill>
                            <a:schemeClr val="dk1"/>
                          </a:solidFill>
                          <a:latin typeface="Constantia"/>
                        </a:defRPr>
                      </a:lvl2pPr>
                      <a:lvl3pPr marL="914400" algn="l" defTabSz="914400" rtl="0" eaLnBrk="1" latinLnBrk="0" hangingPunct="1">
                        <a:defRPr sz="1800" kern="1200">
                          <a:solidFill>
                            <a:schemeClr val="dk1"/>
                          </a:solidFill>
                          <a:latin typeface="Constantia"/>
                        </a:defRPr>
                      </a:lvl3pPr>
                      <a:lvl4pPr marL="1371600" algn="l" defTabSz="914400" rtl="0" eaLnBrk="1" latinLnBrk="0" hangingPunct="1">
                        <a:defRPr sz="1800" kern="1200">
                          <a:solidFill>
                            <a:schemeClr val="dk1"/>
                          </a:solidFill>
                          <a:latin typeface="Constantia"/>
                        </a:defRPr>
                      </a:lvl4pPr>
                      <a:lvl5pPr marL="1828800" algn="l" defTabSz="914400" rtl="0" eaLnBrk="1" latinLnBrk="0" hangingPunct="1">
                        <a:defRPr sz="1800" kern="1200">
                          <a:solidFill>
                            <a:schemeClr val="dk1"/>
                          </a:solidFill>
                          <a:latin typeface="Constantia"/>
                        </a:defRPr>
                      </a:lvl5pPr>
                      <a:lvl6pPr marL="2286000" algn="l" defTabSz="914400" rtl="0" eaLnBrk="1" latinLnBrk="0" hangingPunct="1">
                        <a:defRPr sz="1800" kern="1200">
                          <a:solidFill>
                            <a:schemeClr val="dk1"/>
                          </a:solidFill>
                          <a:latin typeface="Constantia"/>
                        </a:defRPr>
                      </a:lvl6pPr>
                      <a:lvl7pPr marL="2743200" algn="l" defTabSz="914400" rtl="0" eaLnBrk="1" latinLnBrk="0" hangingPunct="1">
                        <a:defRPr sz="1800" kern="1200">
                          <a:solidFill>
                            <a:schemeClr val="dk1"/>
                          </a:solidFill>
                          <a:latin typeface="Constantia"/>
                        </a:defRPr>
                      </a:lvl7pPr>
                      <a:lvl8pPr marL="3200400" algn="l" defTabSz="914400" rtl="0" eaLnBrk="1" latinLnBrk="0" hangingPunct="1">
                        <a:defRPr sz="1800" kern="1200">
                          <a:solidFill>
                            <a:schemeClr val="dk1"/>
                          </a:solidFill>
                          <a:latin typeface="Constantia"/>
                        </a:defRPr>
                      </a:lvl8pPr>
                      <a:lvl9pPr marL="3657600" algn="l" defTabSz="914400" rtl="0" eaLnBrk="1" latinLnBrk="0" hangingPunct="1">
                        <a:defRPr sz="1800" kern="1200">
                          <a:solidFill>
                            <a:schemeClr val="dk1"/>
                          </a:solidFill>
                          <a:latin typeface="Constantia"/>
                        </a:defRPr>
                      </a:lvl9pPr>
                    </a:lstStyle>
                    <a:p>
                      <a:pPr algn="l"/>
                      <a:r>
                        <a:rPr lang="es-AR" dirty="0"/>
                        <a:t>PALPACION</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F6FC6">
                        <a:tint val="40000"/>
                      </a:srgbClr>
                    </a:solidFill>
                  </a:tcPr>
                </a:tc>
                <a:tc>
                  <a:txBody>
                    <a:bodyPr/>
                    <a:lstStyle>
                      <a:lvl1pPr marL="0" algn="l" defTabSz="914400" rtl="0" eaLnBrk="1" latinLnBrk="0" hangingPunct="1">
                        <a:defRPr sz="1800" kern="1200">
                          <a:solidFill>
                            <a:schemeClr val="dk1"/>
                          </a:solidFill>
                          <a:latin typeface="Constantia"/>
                        </a:defRPr>
                      </a:lvl1pPr>
                      <a:lvl2pPr marL="457200" algn="l" defTabSz="914400" rtl="0" eaLnBrk="1" latinLnBrk="0" hangingPunct="1">
                        <a:defRPr sz="1800" kern="1200">
                          <a:solidFill>
                            <a:schemeClr val="dk1"/>
                          </a:solidFill>
                          <a:latin typeface="Constantia"/>
                        </a:defRPr>
                      </a:lvl2pPr>
                      <a:lvl3pPr marL="914400" algn="l" defTabSz="914400" rtl="0" eaLnBrk="1" latinLnBrk="0" hangingPunct="1">
                        <a:defRPr sz="1800" kern="1200">
                          <a:solidFill>
                            <a:schemeClr val="dk1"/>
                          </a:solidFill>
                          <a:latin typeface="Constantia"/>
                        </a:defRPr>
                      </a:lvl3pPr>
                      <a:lvl4pPr marL="1371600" algn="l" defTabSz="914400" rtl="0" eaLnBrk="1" latinLnBrk="0" hangingPunct="1">
                        <a:defRPr sz="1800" kern="1200">
                          <a:solidFill>
                            <a:schemeClr val="dk1"/>
                          </a:solidFill>
                          <a:latin typeface="Constantia"/>
                        </a:defRPr>
                      </a:lvl4pPr>
                      <a:lvl5pPr marL="1828800" algn="l" defTabSz="914400" rtl="0" eaLnBrk="1" latinLnBrk="0" hangingPunct="1">
                        <a:defRPr sz="1800" kern="1200">
                          <a:solidFill>
                            <a:schemeClr val="dk1"/>
                          </a:solidFill>
                          <a:latin typeface="Constantia"/>
                        </a:defRPr>
                      </a:lvl5pPr>
                      <a:lvl6pPr marL="2286000" algn="l" defTabSz="914400" rtl="0" eaLnBrk="1" latinLnBrk="0" hangingPunct="1">
                        <a:defRPr sz="1800" kern="1200">
                          <a:solidFill>
                            <a:schemeClr val="dk1"/>
                          </a:solidFill>
                          <a:latin typeface="Constantia"/>
                        </a:defRPr>
                      </a:lvl6pPr>
                      <a:lvl7pPr marL="2743200" algn="l" defTabSz="914400" rtl="0" eaLnBrk="1" latinLnBrk="0" hangingPunct="1">
                        <a:defRPr sz="1800" kern="1200">
                          <a:solidFill>
                            <a:schemeClr val="dk1"/>
                          </a:solidFill>
                          <a:latin typeface="Constantia"/>
                        </a:defRPr>
                      </a:lvl7pPr>
                      <a:lvl8pPr marL="3200400" algn="l" defTabSz="914400" rtl="0" eaLnBrk="1" latinLnBrk="0" hangingPunct="1">
                        <a:defRPr sz="1800" kern="1200">
                          <a:solidFill>
                            <a:schemeClr val="dk1"/>
                          </a:solidFill>
                          <a:latin typeface="Constantia"/>
                        </a:defRPr>
                      </a:lvl8pPr>
                      <a:lvl9pPr marL="3657600" algn="l" defTabSz="914400" rtl="0" eaLnBrk="1" latinLnBrk="0" hangingPunct="1">
                        <a:defRPr sz="1800" kern="1200">
                          <a:solidFill>
                            <a:schemeClr val="dk1"/>
                          </a:solidFill>
                          <a:latin typeface="Constantia"/>
                        </a:defRPr>
                      </a:lvl9pPr>
                    </a:lstStyle>
                    <a:p>
                      <a:pPr marL="285750" indent="-285750" algn="l">
                        <a:buFont typeface="Wingdings" panose="05000000000000000000" pitchFamily="2" charset="2"/>
                        <a:buChar char="Ø"/>
                      </a:pPr>
                      <a:r>
                        <a:rPr lang="es-AR" dirty="0"/>
                        <a:t>Elasticidad</a:t>
                      </a:r>
                      <a:r>
                        <a:rPr lang="es-AR" baseline="0" dirty="0"/>
                        <a:t> y expansibilidad disminuida</a:t>
                      </a:r>
                      <a:endParaRPr lang="es-AR"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F6FC6">
                        <a:tint val="40000"/>
                      </a:srgbClr>
                    </a:solidFill>
                  </a:tcPr>
                </a:tc>
                <a:extLst>
                  <a:ext uri="{0D108BD9-81ED-4DB2-BD59-A6C34878D82A}">
                    <a16:rowId xmlns:a16="http://schemas.microsoft.com/office/drawing/2014/main" val="10001"/>
                  </a:ext>
                </a:extLst>
              </a:tr>
              <a:tr h="358244">
                <a:tc>
                  <a:txBody>
                    <a:bodyPr/>
                    <a:lstStyle>
                      <a:lvl1pPr marL="0" algn="l" defTabSz="914400" rtl="0" eaLnBrk="1" latinLnBrk="0" hangingPunct="1">
                        <a:defRPr sz="1800" kern="1200">
                          <a:solidFill>
                            <a:schemeClr val="dk1"/>
                          </a:solidFill>
                          <a:latin typeface="Constantia"/>
                        </a:defRPr>
                      </a:lvl1pPr>
                      <a:lvl2pPr marL="457200" algn="l" defTabSz="914400" rtl="0" eaLnBrk="1" latinLnBrk="0" hangingPunct="1">
                        <a:defRPr sz="1800" kern="1200">
                          <a:solidFill>
                            <a:schemeClr val="dk1"/>
                          </a:solidFill>
                          <a:latin typeface="Constantia"/>
                        </a:defRPr>
                      </a:lvl2pPr>
                      <a:lvl3pPr marL="914400" algn="l" defTabSz="914400" rtl="0" eaLnBrk="1" latinLnBrk="0" hangingPunct="1">
                        <a:defRPr sz="1800" kern="1200">
                          <a:solidFill>
                            <a:schemeClr val="dk1"/>
                          </a:solidFill>
                          <a:latin typeface="Constantia"/>
                        </a:defRPr>
                      </a:lvl3pPr>
                      <a:lvl4pPr marL="1371600" algn="l" defTabSz="914400" rtl="0" eaLnBrk="1" latinLnBrk="0" hangingPunct="1">
                        <a:defRPr sz="1800" kern="1200">
                          <a:solidFill>
                            <a:schemeClr val="dk1"/>
                          </a:solidFill>
                          <a:latin typeface="Constantia"/>
                        </a:defRPr>
                      </a:lvl4pPr>
                      <a:lvl5pPr marL="1828800" algn="l" defTabSz="914400" rtl="0" eaLnBrk="1" latinLnBrk="0" hangingPunct="1">
                        <a:defRPr sz="1800" kern="1200">
                          <a:solidFill>
                            <a:schemeClr val="dk1"/>
                          </a:solidFill>
                          <a:latin typeface="Constantia"/>
                        </a:defRPr>
                      </a:lvl5pPr>
                      <a:lvl6pPr marL="2286000" algn="l" defTabSz="914400" rtl="0" eaLnBrk="1" latinLnBrk="0" hangingPunct="1">
                        <a:defRPr sz="1800" kern="1200">
                          <a:solidFill>
                            <a:schemeClr val="dk1"/>
                          </a:solidFill>
                          <a:latin typeface="Constantia"/>
                        </a:defRPr>
                      </a:lvl6pPr>
                      <a:lvl7pPr marL="2743200" algn="l" defTabSz="914400" rtl="0" eaLnBrk="1" latinLnBrk="0" hangingPunct="1">
                        <a:defRPr sz="1800" kern="1200">
                          <a:solidFill>
                            <a:schemeClr val="dk1"/>
                          </a:solidFill>
                          <a:latin typeface="Constantia"/>
                        </a:defRPr>
                      </a:lvl7pPr>
                      <a:lvl8pPr marL="3200400" algn="l" defTabSz="914400" rtl="0" eaLnBrk="1" latinLnBrk="0" hangingPunct="1">
                        <a:defRPr sz="1800" kern="1200">
                          <a:solidFill>
                            <a:schemeClr val="dk1"/>
                          </a:solidFill>
                          <a:latin typeface="Constantia"/>
                        </a:defRPr>
                      </a:lvl8pPr>
                      <a:lvl9pPr marL="3657600" algn="l" defTabSz="914400" rtl="0" eaLnBrk="1" latinLnBrk="0" hangingPunct="1">
                        <a:defRPr sz="1800" kern="1200">
                          <a:solidFill>
                            <a:schemeClr val="dk1"/>
                          </a:solidFill>
                          <a:latin typeface="Constantia"/>
                        </a:defRPr>
                      </a:lvl9pPr>
                    </a:lstStyle>
                    <a:p>
                      <a:pPr algn="l"/>
                      <a:r>
                        <a:rPr lang="es-AR" dirty="0"/>
                        <a:t>PERCUSION</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F6FC6">
                        <a:tint val="20000"/>
                      </a:srgbClr>
                    </a:solidFill>
                  </a:tcPr>
                </a:tc>
                <a:tc>
                  <a:txBody>
                    <a:bodyPr/>
                    <a:lstStyle>
                      <a:lvl1pPr marL="0" algn="l" defTabSz="914400" rtl="0" eaLnBrk="1" latinLnBrk="0" hangingPunct="1">
                        <a:defRPr sz="1800" kern="1200">
                          <a:solidFill>
                            <a:schemeClr val="dk1"/>
                          </a:solidFill>
                          <a:latin typeface="Constantia"/>
                        </a:defRPr>
                      </a:lvl1pPr>
                      <a:lvl2pPr marL="457200" algn="l" defTabSz="914400" rtl="0" eaLnBrk="1" latinLnBrk="0" hangingPunct="1">
                        <a:defRPr sz="1800" kern="1200">
                          <a:solidFill>
                            <a:schemeClr val="dk1"/>
                          </a:solidFill>
                          <a:latin typeface="Constantia"/>
                        </a:defRPr>
                      </a:lvl2pPr>
                      <a:lvl3pPr marL="914400" algn="l" defTabSz="914400" rtl="0" eaLnBrk="1" latinLnBrk="0" hangingPunct="1">
                        <a:defRPr sz="1800" kern="1200">
                          <a:solidFill>
                            <a:schemeClr val="dk1"/>
                          </a:solidFill>
                          <a:latin typeface="Constantia"/>
                        </a:defRPr>
                      </a:lvl3pPr>
                      <a:lvl4pPr marL="1371600" algn="l" defTabSz="914400" rtl="0" eaLnBrk="1" latinLnBrk="0" hangingPunct="1">
                        <a:defRPr sz="1800" kern="1200">
                          <a:solidFill>
                            <a:schemeClr val="dk1"/>
                          </a:solidFill>
                          <a:latin typeface="Constantia"/>
                        </a:defRPr>
                      </a:lvl4pPr>
                      <a:lvl5pPr marL="1828800" algn="l" defTabSz="914400" rtl="0" eaLnBrk="1" latinLnBrk="0" hangingPunct="1">
                        <a:defRPr sz="1800" kern="1200">
                          <a:solidFill>
                            <a:schemeClr val="dk1"/>
                          </a:solidFill>
                          <a:latin typeface="Constantia"/>
                        </a:defRPr>
                      </a:lvl5pPr>
                      <a:lvl6pPr marL="2286000" algn="l" defTabSz="914400" rtl="0" eaLnBrk="1" latinLnBrk="0" hangingPunct="1">
                        <a:defRPr sz="1800" kern="1200">
                          <a:solidFill>
                            <a:schemeClr val="dk1"/>
                          </a:solidFill>
                          <a:latin typeface="Constantia"/>
                        </a:defRPr>
                      </a:lvl6pPr>
                      <a:lvl7pPr marL="2743200" algn="l" defTabSz="914400" rtl="0" eaLnBrk="1" latinLnBrk="0" hangingPunct="1">
                        <a:defRPr sz="1800" kern="1200">
                          <a:solidFill>
                            <a:schemeClr val="dk1"/>
                          </a:solidFill>
                          <a:latin typeface="Constantia"/>
                        </a:defRPr>
                      </a:lvl7pPr>
                      <a:lvl8pPr marL="3200400" algn="l" defTabSz="914400" rtl="0" eaLnBrk="1" latinLnBrk="0" hangingPunct="1">
                        <a:defRPr sz="1800" kern="1200">
                          <a:solidFill>
                            <a:schemeClr val="dk1"/>
                          </a:solidFill>
                          <a:latin typeface="Constantia"/>
                        </a:defRPr>
                      </a:lvl8pPr>
                      <a:lvl9pPr marL="3657600" algn="l" defTabSz="914400" rtl="0" eaLnBrk="1" latinLnBrk="0" hangingPunct="1">
                        <a:defRPr sz="1800" kern="1200">
                          <a:solidFill>
                            <a:schemeClr val="dk1"/>
                          </a:solidFill>
                          <a:latin typeface="Constantia"/>
                        </a:defRPr>
                      </a:lvl9pPr>
                    </a:lstStyle>
                    <a:p>
                      <a:pPr marL="285750" indent="-285750" algn="l">
                        <a:buFont typeface="Wingdings" panose="05000000000000000000" pitchFamily="2" charset="2"/>
                        <a:buChar char="Ø"/>
                      </a:pPr>
                      <a:r>
                        <a:rPr lang="es-AR" dirty="0"/>
                        <a:t>Híper resonancia</a:t>
                      </a:r>
                      <a:r>
                        <a:rPr lang="es-AR" baseline="0" dirty="0"/>
                        <a:t> y/o matidez</a:t>
                      </a:r>
                      <a:endParaRPr lang="es-AR"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F6FC6">
                        <a:tint val="20000"/>
                      </a:srgbClr>
                    </a:solidFill>
                  </a:tcPr>
                </a:tc>
                <a:extLst>
                  <a:ext uri="{0D108BD9-81ED-4DB2-BD59-A6C34878D82A}">
                    <a16:rowId xmlns:a16="http://schemas.microsoft.com/office/drawing/2014/main" val="10002"/>
                  </a:ext>
                </a:extLst>
              </a:tr>
              <a:tr h="895611">
                <a:tc>
                  <a:txBody>
                    <a:bodyPr/>
                    <a:lstStyle>
                      <a:lvl1pPr marL="0" algn="l" defTabSz="914400" rtl="0" eaLnBrk="1" latinLnBrk="0" hangingPunct="1">
                        <a:defRPr sz="1800" kern="1200">
                          <a:solidFill>
                            <a:schemeClr val="dk1"/>
                          </a:solidFill>
                          <a:latin typeface="Constantia"/>
                        </a:defRPr>
                      </a:lvl1pPr>
                      <a:lvl2pPr marL="457200" algn="l" defTabSz="914400" rtl="0" eaLnBrk="1" latinLnBrk="0" hangingPunct="1">
                        <a:defRPr sz="1800" kern="1200">
                          <a:solidFill>
                            <a:schemeClr val="dk1"/>
                          </a:solidFill>
                          <a:latin typeface="Constantia"/>
                        </a:defRPr>
                      </a:lvl2pPr>
                      <a:lvl3pPr marL="914400" algn="l" defTabSz="914400" rtl="0" eaLnBrk="1" latinLnBrk="0" hangingPunct="1">
                        <a:defRPr sz="1800" kern="1200">
                          <a:solidFill>
                            <a:schemeClr val="dk1"/>
                          </a:solidFill>
                          <a:latin typeface="Constantia"/>
                        </a:defRPr>
                      </a:lvl3pPr>
                      <a:lvl4pPr marL="1371600" algn="l" defTabSz="914400" rtl="0" eaLnBrk="1" latinLnBrk="0" hangingPunct="1">
                        <a:defRPr sz="1800" kern="1200">
                          <a:solidFill>
                            <a:schemeClr val="dk1"/>
                          </a:solidFill>
                          <a:latin typeface="Constantia"/>
                        </a:defRPr>
                      </a:lvl4pPr>
                      <a:lvl5pPr marL="1828800" algn="l" defTabSz="914400" rtl="0" eaLnBrk="1" latinLnBrk="0" hangingPunct="1">
                        <a:defRPr sz="1800" kern="1200">
                          <a:solidFill>
                            <a:schemeClr val="dk1"/>
                          </a:solidFill>
                          <a:latin typeface="Constantia"/>
                        </a:defRPr>
                      </a:lvl5pPr>
                      <a:lvl6pPr marL="2286000" algn="l" defTabSz="914400" rtl="0" eaLnBrk="1" latinLnBrk="0" hangingPunct="1">
                        <a:defRPr sz="1800" kern="1200">
                          <a:solidFill>
                            <a:schemeClr val="dk1"/>
                          </a:solidFill>
                          <a:latin typeface="Constantia"/>
                        </a:defRPr>
                      </a:lvl6pPr>
                      <a:lvl7pPr marL="2743200" algn="l" defTabSz="914400" rtl="0" eaLnBrk="1" latinLnBrk="0" hangingPunct="1">
                        <a:defRPr sz="1800" kern="1200">
                          <a:solidFill>
                            <a:schemeClr val="dk1"/>
                          </a:solidFill>
                          <a:latin typeface="Constantia"/>
                        </a:defRPr>
                      </a:lvl7pPr>
                      <a:lvl8pPr marL="3200400" algn="l" defTabSz="914400" rtl="0" eaLnBrk="1" latinLnBrk="0" hangingPunct="1">
                        <a:defRPr sz="1800" kern="1200">
                          <a:solidFill>
                            <a:schemeClr val="dk1"/>
                          </a:solidFill>
                          <a:latin typeface="Constantia"/>
                        </a:defRPr>
                      </a:lvl8pPr>
                      <a:lvl9pPr marL="3657600" algn="l" defTabSz="914400" rtl="0" eaLnBrk="1" latinLnBrk="0" hangingPunct="1">
                        <a:defRPr sz="1800" kern="1200">
                          <a:solidFill>
                            <a:schemeClr val="dk1"/>
                          </a:solidFill>
                          <a:latin typeface="Constantia"/>
                        </a:defRPr>
                      </a:lvl9pPr>
                    </a:lstStyle>
                    <a:p>
                      <a:pPr algn="l"/>
                      <a:r>
                        <a:rPr lang="es-AR" dirty="0"/>
                        <a:t>AUSCULTACION</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F6FC6">
                        <a:tint val="40000"/>
                      </a:srgbClr>
                    </a:solidFill>
                  </a:tcPr>
                </a:tc>
                <a:tc>
                  <a:txBody>
                    <a:bodyPr/>
                    <a:lstStyle>
                      <a:lvl1pPr marL="0" algn="l" defTabSz="914400" rtl="0" eaLnBrk="1" latinLnBrk="0" hangingPunct="1">
                        <a:defRPr sz="1800" kern="1200">
                          <a:solidFill>
                            <a:schemeClr val="dk1"/>
                          </a:solidFill>
                          <a:latin typeface="Constantia"/>
                        </a:defRPr>
                      </a:lvl1pPr>
                      <a:lvl2pPr marL="457200" algn="l" defTabSz="914400" rtl="0" eaLnBrk="1" latinLnBrk="0" hangingPunct="1">
                        <a:defRPr sz="1800" kern="1200">
                          <a:solidFill>
                            <a:schemeClr val="dk1"/>
                          </a:solidFill>
                          <a:latin typeface="Constantia"/>
                        </a:defRPr>
                      </a:lvl2pPr>
                      <a:lvl3pPr marL="914400" algn="l" defTabSz="914400" rtl="0" eaLnBrk="1" latinLnBrk="0" hangingPunct="1">
                        <a:defRPr sz="1800" kern="1200">
                          <a:solidFill>
                            <a:schemeClr val="dk1"/>
                          </a:solidFill>
                          <a:latin typeface="Constantia"/>
                        </a:defRPr>
                      </a:lvl3pPr>
                      <a:lvl4pPr marL="1371600" algn="l" defTabSz="914400" rtl="0" eaLnBrk="1" latinLnBrk="0" hangingPunct="1">
                        <a:defRPr sz="1800" kern="1200">
                          <a:solidFill>
                            <a:schemeClr val="dk1"/>
                          </a:solidFill>
                          <a:latin typeface="Constantia"/>
                        </a:defRPr>
                      </a:lvl4pPr>
                      <a:lvl5pPr marL="1828800" algn="l" defTabSz="914400" rtl="0" eaLnBrk="1" latinLnBrk="0" hangingPunct="1">
                        <a:defRPr sz="1800" kern="1200">
                          <a:solidFill>
                            <a:schemeClr val="dk1"/>
                          </a:solidFill>
                          <a:latin typeface="Constantia"/>
                        </a:defRPr>
                      </a:lvl5pPr>
                      <a:lvl6pPr marL="2286000" algn="l" defTabSz="914400" rtl="0" eaLnBrk="1" latinLnBrk="0" hangingPunct="1">
                        <a:defRPr sz="1800" kern="1200">
                          <a:solidFill>
                            <a:schemeClr val="dk1"/>
                          </a:solidFill>
                          <a:latin typeface="Constantia"/>
                        </a:defRPr>
                      </a:lvl6pPr>
                      <a:lvl7pPr marL="2743200" algn="l" defTabSz="914400" rtl="0" eaLnBrk="1" latinLnBrk="0" hangingPunct="1">
                        <a:defRPr sz="1800" kern="1200">
                          <a:solidFill>
                            <a:schemeClr val="dk1"/>
                          </a:solidFill>
                          <a:latin typeface="Constantia"/>
                        </a:defRPr>
                      </a:lvl7pPr>
                      <a:lvl8pPr marL="3200400" algn="l" defTabSz="914400" rtl="0" eaLnBrk="1" latinLnBrk="0" hangingPunct="1">
                        <a:defRPr sz="1800" kern="1200">
                          <a:solidFill>
                            <a:schemeClr val="dk1"/>
                          </a:solidFill>
                          <a:latin typeface="Constantia"/>
                        </a:defRPr>
                      </a:lvl8pPr>
                      <a:lvl9pPr marL="3657600" algn="l" defTabSz="914400" rtl="0" eaLnBrk="1" latinLnBrk="0" hangingPunct="1">
                        <a:defRPr sz="1800" kern="1200">
                          <a:solidFill>
                            <a:schemeClr val="dk1"/>
                          </a:solidFill>
                          <a:latin typeface="Constantia"/>
                        </a:defRPr>
                      </a:lvl9pPr>
                    </a:lstStyle>
                    <a:p>
                      <a:pPr marL="285750" indent="-285750" algn="l">
                        <a:buFont typeface="Wingdings" panose="05000000000000000000" pitchFamily="2" charset="2"/>
                        <a:buChar char="Ø"/>
                      </a:pPr>
                      <a:r>
                        <a:rPr lang="es-AR" dirty="0"/>
                        <a:t>Sibilancia espiratorias</a:t>
                      </a:r>
                    </a:p>
                    <a:p>
                      <a:pPr marL="285750" indent="-285750" algn="l">
                        <a:buFont typeface="Wingdings" panose="05000000000000000000" pitchFamily="2" charset="2"/>
                        <a:buChar char="Ø"/>
                      </a:pPr>
                      <a:r>
                        <a:rPr lang="es-AR" dirty="0"/>
                        <a:t>Estertores</a:t>
                      </a:r>
                    </a:p>
                    <a:p>
                      <a:pPr marL="285750" indent="-285750" algn="l">
                        <a:buFont typeface="Wingdings" panose="05000000000000000000" pitchFamily="2" charset="2"/>
                        <a:buChar char="Ø"/>
                      </a:pPr>
                      <a:r>
                        <a:rPr lang="es-AR" dirty="0" err="1"/>
                        <a:t>roncus</a:t>
                      </a:r>
                      <a:endParaRPr lang="es-AR"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F6FC6">
                        <a:tint val="40000"/>
                      </a:srgbClr>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8248838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1945200" y="624110"/>
            <a:ext cx="6589200" cy="932682"/>
          </a:xfrm>
        </p:spPr>
        <p:txBody>
          <a:bodyPr/>
          <a:lstStyle/>
          <a:p>
            <a:r>
              <a:rPr lang="es-AR" dirty="0"/>
              <a:t>Inspección</a:t>
            </a:r>
          </a:p>
        </p:txBody>
      </p:sp>
      <p:pic>
        <p:nvPicPr>
          <p:cNvPr id="5" name="Imagen 4"/>
          <p:cNvPicPr>
            <a:picLocks noChangeAspect="1"/>
          </p:cNvPicPr>
          <p:nvPr/>
        </p:nvPicPr>
        <p:blipFill rotWithShape="1">
          <a:blip r:embed="rId2"/>
          <a:srcRect t="22096"/>
          <a:stretch/>
        </p:blipFill>
        <p:spPr>
          <a:xfrm>
            <a:off x="1475656" y="1412776"/>
            <a:ext cx="6624736" cy="4994523"/>
          </a:xfrm>
          <a:prstGeom prst="rect">
            <a:avLst/>
          </a:prstGeom>
        </p:spPr>
      </p:pic>
    </p:spTree>
    <p:extLst>
      <p:ext uri="{BB962C8B-B14F-4D97-AF65-F5344CB8AC3E}">
        <p14:creationId xmlns:p14="http://schemas.microsoft.com/office/powerpoint/2010/main" val="31621739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1763689" y="404664"/>
            <a:ext cx="6517191" cy="732210"/>
          </a:xfrm>
        </p:spPr>
        <p:txBody>
          <a:bodyPr/>
          <a:lstStyle/>
          <a:p>
            <a:r>
              <a:rPr lang="es-AR" dirty="0"/>
              <a:t>Tórax normal</a:t>
            </a:r>
          </a:p>
        </p:txBody>
      </p:sp>
      <p:sp>
        <p:nvSpPr>
          <p:cNvPr id="7" name="Marcador de contenido 6"/>
          <p:cNvSpPr>
            <a:spLocks noGrp="1"/>
          </p:cNvSpPr>
          <p:nvPr>
            <p:ph idx="1"/>
          </p:nvPr>
        </p:nvSpPr>
        <p:spPr>
          <a:xfrm>
            <a:off x="1403648" y="1412776"/>
            <a:ext cx="7488831" cy="4498446"/>
          </a:xfrm>
        </p:spPr>
        <p:txBody>
          <a:bodyPr>
            <a:normAutofit/>
          </a:bodyPr>
          <a:lstStyle/>
          <a:p>
            <a:pPr marL="0" indent="0">
              <a:buNone/>
            </a:pPr>
            <a:r>
              <a:rPr lang="es-AR" dirty="0"/>
              <a:t>La forma esta estrechamente relacionada con el biotipo de la persona.</a:t>
            </a:r>
          </a:p>
          <a:p>
            <a:r>
              <a:rPr lang="es-AR" dirty="0"/>
              <a:t>Ancho y corto : brevilineos</a:t>
            </a:r>
          </a:p>
          <a:p>
            <a:r>
              <a:rPr lang="es-AR" dirty="0"/>
              <a:t>Largo y estrecho: longilineos.</a:t>
            </a:r>
          </a:p>
          <a:p>
            <a:r>
              <a:rPr lang="es-AR" dirty="0"/>
              <a:t>Hemitórax:  Simétricos (puede variar si la persona es diestra o zurda.</a:t>
            </a:r>
          </a:p>
          <a:p>
            <a:r>
              <a:rPr lang="es-AR" dirty="0"/>
              <a:t>En el adulto el diámetro antero posteríos debe ser menos que el diámetro transverso.</a:t>
            </a:r>
          </a:p>
          <a:p>
            <a:pPr marL="0" indent="0">
              <a:buNone/>
            </a:pPr>
            <a:endParaRPr lang="es-AR" dirty="0"/>
          </a:p>
          <a:p>
            <a:pPr marL="0" indent="0">
              <a:buNone/>
            </a:pPr>
            <a:endParaRPr lang="es-AR" dirty="0"/>
          </a:p>
        </p:txBody>
      </p:sp>
      <p:pic>
        <p:nvPicPr>
          <p:cNvPr id="9" name="Imagen 8"/>
          <p:cNvPicPr>
            <a:picLocks noChangeAspect="1"/>
          </p:cNvPicPr>
          <p:nvPr/>
        </p:nvPicPr>
        <p:blipFill>
          <a:blip r:embed="rId2"/>
          <a:stretch>
            <a:fillRect/>
          </a:stretch>
        </p:blipFill>
        <p:spPr>
          <a:xfrm>
            <a:off x="3563888" y="4332149"/>
            <a:ext cx="4392488" cy="2525851"/>
          </a:xfrm>
          <a:prstGeom prst="rect">
            <a:avLst/>
          </a:prstGeom>
        </p:spPr>
      </p:pic>
    </p:spTree>
    <p:extLst>
      <p:ext uri="{BB962C8B-B14F-4D97-AF65-F5344CB8AC3E}">
        <p14:creationId xmlns:p14="http://schemas.microsoft.com/office/powerpoint/2010/main" val="3007530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331640" y="260648"/>
            <a:ext cx="6368495" cy="1143000"/>
          </a:xfrm>
        </p:spPr>
        <p:txBody>
          <a:bodyPr/>
          <a:lstStyle/>
          <a:p>
            <a:pPr algn="l"/>
            <a:r>
              <a:rPr lang="es-AR" dirty="0"/>
              <a:t>Vías aéreas</a:t>
            </a:r>
          </a:p>
        </p:txBody>
      </p:sp>
      <p:sp>
        <p:nvSpPr>
          <p:cNvPr id="3" name="2 Marcador de contenido"/>
          <p:cNvSpPr>
            <a:spLocks noGrp="1"/>
          </p:cNvSpPr>
          <p:nvPr>
            <p:ph idx="1"/>
          </p:nvPr>
        </p:nvSpPr>
        <p:spPr>
          <a:xfrm>
            <a:off x="1161558" y="1403648"/>
            <a:ext cx="7992888" cy="3721732"/>
          </a:xfrm>
        </p:spPr>
        <p:txBody>
          <a:bodyPr>
            <a:normAutofit/>
          </a:bodyPr>
          <a:lstStyle/>
          <a:p>
            <a:pPr marL="45720" indent="0">
              <a:buNone/>
            </a:pPr>
            <a:r>
              <a:rPr lang="es-AR" sz="2400" dirty="0">
                <a:solidFill>
                  <a:schemeClr val="tx1">
                    <a:lumMod val="85000"/>
                    <a:lumOff val="15000"/>
                  </a:schemeClr>
                </a:solidFill>
              </a:rPr>
              <a:t>Son conductos que distribuyen el aire hacia dentro o hacia fuera del organismo y lo acondicionan durante la inspiración.</a:t>
            </a:r>
          </a:p>
          <a:p>
            <a:pPr marL="45720" indent="0">
              <a:buNone/>
            </a:pPr>
            <a:endParaRPr lang="es-AR" sz="2400" dirty="0">
              <a:solidFill>
                <a:schemeClr val="tx1">
                  <a:lumMod val="85000"/>
                  <a:lumOff val="15000"/>
                </a:schemeClr>
              </a:solidFill>
            </a:endParaRPr>
          </a:p>
          <a:p>
            <a:pPr marL="45720" indent="0">
              <a:buNone/>
            </a:pPr>
            <a:r>
              <a:rPr lang="es-AR" sz="2400" dirty="0">
                <a:solidFill>
                  <a:schemeClr val="tx1">
                    <a:lumMod val="85000"/>
                    <a:lumOff val="15000"/>
                  </a:schemeClr>
                </a:solidFill>
              </a:rPr>
              <a:t>Se dividen en:</a:t>
            </a:r>
          </a:p>
          <a:p>
            <a:pPr>
              <a:buFont typeface="Wingdings" panose="05000000000000000000" pitchFamily="2" charset="2"/>
              <a:buChar char="§"/>
            </a:pPr>
            <a:r>
              <a:rPr lang="es-AR" sz="2400" dirty="0">
                <a:solidFill>
                  <a:schemeClr val="tx1">
                    <a:lumMod val="85000"/>
                    <a:lumOff val="15000"/>
                  </a:schemeClr>
                </a:solidFill>
              </a:rPr>
              <a:t>Vías aéreas superiores</a:t>
            </a:r>
          </a:p>
          <a:p>
            <a:pPr>
              <a:buFont typeface="Wingdings" panose="05000000000000000000" pitchFamily="2" charset="2"/>
              <a:buChar char="§"/>
            </a:pPr>
            <a:r>
              <a:rPr lang="es-AR" sz="2400" dirty="0">
                <a:solidFill>
                  <a:schemeClr val="tx1">
                    <a:lumMod val="85000"/>
                    <a:lumOff val="15000"/>
                  </a:schemeClr>
                </a:solidFill>
              </a:rPr>
              <a:t>Vías aéreas inferiores</a:t>
            </a:r>
          </a:p>
          <a:p>
            <a:endParaRPr lang="es-AR" sz="2400" dirty="0">
              <a:solidFill>
                <a:schemeClr val="tx1">
                  <a:lumMod val="85000"/>
                  <a:lumOff val="15000"/>
                </a:schemeClr>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7516" y="2546648"/>
            <a:ext cx="3672408" cy="398708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007714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827584" y="116632"/>
            <a:ext cx="7920880" cy="936104"/>
          </a:xfrm>
        </p:spPr>
        <p:txBody>
          <a:bodyPr/>
          <a:lstStyle/>
          <a:p>
            <a:pPr marL="0" indent="0" algn="l">
              <a:buNone/>
            </a:pPr>
            <a:r>
              <a:rPr lang="es-AR" dirty="0"/>
              <a:t>Valoración física respiratoria </a:t>
            </a:r>
          </a:p>
        </p:txBody>
      </p:sp>
      <p:sp>
        <p:nvSpPr>
          <p:cNvPr id="5" name="4 Marcador de texto"/>
          <p:cNvSpPr>
            <a:spLocks noGrp="1"/>
          </p:cNvSpPr>
          <p:nvPr>
            <p:ph type="body" idx="1"/>
          </p:nvPr>
        </p:nvSpPr>
        <p:spPr>
          <a:xfrm>
            <a:off x="827584" y="1267891"/>
            <a:ext cx="7344816" cy="4881705"/>
          </a:xfrm>
        </p:spPr>
        <p:txBody>
          <a:bodyPr/>
          <a:lstStyle/>
          <a:p>
            <a:pPr marL="342900" indent="-342900" algn="l">
              <a:buFont typeface="Wingdings" panose="05000000000000000000" pitchFamily="2" charset="2"/>
              <a:buChar char="q"/>
            </a:pPr>
            <a:r>
              <a:rPr lang="es-AR" b="1" dirty="0"/>
              <a:t>Estructura músculo esqueletica:</a:t>
            </a:r>
          </a:p>
          <a:p>
            <a:pPr marL="342900" indent="-342900" algn="l">
              <a:buFont typeface="Arial" panose="020B0604020202020204" pitchFamily="34" charset="0"/>
              <a:buChar char="•"/>
            </a:pPr>
            <a:r>
              <a:rPr lang="es-AR" dirty="0"/>
              <a:t>Tórax en Tonel</a:t>
            </a:r>
          </a:p>
          <a:p>
            <a:pPr algn="l"/>
            <a:endParaRPr lang="es-AR" dirty="0"/>
          </a:p>
          <a:p>
            <a:pPr marL="342900" indent="-342900" algn="l">
              <a:buFont typeface="Arial" panose="020B0604020202020204" pitchFamily="34" charset="0"/>
              <a:buChar char="•"/>
            </a:pPr>
            <a:r>
              <a:rPr lang="es-AR" dirty="0"/>
              <a:t>Tórax en embudo (</a:t>
            </a:r>
            <a:r>
              <a:rPr lang="es-AR" dirty="0" err="1"/>
              <a:t>pectus</a:t>
            </a:r>
            <a:r>
              <a:rPr lang="es-AR" dirty="0"/>
              <a:t> </a:t>
            </a:r>
            <a:r>
              <a:rPr lang="es-AR" dirty="0" err="1"/>
              <a:t>excavatum</a:t>
            </a:r>
            <a:r>
              <a:rPr lang="es-AR" dirty="0"/>
              <a:t>)</a:t>
            </a:r>
          </a:p>
          <a:p>
            <a:pPr marL="342900" indent="-342900" algn="l">
              <a:buFont typeface="Arial" panose="020B0604020202020204" pitchFamily="34" charset="0"/>
              <a:buChar char="•"/>
            </a:pPr>
            <a:endParaRPr lang="es-AR" dirty="0"/>
          </a:p>
          <a:p>
            <a:pPr marL="342900" indent="-342900" algn="l">
              <a:buFont typeface="Arial" panose="020B0604020202020204" pitchFamily="34" charset="0"/>
              <a:buChar char="•"/>
            </a:pPr>
            <a:r>
              <a:rPr lang="es-AR" dirty="0"/>
              <a:t>Tórax de pichón (</a:t>
            </a:r>
            <a:r>
              <a:rPr lang="es-AR" dirty="0" err="1"/>
              <a:t>pectus</a:t>
            </a:r>
            <a:r>
              <a:rPr lang="es-AR" dirty="0"/>
              <a:t> </a:t>
            </a:r>
            <a:r>
              <a:rPr lang="es-AR" dirty="0" err="1"/>
              <a:t>carinatum</a:t>
            </a:r>
            <a:r>
              <a:rPr lang="es-AR" dirty="0"/>
              <a:t>)</a:t>
            </a:r>
          </a:p>
          <a:p>
            <a:pPr marL="342900" indent="-342900" algn="l">
              <a:buFont typeface="Arial" panose="020B0604020202020204" pitchFamily="34" charset="0"/>
              <a:buChar char="•"/>
            </a:pPr>
            <a:endParaRPr lang="es-AR" dirty="0"/>
          </a:p>
          <a:p>
            <a:pPr marL="342900" indent="-342900" algn="l">
              <a:buFont typeface="Arial" panose="020B0604020202020204" pitchFamily="34" charset="0"/>
              <a:buChar char="•"/>
            </a:pPr>
            <a:r>
              <a:rPr lang="es-AR" dirty="0"/>
              <a:t>Cifoescoliosis</a:t>
            </a:r>
          </a:p>
          <a:p>
            <a:pPr algn="l"/>
            <a:endParaRPr lang="es-AR"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9996" y="4404870"/>
            <a:ext cx="3274761" cy="19587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56276" y="1839599"/>
            <a:ext cx="1485870" cy="17784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9672" y="4869160"/>
            <a:ext cx="2422582" cy="16402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64088" y="1053873"/>
            <a:ext cx="1485870" cy="13670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360306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s-AR" dirty="0"/>
              <a:t>Tipo de Tórax</a:t>
            </a:r>
          </a:p>
        </p:txBody>
      </p:sp>
      <p:pic>
        <p:nvPicPr>
          <p:cNvPr id="4" name="Marcador de contenido 3"/>
          <p:cNvPicPr>
            <a:picLocks noGrp="1" noChangeAspect="1"/>
          </p:cNvPicPr>
          <p:nvPr>
            <p:ph idx="4294967295"/>
          </p:nvPr>
        </p:nvPicPr>
        <p:blipFill rotWithShape="1">
          <a:blip r:embed="rId2"/>
          <a:srcRect t="14436" b="9439"/>
          <a:stretch/>
        </p:blipFill>
        <p:spPr>
          <a:xfrm>
            <a:off x="1915302" y="1556792"/>
            <a:ext cx="6371216" cy="4104456"/>
          </a:xfrm>
          <a:prstGeom prst="rect">
            <a:avLst/>
          </a:prstGeom>
        </p:spPr>
      </p:pic>
    </p:spTree>
    <p:extLst>
      <p:ext uri="{BB962C8B-B14F-4D97-AF65-F5344CB8AC3E}">
        <p14:creationId xmlns:p14="http://schemas.microsoft.com/office/powerpoint/2010/main" val="41752608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945201" y="624110"/>
            <a:ext cx="6589199" cy="788666"/>
          </a:xfrm>
        </p:spPr>
        <p:txBody>
          <a:bodyPr/>
          <a:lstStyle/>
          <a:p>
            <a:r>
              <a:rPr lang="es-AR" dirty="0"/>
              <a:t>Palpación</a:t>
            </a:r>
          </a:p>
        </p:txBody>
      </p:sp>
      <p:pic>
        <p:nvPicPr>
          <p:cNvPr id="4" name="Marcador de contenido 3"/>
          <p:cNvPicPr>
            <a:picLocks noGrp="1" noChangeAspect="1"/>
          </p:cNvPicPr>
          <p:nvPr>
            <p:ph idx="1"/>
          </p:nvPr>
        </p:nvPicPr>
        <p:blipFill>
          <a:blip r:embed="rId2"/>
          <a:stretch>
            <a:fillRect/>
          </a:stretch>
        </p:blipFill>
        <p:spPr>
          <a:xfrm>
            <a:off x="1187624" y="2400588"/>
            <a:ext cx="7200800" cy="4293096"/>
          </a:xfrm>
          <a:prstGeom prst="rect">
            <a:avLst/>
          </a:prstGeom>
        </p:spPr>
      </p:pic>
      <p:sp>
        <p:nvSpPr>
          <p:cNvPr id="5" name="CuadroTexto 4">
            <a:extLst>
              <a:ext uri="{FF2B5EF4-FFF2-40B4-BE49-F238E27FC236}">
                <a16:creationId xmlns:a16="http://schemas.microsoft.com/office/drawing/2014/main" id="{AD797CE0-FB52-C93B-1582-9A1C3C5EDCE5}"/>
              </a:ext>
            </a:extLst>
          </p:cNvPr>
          <p:cNvSpPr txBox="1"/>
          <p:nvPr/>
        </p:nvSpPr>
        <p:spPr>
          <a:xfrm>
            <a:off x="1043608" y="1233647"/>
            <a:ext cx="7632848" cy="1077218"/>
          </a:xfrm>
          <a:prstGeom prst="rect">
            <a:avLst/>
          </a:prstGeom>
          <a:noFill/>
        </p:spPr>
        <p:txBody>
          <a:bodyPr wrap="square">
            <a:spAutoFit/>
          </a:bodyPr>
          <a:lstStyle/>
          <a:p>
            <a:pPr indent="0" algn="l">
              <a:buNone/>
            </a:pPr>
            <a:r>
              <a:rPr lang="es-AR" sz="1600" b="0" i="0" dirty="0">
                <a:solidFill>
                  <a:srgbClr val="000000"/>
                </a:solidFill>
                <a:effectLst/>
                <a:latin typeface="verdana" panose="020B0604030504040204" pitchFamily="34" charset="0"/>
              </a:rPr>
              <a:t>Su finalidad es corroborar la información obtenida en la inspección y agregar más detalles. Brinda información sobre partes blandas y caja torácica, ganglios del cuello y axilas, movimiento respiratorio, frémitos y vibraciones vocales.</a:t>
            </a:r>
          </a:p>
        </p:txBody>
      </p:sp>
    </p:spTree>
    <p:extLst>
      <p:ext uri="{BB962C8B-B14F-4D97-AF65-F5344CB8AC3E}">
        <p14:creationId xmlns:p14="http://schemas.microsoft.com/office/powerpoint/2010/main" val="38946437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es-AR" dirty="0"/>
              <a:t>Palpación</a:t>
            </a:r>
          </a:p>
        </p:txBody>
      </p:sp>
      <p:pic>
        <p:nvPicPr>
          <p:cNvPr id="9" name="Marcador de contenido 8"/>
          <p:cNvPicPr>
            <a:picLocks noGrp="1" noChangeAspect="1"/>
          </p:cNvPicPr>
          <p:nvPr>
            <p:ph idx="1"/>
          </p:nvPr>
        </p:nvPicPr>
        <p:blipFill>
          <a:blip r:embed="rId2"/>
          <a:stretch>
            <a:fillRect/>
          </a:stretch>
        </p:blipFill>
        <p:spPr>
          <a:xfrm>
            <a:off x="1331639" y="1412776"/>
            <a:ext cx="7333719" cy="4032448"/>
          </a:xfrm>
          <a:prstGeom prst="rect">
            <a:avLst/>
          </a:prstGeom>
        </p:spPr>
      </p:pic>
    </p:spTree>
    <p:extLst>
      <p:ext uri="{BB962C8B-B14F-4D97-AF65-F5344CB8AC3E}">
        <p14:creationId xmlns:p14="http://schemas.microsoft.com/office/powerpoint/2010/main" val="29205317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35DCCFD-C2B3-BC0A-FF91-7DFEF8127332}"/>
              </a:ext>
            </a:extLst>
          </p:cNvPr>
          <p:cNvSpPr>
            <a:spLocks noGrp="1"/>
          </p:cNvSpPr>
          <p:nvPr>
            <p:ph type="title"/>
          </p:nvPr>
        </p:nvSpPr>
        <p:spPr>
          <a:xfrm>
            <a:off x="1638421" y="624110"/>
            <a:ext cx="6589199" cy="932682"/>
          </a:xfrm>
        </p:spPr>
        <p:txBody>
          <a:bodyPr/>
          <a:lstStyle/>
          <a:p>
            <a:r>
              <a:rPr lang="es-AR" dirty="0"/>
              <a:t>Percusión</a:t>
            </a:r>
          </a:p>
        </p:txBody>
      </p:sp>
      <p:sp>
        <p:nvSpPr>
          <p:cNvPr id="3" name="Marcador de contenido 2">
            <a:extLst>
              <a:ext uri="{FF2B5EF4-FFF2-40B4-BE49-F238E27FC236}">
                <a16:creationId xmlns:a16="http://schemas.microsoft.com/office/drawing/2014/main" id="{B9B8F1AA-38E2-4F40-1376-CEC45F847ADD}"/>
              </a:ext>
            </a:extLst>
          </p:cNvPr>
          <p:cNvSpPr>
            <a:spLocks noGrp="1"/>
          </p:cNvSpPr>
          <p:nvPr>
            <p:ph idx="1"/>
          </p:nvPr>
        </p:nvSpPr>
        <p:spPr>
          <a:xfrm>
            <a:off x="1331641" y="1556792"/>
            <a:ext cx="7202760" cy="4354430"/>
          </a:xfrm>
        </p:spPr>
        <p:txBody>
          <a:bodyPr/>
          <a:lstStyle/>
          <a:p>
            <a:r>
              <a:rPr lang="es-AR" dirty="0"/>
              <a:t>Se utiliza la transmisión de una onda sonora y la reflexión de la misma para obtener información no superficial del tórax. Su finalidad es determinar la naturaleza de la alteración y ubicar la profundidad de la lesión. La maniobra consiste en golpear suavemente la superficie del tórax, con el fin de obtener sonidos cuyas características nos permiten reconocer la naturaleza física de la alteración y los límites del pulmón subyacente</a:t>
            </a:r>
          </a:p>
        </p:txBody>
      </p:sp>
      <p:pic>
        <p:nvPicPr>
          <p:cNvPr id="5" name="Imagen 4">
            <a:extLst>
              <a:ext uri="{FF2B5EF4-FFF2-40B4-BE49-F238E27FC236}">
                <a16:creationId xmlns:a16="http://schemas.microsoft.com/office/drawing/2014/main" id="{F388C4E8-8F08-2EA5-767D-7219AB3DDE80}"/>
              </a:ext>
            </a:extLst>
          </p:cNvPr>
          <p:cNvPicPr>
            <a:picLocks noChangeAspect="1"/>
          </p:cNvPicPr>
          <p:nvPr/>
        </p:nvPicPr>
        <p:blipFill>
          <a:blip r:embed="rId2"/>
          <a:stretch>
            <a:fillRect/>
          </a:stretch>
        </p:blipFill>
        <p:spPr>
          <a:xfrm>
            <a:off x="3203848" y="4043401"/>
            <a:ext cx="3528392" cy="2190489"/>
          </a:xfrm>
          <a:prstGeom prst="rect">
            <a:avLst/>
          </a:prstGeom>
        </p:spPr>
      </p:pic>
    </p:spTree>
    <p:extLst>
      <p:ext uri="{BB962C8B-B14F-4D97-AF65-F5344CB8AC3E}">
        <p14:creationId xmlns:p14="http://schemas.microsoft.com/office/powerpoint/2010/main" val="37544237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A4BA304-474C-8DE2-2031-89831C40223B}"/>
              </a:ext>
            </a:extLst>
          </p:cNvPr>
          <p:cNvSpPr>
            <a:spLocks noGrp="1"/>
          </p:cNvSpPr>
          <p:nvPr>
            <p:ph type="title"/>
          </p:nvPr>
        </p:nvSpPr>
        <p:spPr>
          <a:xfrm>
            <a:off x="1945201" y="624110"/>
            <a:ext cx="6589199" cy="932682"/>
          </a:xfrm>
        </p:spPr>
        <p:txBody>
          <a:bodyPr/>
          <a:lstStyle/>
          <a:p>
            <a:r>
              <a:rPr lang="es-AR" dirty="0"/>
              <a:t>Percusión</a:t>
            </a:r>
          </a:p>
        </p:txBody>
      </p:sp>
      <p:sp>
        <p:nvSpPr>
          <p:cNvPr id="3" name="Marcador de contenido 2">
            <a:extLst>
              <a:ext uri="{FF2B5EF4-FFF2-40B4-BE49-F238E27FC236}">
                <a16:creationId xmlns:a16="http://schemas.microsoft.com/office/drawing/2014/main" id="{B7AE8CEB-D51E-76EC-9495-B2DD4DF28635}"/>
              </a:ext>
            </a:extLst>
          </p:cNvPr>
          <p:cNvSpPr>
            <a:spLocks noGrp="1"/>
          </p:cNvSpPr>
          <p:nvPr>
            <p:ph idx="1"/>
          </p:nvPr>
        </p:nvSpPr>
        <p:spPr>
          <a:xfrm>
            <a:off x="1547664" y="1567232"/>
            <a:ext cx="6986736" cy="4598071"/>
          </a:xfrm>
        </p:spPr>
        <p:txBody>
          <a:bodyPr>
            <a:normAutofit fontScale="77500" lnSpcReduction="20000"/>
          </a:bodyPr>
          <a:lstStyle/>
          <a:p>
            <a:r>
              <a:rPr lang="es-AR" sz="1900" dirty="0"/>
              <a:t>La percusión es de dos tipos: </a:t>
            </a:r>
            <a:r>
              <a:rPr lang="es-AR" sz="1900" b="1" dirty="0"/>
              <a:t>comparativa</a:t>
            </a:r>
            <a:r>
              <a:rPr lang="es-AR" sz="1900" dirty="0"/>
              <a:t>, con ella es posible reconocer el sonido normal en una misma región y la </a:t>
            </a:r>
            <a:r>
              <a:rPr lang="es-AR" sz="1900" b="1" dirty="0"/>
              <a:t>percusión topográfica </a:t>
            </a:r>
            <a:r>
              <a:rPr lang="es-AR" sz="1900" dirty="0"/>
              <a:t>se utiliza para limitar los contornos de los órganos.</a:t>
            </a:r>
          </a:p>
          <a:p>
            <a:r>
              <a:rPr lang="es-AR" sz="1900" dirty="0"/>
              <a:t>Existen diferentes métodos para realizarla, sin embargo, el que se utiliza para la exploración del tórax es la llamada mediata o digito-digital. Ésta consiste en colocar sobre la superficie del cuerpo a explorar un dedo, ya sea el medio o el índice (dedo plesímetro) y con otro dedo (el percutor) se realizarán los golpes para obtener el sonido. El dedo plesímetro se coloca sobre la superficie y los dedos restantes deben estar levantados y separados de la piel.</a:t>
            </a:r>
          </a:p>
          <a:p>
            <a:r>
              <a:rPr lang="es-AR" sz="1900" dirty="0"/>
              <a:t>Durante la percusión, los movimientos de la mano que percute deben realizarse a nivel de la articulación metacarpofalángica, permaneciendo inmóvil el antebrazo. El golpe debe ser rápido, suave, superficial y de la misma intensidad, el dedo percutor se retira lo más pronto posible una vez obtenido el sonido.</a:t>
            </a:r>
          </a:p>
          <a:p>
            <a:r>
              <a:rPr lang="es-AR" sz="1900" dirty="0"/>
              <a:t>La percusión, igual que la palpación debe ser comparativa y metódica. Se deberá realizar en las caras posterior, anterior y lateral del tórax siguiendo las regiones ya descritas para la palpación y empleando la misma fase respiratoria.</a:t>
            </a:r>
          </a:p>
          <a:p>
            <a:r>
              <a:rPr lang="es-AR" sz="1900" dirty="0"/>
              <a:t>.</a:t>
            </a:r>
          </a:p>
          <a:p>
            <a:endParaRPr lang="es-AR" dirty="0"/>
          </a:p>
        </p:txBody>
      </p:sp>
    </p:spTree>
    <p:extLst>
      <p:ext uri="{BB962C8B-B14F-4D97-AF65-F5344CB8AC3E}">
        <p14:creationId xmlns:p14="http://schemas.microsoft.com/office/powerpoint/2010/main" val="5062466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000" t="19136" r="4000"/>
          <a:stretch/>
        </p:blipFill>
        <p:spPr bwMode="auto">
          <a:xfrm>
            <a:off x="1029806" y="1572035"/>
            <a:ext cx="4209994" cy="39964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Imagen 1"/>
          <p:cNvPicPr>
            <a:picLocks noChangeAspect="1"/>
          </p:cNvPicPr>
          <p:nvPr/>
        </p:nvPicPr>
        <p:blipFill rotWithShape="1">
          <a:blip r:embed="rId3"/>
          <a:srcRect r="18855"/>
          <a:stretch/>
        </p:blipFill>
        <p:spPr>
          <a:xfrm>
            <a:off x="5286449" y="943916"/>
            <a:ext cx="3553089" cy="2642040"/>
          </a:xfrm>
          <a:prstGeom prst="rect">
            <a:avLst/>
          </a:prstGeom>
        </p:spPr>
      </p:pic>
      <p:pic>
        <p:nvPicPr>
          <p:cNvPr id="3" name="Imagen 2"/>
          <p:cNvPicPr>
            <a:picLocks noChangeAspect="1"/>
          </p:cNvPicPr>
          <p:nvPr/>
        </p:nvPicPr>
        <p:blipFill rotWithShape="1">
          <a:blip r:embed="rId4"/>
          <a:srcRect r="8497"/>
          <a:stretch/>
        </p:blipFill>
        <p:spPr>
          <a:xfrm>
            <a:off x="5432424" y="3873180"/>
            <a:ext cx="3407114" cy="2376263"/>
          </a:xfrm>
          <a:prstGeom prst="rect">
            <a:avLst/>
          </a:prstGeom>
        </p:spPr>
      </p:pic>
      <p:sp>
        <p:nvSpPr>
          <p:cNvPr id="4" name="Título 3"/>
          <p:cNvSpPr>
            <a:spLocks noGrp="1"/>
          </p:cNvSpPr>
          <p:nvPr>
            <p:ph type="title"/>
          </p:nvPr>
        </p:nvSpPr>
        <p:spPr>
          <a:xfrm>
            <a:off x="1331640" y="548680"/>
            <a:ext cx="6589200" cy="1248307"/>
          </a:xfrm>
        </p:spPr>
        <p:txBody>
          <a:bodyPr/>
          <a:lstStyle/>
          <a:p>
            <a:r>
              <a:rPr lang="es-AR" dirty="0"/>
              <a:t>Percusión </a:t>
            </a:r>
          </a:p>
        </p:txBody>
      </p:sp>
    </p:spTree>
    <p:extLst>
      <p:ext uri="{BB962C8B-B14F-4D97-AF65-F5344CB8AC3E}">
        <p14:creationId xmlns:p14="http://schemas.microsoft.com/office/powerpoint/2010/main" val="1266806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8DCA05-D5B6-95A8-91F5-BF0482CD5AC4}"/>
              </a:ext>
            </a:extLst>
          </p:cNvPr>
          <p:cNvSpPr>
            <a:spLocks noGrp="1"/>
          </p:cNvSpPr>
          <p:nvPr>
            <p:ph type="title"/>
          </p:nvPr>
        </p:nvSpPr>
        <p:spPr/>
        <p:txBody>
          <a:bodyPr/>
          <a:lstStyle/>
          <a:p>
            <a:r>
              <a:rPr lang="es-AR" dirty="0"/>
              <a:t>Percusión: 3 tipos</a:t>
            </a:r>
          </a:p>
        </p:txBody>
      </p:sp>
      <p:sp>
        <p:nvSpPr>
          <p:cNvPr id="3" name="Marcador de contenido 2">
            <a:extLst>
              <a:ext uri="{FF2B5EF4-FFF2-40B4-BE49-F238E27FC236}">
                <a16:creationId xmlns:a16="http://schemas.microsoft.com/office/drawing/2014/main" id="{74E519AC-AFB3-FF8A-5630-947963A41C5A}"/>
              </a:ext>
            </a:extLst>
          </p:cNvPr>
          <p:cNvSpPr>
            <a:spLocks noGrp="1"/>
          </p:cNvSpPr>
          <p:nvPr>
            <p:ph idx="1"/>
          </p:nvPr>
        </p:nvSpPr>
        <p:spPr>
          <a:xfrm>
            <a:off x="1187624" y="1628800"/>
            <a:ext cx="7346777" cy="4282422"/>
          </a:xfrm>
        </p:spPr>
        <p:txBody>
          <a:bodyPr/>
          <a:lstStyle/>
          <a:p>
            <a:r>
              <a:rPr lang="es-AR" dirty="0"/>
              <a:t>1) Corresponde al sonido </a:t>
            </a:r>
            <a:r>
              <a:rPr lang="es-AR" b="1" dirty="0"/>
              <a:t>resonante</a:t>
            </a:r>
            <a:r>
              <a:rPr lang="es-AR" dirty="0"/>
              <a:t>  el cual se obtiene al percutir </a:t>
            </a:r>
            <a:r>
              <a:rPr lang="es-AR" dirty="0">
                <a:solidFill>
                  <a:schemeClr val="tx1"/>
                </a:solidFill>
              </a:rPr>
              <a:t>el tejido pulmonar normal.</a:t>
            </a:r>
          </a:p>
          <a:p>
            <a:r>
              <a:rPr lang="es-AR" dirty="0"/>
              <a:t>2) Corresponde a la </a:t>
            </a:r>
            <a:r>
              <a:rPr lang="es-AR" b="1" dirty="0"/>
              <a:t>matidez</a:t>
            </a:r>
            <a:r>
              <a:rPr lang="es-AR" dirty="0"/>
              <a:t>, el cual es resultado de percutir sobre el hígado y el corazón, por último, el sonido </a:t>
            </a:r>
            <a:r>
              <a:rPr lang="es-AR" b="1" dirty="0"/>
              <a:t>timpánico</a:t>
            </a:r>
            <a:r>
              <a:rPr lang="es-AR" dirty="0"/>
              <a:t> el cual se genera al percutir el estómago.</a:t>
            </a:r>
          </a:p>
          <a:p>
            <a:r>
              <a:rPr lang="es-AR" dirty="0"/>
              <a:t>La sonoridad a la percusión puede estar disminuida y como ejemplos de enfermedad tenemos la condensación pulmonar y el derrame pleural; cuando la sonoridad está incrementada debemos descartar la presencia de enfisema y neumotórax</a:t>
            </a:r>
          </a:p>
        </p:txBody>
      </p:sp>
    </p:spTree>
    <p:extLst>
      <p:ext uri="{BB962C8B-B14F-4D97-AF65-F5344CB8AC3E}">
        <p14:creationId xmlns:p14="http://schemas.microsoft.com/office/powerpoint/2010/main" val="41507717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75657" y="624110"/>
            <a:ext cx="7560840" cy="1280890"/>
          </a:xfrm>
        </p:spPr>
        <p:txBody>
          <a:bodyPr>
            <a:normAutofit/>
          </a:bodyPr>
          <a:lstStyle/>
          <a:p>
            <a:pPr algn="ctr"/>
            <a:r>
              <a:rPr lang="es-AR" sz="3200" dirty="0"/>
              <a:t>Características de los sonidos en la percusión</a:t>
            </a:r>
          </a:p>
        </p:txBody>
      </p:sp>
      <p:sp>
        <p:nvSpPr>
          <p:cNvPr id="3" name="Marcador de contenido 2"/>
          <p:cNvSpPr>
            <a:spLocks noGrp="1"/>
          </p:cNvSpPr>
          <p:nvPr>
            <p:ph idx="1"/>
          </p:nvPr>
        </p:nvSpPr>
        <p:spPr>
          <a:xfrm>
            <a:off x="1475657" y="1988840"/>
            <a:ext cx="6696743" cy="3922382"/>
          </a:xfrm>
        </p:spPr>
        <p:txBody>
          <a:bodyPr/>
          <a:lstStyle/>
          <a:p>
            <a:r>
              <a:rPr lang="es-AR" b="1" dirty="0"/>
              <a:t>SONIDOS MATE</a:t>
            </a:r>
            <a:r>
              <a:rPr lang="es-AR" dirty="0"/>
              <a:t>: Se obtiene sobre órganos sin aire, es débil y de duración corta.</a:t>
            </a:r>
          </a:p>
          <a:p>
            <a:r>
              <a:rPr lang="es-AR" b="1" dirty="0"/>
              <a:t>SONIDOS TIMPANICOS</a:t>
            </a:r>
            <a:r>
              <a:rPr lang="es-AR" dirty="0"/>
              <a:t>: Se obtiene sobre viseras huecas</a:t>
            </a:r>
          </a:p>
          <a:p>
            <a:r>
              <a:rPr lang="es-AR" b="1" dirty="0"/>
              <a:t>SONIDOS  RESONANTES: </a:t>
            </a:r>
            <a:r>
              <a:rPr lang="es-AR" dirty="0"/>
              <a:t>Se obtiene de la percusión del pulmón y resulta de la vibración del aire, pulmón aireado.</a:t>
            </a:r>
          </a:p>
          <a:p>
            <a:r>
              <a:rPr lang="es-AR" b="1" dirty="0"/>
              <a:t> HIPERSONORIDAD</a:t>
            </a:r>
            <a:r>
              <a:rPr lang="es-AR" dirty="0"/>
              <a:t>: Pulmón </a:t>
            </a:r>
            <a:r>
              <a:rPr lang="es-AR" dirty="0" err="1"/>
              <a:t>hiperaireado</a:t>
            </a:r>
            <a:r>
              <a:rPr lang="es-AR" dirty="0"/>
              <a:t>, enfisema o crisis de asma) y en neumotórax.</a:t>
            </a:r>
          </a:p>
        </p:txBody>
      </p:sp>
    </p:spTree>
    <p:extLst>
      <p:ext uri="{BB962C8B-B14F-4D97-AF65-F5344CB8AC3E}">
        <p14:creationId xmlns:p14="http://schemas.microsoft.com/office/powerpoint/2010/main" val="19083290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3B5966E-2CF0-297E-0FF3-9A8BBA09304B}"/>
              </a:ext>
            </a:extLst>
          </p:cNvPr>
          <p:cNvSpPr>
            <a:spLocks noGrp="1"/>
          </p:cNvSpPr>
          <p:nvPr>
            <p:ph type="title"/>
          </p:nvPr>
        </p:nvSpPr>
        <p:spPr/>
        <p:txBody>
          <a:bodyPr/>
          <a:lstStyle/>
          <a:p>
            <a:r>
              <a:rPr lang="es-ES" dirty="0"/>
              <a:t>Auscultación</a:t>
            </a:r>
            <a:br>
              <a:rPr lang="es-ES" dirty="0"/>
            </a:br>
            <a:endParaRPr lang="es-AR" dirty="0"/>
          </a:p>
        </p:txBody>
      </p:sp>
      <p:sp>
        <p:nvSpPr>
          <p:cNvPr id="3" name="Marcador de contenido 2">
            <a:extLst>
              <a:ext uri="{FF2B5EF4-FFF2-40B4-BE49-F238E27FC236}">
                <a16:creationId xmlns:a16="http://schemas.microsoft.com/office/drawing/2014/main" id="{A51C4CA6-38A0-5850-D690-6C65AC4D26F3}"/>
              </a:ext>
            </a:extLst>
          </p:cNvPr>
          <p:cNvSpPr>
            <a:spLocks noGrp="1"/>
          </p:cNvSpPr>
          <p:nvPr>
            <p:ph idx="1"/>
          </p:nvPr>
        </p:nvSpPr>
        <p:spPr>
          <a:xfrm>
            <a:off x="899592" y="1196752"/>
            <a:ext cx="7634808" cy="3600400"/>
          </a:xfrm>
        </p:spPr>
        <p:txBody>
          <a:bodyPr>
            <a:normAutofit/>
          </a:bodyPr>
          <a:lstStyle/>
          <a:p>
            <a:pPr marL="0" indent="0">
              <a:buNone/>
            </a:pPr>
            <a:r>
              <a:rPr lang="es-ES" b="1" dirty="0"/>
              <a:t>Técnica que se debe realizar en forma sistemática y comparativa</a:t>
            </a:r>
            <a:r>
              <a:rPr lang="es-ES" dirty="0"/>
              <a:t>,.</a:t>
            </a:r>
          </a:p>
          <a:p>
            <a:r>
              <a:rPr lang="es-ES" dirty="0"/>
              <a:t>La auscultación se inicia en la </a:t>
            </a:r>
            <a:r>
              <a:rPr lang="es-ES" b="1" dirty="0"/>
              <a:t>región supraescapular izquierda </a:t>
            </a:r>
            <a:r>
              <a:rPr lang="es-ES" dirty="0"/>
              <a:t>y a partir de este punto se sigue una secuencia descendente, por las regiones interescapulares, infraescapulares y axilares, siempre deberá ser comparativa en el mismo nivel de localización, entre el lado derecho e izquierdo. </a:t>
            </a:r>
          </a:p>
          <a:p>
            <a:r>
              <a:rPr lang="es-ES" dirty="0"/>
              <a:t>Se inicia en la región supraclavicular derecha, siguiendo las líneas paraesternales, pasando por la línea axilar anterior hasta el sexto-séptimo espacio intercostal </a:t>
            </a:r>
          </a:p>
          <a:p>
            <a:endParaRPr lang="es-AR" dirty="0"/>
          </a:p>
        </p:txBody>
      </p:sp>
      <p:pic>
        <p:nvPicPr>
          <p:cNvPr id="5" name="Imagen 4">
            <a:extLst>
              <a:ext uri="{FF2B5EF4-FFF2-40B4-BE49-F238E27FC236}">
                <a16:creationId xmlns:a16="http://schemas.microsoft.com/office/drawing/2014/main" id="{0F7D364F-5B90-3682-0536-0A987C784CAE}"/>
              </a:ext>
            </a:extLst>
          </p:cNvPr>
          <p:cNvPicPr>
            <a:picLocks noChangeAspect="1"/>
          </p:cNvPicPr>
          <p:nvPr/>
        </p:nvPicPr>
        <p:blipFill>
          <a:blip r:embed="rId2"/>
          <a:stretch>
            <a:fillRect/>
          </a:stretch>
        </p:blipFill>
        <p:spPr>
          <a:xfrm>
            <a:off x="2483768" y="4509120"/>
            <a:ext cx="4824536" cy="2348880"/>
          </a:xfrm>
          <a:prstGeom prst="rect">
            <a:avLst/>
          </a:prstGeom>
        </p:spPr>
      </p:pic>
    </p:spTree>
    <p:extLst>
      <p:ext uri="{BB962C8B-B14F-4D97-AF65-F5344CB8AC3E}">
        <p14:creationId xmlns:p14="http://schemas.microsoft.com/office/powerpoint/2010/main" val="42596915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547664" y="332656"/>
            <a:ext cx="5792431" cy="1143000"/>
          </a:xfrm>
        </p:spPr>
        <p:txBody>
          <a:bodyPr>
            <a:normAutofit fontScale="90000"/>
          </a:bodyPr>
          <a:lstStyle/>
          <a:p>
            <a:pPr algn="l"/>
            <a:r>
              <a:rPr lang="es-AR" sz="4800" dirty="0"/>
              <a:t>Vías</a:t>
            </a:r>
            <a:r>
              <a:rPr lang="es-AR" sz="4400" dirty="0"/>
              <a:t> aéreas superiores</a:t>
            </a:r>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val="4160423063"/>
              </p:ext>
            </p:extLst>
          </p:nvPr>
        </p:nvGraphicFramePr>
        <p:xfrm>
          <a:off x="755576" y="1705322"/>
          <a:ext cx="4824536" cy="44599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050" name="Picture 2"/>
          <p:cNvPicPr>
            <a:picLocks noChangeAspect="1" noChangeArrowheads="1"/>
          </p:cNvPicPr>
          <p:nvPr/>
        </p:nvPicPr>
        <p:blipFill rotWithShape="1">
          <a:blip r:embed="rId8">
            <a:extLst>
              <a:ext uri="{28A0092B-C50C-407E-A947-70E740481C1C}">
                <a14:useLocalDpi xmlns:a14="http://schemas.microsoft.com/office/drawing/2010/main" val="0"/>
              </a:ext>
            </a:extLst>
          </a:blip>
          <a:srcRect l="4170" t="4159" r="3379" b="3332"/>
          <a:stretch/>
        </p:blipFill>
        <p:spPr bwMode="auto">
          <a:xfrm>
            <a:off x="5863931" y="1988840"/>
            <a:ext cx="2952328" cy="37384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647154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376BD9-7555-1A73-FC4C-EF937AF4AB7E}"/>
              </a:ext>
            </a:extLst>
          </p:cNvPr>
          <p:cNvSpPr>
            <a:spLocks noGrp="1"/>
          </p:cNvSpPr>
          <p:nvPr>
            <p:ph type="title"/>
          </p:nvPr>
        </p:nvSpPr>
        <p:spPr>
          <a:xfrm>
            <a:off x="1547665" y="624110"/>
            <a:ext cx="6986736" cy="1280890"/>
          </a:xfrm>
        </p:spPr>
        <p:txBody>
          <a:bodyPr/>
          <a:lstStyle/>
          <a:p>
            <a:r>
              <a:rPr lang="es-AR" b="1" dirty="0"/>
              <a:t>EL RUIDO RESPIRATORIO</a:t>
            </a:r>
            <a:br>
              <a:rPr lang="es-AR" b="1" dirty="0"/>
            </a:br>
            <a:endParaRPr lang="es-AR" dirty="0"/>
          </a:p>
        </p:txBody>
      </p:sp>
      <p:sp>
        <p:nvSpPr>
          <p:cNvPr id="3" name="Marcador de contenido 2">
            <a:extLst>
              <a:ext uri="{FF2B5EF4-FFF2-40B4-BE49-F238E27FC236}">
                <a16:creationId xmlns:a16="http://schemas.microsoft.com/office/drawing/2014/main" id="{D1097DDB-F98C-49D1-EDF7-10857D2992CA}"/>
              </a:ext>
            </a:extLst>
          </p:cNvPr>
          <p:cNvSpPr>
            <a:spLocks noGrp="1"/>
          </p:cNvSpPr>
          <p:nvPr>
            <p:ph idx="1"/>
          </p:nvPr>
        </p:nvSpPr>
        <p:spPr>
          <a:xfrm>
            <a:off x="827585" y="1412776"/>
            <a:ext cx="7706816" cy="5184576"/>
          </a:xfrm>
        </p:spPr>
        <p:txBody>
          <a:bodyPr>
            <a:normAutofit/>
          </a:bodyPr>
          <a:lstStyle/>
          <a:p>
            <a:r>
              <a:rPr lang="es-AR" sz="2000" dirty="0"/>
              <a:t>El ruido respiratorio </a:t>
            </a:r>
            <a:r>
              <a:rPr lang="es-AR" sz="2000" b="1" i="1" dirty="0"/>
              <a:t>normal</a:t>
            </a:r>
            <a:r>
              <a:rPr lang="es-AR" sz="2000" dirty="0"/>
              <a:t> que se ausculta está compuesto por dos componentes: el laringotraqueal (también denominado soplo glótico) y el murmullo vesicular, que se describen a continuación:</a:t>
            </a:r>
          </a:p>
          <a:p>
            <a:r>
              <a:rPr lang="es-AR" sz="2000" dirty="0"/>
              <a:t>El </a:t>
            </a:r>
            <a:r>
              <a:rPr lang="es-AR" sz="2000" b="1" i="1" dirty="0"/>
              <a:t>ruido laringotraqueal</a:t>
            </a:r>
            <a:r>
              <a:rPr lang="es-AR" sz="2000" b="1" dirty="0"/>
              <a:t> :</a:t>
            </a:r>
            <a:r>
              <a:rPr lang="es-AR" sz="2000" dirty="0"/>
              <a:t> Se escucha tanto durante la inspiración como durante la espiración, a nivel de la laringe, la tráquea y el esternón.</a:t>
            </a:r>
          </a:p>
          <a:p>
            <a:r>
              <a:rPr lang="es-AR" sz="2000" dirty="0"/>
              <a:t>En la parte posterior se ausculta a lo largo de la columna vertebral y en la parte interna de los espacios </a:t>
            </a:r>
            <a:r>
              <a:rPr lang="es-AR" sz="2000" dirty="0" err="1"/>
              <a:t>escapulovertebrales</a:t>
            </a:r>
            <a:r>
              <a:rPr lang="es-AR" sz="2000" dirty="0"/>
              <a:t>. </a:t>
            </a:r>
          </a:p>
          <a:p>
            <a:r>
              <a:rPr lang="es-AR" sz="2000" b="1" dirty="0"/>
              <a:t>El </a:t>
            </a:r>
            <a:r>
              <a:rPr lang="es-AR" sz="2000" b="1" i="1" dirty="0"/>
              <a:t>murmullo vesicular</a:t>
            </a:r>
            <a:r>
              <a:rPr lang="es-AR" sz="2000" b="1" dirty="0"/>
              <a:t> </a:t>
            </a:r>
            <a:r>
              <a:rPr lang="es-AR" sz="2000" dirty="0"/>
              <a:t>se escucha en todos los sitios en los que el tejido pulmonar está en contacto con la pared torácica. </a:t>
            </a:r>
            <a:endParaRPr lang="es-AR" dirty="0"/>
          </a:p>
        </p:txBody>
      </p:sp>
    </p:spTree>
    <p:extLst>
      <p:ext uri="{BB962C8B-B14F-4D97-AF65-F5344CB8AC3E}">
        <p14:creationId xmlns:p14="http://schemas.microsoft.com/office/powerpoint/2010/main" val="28757208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15616" y="440668"/>
            <a:ext cx="7200800" cy="1008112"/>
          </a:xfrm>
        </p:spPr>
        <p:txBody>
          <a:bodyPr>
            <a:normAutofit/>
          </a:bodyPr>
          <a:lstStyle/>
          <a:p>
            <a:pPr algn="l"/>
            <a:r>
              <a:rPr lang="es-AR" sz="3600" b="1" dirty="0"/>
              <a:t>Auscultación</a:t>
            </a:r>
          </a:p>
        </p:txBody>
      </p:sp>
      <p:sp>
        <p:nvSpPr>
          <p:cNvPr id="3" name="2 Marcador de texto"/>
          <p:cNvSpPr>
            <a:spLocks noGrp="1"/>
          </p:cNvSpPr>
          <p:nvPr>
            <p:ph type="body" idx="1"/>
          </p:nvPr>
        </p:nvSpPr>
        <p:spPr>
          <a:xfrm>
            <a:off x="899592" y="1484784"/>
            <a:ext cx="2736304" cy="4824536"/>
          </a:xfrm>
        </p:spPr>
        <p:txBody>
          <a:bodyPr>
            <a:normAutofit/>
          </a:bodyPr>
          <a:lstStyle/>
          <a:p>
            <a:pPr algn="l"/>
            <a:r>
              <a:rPr lang="es-AR" sz="2800" b="1" dirty="0"/>
              <a:t>Ruidos fisiológicos</a:t>
            </a:r>
          </a:p>
          <a:p>
            <a:pPr marL="342900" indent="-342900" algn="l">
              <a:buFont typeface="Arial" panose="020B0604020202020204" pitchFamily="34" charset="0"/>
              <a:buChar char="•"/>
            </a:pPr>
            <a:r>
              <a:rPr lang="es-AR" dirty="0"/>
              <a:t>Bronquial</a:t>
            </a:r>
          </a:p>
          <a:p>
            <a:pPr marL="342900" indent="-342900" algn="l">
              <a:buFont typeface="Arial" panose="020B0604020202020204" pitchFamily="34" charset="0"/>
              <a:buChar char="•"/>
            </a:pPr>
            <a:endParaRPr lang="es-AR" dirty="0"/>
          </a:p>
          <a:p>
            <a:pPr marL="342900" indent="-342900" algn="l">
              <a:buFont typeface="Arial" panose="020B0604020202020204" pitchFamily="34" charset="0"/>
              <a:buChar char="•"/>
            </a:pPr>
            <a:r>
              <a:rPr lang="es-AR" dirty="0"/>
              <a:t>Murmullo vesicular</a:t>
            </a:r>
          </a:p>
          <a:p>
            <a:pPr marL="342900" indent="-342900" algn="l">
              <a:buFont typeface="Arial" panose="020B0604020202020204" pitchFamily="34" charset="0"/>
              <a:buChar char="•"/>
            </a:pPr>
            <a:endParaRPr lang="es-AR" dirty="0"/>
          </a:p>
          <a:p>
            <a:pPr marL="342900" indent="-342900" algn="l">
              <a:buFont typeface="Arial" panose="020B0604020202020204" pitchFamily="34" charset="0"/>
              <a:buChar char="•"/>
            </a:pPr>
            <a:endParaRPr lang="es-AR" dirty="0"/>
          </a:p>
          <a:p>
            <a:pPr marL="342900" indent="-342900" algn="l">
              <a:buFont typeface="Arial" panose="020B0604020202020204" pitchFamily="34" charset="0"/>
              <a:buChar char="•"/>
            </a:pPr>
            <a:endParaRPr lang="es-AR" dirty="0"/>
          </a:p>
          <a:p>
            <a:pPr algn="l"/>
            <a:endParaRPr lang="es-AR" dirty="0"/>
          </a:p>
        </p:txBody>
      </p:sp>
      <p:pic>
        <p:nvPicPr>
          <p:cNvPr id="1028"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t="28468" r="2239" b="19563"/>
          <a:stretch/>
        </p:blipFill>
        <p:spPr bwMode="auto">
          <a:xfrm>
            <a:off x="3203848" y="1556792"/>
            <a:ext cx="5702019" cy="44948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969155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87624" y="476672"/>
            <a:ext cx="7200800" cy="720080"/>
          </a:xfrm>
        </p:spPr>
        <p:txBody>
          <a:bodyPr>
            <a:noAutofit/>
          </a:bodyPr>
          <a:lstStyle/>
          <a:p>
            <a:pPr algn="ctr"/>
            <a:r>
              <a:rPr lang="es-AR" sz="3200" dirty="0"/>
              <a:t>Ruidos Patológicos o  Adventicios</a:t>
            </a:r>
          </a:p>
        </p:txBody>
      </p:sp>
      <p:sp>
        <p:nvSpPr>
          <p:cNvPr id="3" name="2 Marcador de texto"/>
          <p:cNvSpPr>
            <a:spLocks noGrp="1"/>
          </p:cNvSpPr>
          <p:nvPr>
            <p:ph type="body" idx="1"/>
          </p:nvPr>
        </p:nvSpPr>
        <p:spPr>
          <a:xfrm>
            <a:off x="1331640" y="1484784"/>
            <a:ext cx="7416824" cy="4536504"/>
          </a:xfrm>
        </p:spPr>
        <p:txBody>
          <a:bodyPr>
            <a:normAutofit lnSpcReduction="10000"/>
          </a:bodyPr>
          <a:lstStyle/>
          <a:p>
            <a:r>
              <a:rPr lang="es-AR" sz="1900" dirty="0"/>
              <a:t>Se producen por la distorsión de la arquitectura broncopulmonar durante el paso del aire a través de la vías respiratorias</a:t>
            </a:r>
            <a:r>
              <a:rPr lang="es-AR" sz="2400" dirty="0"/>
              <a:t>,</a:t>
            </a:r>
            <a:endParaRPr lang="es-AR" sz="2400" b="1" u="sng" dirty="0">
              <a:solidFill>
                <a:schemeClr val="tx1">
                  <a:lumMod val="75000"/>
                  <a:lumOff val="25000"/>
                </a:schemeClr>
              </a:solidFill>
            </a:endParaRPr>
          </a:p>
          <a:p>
            <a:pPr algn="l"/>
            <a:r>
              <a:rPr lang="es-AR" sz="2400" b="1" u="sng" dirty="0">
                <a:solidFill>
                  <a:schemeClr val="tx1">
                    <a:lumMod val="75000"/>
                    <a:lumOff val="25000"/>
                  </a:schemeClr>
                </a:solidFill>
              </a:rPr>
              <a:t>Estertores: </a:t>
            </a:r>
            <a:r>
              <a:rPr lang="es-AR" dirty="0">
                <a:solidFill>
                  <a:schemeClr val="tx1">
                    <a:lumMod val="75000"/>
                    <a:lumOff val="25000"/>
                  </a:schemeClr>
                </a:solidFill>
              </a:rPr>
              <a:t>Son ruidos chasqueantes, burbujeantes o estrepitosos en el pulmón. Se cree que sucede cuando el aire abre los espacios aéreos cerrados.</a:t>
            </a:r>
          </a:p>
          <a:p>
            <a:pPr algn="l"/>
            <a:endParaRPr lang="es-AR" dirty="0">
              <a:solidFill>
                <a:schemeClr val="tx1">
                  <a:lumMod val="75000"/>
                  <a:lumOff val="25000"/>
                </a:schemeClr>
              </a:solidFill>
            </a:endParaRPr>
          </a:p>
          <a:p>
            <a:pPr algn="l"/>
            <a:r>
              <a:rPr lang="es-AR" b="1" u="sng" dirty="0">
                <a:solidFill>
                  <a:schemeClr val="tx1">
                    <a:lumMod val="75000"/>
                    <a:lumOff val="25000"/>
                  </a:schemeClr>
                </a:solidFill>
              </a:rPr>
              <a:t>Roncus: </a:t>
            </a:r>
            <a:r>
              <a:rPr lang="es-AR" dirty="0">
                <a:solidFill>
                  <a:schemeClr val="tx1">
                    <a:lumMod val="75000"/>
                    <a:lumOff val="25000"/>
                  </a:schemeClr>
                </a:solidFill>
              </a:rPr>
              <a:t>Son ruidos que parecen ronquidos, ocurre cuando el aire queda obstruido o se vuelve áspero y a través de las grandes vías respiratorias.</a:t>
            </a:r>
          </a:p>
          <a:p>
            <a:pPr algn="l"/>
            <a:endParaRPr lang="es-AR" dirty="0">
              <a:solidFill>
                <a:schemeClr val="tx1">
                  <a:lumMod val="75000"/>
                  <a:lumOff val="25000"/>
                </a:schemeClr>
              </a:solidFill>
            </a:endParaRPr>
          </a:p>
          <a:p>
            <a:pPr algn="l"/>
            <a:r>
              <a:rPr lang="es-AR" b="1" u="sng" dirty="0">
                <a:solidFill>
                  <a:schemeClr val="tx1">
                    <a:lumMod val="75000"/>
                    <a:lumOff val="25000"/>
                  </a:schemeClr>
                </a:solidFill>
              </a:rPr>
              <a:t>Sibilancias: </a:t>
            </a:r>
            <a:r>
              <a:rPr lang="es-AR" dirty="0">
                <a:solidFill>
                  <a:schemeClr val="tx1">
                    <a:lumMod val="75000"/>
                    <a:lumOff val="25000"/>
                  </a:schemeClr>
                </a:solidFill>
              </a:rPr>
              <a:t>Son ruidos chillones producidos por vías aéreas estrechas y se presentan cuando una persona exhala</a:t>
            </a:r>
          </a:p>
          <a:p>
            <a:pPr algn="l"/>
            <a:endParaRPr lang="es-AR" dirty="0">
              <a:solidFill>
                <a:schemeClr val="tx1"/>
              </a:solidFill>
            </a:endParaRPr>
          </a:p>
        </p:txBody>
      </p:sp>
    </p:spTree>
    <p:extLst>
      <p:ext uri="{BB962C8B-B14F-4D97-AF65-F5344CB8AC3E}">
        <p14:creationId xmlns:p14="http://schemas.microsoft.com/office/powerpoint/2010/main" val="14052648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AB87663-302D-4E65-91C7-8F30AB0B8083}"/>
              </a:ext>
            </a:extLst>
          </p:cNvPr>
          <p:cNvSpPr>
            <a:spLocks noGrp="1"/>
          </p:cNvSpPr>
          <p:nvPr>
            <p:ph type="title"/>
          </p:nvPr>
        </p:nvSpPr>
        <p:spPr>
          <a:xfrm>
            <a:off x="1331641" y="624110"/>
            <a:ext cx="7202760" cy="1280890"/>
          </a:xfrm>
        </p:spPr>
        <p:txBody>
          <a:bodyPr/>
          <a:lstStyle/>
          <a:p>
            <a:pPr algn="ctr"/>
            <a:r>
              <a:rPr lang="es-AR" b="1" dirty="0"/>
              <a:t>Los trastornos del ritmo respiratorio pueden ser</a:t>
            </a:r>
            <a:endParaRPr lang="es-AR" dirty="0"/>
          </a:p>
        </p:txBody>
      </p:sp>
      <p:pic>
        <p:nvPicPr>
          <p:cNvPr id="7" name="Marcador de contenido 6">
            <a:extLst>
              <a:ext uri="{FF2B5EF4-FFF2-40B4-BE49-F238E27FC236}">
                <a16:creationId xmlns:a16="http://schemas.microsoft.com/office/drawing/2014/main" id="{18B45FE8-7157-C338-54E9-2555DE965EB6}"/>
              </a:ext>
            </a:extLst>
          </p:cNvPr>
          <p:cNvPicPr>
            <a:picLocks noGrp="1" noChangeAspect="1"/>
          </p:cNvPicPr>
          <p:nvPr>
            <p:ph idx="1"/>
          </p:nvPr>
        </p:nvPicPr>
        <p:blipFill>
          <a:blip r:embed="rId2"/>
          <a:stretch>
            <a:fillRect/>
          </a:stretch>
        </p:blipFill>
        <p:spPr>
          <a:xfrm>
            <a:off x="1331641" y="2129434"/>
            <a:ext cx="7241391" cy="4104456"/>
          </a:xfrm>
          <a:prstGeom prst="rect">
            <a:avLst/>
          </a:prstGeom>
        </p:spPr>
      </p:pic>
    </p:spTree>
    <p:extLst>
      <p:ext uri="{BB962C8B-B14F-4D97-AF65-F5344CB8AC3E}">
        <p14:creationId xmlns:p14="http://schemas.microsoft.com/office/powerpoint/2010/main" val="4512453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331640" y="404664"/>
            <a:ext cx="7200800" cy="998984"/>
          </a:xfrm>
        </p:spPr>
        <p:txBody>
          <a:bodyPr>
            <a:normAutofit fontScale="90000"/>
          </a:bodyPr>
          <a:lstStyle/>
          <a:p>
            <a:pPr algn="ctr"/>
            <a:r>
              <a:rPr lang="es-AR" sz="3200" b="1" dirty="0"/>
              <a:t>OBSERVACIÓN DE SIGNOS Y SÍNTOMAS EN EL PACIENTE RESPIRATORIO</a:t>
            </a:r>
          </a:p>
        </p:txBody>
      </p:sp>
      <p:sp>
        <p:nvSpPr>
          <p:cNvPr id="3" name="2 Marcador de contenido"/>
          <p:cNvSpPr>
            <a:spLocks noGrp="1"/>
          </p:cNvSpPr>
          <p:nvPr>
            <p:ph idx="1"/>
          </p:nvPr>
        </p:nvSpPr>
        <p:spPr>
          <a:xfrm>
            <a:off x="1259632" y="1700808"/>
            <a:ext cx="6624736" cy="4176464"/>
          </a:xfrm>
        </p:spPr>
        <p:txBody>
          <a:bodyPr>
            <a:normAutofit/>
          </a:bodyPr>
          <a:lstStyle/>
          <a:p>
            <a:r>
              <a:rPr lang="es-AR" sz="2400" b="1" dirty="0"/>
              <a:t>Atelectasia</a:t>
            </a:r>
            <a:r>
              <a:rPr lang="es-AR" dirty="0"/>
              <a:t>: colapso de los alvéolos pulmonares que impide el intercambio respiratorio normal de O2 y CO2 Ej. EPOC </a:t>
            </a:r>
          </a:p>
          <a:p>
            <a:r>
              <a:rPr lang="es-AR" sz="2400" b="1" dirty="0"/>
              <a:t>Hipoxia: </a:t>
            </a:r>
            <a:r>
              <a:rPr lang="es-AR" dirty="0"/>
              <a:t>estado de oxigenación celular inadecuada que se produce como consecuencia de una utilización insuficiente de O2 a nivel celular.</a:t>
            </a:r>
          </a:p>
          <a:p>
            <a:r>
              <a:rPr lang="es-AR" sz="2400" b="1" dirty="0"/>
              <a:t>Hipoxemia:</a:t>
            </a:r>
            <a:r>
              <a:rPr lang="es-AR" dirty="0"/>
              <a:t> es una disminución anormal de oxigeno en sangre arterial. No debe confundirse con hipoxia , una disminución de la difusión de oxígeno en los tejidos.</a:t>
            </a:r>
          </a:p>
        </p:txBody>
      </p:sp>
    </p:spTree>
    <p:extLst>
      <p:ext uri="{BB962C8B-B14F-4D97-AF65-F5344CB8AC3E}">
        <p14:creationId xmlns:p14="http://schemas.microsoft.com/office/powerpoint/2010/main" val="30970593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8F993DF-AFDA-01D6-EBF4-3189A7705878}"/>
              </a:ext>
            </a:extLst>
          </p:cNvPr>
          <p:cNvSpPr>
            <a:spLocks noGrp="1"/>
          </p:cNvSpPr>
          <p:nvPr>
            <p:ph type="title"/>
          </p:nvPr>
        </p:nvSpPr>
        <p:spPr>
          <a:xfrm>
            <a:off x="1187625" y="624110"/>
            <a:ext cx="7346776" cy="1280890"/>
          </a:xfrm>
        </p:spPr>
        <p:txBody>
          <a:bodyPr>
            <a:normAutofit fontScale="90000"/>
          </a:bodyPr>
          <a:lstStyle/>
          <a:p>
            <a:pPr algn="ctr"/>
            <a:r>
              <a:rPr lang="es-AR" dirty="0"/>
              <a:t>Signos de alarma que indican dificultad respiratoria</a:t>
            </a:r>
            <a:br>
              <a:rPr lang="es-AR" dirty="0"/>
            </a:br>
            <a:endParaRPr lang="es-AR" dirty="0"/>
          </a:p>
        </p:txBody>
      </p:sp>
      <p:sp>
        <p:nvSpPr>
          <p:cNvPr id="3" name="Marcador de contenido 2">
            <a:extLst>
              <a:ext uri="{FF2B5EF4-FFF2-40B4-BE49-F238E27FC236}">
                <a16:creationId xmlns:a16="http://schemas.microsoft.com/office/drawing/2014/main" id="{96418573-C47D-2021-592C-1CD9FC81ACC3}"/>
              </a:ext>
            </a:extLst>
          </p:cNvPr>
          <p:cNvSpPr>
            <a:spLocks noGrp="1"/>
          </p:cNvSpPr>
          <p:nvPr>
            <p:ph idx="1"/>
          </p:nvPr>
        </p:nvSpPr>
        <p:spPr>
          <a:xfrm>
            <a:off x="395536" y="1844824"/>
            <a:ext cx="8748464" cy="4066398"/>
          </a:xfrm>
        </p:spPr>
        <p:txBody>
          <a:bodyPr>
            <a:normAutofit fontScale="92500" lnSpcReduction="10000"/>
          </a:bodyPr>
          <a:lstStyle/>
          <a:p>
            <a:pPr lvl="0"/>
            <a:r>
              <a:rPr lang="es-AR" b="1" dirty="0"/>
              <a:t>Disnea en reposo</a:t>
            </a:r>
            <a:r>
              <a:rPr lang="es-AR" dirty="0"/>
              <a:t>: sensación de no poder respirar adecuadamente incluso sin esfuerzo físico.</a:t>
            </a:r>
          </a:p>
          <a:p>
            <a:pPr lvl="0"/>
            <a:r>
              <a:rPr lang="es-AR" b="1" dirty="0"/>
              <a:t>Taquipnea</a:t>
            </a:r>
            <a:r>
              <a:rPr lang="es-AR" dirty="0"/>
              <a:t>: aumento de la frecuencia respiratoria acompañado de esfuerzo y sensación de ahogo.</a:t>
            </a:r>
          </a:p>
          <a:p>
            <a:pPr lvl="0"/>
            <a:r>
              <a:rPr lang="es-AR" b="1" dirty="0"/>
              <a:t>Uso de músculos accesorios y retracciones torácicas</a:t>
            </a:r>
            <a:r>
              <a:rPr lang="es-AR" dirty="0"/>
              <a:t>: hundimiento de la piel debajo del cuello, esternón o costillas al inspirar, y ensanchamiento de las </a:t>
            </a:r>
          </a:p>
          <a:p>
            <a:pPr marL="0" lvl="0" indent="0">
              <a:buNone/>
            </a:pPr>
            <a:r>
              <a:rPr lang="es-AR" dirty="0"/>
              <a:t>      fosas nasales reflejan un esfuerzo extra para respirar.</a:t>
            </a:r>
          </a:p>
          <a:p>
            <a:pPr lvl="0"/>
            <a:r>
              <a:rPr lang="es-AR" b="1" dirty="0"/>
              <a:t>Sibilancias o ruidos respiratorios anormales</a:t>
            </a:r>
            <a:endParaRPr lang="es-AR" dirty="0"/>
          </a:p>
          <a:p>
            <a:pPr lvl="0"/>
            <a:r>
              <a:rPr lang="es-AR" b="1" dirty="0"/>
              <a:t>Cianosis: </a:t>
            </a:r>
            <a:r>
              <a:rPr lang="es-AR" dirty="0"/>
              <a:t>Piel, labios o uñas azulados o pálidos, que indican falta de oxígeno </a:t>
            </a:r>
          </a:p>
          <a:p>
            <a:pPr lvl="0"/>
            <a:r>
              <a:rPr lang="es-AR" dirty="0"/>
              <a:t>en los tejidos.</a:t>
            </a:r>
          </a:p>
          <a:p>
            <a:pPr lvl="0"/>
            <a:r>
              <a:rPr lang="es-AR" b="1" dirty="0"/>
              <a:t>Síntomas asociados graves</a:t>
            </a:r>
            <a:r>
              <a:rPr lang="es-AR" dirty="0"/>
              <a:t>: confusión, agitación, pérdida del conocimiento, dolor opresivo en el pecho, palpitaciones, sudoración fría o desmayo, que requieren evaluación urgente.</a:t>
            </a:r>
          </a:p>
          <a:p>
            <a:endParaRPr lang="es-AR" dirty="0"/>
          </a:p>
        </p:txBody>
      </p:sp>
    </p:spTree>
    <p:extLst>
      <p:ext uri="{BB962C8B-B14F-4D97-AF65-F5344CB8AC3E}">
        <p14:creationId xmlns:p14="http://schemas.microsoft.com/office/powerpoint/2010/main" val="6551646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1403648" y="404664"/>
            <a:ext cx="6768752" cy="936104"/>
          </a:xfrm>
        </p:spPr>
        <p:txBody>
          <a:bodyPr>
            <a:normAutofit/>
          </a:bodyPr>
          <a:lstStyle/>
          <a:p>
            <a:pPr algn="l"/>
            <a:r>
              <a:rPr lang="es-AR" sz="3200" dirty="0"/>
              <a:t>SIGNOS Y SÍNTOMAS DE HIPOXIA </a:t>
            </a:r>
          </a:p>
        </p:txBody>
      </p:sp>
      <p:sp>
        <p:nvSpPr>
          <p:cNvPr id="3" name="2 Marcador de contenido"/>
          <p:cNvSpPr>
            <a:spLocks noGrp="1"/>
          </p:cNvSpPr>
          <p:nvPr>
            <p:ph sz="half" idx="1"/>
          </p:nvPr>
        </p:nvSpPr>
        <p:spPr>
          <a:xfrm>
            <a:off x="1115616" y="1412776"/>
            <a:ext cx="3528392" cy="4752528"/>
          </a:xfrm>
        </p:spPr>
        <p:txBody>
          <a:bodyPr>
            <a:normAutofit/>
          </a:bodyPr>
          <a:lstStyle/>
          <a:p>
            <a:r>
              <a:rPr lang="es-AR" dirty="0"/>
              <a:t>Desasosiego </a:t>
            </a:r>
          </a:p>
          <a:p>
            <a:r>
              <a:rPr lang="es-AR" dirty="0"/>
              <a:t>Aumento de frecuencia respiratoria </a:t>
            </a:r>
          </a:p>
          <a:p>
            <a:r>
              <a:rPr lang="es-AR" dirty="0"/>
              <a:t>Aprensión, ansiedad </a:t>
            </a:r>
          </a:p>
          <a:p>
            <a:r>
              <a:rPr lang="es-AR" dirty="0"/>
              <a:t>Dificultad para la concentración</a:t>
            </a:r>
          </a:p>
          <a:p>
            <a:r>
              <a:rPr lang="es-AR" dirty="0"/>
              <a:t>Hipertensión arterial </a:t>
            </a:r>
          </a:p>
          <a:p>
            <a:r>
              <a:rPr lang="es-AR" dirty="0"/>
              <a:t>Disminución del nivel de conciencia </a:t>
            </a:r>
          </a:p>
        </p:txBody>
      </p:sp>
      <p:sp>
        <p:nvSpPr>
          <p:cNvPr id="5" name="4 Marcador de contenido"/>
          <p:cNvSpPr>
            <a:spLocks noGrp="1"/>
          </p:cNvSpPr>
          <p:nvPr>
            <p:ph sz="half" idx="2"/>
          </p:nvPr>
        </p:nvSpPr>
        <p:spPr>
          <a:xfrm>
            <a:off x="4644008" y="1340768"/>
            <a:ext cx="3346704" cy="4050784"/>
          </a:xfrm>
        </p:spPr>
        <p:txBody>
          <a:bodyPr>
            <a:normAutofit/>
          </a:bodyPr>
          <a:lstStyle/>
          <a:p>
            <a:r>
              <a:rPr lang="it-IT" dirty="0"/>
              <a:t>Aumento de la fatiga</a:t>
            </a:r>
          </a:p>
          <a:p>
            <a:r>
              <a:rPr lang="it-IT" dirty="0"/>
              <a:t>Palidez </a:t>
            </a:r>
          </a:p>
          <a:p>
            <a:r>
              <a:rPr lang="it-IT" dirty="0"/>
              <a:t>Mareos</a:t>
            </a:r>
          </a:p>
          <a:p>
            <a:r>
              <a:rPr lang="it-IT" dirty="0"/>
              <a:t>Cianosis </a:t>
            </a:r>
          </a:p>
          <a:p>
            <a:r>
              <a:rPr lang="it-IT" dirty="0"/>
              <a:t>Alteraciones de la conducta </a:t>
            </a:r>
          </a:p>
          <a:p>
            <a:r>
              <a:rPr lang="it-IT" dirty="0"/>
              <a:t>Aumento del pulso </a:t>
            </a:r>
          </a:p>
          <a:p>
            <a:r>
              <a:rPr lang="it-IT" dirty="0"/>
              <a:t>Disnea </a:t>
            </a:r>
          </a:p>
          <a:p>
            <a:r>
              <a:rPr lang="it-IT" dirty="0"/>
              <a:t>Arritmias cardíacas</a:t>
            </a:r>
            <a:endParaRPr lang="es-AR" dirty="0"/>
          </a:p>
        </p:txBody>
      </p:sp>
    </p:spTree>
    <p:extLst>
      <p:ext uri="{BB962C8B-B14F-4D97-AF65-F5344CB8AC3E}">
        <p14:creationId xmlns:p14="http://schemas.microsoft.com/office/powerpoint/2010/main" val="15409424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stretch>
            <a:fillRect/>
          </a:stretch>
        </p:blipFill>
        <p:spPr>
          <a:xfrm>
            <a:off x="2195736" y="764704"/>
            <a:ext cx="5688632" cy="5688632"/>
          </a:xfrm>
          <a:prstGeom prst="rect">
            <a:avLst/>
          </a:prstGeom>
        </p:spPr>
      </p:pic>
    </p:spTree>
    <p:extLst>
      <p:ext uri="{BB962C8B-B14F-4D97-AF65-F5344CB8AC3E}">
        <p14:creationId xmlns:p14="http://schemas.microsoft.com/office/powerpoint/2010/main" val="6635130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p:cNvSpPr/>
          <p:nvPr/>
        </p:nvSpPr>
        <p:spPr>
          <a:xfrm>
            <a:off x="1619672" y="2204864"/>
            <a:ext cx="6174432" cy="646331"/>
          </a:xfrm>
          <a:prstGeom prst="rect">
            <a:avLst/>
          </a:prstGeom>
        </p:spPr>
        <p:txBody>
          <a:bodyPr wrap="square">
            <a:spAutoFit/>
          </a:bodyPr>
          <a:lstStyle/>
          <a:p>
            <a:endParaRPr lang="es-AR" dirty="0"/>
          </a:p>
          <a:p>
            <a:endParaRPr lang="es-AR" dirty="0"/>
          </a:p>
        </p:txBody>
      </p:sp>
      <p:sp>
        <p:nvSpPr>
          <p:cNvPr id="10" name="Rectángulo 9"/>
          <p:cNvSpPr/>
          <p:nvPr/>
        </p:nvSpPr>
        <p:spPr>
          <a:xfrm>
            <a:off x="1547664" y="2424517"/>
            <a:ext cx="6768752" cy="369332"/>
          </a:xfrm>
          <a:prstGeom prst="rect">
            <a:avLst/>
          </a:prstGeom>
        </p:spPr>
        <p:txBody>
          <a:bodyPr wrap="square">
            <a:spAutoFit/>
          </a:bodyPr>
          <a:lstStyle/>
          <a:p>
            <a:r>
              <a:rPr lang="es-AR" dirty="0"/>
              <a:t>https://www.youtube.com/watch?v=MpIo-JKJizU</a:t>
            </a:r>
          </a:p>
        </p:txBody>
      </p:sp>
      <p:sp>
        <p:nvSpPr>
          <p:cNvPr id="11" name="Rectángulo 10"/>
          <p:cNvSpPr/>
          <p:nvPr/>
        </p:nvSpPr>
        <p:spPr>
          <a:xfrm>
            <a:off x="1403648" y="3105835"/>
            <a:ext cx="6768752" cy="369332"/>
          </a:xfrm>
          <a:prstGeom prst="rect">
            <a:avLst/>
          </a:prstGeom>
        </p:spPr>
        <p:txBody>
          <a:bodyPr wrap="square">
            <a:spAutoFit/>
          </a:bodyPr>
          <a:lstStyle/>
          <a:p>
            <a:r>
              <a:rPr lang="es-AR" dirty="0"/>
              <a:t>https://www.youtube.com/watch?v=J7CvStuPwMw</a:t>
            </a:r>
          </a:p>
        </p:txBody>
      </p:sp>
    </p:spTree>
    <p:extLst>
      <p:ext uri="{BB962C8B-B14F-4D97-AF65-F5344CB8AC3E}">
        <p14:creationId xmlns:p14="http://schemas.microsoft.com/office/powerpoint/2010/main" val="21949042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71600" y="332656"/>
            <a:ext cx="7848872" cy="1215008"/>
          </a:xfrm>
        </p:spPr>
        <p:txBody>
          <a:bodyPr/>
          <a:lstStyle/>
          <a:p>
            <a:pPr algn="ctr"/>
            <a:r>
              <a:rPr lang="es-AR" sz="3200" dirty="0"/>
              <a:t>Enfermedades Pulmonar Obstructivas Crónicas</a:t>
            </a:r>
          </a:p>
        </p:txBody>
      </p:sp>
      <p:sp>
        <p:nvSpPr>
          <p:cNvPr id="3" name="2 Marcador de contenido"/>
          <p:cNvSpPr>
            <a:spLocks noGrp="1"/>
          </p:cNvSpPr>
          <p:nvPr>
            <p:ph idx="1"/>
          </p:nvPr>
        </p:nvSpPr>
        <p:spPr>
          <a:xfrm>
            <a:off x="971600" y="1547664"/>
            <a:ext cx="7560840" cy="4905672"/>
          </a:xfrm>
        </p:spPr>
        <p:txBody>
          <a:bodyPr>
            <a:normAutofit fontScale="92500"/>
          </a:bodyPr>
          <a:lstStyle/>
          <a:p>
            <a:pPr marL="45720" indent="0">
              <a:buNone/>
            </a:pPr>
            <a:r>
              <a:rPr lang="es-AR" dirty="0"/>
              <a:t>Se las denomina así a un estado patológico que se caracteriza por una </a:t>
            </a:r>
            <a:r>
              <a:rPr lang="es-AR" b="1" dirty="0"/>
              <a:t>limitación del flujo de aires que no es completamente reversible.</a:t>
            </a:r>
          </a:p>
          <a:p>
            <a:pPr marL="45720" indent="0">
              <a:buNone/>
            </a:pPr>
            <a:endParaRPr lang="es-AR" dirty="0"/>
          </a:p>
          <a:p>
            <a:pPr marL="45720" indent="0">
              <a:buNone/>
            </a:pPr>
            <a:r>
              <a:rPr lang="es-AR" dirty="0">
                <a:latin typeface="+mj-lt"/>
              </a:rPr>
              <a:t>Las enfermedades que obstruyen el flujo de aire son:</a:t>
            </a:r>
          </a:p>
          <a:p>
            <a:pPr marL="45720" indent="0">
              <a:buNone/>
            </a:pPr>
            <a:endParaRPr lang="es-AR" dirty="0">
              <a:latin typeface="+mj-lt"/>
            </a:endParaRPr>
          </a:p>
          <a:p>
            <a:r>
              <a:rPr lang="es-AR" b="1" dirty="0"/>
              <a:t>ENFISEMA</a:t>
            </a:r>
          </a:p>
          <a:p>
            <a:r>
              <a:rPr lang="es-AR" b="1" dirty="0"/>
              <a:t>BRONQUITIS CRONICA</a:t>
            </a:r>
          </a:p>
          <a:p>
            <a:pPr marL="45720" indent="0">
              <a:buNone/>
            </a:pPr>
            <a:endParaRPr lang="es-AR" dirty="0"/>
          </a:p>
          <a:p>
            <a:pPr marL="45720" indent="0">
              <a:buNone/>
            </a:pPr>
            <a:r>
              <a:rPr lang="es-AR" dirty="0"/>
              <a:t>También se incluyen : fibrosis quística, bronquiectasia.</a:t>
            </a:r>
          </a:p>
          <a:p>
            <a:pPr marL="45720" indent="0">
              <a:buNone/>
            </a:pPr>
            <a:endParaRPr lang="es-AR" dirty="0"/>
          </a:p>
          <a:p>
            <a:r>
              <a:rPr lang="es-AR" b="1" dirty="0">
                <a:effectLst>
                  <a:outerShdw blurRad="38100" dist="38100" dir="2700000" algn="tl">
                    <a:srgbClr val="000000">
                      <a:alpha val="43137"/>
                    </a:srgbClr>
                  </a:outerShdw>
                </a:effectLst>
              </a:rPr>
              <a:t>Asma: </a:t>
            </a:r>
            <a:r>
              <a:rPr lang="es-AR" dirty="0"/>
              <a:t>se lo considera un trastorno independiente y se lo  clasifica como una CONDICION ANORMAL DE LAS VIAS RESPIRATORIAS CARACTERIZADA COMO UNA INFLAMACION REVERSIBLE.</a:t>
            </a:r>
          </a:p>
        </p:txBody>
      </p:sp>
    </p:spTree>
    <p:extLst>
      <p:ext uri="{BB962C8B-B14F-4D97-AF65-F5344CB8AC3E}">
        <p14:creationId xmlns:p14="http://schemas.microsoft.com/office/powerpoint/2010/main" val="9550861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475656" y="476672"/>
            <a:ext cx="5648415" cy="782960"/>
          </a:xfrm>
        </p:spPr>
        <p:txBody>
          <a:bodyPr/>
          <a:lstStyle/>
          <a:p>
            <a:pPr algn="l"/>
            <a:r>
              <a:rPr lang="es-AR" dirty="0"/>
              <a:t>Vía aérea superior</a:t>
            </a:r>
          </a:p>
        </p:txBody>
      </p:sp>
      <p:sp>
        <p:nvSpPr>
          <p:cNvPr id="4" name="3 Marcador de contenido"/>
          <p:cNvSpPr>
            <a:spLocks noGrp="1"/>
          </p:cNvSpPr>
          <p:nvPr>
            <p:ph sz="half" idx="1"/>
          </p:nvPr>
        </p:nvSpPr>
        <p:spPr>
          <a:xfrm>
            <a:off x="899592" y="1486758"/>
            <a:ext cx="4824536" cy="4678546"/>
          </a:xfrm>
        </p:spPr>
        <p:txBody>
          <a:bodyPr>
            <a:normAutofit/>
          </a:bodyPr>
          <a:lstStyle/>
          <a:p>
            <a:r>
              <a:rPr lang="es-AR" sz="2400" b="1" dirty="0">
                <a:solidFill>
                  <a:schemeClr val="tx1">
                    <a:lumMod val="85000"/>
                    <a:lumOff val="15000"/>
                  </a:schemeClr>
                </a:solidFill>
              </a:rPr>
              <a:t>Fosas nasales </a:t>
            </a:r>
            <a:r>
              <a:rPr lang="es-AR" sz="2000" dirty="0">
                <a:solidFill>
                  <a:schemeClr val="tx1">
                    <a:lumMod val="85000"/>
                    <a:lumOff val="15000"/>
                  </a:schemeClr>
                </a:solidFill>
              </a:rPr>
              <a:t>cubiertas por epitelio ciliado </a:t>
            </a:r>
            <a:r>
              <a:rPr lang="es-AR" sz="2000" b="1" dirty="0">
                <a:solidFill>
                  <a:schemeClr val="tx1">
                    <a:lumMod val="85000"/>
                    <a:lumOff val="15000"/>
                  </a:schemeClr>
                </a:solidFill>
              </a:rPr>
              <a:t>muy vascularizado.</a:t>
            </a:r>
          </a:p>
          <a:p>
            <a:pPr marL="0" indent="0">
              <a:buNone/>
            </a:pPr>
            <a:r>
              <a:rPr lang="es-AR" sz="2000" b="1" dirty="0">
                <a:solidFill>
                  <a:schemeClr val="tx1">
                    <a:lumMod val="85000"/>
                    <a:lumOff val="15000"/>
                  </a:schemeClr>
                </a:solidFill>
              </a:rPr>
              <a:t> </a:t>
            </a:r>
          </a:p>
          <a:p>
            <a:pPr marL="388620">
              <a:buFont typeface="Arial" panose="020B0604020202020204" pitchFamily="34" charset="0"/>
              <a:buChar char="•"/>
            </a:pPr>
            <a:r>
              <a:rPr lang="es-AR" sz="2000" dirty="0">
                <a:solidFill>
                  <a:schemeClr val="tx1">
                    <a:lumMod val="85000"/>
                    <a:lumOff val="15000"/>
                  </a:schemeClr>
                </a:solidFill>
              </a:rPr>
              <a:t>Filtra impurezas</a:t>
            </a:r>
          </a:p>
          <a:p>
            <a:pPr marL="388620">
              <a:buFont typeface="Arial" panose="020B0604020202020204" pitchFamily="34" charset="0"/>
              <a:buChar char="•"/>
            </a:pPr>
            <a:r>
              <a:rPr lang="es-AR" sz="2000" dirty="0">
                <a:solidFill>
                  <a:schemeClr val="tx1">
                    <a:lumMod val="85000"/>
                    <a:lumOff val="15000"/>
                  </a:schemeClr>
                </a:solidFill>
              </a:rPr>
              <a:t>Humidifica</a:t>
            </a:r>
          </a:p>
          <a:p>
            <a:pPr marL="388620">
              <a:buFont typeface="Arial" panose="020B0604020202020204" pitchFamily="34" charset="0"/>
              <a:buChar char="•"/>
            </a:pPr>
            <a:r>
              <a:rPr lang="es-AR" sz="2000" dirty="0">
                <a:solidFill>
                  <a:schemeClr val="tx1">
                    <a:lumMod val="85000"/>
                    <a:lumOff val="15000"/>
                  </a:schemeClr>
                </a:solidFill>
              </a:rPr>
              <a:t>Entibia   el aire, con receptores olfativos </a:t>
            </a:r>
          </a:p>
          <a:p>
            <a:pPr marL="45720" indent="0">
              <a:buNone/>
            </a:pPr>
            <a:endParaRPr lang="es-AR" sz="2000" dirty="0">
              <a:solidFill>
                <a:schemeClr val="tx1">
                  <a:lumMod val="85000"/>
                  <a:lumOff val="15000"/>
                </a:schemeClr>
              </a:solidFill>
            </a:endParaRPr>
          </a:p>
          <a:p>
            <a:r>
              <a:rPr lang="es-AR" sz="2400" b="1" dirty="0">
                <a:solidFill>
                  <a:schemeClr val="tx1">
                    <a:lumMod val="85000"/>
                    <a:lumOff val="15000"/>
                  </a:schemeClr>
                </a:solidFill>
              </a:rPr>
              <a:t>Faringe: </a:t>
            </a:r>
            <a:r>
              <a:rPr lang="es-AR" sz="2000" dirty="0">
                <a:solidFill>
                  <a:schemeClr val="tx1">
                    <a:lumMod val="85000"/>
                    <a:lumOff val="15000"/>
                  </a:schemeClr>
                </a:solidFill>
              </a:rPr>
              <a:t>Adenoides o amígdalas Pertenecen a la cadena de nódulos linfáticos.</a:t>
            </a:r>
          </a:p>
        </p:txBody>
      </p:sp>
      <p:pic>
        <p:nvPicPr>
          <p:cNvPr id="5" name="Marcador de contenido 4"/>
          <p:cNvPicPr>
            <a:picLocks noGrp="1" noChangeAspect="1"/>
          </p:cNvPicPr>
          <p:nvPr>
            <p:ph sz="half" idx="2"/>
          </p:nvPr>
        </p:nvPicPr>
        <p:blipFill>
          <a:blip r:embed="rId2"/>
          <a:stretch>
            <a:fillRect/>
          </a:stretch>
        </p:blipFill>
        <p:spPr>
          <a:xfrm>
            <a:off x="5724128" y="1916832"/>
            <a:ext cx="3240360" cy="3312368"/>
          </a:xfrm>
          <a:prstGeom prst="rect">
            <a:avLst/>
          </a:prstGeom>
        </p:spPr>
      </p:pic>
    </p:spTree>
    <p:extLst>
      <p:ext uri="{BB962C8B-B14F-4D97-AF65-F5344CB8AC3E}">
        <p14:creationId xmlns:p14="http://schemas.microsoft.com/office/powerpoint/2010/main" val="14674677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1331640" y="404664"/>
            <a:ext cx="7560840" cy="864096"/>
          </a:xfrm>
        </p:spPr>
        <p:txBody>
          <a:bodyPr>
            <a:normAutofit fontScale="90000"/>
          </a:bodyPr>
          <a:lstStyle/>
          <a:p>
            <a:pPr algn="l"/>
            <a:r>
              <a:rPr lang="es-AR" sz="4000" dirty="0"/>
              <a:t>Factores de riesgo para la EPOC</a:t>
            </a:r>
          </a:p>
        </p:txBody>
      </p:sp>
      <p:sp>
        <p:nvSpPr>
          <p:cNvPr id="4" name="3 Marcador de contenido"/>
          <p:cNvSpPr>
            <a:spLocks noGrp="1"/>
          </p:cNvSpPr>
          <p:nvPr>
            <p:ph idx="1"/>
          </p:nvPr>
        </p:nvSpPr>
        <p:spPr>
          <a:xfrm>
            <a:off x="1187624" y="1196752"/>
            <a:ext cx="3096344" cy="5184576"/>
          </a:xfrm>
        </p:spPr>
        <p:txBody>
          <a:bodyPr>
            <a:normAutofit/>
          </a:bodyPr>
          <a:lstStyle/>
          <a:p>
            <a:pPr marL="45720" indent="0">
              <a:buNone/>
            </a:pPr>
            <a:endParaRPr lang="es-AR" dirty="0"/>
          </a:p>
          <a:p>
            <a:r>
              <a:rPr lang="es-AR" sz="1600" b="1" dirty="0"/>
              <a:t>Exposición</a:t>
            </a:r>
            <a:r>
              <a:rPr lang="es-AR" sz="1600" dirty="0"/>
              <a:t> a cantidades considerables de contaminación o </a:t>
            </a:r>
            <a:r>
              <a:rPr lang="es-AR" sz="1600" b="1" dirty="0"/>
              <a:t>humo indirecto de cigarrillo</a:t>
            </a:r>
          </a:p>
          <a:p>
            <a:endParaRPr lang="es-AR" sz="1600" b="1" dirty="0"/>
          </a:p>
          <a:p>
            <a:r>
              <a:rPr lang="es-AR" sz="1600" dirty="0"/>
              <a:t>Uso frecuente de fuego para cocinar sin la ventilación apropiada.</a:t>
            </a:r>
          </a:p>
          <a:p>
            <a:endParaRPr lang="es-AR" sz="1600" dirty="0"/>
          </a:p>
          <a:p>
            <a:r>
              <a:rPr lang="es-AR" sz="1600" b="1" dirty="0"/>
              <a:t>Exposición a ciertos Gases </a:t>
            </a:r>
            <a:r>
              <a:rPr lang="es-AR" sz="1600" dirty="0"/>
              <a:t>o emanaciones en el sitio de trabajo</a:t>
            </a:r>
          </a:p>
          <a:p>
            <a:pPr marL="0" indent="0">
              <a:buNone/>
            </a:pPr>
            <a:endParaRPr lang="es-AR" sz="2600" dirty="0"/>
          </a:p>
        </p:txBody>
      </p:sp>
      <p:pic>
        <p:nvPicPr>
          <p:cNvPr id="6" name="Imagen 5"/>
          <p:cNvPicPr>
            <a:picLocks noChangeAspect="1"/>
          </p:cNvPicPr>
          <p:nvPr/>
        </p:nvPicPr>
        <p:blipFill rotWithShape="1">
          <a:blip r:embed="rId2"/>
          <a:srcRect t="6349"/>
          <a:stretch/>
        </p:blipFill>
        <p:spPr>
          <a:xfrm>
            <a:off x="4410055" y="1412776"/>
            <a:ext cx="4392488" cy="4248472"/>
          </a:xfrm>
          <a:prstGeom prst="rect">
            <a:avLst/>
          </a:prstGeom>
        </p:spPr>
      </p:pic>
    </p:spTree>
    <p:extLst>
      <p:ext uri="{BB962C8B-B14F-4D97-AF65-F5344CB8AC3E}">
        <p14:creationId xmlns:p14="http://schemas.microsoft.com/office/powerpoint/2010/main" val="19746142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03648" y="624110"/>
            <a:ext cx="7130753" cy="1280890"/>
          </a:xfrm>
        </p:spPr>
        <p:txBody>
          <a:bodyPr>
            <a:normAutofit fontScale="90000"/>
          </a:bodyPr>
          <a:lstStyle/>
          <a:p>
            <a:r>
              <a:rPr lang="es-AR" dirty="0"/>
              <a:t>¿Porque se destruyen las paredes de los alveolos?</a:t>
            </a:r>
            <a:br>
              <a:rPr lang="es-AR" dirty="0"/>
            </a:br>
            <a:endParaRPr lang="es-AR" dirty="0"/>
          </a:p>
        </p:txBody>
      </p:sp>
      <p:sp>
        <p:nvSpPr>
          <p:cNvPr id="3" name="Marcador de contenido 2"/>
          <p:cNvSpPr>
            <a:spLocks noGrp="1"/>
          </p:cNvSpPr>
          <p:nvPr>
            <p:ph idx="1"/>
          </p:nvPr>
        </p:nvSpPr>
        <p:spPr>
          <a:xfrm>
            <a:off x="1187624" y="1905000"/>
            <a:ext cx="4968553" cy="3396208"/>
          </a:xfrm>
        </p:spPr>
        <p:txBody>
          <a:bodyPr/>
          <a:lstStyle/>
          <a:p>
            <a:r>
              <a:rPr lang="es-AR" dirty="0"/>
              <a:t>La inhalación del humo de cigarrillo </a:t>
            </a:r>
            <a:r>
              <a:rPr lang="es-AR" b="1" dirty="0"/>
              <a:t>aumenta el numero de glóbulos blancos en el pulmón </a:t>
            </a:r>
            <a:r>
              <a:rPr lang="es-AR" dirty="0"/>
              <a:t>caracterizados por tener enzimas destructoras en su interior que utilizan para limpiar residuos o bien para destruir microbios.</a:t>
            </a:r>
          </a:p>
          <a:p>
            <a:endParaRPr lang="es-AR" dirty="0"/>
          </a:p>
          <a:p>
            <a:r>
              <a:rPr lang="es-AR" dirty="0"/>
              <a:t>En este caso no hay residuos ni microbios y lo que se destruye es el pulmón inflamado.</a:t>
            </a:r>
          </a:p>
          <a:p>
            <a:endParaRPr lang="es-AR" dirty="0"/>
          </a:p>
          <a:p>
            <a:pPr marL="0" indent="0">
              <a:buNone/>
            </a:pPr>
            <a:endParaRPr lang="es-AR" dirty="0"/>
          </a:p>
        </p:txBody>
      </p:sp>
      <p:pic>
        <p:nvPicPr>
          <p:cNvPr id="4" name="Imagen 3"/>
          <p:cNvPicPr>
            <a:picLocks noChangeAspect="1"/>
          </p:cNvPicPr>
          <p:nvPr/>
        </p:nvPicPr>
        <p:blipFill>
          <a:blip r:embed="rId2"/>
          <a:stretch>
            <a:fillRect/>
          </a:stretch>
        </p:blipFill>
        <p:spPr>
          <a:xfrm>
            <a:off x="6180661" y="1905000"/>
            <a:ext cx="2569764" cy="3252192"/>
          </a:xfrm>
          <a:prstGeom prst="rect">
            <a:avLst/>
          </a:prstGeom>
        </p:spPr>
      </p:pic>
    </p:spTree>
    <p:extLst>
      <p:ext uri="{BB962C8B-B14F-4D97-AF65-F5344CB8AC3E}">
        <p14:creationId xmlns:p14="http://schemas.microsoft.com/office/powerpoint/2010/main" val="36395943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331640" y="332656"/>
            <a:ext cx="6224479" cy="1143000"/>
          </a:xfrm>
        </p:spPr>
        <p:txBody>
          <a:bodyPr/>
          <a:lstStyle/>
          <a:p>
            <a:pPr algn="l"/>
            <a:r>
              <a:rPr lang="es-AR" dirty="0"/>
              <a:t>Bronquitis crónica</a:t>
            </a:r>
          </a:p>
        </p:txBody>
      </p:sp>
      <p:sp>
        <p:nvSpPr>
          <p:cNvPr id="3" name="2 Marcador de contenido"/>
          <p:cNvSpPr>
            <a:spLocks noGrp="1"/>
          </p:cNvSpPr>
          <p:nvPr>
            <p:ph idx="1"/>
          </p:nvPr>
        </p:nvSpPr>
        <p:spPr>
          <a:xfrm>
            <a:off x="1187624" y="1268760"/>
            <a:ext cx="4032448" cy="4176464"/>
          </a:xfrm>
        </p:spPr>
        <p:txBody>
          <a:bodyPr>
            <a:normAutofit/>
          </a:bodyPr>
          <a:lstStyle/>
          <a:p>
            <a:pPr marL="45720" indent="0">
              <a:buNone/>
            </a:pPr>
            <a:r>
              <a:rPr lang="es-AR" sz="1600" dirty="0"/>
              <a:t>Enfermedad caracterizada por una creciente inflamación y mucosidad (flema o esputo) en las vías respiratorias (vías aéreas).</a:t>
            </a:r>
          </a:p>
          <a:p>
            <a:pPr marL="45720" indent="0">
              <a:buNone/>
            </a:pPr>
            <a:endParaRPr lang="es-AR" sz="1600" dirty="0"/>
          </a:p>
          <a:p>
            <a:r>
              <a:rPr lang="es-AR" sz="1600" dirty="0"/>
              <a:t>Hay obstrucción de las vías aéreas.</a:t>
            </a:r>
          </a:p>
          <a:p>
            <a:endParaRPr lang="es-AR" sz="1600" dirty="0"/>
          </a:p>
          <a:p>
            <a:r>
              <a:rPr lang="es-AR" sz="1600" b="1" dirty="0"/>
              <a:t>Síntomas:</a:t>
            </a:r>
          </a:p>
          <a:p>
            <a:pPr marL="0" indent="0">
              <a:buNone/>
            </a:pPr>
            <a:r>
              <a:rPr lang="es-AR" sz="1600" b="1" dirty="0"/>
              <a:t> </a:t>
            </a:r>
            <a:r>
              <a:rPr lang="es-AR" sz="1600" dirty="0"/>
              <a:t>Tos que produce mucosidad o flema la mayoría de los días, durante tres meses, dos años o más (después de haber descartado otras causas para la tos).</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5345" y="904156"/>
            <a:ext cx="3378152" cy="36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0072" y="4725145"/>
            <a:ext cx="3668698" cy="1818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09981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547664" y="260648"/>
            <a:ext cx="5936447" cy="1143000"/>
          </a:xfrm>
        </p:spPr>
        <p:txBody>
          <a:bodyPr/>
          <a:lstStyle/>
          <a:p>
            <a:pPr algn="l"/>
            <a:r>
              <a:rPr lang="es-AR" dirty="0"/>
              <a:t>Síntomas (bronquitis)</a:t>
            </a:r>
          </a:p>
        </p:txBody>
      </p:sp>
      <p:sp>
        <p:nvSpPr>
          <p:cNvPr id="3" name="2 Marcador de contenido"/>
          <p:cNvSpPr>
            <a:spLocks noGrp="1"/>
          </p:cNvSpPr>
          <p:nvPr>
            <p:ph idx="1"/>
          </p:nvPr>
        </p:nvSpPr>
        <p:spPr>
          <a:xfrm>
            <a:off x="1234091" y="1403648"/>
            <a:ext cx="4392488" cy="3220066"/>
          </a:xfrm>
        </p:spPr>
        <p:txBody>
          <a:bodyPr>
            <a:normAutofit/>
          </a:bodyPr>
          <a:lstStyle/>
          <a:p>
            <a:r>
              <a:rPr lang="es-AR" b="1" dirty="0"/>
              <a:t>Tos</a:t>
            </a:r>
            <a:r>
              <a:rPr lang="es-AR" dirty="0"/>
              <a:t> que produce moco (esputo) y puede tener rastros de sangre </a:t>
            </a:r>
          </a:p>
          <a:p>
            <a:r>
              <a:rPr lang="es-AR" b="1" dirty="0"/>
              <a:t>Disnea</a:t>
            </a:r>
            <a:r>
              <a:rPr lang="es-AR" dirty="0"/>
              <a:t> que empeora con el esfuerzo o la actividad moderada </a:t>
            </a:r>
          </a:p>
          <a:p>
            <a:r>
              <a:rPr lang="es-AR" b="1" dirty="0"/>
              <a:t> Sibilancias</a:t>
            </a:r>
          </a:p>
          <a:p>
            <a:r>
              <a:rPr lang="es-AR" b="1" dirty="0"/>
              <a:t>Cianosis</a:t>
            </a:r>
          </a:p>
          <a:p>
            <a:r>
              <a:rPr lang="es-AR" dirty="0"/>
              <a:t>Insuficiencia cardiaca. </a:t>
            </a:r>
          </a:p>
          <a:p>
            <a:r>
              <a:rPr lang="es-AR" dirty="0"/>
              <a:t>Fatiga, agotamiento físico. </a:t>
            </a:r>
          </a:p>
        </p:txBody>
      </p:sp>
      <p:pic>
        <p:nvPicPr>
          <p:cNvPr id="4" name="Imagen 3"/>
          <p:cNvPicPr>
            <a:picLocks noChangeAspect="1"/>
          </p:cNvPicPr>
          <p:nvPr/>
        </p:nvPicPr>
        <p:blipFill>
          <a:blip r:embed="rId2"/>
          <a:stretch>
            <a:fillRect/>
          </a:stretch>
        </p:blipFill>
        <p:spPr>
          <a:xfrm>
            <a:off x="5796136" y="1658740"/>
            <a:ext cx="3254903" cy="2664296"/>
          </a:xfrm>
          <a:prstGeom prst="rect">
            <a:avLst/>
          </a:prstGeom>
        </p:spPr>
      </p:pic>
    </p:spTree>
    <p:extLst>
      <p:ext uri="{BB962C8B-B14F-4D97-AF65-F5344CB8AC3E}">
        <p14:creationId xmlns:p14="http://schemas.microsoft.com/office/powerpoint/2010/main" val="6931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15616" y="257581"/>
            <a:ext cx="6552728" cy="1143000"/>
          </a:xfrm>
        </p:spPr>
        <p:txBody>
          <a:bodyPr>
            <a:normAutofit/>
          </a:bodyPr>
          <a:lstStyle/>
          <a:p>
            <a:pPr algn="l"/>
            <a:r>
              <a:rPr lang="es-AR" sz="3200" dirty="0"/>
              <a:t>Exámenes Diagnostico</a:t>
            </a: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5698471" y="2263566"/>
            <a:ext cx="3058816" cy="3778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2857479"/>
            <a:ext cx="4942895" cy="32119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CuadroTexto"/>
          <p:cNvSpPr txBox="1"/>
          <p:nvPr/>
        </p:nvSpPr>
        <p:spPr>
          <a:xfrm>
            <a:off x="1390312" y="1069592"/>
            <a:ext cx="5485943" cy="1538883"/>
          </a:xfrm>
          <a:prstGeom prst="rect">
            <a:avLst/>
          </a:prstGeom>
          <a:noFill/>
        </p:spPr>
        <p:txBody>
          <a:bodyPr wrap="square" rtlCol="0">
            <a:spAutoFit/>
          </a:bodyPr>
          <a:lstStyle/>
          <a:p>
            <a:r>
              <a:rPr lang="es-AR" sz="2000" b="1" dirty="0">
                <a:solidFill>
                  <a:schemeClr val="tx1">
                    <a:lumMod val="75000"/>
                    <a:lumOff val="25000"/>
                  </a:schemeClr>
                </a:solidFill>
              </a:rPr>
              <a:t>ESPIROMETRIA</a:t>
            </a:r>
          </a:p>
          <a:p>
            <a:endParaRPr lang="es-AR" sz="2000" b="1" dirty="0">
              <a:solidFill>
                <a:schemeClr val="tx1">
                  <a:lumMod val="75000"/>
                  <a:lumOff val="25000"/>
                </a:schemeClr>
              </a:solidFill>
            </a:endParaRPr>
          </a:p>
          <a:p>
            <a:r>
              <a:rPr lang="es-AR" dirty="0">
                <a:solidFill>
                  <a:schemeClr val="tx1">
                    <a:lumMod val="75000"/>
                    <a:lumOff val="25000"/>
                  </a:schemeClr>
                </a:solidFill>
                <a:effectLst>
                  <a:outerShdw blurRad="38100" dist="38100" dir="2700000" algn="tl">
                    <a:srgbClr val="000000">
                      <a:alpha val="43137"/>
                    </a:srgbClr>
                  </a:outerShdw>
                </a:effectLst>
              </a:rPr>
              <a:t>Mide capacidades y volúmenes pulmonares  </a:t>
            </a:r>
            <a:r>
              <a:rPr lang="es-AR" dirty="0">
                <a:solidFill>
                  <a:schemeClr val="tx1">
                    <a:lumMod val="75000"/>
                    <a:lumOff val="25000"/>
                  </a:schemeClr>
                </a:solidFill>
              </a:rPr>
              <a:t>y la rapidez con que estos pueden ser movilizados (flujo</a:t>
            </a:r>
            <a:r>
              <a:rPr lang="es-AR" dirty="0"/>
              <a:t>)</a:t>
            </a:r>
          </a:p>
        </p:txBody>
      </p:sp>
    </p:spTree>
    <p:extLst>
      <p:ext uri="{BB962C8B-B14F-4D97-AF65-F5344CB8AC3E}">
        <p14:creationId xmlns:p14="http://schemas.microsoft.com/office/powerpoint/2010/main" val="76398472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260648"/>
            <a:ext cx="6984776" cy="1143000"/>
          </a:xfrm>
        </p:spPr>
        <p:txBody>
          <a:bodyPr/>
          <a:lstStyle/>
          <a:p>
            <a:pPr algn="l"/>
            <a:r>
              <a:rPr lang="es-AR" dirty="0"/>
              <a:t>Volumen respiratoria</a:t>
            </a:r>
          </a:p>
        </p:txBody>
      </p:sp>
      <p:sp>
        <p:nvSpPr>
          <p:cNvPr id="4" name="3 Marcador de contenido"/>
          <p:cNvSpPr>
            <a:spLocks noGrp="1"/>
          </p:cNvSpPr>
          <p:nvPr>
            <p:ph idx="1"/>
          </p:nvPr>
        </p:nvSpPr>
        <p:spPr>
          <a:xfrm>
            <a:off x="611560" y="1361597"/>
            <a:ext cx="5472608" cy="4984923"/>
          </a:xfrm>
        </p:spPr>
        <p:txBody>
          <a:bodyPr>
            <a:normAutofit fontScale="92500" lnSpcReduction="10000"/>
          </a:bodyPr>
          <a:lstStyle/>
          <a:p>
            <a:r>
              <a:rPr lang="es-AR" dirty="0"/>
              <a:t>VC o VT = Volumen Corriente o </a:t>
            </a:r>
            <a:r>
              <a:rPr lang="es-AR" dirty="0" err="1"/>
              <a:t>Tidal</a:t>
            </a:r>
            <a:r>
              <a:rPr lang="es-AR" dirty="0"/>
              <a:t>: Es el volumen que se respira en condiciones normales involuntariamente, 500ml.</a:t>
            </a:r>
          </a:p>
          <a:p>
            <a:endParaRPr lang="es-AR" dirty="0"/>
          </a:p>
          <a:p>
            <a:r>
              <a:rPr lang="es-AR" dirty="0"/>
              <a:t>VRI = Volumen de Reserva Inspiratorio. Es el volumen que cabe en los pulmones después de una inspiración normal, 3,000ml.</a:t>
            </a:r>
          </a:p>
          <a:p>
            <a:endParaRPr lang="es-AR" dirty="0"/>
          </a:p>
          <a:p>
            <a:r>
              <a:rPr lang="es-AR" dirty="0"/>
              <a:t>VRE = Volumen de Reserva Espiratorio. Es el volumen de aire que aún se puede espirar después de una espiración normal, 1100ml.</a:t>
            </a:r>
          </a:p>
          <a:p>
            <a:endParaRPr lang="es-AR" dirty="0"/>
          </a:p>
          <a:p>
            <a:r>
              <a:rPr lang="es-AR" dirty="0"/>
              <a:t>VR = Volumen Residual. Es el volumen de aire que permanece en las vías respiratorias y pulmones después de espiración máxima, 1200ml</a:t>
            </a:r>
          </a:p>
          <a:p>
            <a:endParaRPr lang="es-AR"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28570" r="46631" b="10707"/>
          <a:stretch/>
        </p:blipFill>
        <p:spPr bwMode="auto">
          <a:xfrm>
            <a:off x="6300193" y="1361597"/>
            <a:ext cx="2592288" cy="38217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927830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39552" y="404664"/>
            <a:ext cx="7056784" cy="1143000"/>
          </a:xfrm>
        </p:spPr>
        <p:txBody>
          <a:bodyPr>
            <a:normAutofit fontScale="90000"/>
          </a:bodyPr>
          <a:lstStyle/>
          <a:p>
            <a:pPr algn="l"/>
            <a:r>
              <a:rPr lang="es-AR" sz="4000" dirty="0"/>
              <a:t>CAPACIDADES PULMONARES </a:t>
            </a:r>
          </a:p>
        </p:txBody>
      </p:sp>
      <p:sp>
        <p:nvSpPr>
          <p:cNvPr id="3" name="2 Marcador de contenido"/>
          <p:cNvSpPr>
            <a:spLocks noGrp="1"/>
          </p:cNvSpPr>
          <p:nvPr>
            <p:ph sz="half" idx="1"/>
          </p:nvPr>
        </p:nvSpPr>
        <p:spPr>
          <a:xfrm>
            <a:off x="539552" y="1412776"/>
            <a:ext cx="4032448" cy="4392488"/>
          </a:xfrm>
        </p:spPr>
        <p:txBody>
          <a:bodyPr>
            <a:noAutofit/>
          </a:bodyPr>
          <a:lstStyle/>
          <a:p>
            <a:r>
              <a:rPr lang="es-AR" sz="2000" b="1" dirty="0"/>
              <a:t>Capacidad inspiratoria </a:t>
            </a:r>
            <a:r>
              <a:rPr lang="es-AR" sz="1800" b="1" dirty="0"/>
              <a:t>(IC): </a:t>
            </a:r>
            <a:r>
              <a:rPr lang="es-AR" sz="1600" dirty="0"/>
              <a:t>Volumen de distensión máxima de los pulmones. Es la suma de VC + IRV.</a:t>
            </a:r>
          </a:p>
          <a:p>
            <a:r>
              <a:rPr lang="es-AR" sz="1800" b="1" dirty="0"/>
              <a:t>Capacidad residual funcional </a:t>
            </a:r>
            <a:r>
              <a:rPr lang="es-AR" sz="1600" dirty="0"/>
              <a:t>(FRC): Cantidad de aire que permanece en los pulmones después de una espiración normal. Es la suma de ERV + RV.</a:t>
            </a:r>
          </a:p>
          <a:p>
            <a:r>
              <a:rPr lang="es-AR" sz="1800" b="1" dirty="0"/>
              <a:t>Capacidad vital (VC): </a:t>
            </a:r>
            <a:r>
              <a:rPr lang="es-AR" sz="1600" dirty="0"/>
              <a:t>Volumen máximo de una respiración (máxima inspiración + máxima espiración). VC + IRV + ERV.</a:t>
            </a:r>
          </a:p>
          <a:p>
            <a:r>
              <a:rPr lang="es-AR" sz="1600" dirty="0"/>
              <a:t> </a:t>
            </a:r>
            <a:r>
              <a:rPr lang="es-AR" sz="1800" b="1" dirty="0"/>
              <a:t>Capacidad pulmonar total (TLC): </a:t>
            </a:r>
            <a:r>
              <a:rPr lang="es-AR" sz="1600" dirty="0"/>
              <a:t>Volumen máximo que los pulmones pueden alcanzar en el máximo esfuerzo inspiratorio. VC + IRV + ERV +RV</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1484784"/>
            <a:ext cx="3816424" cy="41238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632569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427484" y="404664"/>
            <a:ext cx="6960940" cy="1143000"/>
          </a:xfrm>
        </p:spPr>
        <p:txBody>
          <a:bodyPr>
            <a:normAutofit/>
          </a:bodyPr>
          <a:lstStyle/>
          <a:p>
            <a:pPr algn="l"/>
            <a:r>
              <a:rPr lang="es-AR" sz="4000" dirty="0"/>
              <a:t>Exámenes Diagnósticos</a:t>
            </a:r>
            <a:endParaRPr lang="es-AR" sz="2800" dirty="0"/>
          </a:p>
        </p:txBody>
      </p:sp>
      <p:sp>
        <p:nvSpPr>
          <p:cNvPr id="3" name="2 Marcador de contenido"/>
          <p:cNvSpPr>
            <a:spLocks noGrp="1"/>
          </p:cNvSpPr>
          <p:nvPr>
            <p:ph idx="1"/>
          </p:nvPr>
        </p:nvSpPr>
        <p:spPr>
          <a:xfrm>
            <a:off x="1115616" y="1556792"/>
            <a:ext cx="4032448" cy="4248472"/>
          </a:xfrm>
        </p:spPr>
        <p:txBody>
          <a:bodyPr>
            <a:normAutofit/>
          </a:bodyPr>
          <a:lstStyle/>
          <a:p>
            <a:r>
              <a:rPr lang="es-AR" sz="1600" dirty="0"/>
              <a:t>Pruebas de la función pulmonar</a:t>
            </a:r>
          </a:p>
          <a:p>
            <a:pPr marL="0" indent="0">
              <a:buNone/>
            </a:pPr>
            <a:r>
              <a:rPr lang="es-AR" sz="1600" dirty="0"/>
              <a:t> </a:t>
            </a:r>
          </a:p>
          <a:p>
            <a:r>
              <a:rPr lang="es-AR" sz="1600" dirty="0"/>
              <a:t>Gasometría arterial.</a:t>
            </a:r>
          </a:p>
          <a:p>
            <a:endParaRPr lang="es-AR" sz="1600" dirty="0"/>
          </a:p>
          <a:p>
            <a:r>
              <a:rPr lang="es-AR" sz="1600" dirty="0"/>
              <a:t>Oximetría del pulso (prueba de saturación del oxígeno) </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3" y="1556792"/>
            <a:ext cx="3888432" cy="3312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15448" y="3979208"/>
            <a:ext cx="3408711" cy="17799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894065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547664" y="620688"/>
            <a:ext cx="5648415" cy="782960"/>
          </a:xfrm>
        </p:spPr>
        <p:txBody>
          <a:bodyPr>
            <a:normAutofit fontScale="90000"/>
          </a:bodyPr>
          <a:lstStyle/>
          <a:p>
            <a:pPr algn="l"/>
            <a:r>
              <a:rPr lang="es-AR" sz="4000" dirty="0"/>
              <a:t>EXAMEN DIAGNOSTICO</a:t>
            </a:r>
            <a:endParaRPr lang="es-AR" sz="4400" dirty="0"/>
          </a:p>
        </p:txBody>
      </p:sp>
      <p:sp>
        <p:nvSpPr>
          <p:cNvPr id="3" name="2 Marcador de contenido"/>
          <p:cNvSpPr>
            <a:spLocks noGrp="1"/>
          </p:cNvSpPr>
          <p:nvPr>
            <p:ph idx="1"/>
          </p:nvPr>
        </p:nvSpPr>
        <p:spPr>
          <a:xfrm>
            <a:off x="1331640" y="1556792"/>
            <a:ext cx="3600400" cy="3834760"/>
          </a:xfrm>
        </p:spPr>
        <p:txBody>
          <a:bodyPr/>
          <a:lstStyle/>
          <a:p>
            <a:r>
              <a:rPr lang="es-AR" dirty="0"/>
              <a:t>Radiografía de tórax (pecho)</a:t>
            </a:r>
          </a:p>
          <a:p>
            <a:r>
              <a:rPr lang="es-AR" dirty="0"/>
              <a:t> Análisis de sangre (especialmente, aquellos que buscan a la bacteria y miden los recuentos de células blancas)  </a:t>
            </a:r>
          </a:p>
          <a:p>
            <a:r>
              <a:rPr lang="es-AR" dirty="0"/>
              <a:t>Examen de una muestra de esputo (flema).</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2160" y="1567553"/>
            <a:ext cx="2575917" cy="26515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9912" y="4005064"/>
            <a:ext cx="3024336" cy="241946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309517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475656" y="260648"/>
            <a:ext cx="6008455" cy="1143000"/>
          </a:xfrm>
        </p:spPr>
        <p:txBody>
          <a:bodyPr/>
          <a:lstStyle/>
          <a:p>
            <a:pPr algn="l"/>
            <a:r>
              <a:rPr lang="es-AR" dirty="0"/>
              <a:t>TRATAMIENTO </a:t>
            </a:r>
          </a:p>
        </p:txBody>
      </p:sp>
      <p:sp>
        <p:nvSpPr>
          <p:cNvPr id="3" name="2 Marcador de contenido"/>
          <p:cNvSpPr>
            <a:spLocks noGrp="1"/>
          </p:cNvSpPr>
          <p:nvPr>
            <p:ph idx="1"/>
          </p:nvPr>
        </p:nvSpPr>
        <p:spPr>
          <a:xfrm>
            <a:off x="1187624" y="1196752"/>
            <a:ext cx="7704856" cy="5112568"/>
          </a:xfrm>
        </p:spPr>
        <p:txBody>
          <a:bodyPr>
            <a:noAutofit/>
          </a:bodyPr>
          <a:lstStyle/>
          <a:p>
            <a:pPr marL="45720" indent="0">
              <a:buNone/>
            </a:pPr>
            <a:r>
              <a:rPr lang="es-AR" sz="2000" b="1" dirty="0" err="1">
                <a:solidFill>
                  <a:srgbClr val="FF0000"/>
                </a:solidFill>
              </a:rPr>
              <a:t>Corticosteroides</a:t>
            </a:r>
            <a:r>
              <a:rPr lang="es-AR" sz="2000" b="1" dirty="0">
                <a:solidFill>
                  <a:srgbClr val="FF0000"/>
                </a:solidFill>
              </a:rPr>
              <a:t>: </a:t>
            </a:r>
            <a:r>
              <a:rPr lang="es-AR" sz="2000" dirty="0" err="1"/>
              <a:t>Prednisona</a:t>
            </a:r>
            <a:r>
              <a:rPr lang="es-AR" sz="2000" dirty="0"/>
              <a:t> , Hidrocortisona, </a:t>
            </a:r>
            <a:r>
              <a:rPr lang="es-AR" sz="2000" dirty="0" err="1"/>
              <a:t>Betametasona</a:t>
            </a:r>
            <a:r>
              <a:rPr lang="es-AR" sz="2000" dirty="0"/>
              <a:t>, </a:t>
            </a:r>
            <a:r>
              <a:rPr lang="es-AR" sz="2000" dirty="0" err="1"/>
              <a:t>Becometasona</a:t>
            </a:r>
            <a:r>
              <a:rPr lang="es-AR" sz="2000" dirty="0"/>
              <a:t> ( efectos adversos )</a:t>
            </a:r>
          </a:p>
          <a:p>
            <a:pPr marL="45720" indent="0">
              <a:buNone/>
            </a:pPr>
            <a:r>
              <a:rPr lang="es-AR" sz="2000" b="1" dirty="0">
                <a:solidFill>
                  <a:srgbClr val="FF0000"/>
                </a:solidFill>
              </a:rPr>
              <a:t>Broncodilatadores:</a:t>
            </a:r>
            <a:r>
              <a:rPr lang="es-AR" sz="2000" dirty="0">
                <a:solidFill>
                  <a:srgbClr val="FF0000"/>
                </a:solidFill>
              </a:rPr>
              <a:t> </a:t>
            </a:r>
          </a:p>
          <a:p>
            <a:pPr marL="0" indent="0">
              <a:buNone/>
            </a:pPr>
            <a:r>
              <a:rPr lang="es-AR" sz="2000" dirty="0"/>
              <a:t>Agonistas inhalados B-</a:t>
            </a:r>
            <a:r>
              <a:rPr lang="es-AR" sz="2000" dirty="0" err="1"/>
              <a:t>adrenergicos</a:t>
            </a:r>
            <a:r>
              <a:rPr lang="es-AR" sz="2000" dirty="0"/>
              <a:t>:</a:t>
            </a:r>
          </a:p>
          <a:p>
            <a:r>
              <a:rPr lang="es-AR" sz="2000" dirty="0"/>
              <a:t> </a:t>
            </a:r>
            <a:r>
              <a:rPr lang="es-AR" sz="2000" u="sng" dirty="0"/>
              <a:t>Ac. Corta</a:t>
            </a:r>
            <a:r>
              <a:rPr lang="es-AR" sz="2000" dirty="0"/>
              <a:t>: Salbutamol, </a:t>
            </a:r>
            <a:r>
              <a:rPr lang="es-AR" sz="2000" dirty="0" err="1"/>
              <a:t>Fenoterol</a:t>
            </a:r>
            <a:endParaRPr lang="es-AR" sz="2000" dirty="0"/>
          </a:p>
          <a:p>
            <a:r>
              <a:rPr lang="es-AR" sz="2000" u="sng" dirty="0"/>
              <a:t>Ac. Prolongada</a:t>
            </a:r>
            <a:r>
              <a:rPr lang="es-AR" sz="2000" dirty="0"/>
              <a:t>: </a:t>
            </a:r>
            <a:r>
              <a:rPr lang="es-AR" sz="2000" dirty="0" err="1"/>
              <a:t>Salmeterol</a:t>
            </a:r>
            <a:endParaRPr lang="es-AR" sz="2000" dirty="0"/>
          </a:p>
          <a:p>
            <a:r>
              <a:rPr lang="es-AR" sz="2000" dirty="0"/>
              <a:t>Anticolinérgicos inhalatorios de acción corta: Bromuro de Ipratropio</a:t>
            </a:r>
          </a:p>
          <a:p>
            <a:r>
              <a:rPr lang="es-AR" sz="2000" dirty="0"/>
              <a:t>Teofilina de acción prolongada: pacientes con síntomas nocturnos o hiperinflación y fatiga respiratoria. </a:t>
            </a:r>
          </a:p>
          <a:p>
            <a:endParaRPr lang="es-AR" sz="1800" dirty="0"/>
          </a:p>
          <a:p>
            <a:pPr marL="45720" indent="0">
              <a:buNone/>
            </a:pPr>
            <a:r>
              <a:rPr lang="es-AR" sz="1800" dirty="0"/>
              <a:t> </a:t>
            </a:r>
          </a:p>
        </p:txBody>
      </p:sp>
    </p:spTree>
    <p:extLst>
      <p:ext uri="{BB962C8B-B14F-4D97-AF65-F5344CB8AC3E}">
        <p14:creationId xmlns:p14="http://schemas.microsoft.com/office/powerpoint/2010/main" val="1991380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1 Título"/>
          <p:cNvSpPr>
            <a:spLocks noGrp="1"/>
          </p:cNvSpPr>
          <p:nvPr>
            <p:ph type="title"/>
          </p:nvPr>
        </p:nvSpPr>
        <p:spPr>
          <a:xfrm>
            <a:off x="1907704" y="188640"/>
            <a:ext cx="6116467" cy="1296144"/>
          </a:xfrm>
        </p:spPr>
        <p:txBody>
          <a:bodyPr/>
          <a:lstStyle/>
          <a:p>
            <a:pPr algn="l"/>
            <a:r>
              <a:rPr lang="es-AR" dirty="0"/>
              <a:t>Vía aérea superior</a:t>
            </a:r>
          </a:p>
        </p:txBody>
      </p:sp>
      <p:sp>
        <p:nvSpPr>
          <p:cNvPr id="6" name="5 Marcador de contenido"/>
          <p:cNvSpPr>
            <a:spLocks noGrp="1"/>
          </p:cNvSpPr>
          <p:nvPr>
            <p:ph sz="half" idx="1"/>
          </p:nvPr>
        </p:nvSpPr>
        <p:spPr>
          <a:xfrm>
            <a:off x="899592" y="1988838"/>
            <a:ext cx="4608512" cy="4176466"/>
          </a:xfrm>
        </p:spPr>
        <p:txBody>
          <a:bodyPr>
            <a:noAutofit/>
          </a:bodyPr>
          <a:lstStyle/>
          <a:p>
            <a:r>
              <a:rPr lang="es-AR" sz="2000" dirty="0"/>
              <a:t>ES como una caja de la voz o vibrador, </a:t>
            </a:r>
          </a:p>
          <a:p>
            <a:pPr marL="0" indent="0">
              <a:buNone/>
            </a:pPr>
            <a:r>
              <a:rPr lang="es-AR" sz="2000" u="sng" dirty="0"/>
              <a:t>Ubicación: </a:t>
            </a:r>
            <a:r>
              <a:rPr lang="es-AR" sz="2000" dirty="0"/>
              <a:t>Extremo superior de la tráquea y se conecta con la faringe. </a:t>
            </a:r>
          </a:p>
          <a:p>
            <a:endParaRPr lang="es-AR" sz="2000" dirty="0"/>
          </a:p>
          <a:p>
            <a:r>
              <a:rPr lang="es-AR" sz="2000"/>
              <a:t>Es el principal órgano de la voz, aunque en realidad esa función es secundaria ya que su </a:t>
            </a:r>
            <a:r>
              <a:rPr lang="es-AR" sz="2000" b="1"/>
              <a:t>función principal </a:t>
            </a:r>
            <a:r>
              <a:rPr lang="es-AR" sz="2000"/>
              <a:t>es facilitar la oclusión de la tráquea</a:t>
            </a:r>
            <a:endParaRPr lang="es-AR" sz="2000" dirty="0"/>
          </a:p>
        </p:txBody>
      </p:sp>
      <p:sp>
        <p:nvSpPr>
          <p:cNvPr id="13" name="12 CuadroTexto"/>
          <p:cNvSpPr txBox="1"/>
          <p:nvPr/>
        </p:nvSpPr>
        <p:spPr>
          <a:xfrm>
            <a:off x="683568" y="1052736"/>
            <a:ext cx="1656184" cy="800219"/>
          </a:xfrm>
          <a:prstGeom prst="rect">
            <a:avLst/>
          </a:prstGeom>
          <a:noFill/>
        </p:spPr>
        <p:txBody>
          <a:bodyPr wrap="square" rtlCol="0">
            <a:spAutoFit/>
          </a:bodyPr>
          <a:lstStyle/>
          <a:p>
            <a:r>
              <a:rPr lang="es-AR" sz="2800" b="1" dirty="0"/>
              <a:t>Laringe:</a:t>
            </a:r>
          </a:p>
          <a:p>
            <a:endParaRPr lang="es-AR" dirty="0">
              <a:latin typeface="Century" panose="02040604050505020304" pitchFamily="18" charset="0"/>
            </a:endParaRPr>
          </a:p>
        </p:txBody>
      </p:sp>
      <p:pic>
        <p:nvPicPr>
          <p:cNvPr id="2" name="Imagen 1"/>
          <p:cNvPicPr>
            <a:picLocks noChangeAspect="1"/>
          </p:cNvPicPr>
          <p:nvPr/>
        </p:nvPicPr>
        <p:blipFill>
          <a:blip r:embed="rId2"/>
          <a:stretch>
            <a:fillRect/>
          </a:stretch>
        </p:blipFill>
        <p:spPr>
          <a:xfrm>
            <a:off x="5508104" y="1815067"/>
            <a:ext cx="3382843" cy="4147869"/>
          </a:xfrm>
          <a:prstGeom prst="rect">
            <a:avLst/>
          </a:prstGeom>
        </p:spPr>
      </p:pic>
    </p:spTree>
    <p:extLst>
      <p:ext uri="{BB962C8B-B14F-4D97-AF65-F5344CB8AC3E}">
        <p14:creationId xmlns:p14="http://schemas.microsoft.com/office/powerpoint/2010/main" val="22094062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274317" y="764704"/>
            <a:ext cx="6589200" cy="1280890"/>
          </a:xfrm>
        </p:spPr>
        <p:txBody>
          <a:bodyPr/>
          <a:lstStyle/>
          <a:p>
            <a:r>
              <a:rPr lang="es-AR" dirty="0"/>
              <a:t>Tratamiento</a:t>
            </a:r>
          </a:p>
        </p:txBody>
      </p:sp>
      <p:sp>
        <p:nvSpPr>
          <p:cNvPr id="5" name="Marcador de contenido 4"/>
          <p:cNvSpPr>
            <a:spLocks noGrp="1"/>
          </p:cNvSpPr>
          <p:nvPr>
            <p:ph sz="half" idx="1"/>
          </p:nvPr>
        </p:nvSpPr>
        <p:spPr>
          <a:xfrm>
            <a:off x="1475656" y="1628800"/>
            <a:ext cx="3384376" cy="4275303"/>
          </a:xfrm>
        </p:spPr>
        <p:txBody>
          <a:bodyPr>
            <a:normAutofit/>
          </a:bodyPr>
          <a:lstStyle/>
          <a:p>
            <a:pPr marL="0" indent="0">
              <a:buNone/>
            </a:pPr>
            <a:r>
              <a:rPr lang="es-AR" dirty="0"/>
              <a:t>Se recomienda</a:t>
            </a:r>
          </a:p>
          <a:p>
            <a:r>
              <a:rPr lang="es-AR" dirty="0"/>
              <a:t>Dejar de fumar</a:t>
            </a:r>
          </a:p>
          <a:p>
            <a:r>
              <a:rPr lang="es-AR" dirty="0"/>
              <a:t>Oxigenoterapia</a:t>
            </a:r>
          </a:p>
          <a:p>
            <a:r>
              <a:rPr lang="es-AR" dirty="0"/>
              <a:t>Fisioterapia pulmonar</a:t>
            </a:r>
          </a:p>
          <a:p>
            <a:r>
              <a:rPr lang="es-AR" dirty="0"/>
              <a:t>Hidratación (fiebre)</a:t>
            </a:r>
          </a:p>
          <a:p>
            <a:r>
              <a:rPr lang="es-AR" dirty="0"/>
              <a:t>Drenaje postural</a:t>
            </a:r>
          </a:p>
          <a:p>
            <a:r>
              <a:rPr lang="es-AR" dirty="0"/>
              <a:t>Lavado de manos.</a:t>
            </a:r>
          </a:p>
        </p:txBody>
      </p:sp>
      <p:sp>
        <p:nvSpPr>
          <p:cNvPr id="7" name="Marcador de contenido 6"/>
          <p:cNvSpPr>
            <a:spLocks noGrp="1"/>
          </p:cNvSpPr>
          <p:nvPr>
            <p:ph sz="half" idx="2"/>
          </p:nvPr>
        </p:nvSpPr>
        <p:spPr>
          <a:xfrm>
            <a:off x="3347864" y="1484785"/>
            <a:ext cx="5544616" cy="4484766"/>
          </a:xfrm>
        </p:spPr>
        <p:txBody>
          <a:bodyPr>
            <a:normAutofit/>
          </a:bodyPr>
          <a:lstStyle/>
          <a:p>
            <a:endParaRPr lang="es-AR" dirty="0"/>
          </a:p>
          <a:p>
            <a:endParaRPr lang="es-AR" dirty="0"/>
          </a:p>
        </p:txBody>
      </p:sp>
      <p:pic>
        <p:nvPicPr>
          <p:cNvPr id="10" name="Imagen 9"/>
          <p:cNvPicPr>
            <a:picLocks noChangeAspect="1"/>
          </p:cNvPicPr>
          <p:nvPr/>
        </p:nvPicPr>
        <p:blipFill>
          <a:blip r:embed="rId2"/>
          <a:stretch>
            <a:fillRect/>
          </a:stretch>
        </p:blipFill>
        <p:spPr>
          <a:xfrm>
            <a:off x="4986802" y="1628800"/>
            <a:ext cx="3895515" cy="2808312"/>
          </a:xfrm>
          <a:prstGeom prst="rect">
            <a:avLst/>
          </a:prstGeom>
        </p:spPr>
      </p:pic>
    </p:spTree>
    <p:extLst>
      <p:ext uri="{BB962C8B-B14F-4D97-AF65-F5344CB8AC3E}">
        <p14:creationId xmlns:p14="http://schemas.microsoft.com/office/powerpoint/2010/main" val="23692030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p:cNvSpPr>
            <a:spLocks noGrp="1"/>
          </p:cNvSpPr>
          <p:nvPr>
            <p:ph type="title"/>
          </p:nvPr>
        </p:nvSpPr>
        <p:spPr/>
        <p:txBody>
          <a:bodyPr/>
          <a:lstStyle/>
          <a:p>
            <a:r>
              <a:rPr lang="es-AR" dirty="0"/>
              <a:t>MEDICAMENTOS</a:t>
            </a:r>
          </a:p>
        </p:txBody>
      </p:sp>
      <p:sp>
        <p:nvSpPr>
          <p:cNvPr id="6" name="Marcador de contenido 5"/>
          <p:cNvSpPr>
            <a:spLocks noGrp="1"/>
          </p:cNvSpPr>
          <p:nvPr>
            <p:ph sz="half" idx="1"/>
          </p:nvPr>
        </p:nvSpPr>
        <p:spPr>
          <a:xfrm>
            <a:off x="1547663" y="1484784"/>
            <a:ext cx="3789643" cy="4176464"/>
          </a:xfrm>
        </p:spPr>
        <p:txBody>
          <a:bodyPr>
            <a:normAutofit fontScale="77500" lnSpcReduction="20000"/>
          </a:bodyPr>
          <a:lstStyle/>
          <a:p>
            <a:pPr>
              <a:buFont typeface="Wingdings" panose="05000000000000000000" pitchFamily="2" charset="2"/>
              <a:buChar char="v"/>
            </a:pPr>
            <a:r>
              <a:rPr lang="es-AR" sz="2000" b="1" dirty="0"/>
              <a:t>Antipiréticos: </a:t>
            </a:r>
          </a:p>
          <a:p>
            <a:pPr>
              <a:buFont typeface="Arial" panose="020B0604020202020204" pitchFamily="34" charset="0"/>
              <a:buChar char="•"/>
            </a:pPr>
            <a:r>
              <a:rPr lang="es-AR" sz="2000" dirty="0" err="1"/>
              <a:t>Parecetamol</a:t>
            </a:r>
            <a:endParaRPr lang="es-AR" sz="2000" dirty="0"/>
          </a:p>
          <a:p>
            <a:pPr marL="0" indent="0">
              <a:buNone/>
            </a:pPr>
            <a:r>
              <a:rPr lang="es-AR" sz="2000" dirty="0"/>
              <a:t>Adulto: 5oomg c/6 </a:t>
            </a:r>
            <a:r>
              <a:rPr lang="es-AR" sz="2000" dirty="0" err="1"/>
              <a:t>hs</a:t>
            </a:r>
            <a:endParaRPr lang="es-AR" sz="2000" dirty="0"/>
          </a:p>
          <a:p>
            <a:pPr marL="0" indent="0">
              <a:buNone/>
            </a:pPr>
            <a:r>
              <a:rPr lang="es-AR" sz="2000" dirty="0"/>
              <a:t>Niño:m10 a 15 mg/kg c/6 </a:t>
            </a:r>
            <a:r>
              <a:rPr lang="es-AR" sz="2000" dirty="0" err="1"/>
              <a:t>hs</a:t>
            </a:r>
            <a:endParaRPr lang="es-AR" sz="2000" dirty="0"/>
          </a:p>
          <a:p>
            <a:r>
              <a:rPr lang="es-AR" sz="2000" b="1" dirty="0" err="1"/>
              <a:t>Antibioticos</a:t>
            </a:r>
            <a:endParaRPr lang="es-AR" sz="2000" b="1" dirty="0"/>
          </a:p>
          <a:p>
            <a:pPr>
              <a:buFont typeface="Arial" panose="020B0604020202020204" pitchFamily="34" charset="0"/>
              <a:buChar char="•"/>
            </a:pPr>
            <a:r>
              <a:rPr lang="es-AR" sz="2000" dirty="0"/>
              <a:t>Amoxicilina: 40 mg/ KG/</a:t>
            </a:r>
            <a:r>
              <a:rPr lang="es-AR" sz="2000" dirty="0" err="1"/>
              <a:t>dia</a:t>
            </a:r>
            <a:endParaRPr lang="es-AR" sz="2000" dirty="0"/>
          </a:p>
          <a:p>
            <a:pPr>
              <a:buFont typeface="Arial" panose="020B0604020202020204" pitchFamily="34" charset="0"/>
              <a:buChar char="•"/>
            </a:pPr>
            <a:r>
              <a:rPr lang="es-AR" sz="2000" dirty="0" err="1"/>
              <a:t>Eritromicina</a:t>
            </a:r>
            <a:r>
              <a:rPr lang="es-AR" sz="2000" dirty="0"/>
              <a:t> 500mg c/6hS</a:t>
            </a:r>
          </a:p>
          <a:p>
            <a:pPr>
              <a:buFont typeface="Arial" panose="020B0604020202020204" pitchFamily="34" charset="0"/>
              <a:buChar char="•"/>
            </a:pPr>
            <a:endParaRPr lang="es-AR" sz="2000" dirty="0"/>
          </a:p>
          <a:p>
            <a:r>
              <a:rPr lang="es-AR" sz="2000" b="1" dirty="0"/>
              <a:t>Broncodilatadores</a:t>
            </a:r>
          </a:p>
          <a:p>
            <a:pPr>
              <a:buFont typeface="Arial" panose="020B0604020202020204" pitchFamily="34" charset="0"/>
              <a:buChar char="•"/>
            </a:pPr>
            <a:r>
              <a:rPr lang="es-AR" sz="2000" dirty="0"/>
              <a:t>AgonistasB2</a:t>
            </a:r>
          </a:p>
          <a:p>
            <a:pPr>
              <a:buFont typeface="Arial" panose="020B0604020202020204" pitchFamily="34" charset="0"/>
              <a:buChar char="•"/>
            </a:pPr>
            <a:r>
              <a:rPr lang="es-AR" sz="2000" dirty="0"/>
              <a:t>Salbutamol</a:t>
            </a:r>
          </a:p>
          <a:p>
            <a:pPr>
              <a:buFont typeface="Arial" panose="020B0604020202020204" pitchFamily="34" charset="0"/>
              <a:buChar char="•"/>
            </a:pPr>
            <a:r>
              <a:rPr lang="es-AR" sz="2000" dirty="0"/>
              <a:t>Bromuro de </a:t>
            </a:r>
            <a:r>
              <a:rPr lang="es-AR" sz="2000" dirty="0" err="1"/>
              <a:t>Ipatropio</a:t>
            </a:r>
            <a:endParaRPr lang="es-AR" sz="2000" dirty="0"/>
          </a:p>
          <a:p>
            <a:pPr>
              <a:buFont typeface="Arial" panose="020B0604020202020204" pitchFamily="34" charset="0"/>
              <a:buChar char="•"/>
            </a:pPr>
            <a:r>
              <a:rPr lang="es-AR" sz="2000" dirty="0" err="1"/>
              <a:t>Tiotropio</a:t>
            </a:r>
            <a:endParaRPr lang="es-AR" sz="2000" dirty="0"/>
          </a:p>
          <a:p>
            <a:pPr>
              <a:buFont typeface="Arial" panose="020B0604020202020204" pitchFamily="34" charset="0"/>
              <a:buChar char="•"/>
            </a:pPr>
            <a:endParaRPr lang="es-AR" dirty="0"/>
          </a:p>
          <a:p>
            <a:endParaRPr lang="es-AR" dirty="0"/>
          </a:p>
        </p:txBody>
      </p:sp>
      <p:sp>
        <p:nvSpPr>
          <p:cNvPr id="8" name="Marcador de contenido 7"/>
          <p:cNvSpPr>
            <a:spLocks noGrp="1"/>
          </p:cNvSpPr>
          <p:nvPr>
            <p:ph sz="half" idx="2"/>
          </p:nvPr>
        </p:nvSpPr>
        <p:spPr>
          <a:xfrm>
            <a:off x="5510464" y="1696453"/>
            <a:ext cx="3266742" cy="3760261"/>
          </a:xfrm>
        </p:spPr>
        <p:txBody>
          <a:bodyPr>
            <a:normAutofit fontScale="77500" lnSpcReduction="20000"/>
          </a:bodyPr>
          <a:lstStyle/>
          <a:p>
            <a:r>
              <a:rPr lang="es-AR" b="1" dirty="0"/>
              <a:t>Mucolíticos orales</a:t>
            </a:r>
          </a:p>
          <a:p>
            <a:pPr>
              <a:buFont typeface="Arial" panose="020B0604020202020204" pitchFamily="34" charset="0"/>
              <a:buChar char="•"/>
            </a:pPr>
            <a:r>
              <a:rPr lang="es-AR" dirty="0" err="1"/>
              <a:t>Bromhexina</a:t>
            </a:r>
            <a:r>
              <a:rPr lang="es-AR" dirty="0"/>
              <a:t> • </a:t>
            </a:r>
            <a:r>
              <a:rPr lang="es-AR" dirty="0" err="1"/>
              <a:t>Ambroxol</a:t>
            </a:r>
            <a:endParaRPr lang="es-AR" dirty="0"/>
          </a:p>
          <a:p>
            <a:endParaRPr lang="es-AR" dirty="0"/>
          </a:p>
          <a:p>
            <a:r>
              <a:rPr lang="es-AR" b="1" dirty="0" err="1"/>
              <a:t>Antitusigenos</a:t>
            </a:r>
            <a:endParaRPr lang="es-AR" b="1" dirty="0"/>
          </a:p>
          <a:p>
            <a:pPr>
              <a:buFont typeface="Arial" panose="020B0604020202020204" pitchFamily="34" charset="0"/>
              <a:buChar char="•"/>
            </a:pPr>
            <a:r>
              <a:rPr lang="es-AR" dirty="0" err="1"/>
              <a:t>Codeina</a:t>
            </a:r>
            <a:endParaRPr lang="es-AR" dirty="0"/>
          </a:p>
          <a:p>
            <a:pPr>
              <a:buFont typeface="Arial" panose="020B0604020202020204" pitchFamily="34" charset="0"/>
              <a:buChar char="•"/>
            </a:pPr>
            <a:r>
              <a:rPr lang="es-AR" dirty="0" err="1"/>
              <a:t>Dextrometorfano</a:t>
            </a:r>
            <a:endParaRPr lang="es-AR" dirty="0"/>
          </a:p>
          <a:p>
            <a:endParaRPr lang="es-AR" dirty="0"/>
          </a:p>
        </p:txBody>
      </p:sp>
    </p:spTree>
    <p:extLst>
      <p:ext uri="{BB962C8B-B14F-4D97-AF65-F5344CB8AC3E}">
        <p14:creationId xmlns:p14="http://schemas.microsoft.com/office/powerpoint/2010/main" val="237073902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a:t>Cuidados de enfermería en pacientes con Epoc</a:t>
            </a:r>
            <a:endParaRPr lang="es-AR" dirty="0"/>
          </a:p>
        </p:txBody>
      </p:sp>
      <p:sp>
        <p:nvSpPr>
          <p:cNvPr id="3" name="2 Marcador de contenido"/>
          <p:cNvSpPr>
            <a:spLocks noGrp="1"/>
          </p:cNvSpPr>
          <p:nvPr>
            <p:ph idx="1"/>
          </p:nvPr>
        </p:nvSpPr>
        <p:spPr/>
        <p:txBody>
          <a:bodyPr>
            <a:normAutofit lnSpcReduction="10000"/>
          </a:bodyPr>
          <a:lstStyle/>
          <a:p>
            <a:r>
              <a:rPr lang="es-AR"/>
              <a:t>Mantener el paciente en posición de Fowler</a:t>
            </a:r>
          </a:p>
          <a:p>
            <a:r>
              <a:rPr lang="es-AR"/>
              <a:t>Mantener en reposo y disminuir la ansiedad. </a:t>
            </a:r>
          </a:p>
          <a:p>
            <a:r>
              <a:rPr lang="es-AR"/>
              <a:t>Oxigenoterapia </a:t>
            </a:r>
          </a:p>
          <a:p>
            <a:r>
              <a:rPr lang="es-AR"/>
              <a:t>Cuidados de ventilación </a:t>
            </a:r>
          </a:p>
          <a:p>
            <a:r>
              <a:rPr lang="es-AR"/>
              <a:t>Mantener venoclisis permeable.</a:t>
            </a:r>
          </a:p>
          <a:p>
            <a:r>
              <a:rPr lang="es-AR"/>
              <a:t> Administrar  medicamentos según indicación medica.</a:t>
            </a:r>
          </a:p>
          <a:p>
            <a:r>
              <a:rPr lang="es-AR"/>
              <a:t>Vigilar los efectos adversos de los medicamentos.</a:t>
            </a:r>
          </a:p>
          <a:p>
            <a:r>
              <a:rPr lang="es-AR"/>
              <a:t>Mantener la vías aéreas permeables </a:t>
            </a:r>
          </a:p>
          <a:p>
            <a:r>
              <a:rPr lang="es-AR"/>
              <a:t>Monitorización de signos vitales.</a:t>
            </a:r>
          </a:p>
          <a:p>
            <a:endParaRPr lang="es-AR" dirty="0"/>
          </a:p>
        </p:txBody>
      </p:sp>
    </p:spTree>
    <p:extLst>
      <p:ext uri="{BB962C8B-B14F-4D97-AF65-F5344CB8AC3E}">
        <p14:creationId xmlns:p14="http://schemas.microsoft.com/office/powerpoint/2010/main" val="4707240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27584" y="404664"/>
            <a:ext cx="7776864" cy="1143000"/>
          </a:xfrm>
        </p:spPr>
        <p:txBody>
          <a:bodyPr/>
          <a:lstStyle/>
          <a:p>
            <a:pPr algn="l"/>
            <a:r>
              <a:rPr lang="es-AR" sz="4400" dirty="0"/>
              <a:t>Enfisema</a:t>
            </a:r>
          </a:p>
        </p:txBody>
      </p:sp>
      <p:sp>
        <p:nvSpPr>
          <p:cNvPr id="3" name="2 Marcador de contenido"/>
          <p:cNvSpPr>
            <a:spLocks noGrp="1"/>
          </p:cNvSpPr>
          <p:nvPr>
            <p:ph idx="1"/>
          </p:nvPr>
        </p:nvSpPr>
        <p:spPr>
          <a:xfrm>
            <a:off x="611560" y="1484784"/>
            <a:ext cx="4392488" cy="4752528"/>
          </a:xfrm>
        </p:spPr>
        <p:txBody>
          <a:bodyPr>
            <a:normAutofit/>
          </a:bodyPr>
          <a:lstStyle/>
          <a:p>
            <a:r>
              <a:rPr lang="es-AR" dirty="0"/>
              <a:t>Se produce daño en las paredes de los sacos alveolares del pulmón.</a:t>
            </a:r>
          </a:p>
          <a:p>
            <a:r>
              <a:rPr lang="es-AR" dirty="0"/>
              <a:t>La perdida de elasticidad provoca dificultad para expulsar todo el aire de los pulmones,</a:t>
            </a:r>
          </a:p>
          <a:p>
            <a:r>
              <a:rPr lang="es-AR" dirty="0"/>
              <a:t>Esto se denomina atrapamiento de aire y causa hiperinflación de los pulmones. </a:t>
            </a:r>
          </a:p>
          <a:p>
            <a:r>
              <a:rPr lang="es-AR" dirty="0"/>
              <a:t>La combinación de tener constantemente aire adicional en los pulmones y el esfuerzo adicional necesario para respirar causa la sensación de falta de aire.</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4088" y="260648"/>
            <a:ext cx="3433440" cy="29523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088" y="3514910"/>
            <a:ext cx="3351671" cy="29481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9176072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99592" y="332656"/>
            <a:ext cx="6512511" cy="1143000"/>
          </a:xfrm>
        </p:spPr>
        <p:txBody>
          <a:bodyPr/>
          <a:lstStyle/>
          <a:p>
            <a:pPr algn="l"/>
            <a:r>
              <a:rPr lang="es-AR" sz="3600" dirty="0"/>
              <a:t>Enfisema</a:t>
            </a:r>
          </a:p>
        </p:txBody>
      </p:sp>
      <p:sp>
        <p:nvSpPr>
          <p:cNvPr id="3" name="2 Marcador de contenido"/>
          <p:cNvSpPr>
            <a:spLocks noGrp="1"/>
          </p:cNvSpPr>
          <p:nvPr>
            <p:ph idx="1"/>
          </p:nvPr>
        </p:nvSpPr>
        <p:spPr>
          <a:xfrm>
            <a:off x="395536" y="1242628"/>
            <a:ext cx="4320480" cy="4948808"/>
          </a:xfrm>
        </p:spPr>
        <p:txBody>
          <a:bodyPr>
            <a:normAutofit/>
          </a:bodyPr>
          <a:lstStyle/>
          <a:p>
            <a:r>
              <a:rPr lang="es-AR" dirty="0"/>
              <a:t>Alteración de las paredes de los alveolos </a:t>
            </a:r>
            <a:r>
              <a:rPr lang="es-AR" dirty="0" err="1"/>
              <a:t>hiper</a:t>
            </a:r>
            <a:r>
              <a:rPr lang="es-AR" dirty="0"/>
              <a:t>-distendidos que provoca alteración del intercambio de gases.</a:t>
            </a:r>
          </a:p>
          <a:p>
            <a:r>
              <a:rPr lang="es-AR" dirty="0"/>
              <a:t>La superficie alveolar en contacto con los capilares  pulmonares disminuye provocando el aumento del espacio muerto conduciendo a la hipoxemia.</a:t>
            </a:r>
          </a:p>
          <a:p>
            <a:r>
              <a:rPr lang="es-AR" dirty="0"/>
              <a:t>Aumentando la retención de Co2 en sangre arterial. (hipercapnia)</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1124744"/>
            <a:ext cx="4109888" cy="5184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5622532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755576" y="332656"/>
            <a:ext cx="6512511" cy="1143000"/>
          </a:xfrm>
        </p:spPr>
        <p:txBody>
          <a:bodyPr/>
          <a:lstStyle/>
          <a:p>
            <a:pPr algn="l"/>
            <a:r>
              <a:rPr lang="es-AR" dirty="0"/>
              <a:t>Síntomas (Enfisema)</a:t>
            </a:r>
          </a:p>
        </p:txBody>
      </p:sp>
      <p:sp>
        <p:nvSpPr>
          <p:cNvPr id="3" name="2 Marcador de contenido"/>
          <p:cNvSpPr>
            <a:spLocks noGrp="1"/>
          </p:cNvSpPr>
          <p:nvPr>
            <p:ph idx="1"/>
          </p:nvPr>
        </p:nvSpPr>
        <p:spPr>
          <a:xfrm>
            <a:off x="755576" y="1412776"/>
            <a:ext cx="4464496" cy="4608512"/>
          </a:xfrm>
        </p:spPr>
        <p:txBody>
          <a:bodyPr>
            <a:normAutofit/>
          </a:bodyPr>
          <a:lstStyle/>
          <a:p>
            <a:r>
              <a:rPr lang="es-AR" dirty="0"/>
              <a:t>Tos con o sin flema</a:t>
            </a:r>
          </a:p>
          <a:p>
            <a:r>
              <a:rPr lang="es-AR" dirty="0"/>
              <a:t>Fatiga</a:t>
            </a:r>
          </a:p>
          <a:p>
            <a:r>
              <a:rPr lang="es-AR" dirty="0"/>
              <a:t>Muchas infecciones respiratorias</a:t>
            </a:r>
          </a:p>
          <a:p>
            <a:r>
              <a:rPr lang="es-AR" dirty="0"/>
              <a:t>Dificultad respiratoria (disnea) que empeora con actividad leve</a:t>
            </a:r>
          </a:p>
          <a:p>
            <a:r>
              <a:rPr lang="es-AR" dirty="0"/>
              <a:t>Dificultad para tomar aire</a:t>
            </a:r>
          </a:p>
          <a:p>
            <a:r>
              <a:rPr lang="es-AR" dirty="0"/>
              <a:t>Sibilancias.</a:t>
            </a:r>
          </a:p>
          <a:p>
            <a:r>
              <a:rPr lang="es-AR" dirty="0"/>
              <a:t>Perdida de peso.</a:t>
            </a:r>
          </a:p>
          <a:p>
            <a:r>
              <a:rPr lang="es-AR" dirty="0"/>
              <a:t>Cianosis</a:t>
            </a:r>
          </a:p>
          <a:p>
            <a:r>
              <a:rPr lang="es-AR" dirty="0"/>
              <a:t>Policitemia</a:t>
            </a:r>
          </a:p>
          <a:p>
            <a:endParaRPr lang="es-AR" dirty="0"/>
          </a:p>
          <a:p>
            <a:endParaRPr lang="es-AR"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112" y="1196752"/>
            <a:ext cx="2664296" cy="44705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212234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755576" y="260648"/>
            <a:ext cx="6512511" cy="1143000"/>
          </a:xfrm>
        </p:spPr>
        <p:txBody>
          <a:bodyPr/>
          <a:lstStyle/>
          <a:p>
            <a:pPr algn="l"/>
            <a:r>
              <a:rPr lang="es-AR" dirty="0"/>
              <a:t>Tratamiento</a:t>
            </a:r>
          </a:p>
        </p:txBody>
      </p:sp>
      <p:sp>
        <p:nvSpPr>
          <p:cNvPr id="3" name="2 Marcador de contenido"/>
          <p:cNvSpPr>
            <a:spLocks noGrp="1"/>
          </p:cNvSpPr>
          <p:nvPr>
            <p:ph idx="1"/>
          </p:nvPr>
        </p:nvSpPr>
        <p:spPr>
          <a:xfrm>
            <a:off x="1259632" y="1484784"/>
            <a:ext cx="4740018" cy="4176464"/>
          </a:xfrm>
        </p:spPr>
        <p:txBody>
          <a:bodyPr/>
          <a:lstStyle/>
          <a:p>
            <a:r>
              <a:rPr lang="es-AR" dirty="0"/>
              <a:t>Realmente no tiene tratamiento, pero el objetivo es aliviar los síntomas y prevenir el empeoramiento de la enfermedad</a:t>
            </a:r>
          </a:p>
          <a:p>
            <a:r>
              <a:rPr lang="es-AR" dirty="0"/>
              <a:t>Dejar de fumar</a:t>
            </a:r>
          </a:p>
          <a:p>
            <a:r>
              <a:rPr lang="es-AR" dirty="0"/>
              <a:t>Antibióticos </a:t>
            </a:r>
          </a:p>
          <a:p>
            <a:r>
              <a:rPr lang="es-AR" dirty="0"/>
              <a:t>Ejercicios de respiración</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9650" y="1556792"/>
            <a:ext cx="2536873" cy="2664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5892669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15616" y="260648"/>
            <a:ext cx="6512511" cy="1143000"/>
          </a:xfrm>
        </p:spPr>
        <p:txBody>
          <a:bodyPr>
            <a:normAutofit fontScale="90000"/>
          </a:bodyPr>
          <a:lstStyle/>
          <a:p>
            <a:pPr algn="ctr"/>
            <a:r>
              <a:rPr lang="es-AR" sz="4000" dirty="0"/>
              <a:t>Tratamientos en pacientes con EPOC</a:t>
            </a:r>
          </a:p>
        </p:txBody>
      </p:sp>
      <p:sp>
        <p:nvSpPr>
          <p:cNvPr id="3" name="2 Marcador de contenido"/>
          <p:cNvSpPr>
            <a:spLocks noGrp="1"/>
          </p:cNvSpPr>
          <p:nvPr>
            <p:ph sz="half" idx="1"/>
          </p:nvPr>
        </p:nvSpPr>
        <p:spPr>
          <a:xfrm>
            <a:off x="1187624" y="1772816"/>
            <a:ext cx="3600400" cy="792088"/>
          </a:xfrm>
        </p:spPr>
        <p:txBody>
          <a:bodyPr>
            <a:normAutofit fontScale="85000" lnSpcReduction="20000"/>
          </a:bodyPr>
          <a:lstStyle/>
          <a:p>
            <a:pPr marL="45720" indent="0">
              <a:buNone/>
            </a:pPr>
            <a:endParaRPr lang="es-AR" dirty="0"/>
          </a:p>
          <a:p>
            <a:endParaRPr lang="es-AR" dirty="0"/>
          </a:p>
        </p:txBody>
      </p:sp>
      <p:sp>
        <p:nvSpPr>
          <p:cNvPr id="4" name="3 Marcador de contenido"/>
          <p:cNvSpPr>
            <a:spLocks noGrp="1"/>
          </p:cNvSpPr>
          <p:nvPr>
            <p:ph sz="half" idx="2"/>
          </p:nvPr>
        </p:nvSpPr>
        <p:spPr>
          <a:xfrm>
            <a:off x="971600" y="1700807"/>
            <a:ext cx="7488832" cy="4680521"/>
          </a:xfrm>
        </p:spPr>
        <p:txBody>
          <a:bodyPr>
            <a:normAutofit fontScale="85000" lnSpcReduction="20000"/>
          </a:bodyPr>
          <a:lstStyle/>
          <a:p>
            <a:pPr marL="45720" indent="0">
              <a:buNone/>
            </a:pPr>
            <a:r>
              <a:rPr lang="es-AR" sz="2000" b="1" dirty="0"/>
              <a:t>Broncodilatadores </a:t>
            </a:r>
          </a:p>
          <a:p>
            <a:pPr marL="45720" indent="0">
              <a:buNone/>
            </a:pPr>
            <a:r>
              <a:rPr lang="es-AR" sz="2100" b="1" dirty="0"/>
              <a:t>Los agonistas b2 adrenérgicos y los anticolinérgicos</a:t>
            </a:r>
          </a:p>
          <a:p>
            <a:pPr marL="45720" indent="0">
              <a:buNone/>
            </a:pPr>
            <a:r>
              <a:rPr lang="es-AR" sz="2100" b="1" dirty="0"/>
              <a:t>son broncodilatadores y aumentan el</a:t>
            </a:r>
          </a:p>
          <a:p>
            <a:pPr marL="45720" indent="0">
              <a:buNone/>
            </a:pPr>
            <a:r>
              <a:rPr lang="es-AR" sz="2100" b="1" dirty="0"/>
              <a:t>calibre de las vías aéreas al relajar el músculo</a:t>
            </a:r>
          </a:p>
          <a:p>
            <a:pPr marL="45720" indent="0">
              <a:buNone/>
            </a:pPr>
            <a:r>
              <a:rPr lang="es-AR" sz="2100" b="1" dirty="0"/>
              <a:t>liso bronquial.</a:t>
            </a:r>
          </a:p>
          <a:p>
            <a:pPr marL="45720" indent="0">
              <a:buNone/>
            </a:pPr>
            <a:r>
              <a:rPr lang="es-AR" sz="2800" b="1" dirty="0"/>
              <a:t>Acción corta:</a:t>
            </a:r>
          </a:p>
          <a:p>
            <a:pPr marL="45720" indent="0">
              <a:buNone/>
            </a:pPr>
            <a:r>
              <a:rPr lang="es-AR" sz="2100" b="1" dirty="0"/>
              <a:t>Salbutamol o </a:t>
            </a:r>
            <a:r>
              <a:rPr lang="es-AR" sz="2100" b="1" dirty="0" err="1"/>
              <a:t>albutero</a:t>
            </a:r>
            <a:endParaRPr lang="es-AR" sz="2100" b="1" dirty="0"/>
          </a:p>
          <a:p>
            <a:pPr>
              <a:buFont typeface="Wingdings" panose="05000000000000000000" pitchFamily="2" charset="2"/>
              <a:buChar char="§"/>
            </a:pPr>
            <a:r>
              <a:rPr lang="es-AR" sz="2100" b="1" dirty="0" err="1"/>
              <a:t>Terbutalina</a:t>
            </a:r>
            <a:endParaRPr lang="es-AR" sz="2100" b="1" dirty="0"/>
          </a:p>
          <a:p>
            <a:pPr>
              <a:buFont typeface="Wingdings" panose="05000000000000000000" pitchFamily="2" charset="2"/>
              <a:buChar char="§"/>
            </a:pPr>
            <a:r>
              <a:rPr lang="es-AR" sz="2100" b="1" dirty="0" err="1"/>
              <a:t>Fenoterol</a:t>
            </a:r>
            <a:endParaRPr lang="es-AR" sz="2100" b="1" dirty="0"/>
          </a:p>
          <a:p>
            <a:pPr marL="45720" indent="0">
              <a:buNone/>
            </a:pPr>
            <a:r>
              <a:rPr lang="es-AR" sz="2800" b="1" dirty="0"/>
              <a:t>Acción Prolongada</a:t>
            </a:r>
          </a:p>
          <a:p>
            <a:r>
              <a:rPr lang="es-AR" sz="2100" b="1" dirty="0"/>
              <a:t>Anticolinérgic</a:t>
            </a:r>
            <a:r>
              <a:rPr lang="es-AR" sz="2400" b="1" dirty="0"/>
              <a:t>os: (derivado de la Atropina)Bromuro de Ipratropio</a:t>
            </a:r>
          </a:p>
          <a:p>
            <a:r>
              <a:rPr lang="es-AR" sz="2400" b="1" dirty="0"/>
              <a:t>B-2 agonistas: </a:t>
            </a:r>
            <a:r>
              <a:rPr lang="es-AR" sz="2400" b="1" dirty="0" err="1"/>
              <a:t>Salmeterol</a:t>
            </a:r>
            <a:r>
              <a:rPr lang="es-AR" sz="2400" b="1" dirty="0"/>
              <a:t>, </a:t>
            </a:r>
            <a:r>
              <a:rPr lang="es-AR" sz="2400" b="1" dirty="0" err="1"/>
              <a:t>Formoterol</a:t>
            </a:r>
            <a:endParaRPr lang="es-AR" sz="2400" b="1" dirty="0"/>
          </a:p>
          <a:p>
            <a:pPr marL="45720" indent="0">
              <a:buNone/>
            </a:pPr>
            <a:endParaRPr lang="es-AR" b="1" dirty="0"/>
          </a:p>
        </p:txBody>
      </p:sp>
    </p:spTree>
    <p:extLst>
      <p:ext uri="{BB962C8B-B14F-4D97-AF65-F5344CB8AC3E}">
        <p14:creationId xmlns:p14="http://schemas.microsoft.com/office/powerpoint/2010/main" val="277272232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259632" y="332656"/>
            <a:ext cx="7272808" cy="1440160"/>
          </a:xfrm>
        </p:spPr>
        <p:txBody>
          <a:bodyPr/>
          <a:lstStyle/>
          <a:p>
            <a:pPr algn="l"/>
            <a:r>
              <a:rPr lang="es-AR" sz="2800" dirty="0"/>
              <a:t>Efectos adversos de la terapia farmacológica</a:t>
            </a:r>
            <a:br>
              <a:rPr lang="es-AR" sz="2800" dirty="0"/>
            </a:br>
            <a:r>
              <a:rPr lang="es-AR" sz="2800" dirty="0"/>
              <a:t>con B2 agonistas </a:t>
            </a:r>
          </a:p>
        </p:txBody>
      </p:sp>
      <p:sp>
        <p:nvSpPr>
          <p:cNvPr id="4" name="3 Marcador de texto"/>
          <p:cNvSpPr>
            <a:spLocks noGrp="1"/>
          </p:cNvSpPr>
          <p:nvPr>
            <p:ph type="body" idx="1"/>
          </p:nvPr>
        </p:nvSpPr>
        <p:spPr>
          <a:xfrm>
            <a:off x="1259632" y="1988840"/>
            <a:ext cx="6733300" cy="3454131"/>
          </a:xfrm>
        </p:spPr>
        <p:txBody>
          <a:bodyPr/>
          <a:lstStyle/>
          <a:p>
            <a:pPr marL="342900" indent="-342900" algn="l">
              <a:buFont typeface="Wingdings" panose="05000000000000000000" pitchFamily="2" charset="2"/>
              <a:buChar char="§"/>
            </a:pPr>
            <a:r>
              <a:rPr lang="es-AR" sz="2400" dirty="0"/>
              <a:t>Taquicardia</a:t>
            </a:r>
          </a:p>
          <a:p>
            <a:pPr marL="342900" indent="-342900" algn="l">
              <a:buFont typeface="Wingdings" panose="05000000000000000000" pitchFamily="2" charset="2"/>
              <a:buChar char="§"/>
            </a:pPr>
            <a:r>
              <a:rPr lang="es-AR" sz="2400" dirty="0"/>
              <a:t>Ansiedad</a:t>
            </a:r>
          </a:p>
          <a:p>
            <a:pPr marL="342900" indent="-342900" algn="l">
              <a:buFont typeface="Wingdings" panose="05000000000000000000" pitchFamily="2" charset="2"/>
              <a:buChar char="§"/>
            </a:pPr>
            <a:r>
              <a:rPr lang="es-AR" sz="2400" dirty="0"/>
              <a:t>Temblor musculo esquelético</a:t>
            </a:r>
          </a:p>
          <a:p>
            <a:pPr marL="342900" indent="-342900" algn="l">
              <a:buFont typeface="Wingdings" panose="05000000000000000000" pitchFamily="2" charset="2"/>
              <a:buChar char="§"/>
            </a:pPr>
            <a:r>
              <a:rPr lang="es-AR" sz="2400" dirty="0" err="1"/>
              <a:t>Hipokalemia</a:t>
            </a:r>
            <a:endParaRPr lang="es-AR" dirty="0"/>
          </a:p>
          <a:p>
            <a:pPr marL="342900" indent="-342900" algn="l">
              <a:buFont typeface="Wingdings" panose="05000000000000000000" pitchFamily="2" charset="2"/>
              <a:buChar char="§"/>
            </a:pPr>
            <a:r>
              <a:rPr lang="es-AR" dirty="0"/>
              <a:t>Prolongación del Intervalo Q-T (ECG)</a:t>
            </a:r>
          </a:p>
          <a:p>
            <a:pPr marL="342900" indent="-342900" algn="l">
              <a:buFont typeface="Wingdings" panose="05000000000000000000" pitchFamily="2" charset="2"/>
              <a:buChar char="§"/>
            </a:pPr>
            <a:endParaRPr lang="es-AR" dirty="0"/>
          </a:p>
        </p:txBody>
      </p:sp>
    </p:spTree>
    <p:extLst>
      <p:ext uri="{BB962C8B-B14F-4D97-AF65-F5344CB8AC3E}">
        <p14:creationId xmlns:p14="http://schemas.microsoft.com/office/powerpoint/2010/main" val="404962486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23528" y="332656"/>
            <a:ext cx="8568952" cy="1070992"/>
          </a:xfrm>
        </p:spPr>
        <p:txBody>
          <a:bodyPr>
            <a:normAutofit fontScale="90000"/>
          </a:bodyPr>
          <a:lstStyle/>
          <a:p>
            <a:pPr algn="ctr"/>
            <a:r>
              <a:rPr lang="es-AR" sz="4000" dirty="0"/>
              <a:t>Enfermedades respiratorias restrictivas</a:t>
            </a:r>
          </a:p>
        </p:txBody>
      </p:sp>
      <p:sp>
        <p:nvSpPr>
          <p:cNvPr id="3" name="2 Marcador de contenido"/>
          <p:cNvSpPr>
            <a:spLocks noGrp="1"/>
          </p:cNvSpPr>
          <p:nvPr>
            <p:ph idx="1"/>
          </p:nvPr>
        </p:nvSpPr>
        <p:spPr>
          <a:xfrm>
            <a:off x="1259632" y="1556792"/>
            <a:ext cx="6984776" cy="4320480"/>
          </a:xfrm>
        </p:spPr>
        <p:txBody>
          <a:bodyPr/>
          <a:lstStyle/>
          <a:p>
            <a:r>
              <a:rPr lang="es-AR" sz="2000" dirty="0"/>
              <a:t>Enfermedades donde la expansión pulmonar esta restringida por alteraciones del parénquima pulmonar y extra- parenquimatosas </a:t>
            </a:r>
          </a:p>
          <a:p>
            <a:pPr marL="0" indent="0">
              <a:buNone/>
            </a:pPr>
            <a:r>
              <a:rPr lang="es-AR" sz="2000" dirty="0"/>
              <a:t> </a:t>
            </a:r>
          </a:p>
          <a:p>
            <a:pPr marL="45720" indent="0">
              <a:buNone/>
            </a:pPr>
            <a:r>
              <a:rPr lang="es-AR" sz="2400" b="1" dirty="0"/>
              <a:t>Parénquima Pulmonar </a:t>
            </a:r>
          </a:p>
          <a:p>
            <a:r>
              <a:rPr lang="es-AR" dirty="0"/>
              <a:t>Neumonías </a:t>
            </a:r>
          </a:p>
          <a:p>
            <a:pPr marL="45720" indent="0">
              <a:buNone/>
            </a:pPr>
            <a:r>
              <a:rPr lang="es-AR" sz="2400" b="1" dirty="0"/>
              <a:t>Extra parenquimatosas </a:t>
            </a:r>
          </a:p>
          <a:p>
            <a:r>
              <a:rPr lang="es-AR" dirty="0"/>
              <a:t>Trastornos Pleurales </a:t>
            </a:r>
          </a:p>
          <a:p>
            <a:r>
              <a:rPr lang="es-AR" dirty="0"/>
              <a:t>Alteraciones de Pared Torácica</a:t>
            </a:r>
          </a:p>
        </p:txBody>
      </p:sp>
    </p:spTree>
    <p:extLst>
      <p:ext uri="{BB962C8B-B14F-4D97-AF65-F5344CB8AC3E}">
        <p14:creationId xmlns:p14="http://schemas.microsoft.com/office/powerpoint/2010/main" val="1980121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46279" y="1484784"/>
            <a:ext cx="3475664" cy="432048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Título"/>
          <p:cNvSpPr>
            <a:spLocks noGrp="1"/>
          </p:cNvSpPr>
          <p:nvPr>
            <p:ph type="title"/>
          </p:nvPr>
        </p:nvSpPr>
        <p:spPr>
          <a:xfrm>
            <a:off x="971600" y="332656"/>
            <a:ext cx="6512511" cy="1143000"/>
          </a:xfrm>
        </p:spPr>
        <p:txBody>
          <a:bodyPr/>
          <a:lstStyle/>
          <a:p>
            <a:pPr algn="l"/>
            <a:r>
              <a:rPr lang="es-AR" dirty="0"/>
              <a:t>Vía aérea superior</a:t>
            </a:r>
          </a:p>
        </p:txBody>
      </p:sp>
      <p:sp>
        <p:nvSpPr>
          <p:cNvPr id="3" name="2 Marcador de contenido"/>
          <p:cNvSpPr>
            <a:spLocks noGrp="1"/>
          </p:cNvSpPr>
          <p:nvPr>
            <p:ph idx="1"/>
          </p:nvPr>
        </p:nvSpPr>
        <p:spPr>
          <a:xfrm>
            <a:off x="539552" y="1484784"/>
            <a:ext cx="5832648" cy="5184576"/>
          </a:xfrm>
        </p:spPr>
        <p:txBody>
          <a:bodyPr>
            <a:normAutofit/>
          </a:bodyPr>
          <a:lstStyle/>
          <a:p>
            <a:r>
              <a:rPr lang="es-AR" b="1" dirty="0">
                <a:effectLst>
                  <a:outerShdw blurRad="38100" dist="38100" dir="2700000" algn="tl">
                    <a:srgbClr val="000000">
                      <a:alpha val="43137"/>
                    </a:srgbClr>
                  </a:outerShdw>
                </a:effectLst>
              </a:rPr>
              <a:t>La laringe:</a:t>
            </a:r>
          </a:p>
          <a:p>
            <a:r>
              <a:rPr lang="es-AR" sz="2000" dirty="0"/>
              <a:t>Se encuentra tapizada por mucosa ciliada, lo que sigue siendo un mecanismo de purificación y acondicionamiento del aire. </a:t>
            </a:r>
          </a:p>
          <a:p>
            <a:r>
              <a:rPr lang="es-AR" sz="2000" b="1" dirty="0"/>
              <a:t>Par superior </a:t>
            </a:r>
            <a:r>
              <a:rPr lang="es-AR" sz="2000" dirty="0"/>
              <a:t>:cuerdas vocales vestibulares o falsas,</a:t>
            </a:r>
          </a:p>
          <a:p>
            <a:r>
              <a:rPr lang="es-AR" sz="2000" b="1" dirty="0"/>
              <a:t>Par inferior </a:t>
            </a:r>
            <a:r>
              <a:rPr lang="es-AR" sz="2000" dirty="0"/>
              <a:t>son las denominadas cuerdas vocales verdaderas, responsables de la fonación, ubicadas en la glotis.</a:t>
            </a:r>
          </a:p>
          <a:p>
            <a:r>
              <a:rPr lang="es-AR" sz="2000" dirty="0"/>
              <a:t> La fonación tiene lugar gracias al paso del aire espirado </a:t>
            </a:r>
          </a:p>
        </p:txBody>
      </p:sp>
    </p:spTree>
    <p:extLst>
      <p:ext uri="{BB962C8B-B14F-4D97-AF65-F5344CB8AC3E}">
        <p14:creationId xmlns:p14="http://schemas.microsoft.com/office/powerpoint/2010/main" val="232574045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403648" y="260648"/>
            <a:ext cx="7200800" cy="1143000"/>
          </a:xfrm>
        </p:spPr>
        <p:txBody>
          <a:bodyPr>
            <a:normAutofit fontScale="90000"/>
          </a:bodyPr>
          <a:lstStyle/>
          <a:p>
            <a:pPr algn="l"/>
            <a:r>
              <a:rPr lang="es-AR" sz="4000" dirty="0"/>
              <a:t>Enfermedades Restrictivas del Parénquima Pulmonar </a:t>
            </a:r>
          </a:p>
        </p:txBody>
      </p:sp>
      <p:sp>
        <p:nvSpPr>
          <p:cNvPr id="3" name="2 Marcador de contenido"/>
          <p:cNvSpPr>
            <a:spLocks noGrp="1"/>
          </p:cNvSpPr>
          <p:nvPr>
            <p:ph idx="1"/>
          </p:nvPr>
        </p:nvSpPr>
        <p:spPr>
          <a:xfrm>
            <a:off x="1115616" y="1772816"/>
            <a:ext cx="3456384" cy="4608512"/>
          </a:xfrm>
        </p:spPr>
        <p:txBody>
          <a:bodyPr>
            <a:normAutofit/>
          </a:bodyPr>
          <a:lstStyle/>
          <a:p>
            <a:r>
              <a:rPr lang="es-AR" dirty="0"/>
              <a:t>Daño inicial al parénquima pulmonar </a:t>
            </a:r>
          </a:p>
          <a:p>
            <a:r>
              <a:rPr lang="es-AR" dirty="0"/>
              <a:t>Proceso inflamatorio en alveolos e intersticio </a:t>
            </a:r>
          </a:p>
          <a:p>
            <a:r>
              <a:rPr lang="es-AR" dirty="0"/>
              <a:t>Sustitución por tejido fibrótico </a:t>
            </a:r>
          </a:p>
          <a:p>
            <a:r>
              <a:rPr lang="es-AR" dirty="0"/>
              <a:t>Disminución en el número total de las unidades alveolares funcionantes. </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77807" y="1484784"/>
            <a:ext cx="3456384" cy="33538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9958634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475656" y="476672"/>
            <a:ext cx="6696744" cy="1143000"/>
          </a:xfrm>
        </p:spPr>
        <p:txBody>
          <a:bodyPr/>
          <a:lstStyle/>
          <a:p>
            <a:pPr algn="ctr"/>
            <a:r>
              <a:rPr lang="es-AR" sz="3200" dirty="0"/>
              <a:t>ENFERMEDADES PULMONARES RESTRICTIVAS. </a:t>
            </a:r>
          </a:p>
        </p:txBody>
      </p:sp>
      <p:sp>
        <p:nvSpPr>
          <p:cNvPr id="3" name="2 Marcador de contenido"/>
          <p:cNvSpPr>
            <a:spLocks noGrp="1"/>
          </p:cNvSpPr>
          <p:nvPr>
            <p:ph idx="1"/>
          </p:nvPr>
        </p:nvSpPr>
        <p:spPr>
          <a:xfrm>
            <a:off x="1475656" y="1484784"/>
            <a:ext cx="6696744" cy="4608512"/>
          </a:xfrm>
        </p:spPr>
        <p:txBody>
          <a:bodyPr>
            <a:normAutofit/>
          </a:bodyPr>
          <a:lstStyle/>
          <a:p>
            <a:pPr>
              <a:buFont typeface="Wingdings" panose="05000000000000000000" pitchFamily="2" charset="2"/>
              <a:buChar char="q"/>
            </a:pPr>
            <a:r>
              <a:rPr lang="es-AR" dirty="0">
                <a:effectLst>
                  <a:outerShdw blurRad="38100" dist="38100" dir="2700000" algn="tl">
                    <a:srgbClr val="000000">
                      <a:alpha val="43137"/>
                    </a:srgbClr>
                  </a:outerShdw>
                </a:effectLst>
              </a:rPr>
              <a:t>Infecciones de las vías respiratorias. </a:t>
            </a:r>
          </a:p>
          <a:p>
            <a:r>
              <a:rPr lang="es-AR" dirty="0"/>
              <a:t>1. Virales: bronquitis aguda, resfriado común</a:t>
            </a:r>
          </a:p>
          <a:p>
            <a:r>
              <a:rPr lang="es-AR" dirty="0"/>
              <a:t> 2. Bacterianas: </a:t>
            </a:r>
            <a:r>
              <a:rPr lang="es-AR" u="sng" dirty="0"/>
              <a:t>Neumonía</a:t>
            </a:r>
            <a:r>
              <a:rPr lang="es-AR" dirty="0"/>
              <a:t>, TBC </a:t>
            </a:r>
          </a:p>
          <a:p>
            <a:r>
              <a:rPr lang="es-AR" dirty="0"/>
              <a:t>3. </a:t>
            </a:r>
            <a:r>
              <a:rPr lang="es-AR" dirty="0" err="1"/>
              <a:t>Micóticas</a:t>
            </a:r>
            <a:r>
              <a:rPr lang="es-AR" dirty="0"/>
              <a:t>: histoplasmosis, blastomicosis </a:t>
            </a:r>
          </a:p>
          <a:p>
            <a:pPr>
              <a:buFont typeface="Wingdings" panose="05000000000000000000" pitchFamily="2" charset="2"/>
              <a:buChar char="q"/>
            </a:pPr>
            <a:r>
              <a:rPr lang="es-AR" dirty="0">
                <a:effectLst>
                  <a:outerShdw blurRad="38100" dist="38100" dir="2700000" algn="tl">
                    <a:srgbClr val="000000">
                      <a:alpha val="43137"/>
                    </a:srgbClr>
                  </a:outerShdw>
                </a:effectLst>
              </a:rPr>
              <a:t>Enfermedades pulmonares profesionales.</a:t>
            </a:r>
          </a:p>
          <a:p>
            <a:r>
              <a:rPr lang="es-AR" dirty="0"/>
              <a:t>1. Inhalación de polvo inorgánico: silicosis, asbestosis </a:t>
            </a:r>
          </a:p>
          <a:p>
            <a:r>
              <a:rPr lang="es-AR" dirty="0"/>
              <a:t>2.Inhalación de polvo orgánico: alveolitis alérgica (granjeros) </a:t>
            </a:r>
          </a:p>
          <a:p>
            <a:r>
              <a:rPr lang="es-AR" dirty="0"/>
              <a:t>C. Síndrome de dificultad respiratoria del adulto </a:t>
            </a:r>
          </a:p>
          <a:p>
            <a:r>
              <a:rPr lang="es-AR" dirty="0"/>
              <a:t>D. Cáncer de pulmón</a:t>
            </a:r>
          </a:p>
        </p:txBody>
      </p:sp>
    </p:spTree>
    <p:extLst>
      <p:ext uri="{BB962C8B-B14F-4D97-AF65-F5344CB8AC3E}">
        <p14:creationId xmlns:p14="http://schemas.microsoft.com/office/powerpoint/2010/main" val="153471920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4493" t="5128" r="12216" b="17026"/>
          <a:stretch/>
        </p:blipFill>
        <p:spPr bwMode="auto">
          <a:xfrm>
            <a:off x="5517105" y="2060848"/>
            <a:ext cx="3375375" cy="36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Título"/>
          <p:cNvSpPr>
            <a:spLocks noGrp="1"/>
          </p:cNvSpPr>
          <p:nvPr>
            <p:ph type="title"/>
          </p:nvPr>
        </p:nvSpPr>
        <p:spPr>
          <a:xfrm>
            <a:off x="323528" y="404664"/>
            <a:ext cx="8568952" cy="1143000"/>
          </a:xfrm>
        </p:spPr>
        <p:txBody>
          <a:bodyPr>
            <a:normAutofit fontScale="90000"/>
          </a:bodyPr>
          <a:lstStyle/>
          <a:p>
            <a:pPr algn="ctr"/>
            <a:r>
              <a:rPr lang="es-AR" sz="4000" dirty="0"/>
              <a:t>Síndrome de </a:t>
            </a:r>
            <a:r>
              <a:rPr lang="es-AR" sz="4000" dirty="0" err="1"/>
              <a:t>Distress</a:t>
            </a:r>
            <a:r>
              <a:rPr lang="es-AR" sz="4000" dirty="0"/>
              <a:t> respiratorio agudo (SDRA)</a:t>
            </a:r>
          </a:p>
        </p:txBody>
      </p:sp>
      <p:sp>
        <p:nvSpPr>
          <p:cNvPr id="3" name="2 Marcador de contenido"/>
          <p:cNvSpPr>
            <a:spLocks noGrp="1"/>
          </p:cNvSpPr>
          <p:nvPr>
            <p:ph idx="1"/>
          </p:nvPr>
        </p:nvSpPr>
        <p:spPr>
          <a:xfrm>
            <a:off x="1043608" y="1772816"/>
            <a:ext cx="4464496" cy="4536504"/>
          </a:xfrm>
        </p:spPr>
        <p:txBody>
          <a:bodyPr>
            <a:normAutofit/>
          </a:bodyPr>
          <a:lstStyle/>
          <a:p>
            <a:r>
              <a:rPr lang="es-AR" dirty="0"/>
              <a:t>Es un síndrome agudo causado por la alteración de la permeabilidad de la membrana capilar pulmonar, dando lugar a un edema pulmonar no cardiogénico.</a:t>
            </a:r>
          </a:p>
          <a:p>
            <a:pPr marL="45720" indent="0">
              <a:buNone/>
            </a:pPr>
            <a:r>
              <a:rPr lang="es-AR" dirty="0">
                <a:effectLst>
                  <a:outerShdw blurRad="38100" dist="38100" dir="2700000" algn="tl">
                    <a:srgbClr val="000000">
                      <a:alpha val="43137"/>
                    </a:srgbClr>
                  </a:outerShdw>
                </a:effectLst>
              </a:rPr>
              <a:t> Característica:</a:t>
            </a:r>
          </a:p>
          <a:p>
            <a:r>
              <a:rPr lang="es-AR" dirty="0"/>
              <a:t>Insuficiencia respiratoria muy grave. </a:t>
            </a:r>
          </a:p>
          <a:p>
            <a:r>
              <a:rPr lang="es-AR" dirty="0"/>
              <a:t>Infiltrados pulmonares bilaterales difusos  </a:t>
            </a:r>
          </a:p>
          <a:p>
            <a:r>
              <a:rPr lang="es-AR" dirty="0"/>
              <a:t>Disminución extrema de la distensibilidad pulmonar.</a:t>
            </a:r>
          </a:p>
        </p:txBody>
      </p:sp>
    </p:spTree>
    <p:extLst>
      <p:ext uri="{BB962C8B-B14F-4D97-AF65-F5344CB8AC3E}">
        <p14:creationId xmlns:p14="http://schemas.microsoft.com/office/powerpoint/2010/main" val="309408153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404664"/>
            <a:ext cx="7560840" cy="1143000"/>
          </a:xfrm>
        </p:spPr>
        <p:txBody>
          <a:bodyPr>
            <a:normAutofit fontScale="90000"/>
          </a:bodyPr>
          <a:lstStyle/>
          <a:p>
            <a:pPr algn="ctr"/>
            <a:r>
              <a:rPr lang="pt-BR" sz="3600" dirty="0"/>
              <a:t>Síndrome de Distres respiratório agudo (SDRA) </a:t>
            </a:r>
            <a:endParaRPr lang="es-AR" sz="3600" dirty="0"/>
          </a:p>
        </p:txBody>
      </p:sp>
      <p:sp>
        <p:nvSpPr>
          <p:cNvPr id="3" name="2 Marcador de contenido"/>
          <p:cNvSpPr>
            <a:spLocks noGrp="1"/>
          </p:cNvSpPr>
          <p:nvPr>
            <p:ph idx="1"/>
          </p:nvPr>
        </p:nvSpPr>
        <p:spPr>
          <a:xfrm>
            <a:off x="1259632" y="1700808"/>
            <a:ext cx="4536504" cy="4392488"/>
          </a:xfrm>
        </p:spPr>
        <p:txBody>
          <a:bodyPr>
            <a:normAutofit lnSpcReduction="10000"/>
          </a:bodyPr>
          <a:lstStyle/>
          <a:p>
            <a:r>
              <a:rPr lang="es-AR" dirty="0"/>
              <a:t> El aumento de la permeabilidad que permite que líquidos, proteínas plasmáticas y células sanguíneas pasen del compartimento vascular hacia el intersticio y alveolos pulmonares. </a:t>
            </a:r>
          </a:p>
          <a:p>
            <a:r>
              <a:rPr lang="es-AR" dirty="0"/>
              <a:t> El daño de las células epiteliales alveolares provoca: </a:t>
            </a:r>
          </a:p>
          <a:p>
            <a:pPr marL="45720" indent="0">
              <a:buNone/>
            </a:pPr>
            <a:r>
              <a:rPr lang="es-AR" dirty="0">
                <a:effectLst>
                  <a:outerShdw blurRad="38100" dist="38100" dir="2700000" algn="tl">
                    <a:srgbClr val="000000">
                      <a:alpha val="43137"/>
                    </a:srgbClr>
                  </a:outerShdw>
                </a:effectLst>
              </a:rPr>
              <a:t>Acumulación de líquido de edema.</a:t>
            </a:r>
          </a:p>
          <a:p>
            <a:r>
              <a:rPr lang="es-AR" dirty="0"/>
              <a:t>Inactivación de la sustancia tenso activa. </a:t>
            </a:r>
          </a:p>
          <a:p>
            <a:r>
              <a:rPr lang="es-AR" dirty="0"/>
              <a:t>Formación de membrana hialina  Impermeable al intercambio gaseoso</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2160" y="1916832"/>
            <a:ext cx="2842714" cy="34563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8153327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691680" y="476672"/>
            <a:ext cx="6768752" cy="864096"/>
          </a:xfrm>
        </p:spPr>
        <p:txBody>
          <a:bodyPr/>
          <a:lstStyle/>
          <a:p>
            <a:pPr algn="l"/>
            <a:r>
              <a:rPr lang="es-AR" sz="4400" dirty="0"/>
              <a:t>Neumonía</a:t>
            </a:r>
          </a:p>
        </p:txBody>
      </p:sp>
      <p:sp>
        <p:nvSpPr>
          <p:cNvPr id="3" name="2 Marcador de contenido"/>
          <p:cNvSpPr>
            <a:spLocks noGrp="1"/>
          </p:cNvSpPr>
          <p:nvPr>
            <p:ph idx="1"/>
          </p:nvPr>
        </p:nvSpPr>
        <p:spPr>
          <a:xfrm>
            <a:off x="1475656" y="1488071"/>
            <a:ext cx="4248473" cy="4896544"/>
          </a:xfrm>
        </p:spPr>
        <p:txBody>
          <a:bodyPr>
            <a:normAutofit/>
          </a:bodyPr>
          <a:lstStyle/>
          <a:p>
            <a:r>
              <a:rPr lang="es-AR" dirty="0"/>
              <a:t>Infección del pulmón que puede ser causada por múltiples microorganismos (bacterias, virus y hongos).</a:t>
            </a:r>
          </a:p>
          <a:p>
            <a:endParaRPr lang="es-AR" dirty="0"/>
          </a:p>
          <a:p>
            <a:pPr marL="45720" indent="0">
              <a:buNone/>
            </a:pPr>
            <a:r>
              <a:rPr lang="es-AR" dirty="0">
                <a:effectLst>
                  <a:outerShdw blurRad="38100" dist="38100" dir="2700000" algn="tl">
                    <a:srgbClr val="000000">
                      <a:alpha val="43137"/>
                    </a:srgbClr>
                  </a:outerShdw>
                </a:effectLst>
              </a:rPr>
              <a:t>Clasificación según se adquieren </a:t>
            </a:r>
          </a:p>
          <a:p>
            <a:r>
              <a:rPr lang="es-AR" dirty="0"/>
              <a:t>Neumonía adquirida en la comunidad.</a:t>
            </a:r>
          </a:p>
          <a:p>
            <a:r>
              <a:rPr lang="es-AR" dirty="0"/>
              <a:t> En un centro sanitario (neumonía hospitalaria).</a:t>
            </a:r>
          </a:p>
          <a:p>
            <a:endParaRPr lang="es-A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8144" y="1484784"/>
            <a:ext cx="2963688" cy="35283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2247018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404664"/>
            <a:ext cx="7560840" cy="1143000"/>
          </a:xfrm>
        </p:spPr>
        <p:txBody>
          <a:bodyPr>
            <a:normAutofit fontScale="90000"/>
          </a:bodyPr>
          <a:lstStyle/>
          <a:p>
            <a:pPr algn="ctr"/>
            <a:r>
              <a:rPr lang="es-AR" sz="3600" dirty="0"/>
              <a:t>Neumonía adquirida en la comunidad</a:t>
            </a:r>
          </a:p>
        </p:txBody>
      </p:sp>
      <p:sp>
        <p:nvSpPr>
          <p:cNvPr id="3" name="2 Marcador de contenido"/>
          <p:cNvSpPr>
            <a:spLocks noGrp="1"/>
          </p:cNvSpPr>
          <p:nvPr>
            <p:ph idx="1"/>
          </p:nvPr>
        </p:nvSpPr>
        <p:spPr>
          <a:xfrm>
            <a:off x="1187624" y="1700808"/>
            <a:ext cx="7200800" cy="4464496"/>
          </a:xfrm>
        </p:spPr>
        <p:txBody>
          <a:bodyPr>
            <a:normAutofit/>
          </a:bodyPr>
          <a:lstStyle/>
          <a:p>
            <a:r>
              <a:rPr lang="es-AR" dirty="0">
                <a:solidFill>
                  <a:schemeClr val="tx1">
                    <a:lumMod val="65000"/>
                    <a:lumOff val="35000"/>
                  </a:schemeClr>
                </a:solidFill>
              </a:rPr>
              <a:t>Se producen en la comunidad o dentro de las 48hs de hospitalización. </a:t>
            </a:r>
          </a:p>
          <a:p>
            <a:r>
              <a:rPr lang="es-AR" dirty="0">
                <a:solidFill>
                  <a:schemeClr val="tx1">
                    <a:lumMod val="65000"/>
                    <a:lumOff val="35000"/>
                  </a:schemeClr>
                </a:solidFill>
              </a:rPr>
              <a:t>La hospitalización depende de la gravedad y de los agentes causales.</a:t>
            </a:r>
          </a:p>
          <a:p>
            <a:pPr marL="45720" indent="0">
              <a:buNone/>
            </a:pPr>
            <a:r>
              <a:rPr lang="es-AR" dirty="0">
                <a:solidFill>
                  <a:schemeClr val="tx1">
                    <a:lumMod val="65000"/>
                    <a:lumOff val="35000"/>
                  </a:schemeClr>
                </a:solidFill>
              </a:rPr>
              <a:t>¿Como se contagia?</a:t>
            </a:r>
          </a:p>
          <a:p>
            <a:r>
              <a:rPr lang="es-AR" dirty="0">
                <a:solidFill>
                  <a:schemeClr val="tx1">
                    <a:lumMod val="65000"/>
                    <a:lumOff val="35000"/>
                  </a:schemeClr>
                </a:solidFill>
              </a:rPr>
              <a:t>Las bacterias y virus que viven en la nariz, los senos paranasales o la boca pueden propagarse a los pulmones.</a:t>
            </a:r>
          </a:p>
          <a:p>
            <a:r>
              <a:rPr lang="es-AR" dirty="0">
                <a:solidFill>
                  <a:schemeClr val="tx1">
                    <a:lumMod val="65000"/>
                    <a:lumOff val="35000"/>
                  </a:schemeClr>
                </a:solidFill>
              </a:rPr>
              <a:t>Se puede inhalar algunos de estos microbios directamente hacia los pulmones.</a:t>
            </a:r>
          </a:p>
          <a:p>
            <a:r>
              <a:rPr lang="es-AR" dirty="0">
                <a:solidFill>
                  <a:schemeClr val="tx1">
                    <a:lumMod val="65000"/>
                    <a:lumOff val="35000"/>
                  </a:schemeClr>
                </a:solidFill>
              </a:rPr>
              <a:t>Inhalación de  alimento, líquidos, vómitos o secreciones desde la boca hacia los pulmones (neumonía por aspiración).</a:t>
            </a:r>
          </a:p>
          <a:p>
            <a:endParaRPr lang="es-AR" dirty="0"/>
          </a:p>
          <a:p>
            <a:endParaRPr lang="es-AR" dirty="0"/>
          </a:p>
        </p:txBody>
      </p:sp>
    </p:spTree>
    <p:extLst>
      <p:ext uri="{BB962C8B-B14F-4D97-AF65-F5344CB8AC3E}">
        <p14:creationId xmlns:p14="http://schemas.microsoft.com/office/powerpoint/2010/main" val="302502375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71600" y="476672"/>
            <a:ext cx="7128792" cy="1143000"/>
          </a:xfrm>
        </p:spPr>
        <p:txBody>
          <a:bodyPr>
            <a:normAutofit fontScale="90000"/>
          </a:bodyPr>
          <a:lstStyle/>
          <a:p>
            <a:pPr algn="ctr"/>
            <a:r>
              <a:rPr lang="es-AR" dirty="0"/>
              <a:t>Neumonía adquirida en la comunidad</a:t>
            </a:r>
          </a:p>
        </p:txBody>
      </p:sp>
      <p:sp>
        <p:nvSpPr>
          <p:cNvPr id="3" name="2 Marcador de contenido"/>
          <p:cNvSpPr>
            <a:spLocks noGrp="1"/>
          </p:cNvSpPr>
          <p:nvPr>
            <p:ph idx="1"/>
          </p:nvPr>
        </p:nvSpPr>
        <p:spPr>
          <a:xfrm>
            <a:off x="1043608" y="1916832"/>
            <a:ext cx="6696744" cy="3888432"/>
          </a:xfrm>
        </p:spPr>
        <p:txBody>
          <a:bodyPr/>
          <a:lstStyle/>
          <a:p>
            <a:r>
              <a:rPr lang="es-AR" dirty="0"/>
              <a:t>Causas</a:t>
            </a:r>
          </a:p>
          <a:p>
            <a:r>
              <a:rPr lang="es-AR" dirty="0"/>
              <a:t>Infecciones respiratorias virales, como la gripe.</a:t>
            </a:r>
          </a:p>
          <a:p>
            <a:r>
              <a:rPr lang="es-AR" dirty="0"/>
              <a:t>Tabaquismo. </a:t>
            </a:r>
          </a:p>
          <a:p>
            <a:r>
              <a:rPr lang="es-AR" dirty="0"/>
              <a:t>Enfermedades inmunológicas (VIH, trasplante, cáncer…). </a:t>
            </a:r>
          </a:p>
          <a:p>
            <a:r>
              <a:rPr lang="es-AR" dirty="0"/>
              <a:t>EPOC (enfermedad pulmonar obstructiva crónica, bronquitis crónica y enfisema pulmonar).</a:t>
            </a:r>
          </a:p>
        </p:txBody>
      </p:sp>
    </p:spTree>
    <p:extLst>
      <p:ext uri="{BB962C8B-B14F-4D97-AF65-F5344CB8AC3E}">
        <p14:creationId xmlns:p14="http://schemas.microsoft.com/office/powerpoint/2010/main" val="174604891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99592" y="260648"/>
            <a:ext cx="6512511" cy="1143000"/>
          </a:xfrm>
        </p:spPr>
        <p:txBody>
          <a:bodyPr/>
          <a:lstStyle/>
          <a:p>
            <a:r>
              <a:rPr lang="es-AR" dirty="0"/>
              <a:t>Neumonía: Síntomas</a:t>
            </a:r>
          </a:p>
        </p:txBody>
      </p:sp>
      <p:sp>
        <p:nvSpPr>
          <p:cNvPr id="3" name="2 Marcador de contenido"/>
          <p:cNvSpPr>
            <a:spLocks noGrp="1"/>
          </p:cNvSpPr>
          <p:nvPr>
            <p:ph idx="1"/>
          </p:nvPr>
        </p:nvSpPr>
        <p:spPr>
          <a:xfrm>
            <a:off x="1259632" y="1340768"/>
            <a:ext cx="6256784" cy="4194800"/>
          </a:xfrm>
        </p:spPr>
        <p:txBody>
          <a:bodyPr/>
          <a:lstStyle/>
          <a:p>
            <a:r>
              <a:rPr lang="es-AR" dirty="0"/>
              <a:t>• Dificultad para respirar.</a:t>
            </a:r>
          </a:p>
          <a:p>
            <a:r>
              <a:rPr lang="es-AR" dirty="0"/>
              <a:t>• Escalofríos.</a:t>
            </a:r>
          </a:p>
          <a:p>
            <a:r>
              <a:rPr lang="es-AR" dirty="0"/>
              <a:t>• Fiebre y sudoración.</a:t>
            </a:r>
          </a:p>
          <a:p>
            <a:r>
              <a:rPr lang="es-AR" dirty="0"/>
              <a:t>• Dolor en el pecho.</a:t>
            </a:r>
          </a:p>
          <a:p>
            <a:r>
              <a:rPr lang="es-AR" dirty="0"/>
              <a:t>• Tos (con flema o seca)</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032" y="1319971"/>
            <a:ext cx="3929924" cy="38164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6304937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1547664" y="548680"/>
            <a:ext cx="6296487" cy="1143000"/>
          </a:xfrm>
        </p:spPr>
        <p:txBody>
          <a:bodyPr/>
          <a:lstStyle/>
          <a:p>
            <a:pPr algn="l"/>
            <a:r>
              <a:rPr lang="es-AR" dirty="0"/>
              <a:t>Valoración respiratoria</a:t>
            </a:r>
          </a:p>
        </p:txBody>
      </p:sp>
      <p:sp>
        <p:nvSpPr>
          <p:cNvPr id="4" name="3 Marcador de contenido"/>
          <p:cNvSpPr>
            <a:spLocks noGrp="1"/>
          </p:cNvSpPr>
          <p:nvPr>
            <p:ph idx="1"/>
          </p:nvPr>
        </p:nvSpPr>
        <p:spPr>
          <a:xfrm>
            <a:off x="683568" y="1844824"/>
            <a:ext cx="4248472" cy="4104456"/>
          </a:xfrm>
        </p:spPr>
        <p:txBody>
          <a:bodyPr>
            <a:normAutofit/>
          </a:bodyPr>
          <a:lstStyle/>
          <a:p>
            <a:r>
              <a:rPr lang="es-AR" dirty="0"/>
              <a:t>Fatiga</a:t>
            </a:r>
          </a:p>
          <a:p>
            <a:r>
              <a:rPr lang="es-AR" dirty="0"/>
              <a:t>Disnea</a:t>
            </a:r>
          </a:p>
          <a:p>
            <a:r>
              <a:rPr lang="es-AR" dirty="0"/>
              <a:t>Tos: (tos productiva, hemoptisis, hematosis).</a:t>
            </a:r>
          </a:p>
          <a:p>
            <a:r>
              <a:rPr lang="es-AR" dirty="0"/>
              <a:t>Sibilancias</a:t>
            </a:r>
          </a:p>
          <a:p>
            <a:r>
              <a:rPr lang="es-AR" dirty="0"/>
              <a:t>Dolor</a:t>
            </a:r>
          </a:p>
          <a:p>
            <a:endParaRPr lang="es-AR"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7967" y="1844824"/>
            <a:ext cx="3528392" cy="31460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9726575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403648" y="692696"/>
            <a:ext cx="6008455" cy="1143000"/>
          </a:xfrm>
        </p:spPr>
        <p:txBody>
          <a:bodyPr>
            <a:normAutofit fontScale="90000"/>
          </a:bodyPr>
          <a:lstStyle/>
          <a:p>
            <a:pPr algn="l"/>
            <a:r>
              <a:rPr lang="es-AR" sz="3600" dirty="0"/>
              <a:t>Cuidados de enfermería en pacientes con Epoc</a:t>
            </a:r>
          </a:p>
        </p:txBody>
      </p:sp>
      <p:sp>
        <p:nvSpPr>
          <p:cNvPr id="3" name="2 Marcador de contenido"/>
          <p:cNvSpPr>
            <a:spLocks noGrp="1"/>
          </p:cNvSpPr>
          <p:nvPr>
            <p:ph idx="1"/>
          </p:nvPr>
        </p:nvSpPr>
        <p:spPr>
          <a:xfrm>
            <a:off x="1187624" y="2132856"/>
            <a:ext cx="6696744" cy="3474720"/>
          </a:xfrm>
        </p:spPr>
        <p:txBody>
          <a:bodyPr/>
          <a:lstStyle/>
          <a:p>
            <a:r>
              <a:rPr lang="es-AR" dirty="0"/>
              <a:t>Realizar espiración de secreciones retenidas en los bronquios.</a:t>
            </a:r>
          </a:p>
          <a:p>
            <a:r>
              <a:rPr lang="es-AR" dirty="0"/>
              <a:t>Fomentar la ingesta de líquidos ya que la hidratación adecuada.</a:t>
            </a:r>
          </a:p>
          <a:p>
            <a:r>
              <a:rPr lang="es-AR" dirty="0"/>
              <a:t>Estimular al paciente a que tosa y ayudar a eliminar las secreciones.</a:t>
            </a:r>
          </a:p>
          <a:p>
            <a:r>
              <a:rPr lang="es-AR" dirty="0"/>
              <a:t>Utilizar percusión de la pared torácica y drenaje postural para movilizar las secreciones</a:t>
            </a:r>
          </a:p>
        </p:txBody>
      </p:sp>
    </p:spTree>
    <p:extLst>
      <p:ext uri="{BB962C8B-B14F-4D97-AF65-F5344CB8AC3E}">
        <p14:creationId xmlns:p14="http://schemas.microsoft.com/office/powerpoint/2010/main" val="15010679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15616" y="476672"/>
            <a:ext cx="7056784" cy="1143000"/>
          </a:xfrm>
        </p:spPr>
        <p:txBody>
          <a:bodyPr/>
          <a:lstStyle/>
          <a:p>
            <a:pPr algn="l"/>
            <a:r>
              <a:rPr lang="es-AR" dirty="0"/>
              <a:t>Vía aérea inferior</a:t>
            </a:r>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val="3990974566"/>
              </p:ext>
            </p:extLst>
          </p:nvPr>
        </p:nvGraphicFramePr>
        <p:xfrm>
          <a:off x="755576" y="1772816"/>
          <a:ext cx="4536504" cy="4464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098"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80112" y="2195494"/>
            <a:ext cx="3590528" cy="361913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6143882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620688"/>
            <a:ext cx="6624736" cy="54006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70701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39552" y="260648"/>
            <a:ext cx="6872551" cy="936104"/>
          </a:xfrm>
        </p:spPr>
        <p:txBody>
          <a:bodyPr/>
          <a:lstStyle/>
          <a:p>
            <a:pPr algn="l"/>
            <a:r>
              <a:rPr lang="es-AR" dirty="0"/>
              <a:t>Tráquea</a:t>
            </a:r>
          </a:p>
        </p:txBody>
      </p:sp>
      <p:sp>
        <p:nvSpPr>
          <p:cNvPr id="3" name="2 Marcador de contenido"/>
          <p:cNvSpPr>
            <a:spLocks noGrp="1"/>
          </p:cNvSpPr>
          <p:nvPr>
            <p:ph idx="1"/>
          </p:nvPr>
        </p:nvSpPr>
        <p:spPr>
          <a:xfrm>
            <a:off x="1043608" y="1340768"/>
            <a:ext cx="4896544" cy="5112568"/>
          </a:xfrm>
        </p:spPr>
        <p:txBody>
          <a:bodyPr>
            <a:noAutofit/>
          </a:bodyPr>
          <a:lstStyle/>
          <a:p>
            <a:r>
              <a:rPr lang="es-AR" sz="2000" dirty="0">
                <a:solidFill>
                  <a:schemeClr val="tx1">
                    <a:lumMod val="85000"/>
                    <a:lumOff val="15000"/>
                  </a:schemeClr>
                </a:solidFill>
              </a:rPr>
              <a:t>Es un tubo de unos 11 cm de longitud, situado delante del esófago.</a:t>
            </a:r>
          </a:p>
          <a:p>
            <a:r>
              <a:rPr lang="es-AR" sz="2000" dirty="0">
                <a:solidFill>
                  <a:schemeClr val="tx1">
                    <a:lumMod val="85000"/>
                    <a:lumOff val="15000"/>
                  </a:schemeClr>
                </a:solidFill>
              </a:rPr>
              <a:t>Va desde la parte inferior de la laringe hasta los bronquios primarios. </a:t>
            </a:r>
          </a:p>
          <a:p>
            <a:r>
              <a:rPr lang="es-AR" sz="2000" dirty="0">
                <a:solidFill>
                  <a:schemeClr val="tx1">
                    <a:lumMod val="85000"/>
                    <a:lumOff val="15000"/>
                  </a:schemeClr>
                </a:solidFill>
              </a:rPr>
              <a:t>Formada externamente por 16-20 semi anillos (abiertos en su parte posterior) cartilaginosos interconectados por músculo liso. </a:t>
            </a:r>
          </a:p>
          <a:p>
            <a:r>
              <a:rPr lang="es-AR" sz="2000" dirty="0">
                <a:solidFill>
                  <a:schemeClr val="tx1">
                    <a:lumMod val="85000"/>
                    <a:lumOff val="15000"/>
                  </a:schemeClr>
                </a:solidFill>
              </a:rPr>
              <a:t> Internamente se encuentra revestida de epitelio ciliado.</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9088" y="476672"/>
            <a:ext cx="3312368" cy="6103041"/>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954536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403648" y="260648"/>
            <a:ext cx="3168352" cy="864096"/>
          </a:xfrm>
        </p:spPr>
        <p:txBody>
          <a:bodyPr>
            <a:normAutofit/>
          </a:bodyPr>
          <a:lstStyle/>
          <a:p>
            <a:pPr algn="l"/>
            <a:r>
              <a:rPr lang="es-AR" sz="4000" dirty="0"/>
              <a:t>Bronquios</a:t>
            </a:r>
          </a:p>
        </p:txBody>
      </p:sp>
      <p:pic>
        <p:nvPicPr>
          <p:cNvPr id="4" name="Imagen 3"/>
          <p:cNvPicPr>
            <a:picLocks noChangeAspect="1"/>
          </p:cNvPicPr>
          <p:nvPr/>
        </p:nvPicPr>
        <p:blipFill>
          <a:blip r:embed="rId2"/>
          <a:stretch>
            <a:fillRect/>
          </a:stretch>
        </p:blipFill>
        <p:spPr>
          <a:xfrm>
            <a:off x="5436096" y="1340768"/>
            <a:ext cx="3707904" cy="3960192"/>
          </a:xfrm>
          <a:prstGeom prst="rect">
            <a:avLst/>
          </a:prstGeom>
        </p:spPr>
      </p:pic>
      <p:sp>
        <p:nvSpPr>
          <p:cNvPr id="3" name="2 Marcador de contenido"/>
          <p:cNvSpPr>
            <a:spLocks noGrp="1"/>
          </p:cNvSpPr>
          <p:nvPr>
            <p:ph idx="1"/>
          </p:nvPr>
        </p:nvSpPr>
        <p:spPr>
          <a:xfrm>
            <a:off x="899592" y="1340768"/>
            <a:ext cx="4968552" cy="4176464"/>
          </a:xfrm>
        </p:spPr>
        <p:txBody>
          <a:bodyPr>
            <a:noAutofit/>
          </a:bodyPr>
          <a:lstStyle/>
          <a:p>
            <a:r>
              <a:rPr lang="es-AR" sz="2000" dirty="0"/>
              <a:t> La tráquea se ramifica en </a:t>
            </a:r>
            <a:r>
              <a:rPr lang="es-AR" sz="2000" dirty="0">
                <a:solidFill>
                  <a:schemeClr val="accent5">
                    <a:lumMod val="50000"/>
                  </a:schemeClr>
                </a:solidFill>
              </a:rPr>
              <a:t>dos bronquios.</a:t>
            </a:r>
          </a:p>
          <a:p>
            <a:r>
              <a:rPr lang="es-AR" sz="2000" dirty="0">
                <a:solidFill>
                  <a:schemeClr val="accent5">
                    <a:lumMod val="50000"/>
                  </a:schemeClr>
                </a:solidFill>
              </a:rPr>
              <a:t>El bronquio derecho es algo más largo </a:t>
            </a:r>
            <a:r>
              <a:rPr lang="es-AR" sz="2000" dirty="0"/>
              <a:t>y vertical que el izquierdo.</a:t>
            </a:r>
          </a:p>
          <a:p>
            <a:r>
              <a:rPr lang="es-AR" sz="2000" dirty="0"/>
              <a:t>Poseen la misma estructura que la tráquea.</a:t>
            </a:r>
          </a:p>
          <a:p>
            <a:r>
              <a:rPr lang="es-AR" sz="2000" dirty="0"/>
              <a:t>Cada bronquio entra en el pulmón derecho, y el izquierdo.</a:t>
            </a:r>
          </a:p>
          <a:p>
            <a:r>
              <a:rPr lang="es-AR" sz="2000" dirty="0"/>
              <a:t>Cada uno de los dos bronquios principales, se divide en bronquios secundarios o lobares</a:t>
            </a:r>
            <a:r>
              <a:rPr lang="es-AR" dirty="0"/>
              <a:t>. </a:t>
            </a:r>
            <a:endParaRPr lang="es-AR" sz="2000" dirty="0"/>
          </a:p>
        </p:txBody>
      </p:sp>
    </p:spTree>
    <p:extLst>
      <p:ext uri="{BB962C8B-B14F-4D97-AF65-F5344CB8AC3E}">
        <p14:creationId xmlns:p14="http://schemas.microsoft.com/office/powerpoint/2010/main" val="4261442633"/>
      </p:ext>
    </p:extLst>
  </p:cSld>
  <p:clrMapOvr>
    <a:masterClrMapping/>
  </p:clrMapOvr>
</p:sld>
</file>

<file path=ppt/theme/theme1.xml><?xml version="1.0" encoding="utf-8"?>
<a:theme xmlns:a="http://schemas.openxmlformats.org/drawingml/2006/main" name="Espiral">
  <a:themeElements>
    <a:clrScheme name="Espiral">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Espiral">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spiral">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Espiral</Template>
  <TotalTime>12965</TotalTime>
  <Words>3429</Words>
  <Application>Microsoft Office PowerPoint</Application>
  <PresentationFormat>Presentación en pantalla (4:3)</PresentationFormat>
  <Paragraphs>427</Paragraphs>
  <Slides>70</Slides>
  <Notes>4</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70</vt:i4>
      </vt:variant>
    </vt:vector>
  </HeadingPairs>
  <TitlesOfParts>
    <vt:vector size="80" baseType="lpstr">
      <vt:lpstr>AR CENA</vt:lpstr>
      <vt:lpstr>Arial</vt:lpstr>
      <vt:lpstr>Calibri</vt:lpstr>
      <vt:lpstr>Calisto MT</vt:lpstr>
      <vt:lpstr>Century</vt:lpstr>
      <vt:lpstr>Century Gothic</vt:lpstr>
      <vt:lpstr>verdana</vt:lpstr>
      <vt:lpstr>Wingdings</vt:lpstr>
      <vt:lpstr>Wingdings 3</vt:lpstr>
      <vt:lpstr>Espiral</vt:lpstr>
      <vt:lpstr>Valoración de la función respiratoria</vt:lpstr>
      <vt:lpstr>Vías aéreas</vt:lpstr>
      <vt:lpstr>Vías aéreas superiores</vt:lpstr>
      <vt:lpstr>Vía aérea superior</vt:lpstr>
      <vt:lpstr>Vía aérea superior</vt:lpstr>
      <vt:lpstr>Vía aérea superior</vt:lpstr>
      <vt:lpstr>Vía aérea inferior</vt:lpstr>
      <vt:lpstr>Tráquea</vt:lpstr>
      <vt:lpstr>Bronquios</vt:lpstr>
      <vt:lpstr>Bronquiolos</vt:lpstr>
      <vt:lpstr>Bronquiolos respiratorios</vt:lpstr>
      <vt:lpstr>Alveolos</vt:lpstr>
      <vt:lpstr>Presentación de PowerPoint</vt:lpstr>
      <vt:lpstr>Valoración respiratoria</vt:lpstr>
      <vt:lpstr>Valoración respiratoria</vt:lpstr>
      <vt:lpstr>Inspección </vt:lpstr>
      <vt:lpstr>Examen físico</vt:lpstr>
      <vt:lpstr>Inspección</vt:lpstr>
      <vt:lpstr>Tórax normal</vt:lpstr>
      <vt:lpstr>Valoración física respiratoria </vt:lpstr>
      <vt:lpstr>Tipo de Tórax</vt:lpstr>
      <vt:lpstr>Palpación</vt:lpstr>
      <vt:lpstr>Palpación</vt:lpstr>
      <vt:lpstr>Percusión</vt:lpstr>
      <vt:lpstr>Percusión</vt:lpstr>
      <vt:lpstr>Percusión </vt:lpstr>
      <vt:lpstr>Percusión: 3 tipos</vt:lpstr>
      <vt:lpstr>Características de los sonidos en la percusión</vt:lpstr>
      <vt:lpstr>Auscultación </vt:lpstr>
      <vt:lpstr>EL RUIDO RESPIRATORIO </vt:lpstr>
      <vt:lpstr>Auscultación</vt:lpstr>
      <vt:lpstr>Ruidos Patológicos o  Adventicios</vt:lpstr>
      <vt:lpstr>Los trastornos del ritmo respiratorio pueden ser</vt:lpstr>
      <vt:lpstr>OBSERVACIÓN DE SIGNOS Y SÍNTOMAS EN EL PACIENTE RESPIRATORIO</vt:lpstr>
      <vt:lpstr>Signos de alarma que indican dificultad respiratoria </vt:lpstr>
      <vt:lpstr>SIGNOS Y SÍNTOMAS DE HIPOXIA </vt:lpstr>
      <vt:lpstr>Presentación de PowerPoint</vt:lpstr>
      <vt:lpstr>Presentación de PowerPoint</vt:lpstr>
      <vt:lpstr>Enfermedades Pulmonar Obstructivas Crónicas</vt:lpstr>
      <vt:lpstr>Factores de riesgo para la EPOC</vt:lpstr>
      <vt:lpstr>¿Porque se destruyen las paredes de los alveolos? </vt:lpstr>
      <vt:lpstr>Bronquitis crónica</vt:lpstr>
      <vt:lpstr>Síntomas (bronquitis)</vt:lpstr>
      <vt:lpstr>Exámenes Diagnostico</vt:lpstr>
      <vt:lpstr>Volumen respiratoria</vt:lpstr>
      <vt:lpstr>CAPACIDADES PULMONARES </vt:lpstr>
      <vt:lpstr>Exámenes Diagnósticos</vt:lpstr>
      <vt:lpstr>EXAMEN DIAGNOSTICO</vt:lpstr>
      <vt:lpstr>TRATAMIENTO </vt:lpstr>
      <vt:lpstr>Tratamiento</vt:lpstr>
      <vt:lpstr>MEDICAMENTOS</vt:lpstr>
      <vt:lpstr>Cuidados de enfermería en pacientes con Epoc</vt:lpstr>
      <vt:lpstr>Enfisema</vt:lpstr>
      <vt:lpstr>Enfisema</vt:lpstr>
      <vt:lpstr>Síntomas (Enfisema)</vt:lpstr>
      <vt:lpstr>Tratamiento</vt:lpstr>
      <vt:lpstr>Tratamientos en pacientes con EPOC</vt:lpstr>
      <vt:lpstr>Efectos adversos de la terapia farmacológica con B2 agonistas </vt:lpstr>
      <vt:lpstr>Enfermedades respiratorias restrictivas</vt:lpstr>
      <vt:lpstr>Enfermedades Restrictivas del Parénquima Pulmonar </vt:lpstr>
      <vt:lpstr>ENFERMEDADES PULMONARES RESTRICTIVAS. </vt:lpstr>
      <vt:lpstr>Síndrome de Distress respiratorio agudo (SDRA)</vt:lpstr>
      <vt:lpstr>Síndrome de Distres respiratório agudo (SDRA) </vt:lpstr>
      <vt:lpstr>Neumonía</vt:lpstr>
      <vt:lpstr>Neumonía adquirida en la comunidad</vt:lpstr>
      <vt:lpstr>Neumonía adquirida en la comunidad</vt:lpstr>
      <vt:lpstr>Neumonía: Síntomas</vt:lpstr>
      <vt:lpstr>Valoración respiratoria</vt:lpstr>
      <vt:lpstr>Cuidados de enfermería en pacientes con Epoc</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Valoración de la función respiratoria</dc:title>
  <dc:creator>sarape88@hotmail.com</dc:creator>
  <cp:lastModifiedBy>Sara Penice</cp:lastModifiedBy>
  <cp:revision>182</cp:revision>
  <dcterms:created xsi:type="dcterms:W3CDTF">2017-07-14T23:03:43Z</dcterms:created>
  <dcterms:modified xsi:type="dcterms:W3CDTF">2026-08-11T00:58:52Z</dcterms:modified>
</cp:coreProperties>
</file>