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9" r:id="rId23"/>
    <p:sldId id="280" r:id="rId24"/>
    <p:sldId id="281" r:id="rId25"/>
    <p:sldId id="282" r:id="rId26"/>
    <p:sldId id="287" r:id="rId27"/>
    <p:sldId id="284" r:id="rId28"/>
    <p:sldId id="286" r:id="rId29"/>
    <p:sldId id="28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7B8B7D-54AB-4A01-8AE8-21EB3E8E5A9F}" v="12" dt="2025-10-21T01:15:43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125" autoAdjust="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ri...... ccarhuas rodriguez" userId="783a8590aa91a1be" providerId="LiveId" clId="{FD35B221-09B3-4029-B5F7-6B638AC1F1CB}"/>
    <pc:docChg chg="undo custSel addSld delSld modSld">
      <pc:chgData name="agri...... ccarhuas rodriguez" userId="783a8590aa91a1be" providerId="LiveId" clId="{FD35B221-09B3-4029-B5F7-6B638AC1F1CB}" dt="2025-10-21T02:17:24.194" v="1566" actId="14100"/>
      <pc:docMkLst>
        <pc:docMk/>
      </pc:docMkLst>
      <pc:sldChg chg="addSp modSp new mod">
        <pc:chgData name="agri...... ccarhuas rodriguez" userId="783a8590aa91a1be" providerId="LiveId" clId="{FD35B221-09B3-4029-B5F7-6B638AC1F1CB}" dt="2025-10-19T00:03:25.238" v="204" actId="20577"/>
        <pc:sldMkLst>
          <pc:docMk/>
          <pc:sldMk cId="2586807209" sldId="261"/>
        </pc:sldMkLst>
        <pc:spChg chg="add mod">
          <ac:chgData name="agri...... ccarhuas rodriguez" userId="783a8590aa91a1be" providerId="LiveId" clId="{FD35B221-09B3-4029-B5F7-6B638AC1F1CB}" dt="2025-10-19T00:03:25.238" v="204" actId="20577"/>
          <ac:spMkLst>
            <pc:docMk/>
            <pc:sldMk cId="2586807209" sldId="261"/>
            <ac:spMk id="3" creationId="{1109B79D-E21B-1106-2BBB-7D4166B1B918}"/>
          </ac:spMkLst>
        </pc:spChg>
      </pc:sldChg>
      <pc:sldChg chg="addSp modSp new mod">
        <pc:chgData name="agri...... ccarhuas rodriguez" userId="783a8590aa91a1be" providerId="LiveId" clId="{FD35B221-09B3-4029-B5F7-6B638AC1F1CB}" dt="2025-10-19T00:02:36.516" v="110" actId="14100"/>
        <pc:sldMkLst>
          <pc:docMk/>
          <pc:sldMk cId="1274132231" sldId="262"/>
        </pc:sldMkLst>
        <pc:spChg chg="add mod">
          <ac:chgData name="agri...... ccarhuas rodriguez" userId="783a8590aa91a1be" providerId="LiveId" clId="{FD35B221-09B3-4029-B5F7-6B638AC1F1CB}" dt="2025-10-19T00:02:22.223" v="107" actId="5793"/>
          <ac:spMkLst>
            <pc:docMk/>
            <pc:sldMk cId="1274132231" sldId="262"/>
            <ac:spMk id="3" creationId="{20DD2E88-7390-88C9-3613-65A669DC8CB9}"/>
          </ac:spMkLst>
        </pc:spChg>
        <pc:picChg chg="add mod">
          <ac:chgData name="agri...... ccarhuas rodriguez" userId="783a8590aa91a1be" providerId="LiveId" clId="{FD35B221-09B3-4029-B5F7-6B638AC1F1CB}" dt="2025-10-19T00:02:36.516" v="110" actId="14100"/>
          <ac:picMkLst>
            <pc:docMk/>
            <pc:sldMk cId="1274132231" sldId="262"/>
            <ac:picMk id="5" creationId="{6329E7EE-7FC6-966E-2DE8-E99B3FBB8409}"/>
          </ac:picMkLst>
        </pc:picChg>
      </pc:sldChg>
      <pc:sldChg chg="addSp modSp new mod">
        <pc:chgData name="agri...... ccarhuas rodriguez" userId="783a8590aa91a1be" providerId="LiveId" clId="{FD35B221-09B3-4029-B5F7-6B638AC1F1CB}" dt="2025-10-20T21:16:25.754" v="1494" actId="20577"/>
        <pc:sldMkLst>
          <pc:docMk/>
          <pc:sldMk cId="3179900682" sldId="263"/>
        </pc:sldMkLst>
        <pc:spChg chg="add mod">
          <ac:chgData name="agri...... ccarhuas rodriguez" userId="783a8590aa91a1be" providerId="LiveId" clId="{FD35B221-09B3-4029-B5F7-6B638AC1F1CB}" dt="2025-10-20T21:16:25.754" v="1494" actId="20577"/>
          <ac:spMkLst>
            <pc:docMk/>
            <pc:sldMk cId="3179900682" sldId="263"/>
            <ac:spMk id="3" creationId="{B7B69988-BC97-00B8-A820-0E266245BC14}"/>
          </ac:spMkLst>
        </pc:spChg>
      </pc:sldChg>
      <pc:sldChg chg="addSp modSp new mod">
        <pc:chgData name="agri...... ccarhuas rodriguez" userId="783a8590aa91a1be" providerId="LiveId" clId="{FD35B221-09B3-4029-B5F7-6B638AC1F1CB}" dt="2025-10-20T21:16:46.820" v="1542" actId="20577"/>
        <pc:sldMkLst>
          <pc:docMk/>
          <pc:sldMk cId="3966007356" sldId="264"/>
        </pc:sldMkLst>
        <pc:spChg chg="add mod">
          <ac:chgData name="agri...... ccarhuas rodriguez" userId="783a8590aa91a1be" providerId="LiveId" clId="{FD35B221-09B3-4029-B5F7-6B638AC1F1CB}" dt="2025-10-20T21:16:46.820" v="1542" actId="20577"/>
          <ac:spMkLst>
            <pc:docMk/>
            <pc:sldMk cId="3966007356" sldId="264"/>
            <ac:spMk id="3" creationId="{D5BFA1E7-4968-DE67-0FC8-76321EFBE5FC}"/>
          </ac:spMkLst>
        </pc:spChg>
        <pc:picChg chg="add mod">
          <ac:chgData name="agri...... ccarhuas rodriguez" userId="783a8590aa91a1be" providerId="LiveId" clId="{FD35B221-09B3-4029-B5F7-6B638AC1F1CB}" dt="2025-10-19T00:10:22.179" v="224" actId="14100"/>
          <ac:picMkLst>
            <pc:docMk/>
            <pc:sldMk cId="3966007356" sldId="264"/>
            <ac:picMk id="5" creationId="{87BE72F3-FEE4-AB6B-3D25-637A04D0E3A9}"/>
          </ac:picMkLst>
        </pc:picChg>
      </pc:sldChg>
      <pc:sldChg chg="addSp modSp new mod">
        <pc:chgData name="agri...... ccarhuas rodriguez" userId="783a8590aa91a1be" providerId="LiveId" clId="{FD35B221-09B3-4029-B5F7-6B638AC1F1CB}" dt="2025-10-19T00:14:44.869" v="346" actId="20577"/>
        <pc:sldMkLst>
          <pc:docMk/>
          <pc:sldMk cId="1769941202" sldId="265"/>
        </pc:sldMkLst>
        <pc:spChg chg="add mod">
          <ac:chgData name="agri...... ccarhuas rodriguez" userId="783a8590aa91a1be" providerId="LiveId" clId="{FD35B221-09B3-4029-B5F7-6B638AC1F1CB}" dt="2025-10-19T00:14:44.869" v="346" actId="20577"/>
          <ac:spMkLst>
            <pc:docMk/>
            <pc:sldMk cId="1769941202" sldId="265"/>
            <ac:spMk id="3" creationId="{6366683E-4D30-FDF5-1CC6-BEC2371D3508}"/>
          </ac:spMkLst>
        </pc:spChg>
      </pc:sldChg>
      <pc:sldChg chg="addSp modSp new mod">
        <pc:chgData name="agri...... ccarhuas rodriguez" userId="783a8590aa91a1be" providerId="LiveId" clId="{FD35B221-09B3-4029-B5F7-6B638AC1F1CB}" dt="2025-10-19T00:25:40.850" v="463" actId="20577"/>
        <pc:sldMkLst>
          <pc:docMk/>
          <pc:sldMk cId="3991106375" sldId="266"/>
        </pc:sldMkLst>
        <pc:spChg chg="add mod">
          <ac:chgData name="agri...... ccarhuas rodriguez" userId="783a8590aa91a1be" providerId="LiveId" clId="{FD35B221-09B3-4029-B5F7-6B638AC1F1CB}" dt="2025-10-19T00:25:40.850" v="463" actId="20577"/>
          <ac:spMkLst>
            <pc:docMk/>
            <pc:sldMk cId="3991106375" sldId="266"/>
            <ac:spMk id="3" creationId="{AD7EE7C2-4669-E36F-5A31-B48C60402338}"/>
          </ac:spMkLst>
        </pc:spChg>
      </pc:sldChg>
      <pc:sldChg chg="addSp modSp new mod">
        <pc:chgData name="agri...... ccarhuas rodriguez" userId="783a8590aa91a1be" providerId="LiveId" clId="{FD35B221-09B3-4029-B5F7-6B638AC1F1CB}" dt="2025-10-19T00:31:19.148" v="598" actId="1076"/>
        <pc:sldMkLst>
          <pc:docMk/>
          <pc:sldMk cId="970272978" sldId="267"/>
        </pc:sldMkLst>
        <pc:spChg chg="add mod">
          <ac:chgData name="agri...... ccarhuas rodriguez" userId="783a8590aa91a1be" providerId="LiveId" clId="{FD35B221-09B3-4029-B5F7-6B638AC1F1CB}" dt="2025-10-19T00:31:19.148" v="598" actId="1076"/>
          <ac:spMkLst>
            <pc:docMk/>
            <pc:sldMk cId="970272978" sldId="267"/>
            <ac:spMk id="3" creationId="{68A73B03-D354-1322-57D1-AA700519F595}"/>
          </ac:spMkLst>
        </pc:spChg>
        <pc:picChg chg="add mod">
          <ac:chgData name="agri...... ccarhuas rodriguez" userId="783a8590aa91a1be" providerId="LiveId" clId="{FD35B221-09B3-4029-B5F7-6B638AC1F1CB}" dt="2025-10-19T00:30:35.549" v="545" actId="1076"/>
          <ac:picMkLst>
            <pc:docMk/>
            <pc:sldMk cId="970272978" sldId="267"/>
            <ac:picMk id="5" creationId="{03E4B8C7-6EE3-CD4B-7476-24EC9C3137DC}"/>
          </ac:picMkLst>
        </pc:picChg>
      </pc:sldChg>
      <pc:sldChg chg="addSp modSp new mod">
        <pc:chgData name="agri...... ccarhuas rodriguez" userId="783a8590aa91a1be" providerId="LiveId" clId="{FD35B221-09B3-4029-B5F7-6B638AC1F1CB}" dt="2025-10-19T00:39:02.920" v="787" actId="5793"/>
        <pc:sldMkLst>
          <pc:docMk/>
          <pc:sldMk cId="3073028102" sldId="268"/>
        </pc:sldMkLst>
        <pc:spChg chg="add mod">
          <ac:chgData name="agri...... ccarhuas rodriguez" userId="783a8590aa91a1be" providerId="LiveId" clId="{FD35B221-09B3-4029-B5F7-6B638AC1F1CB}" dt="2025-10-19T00:39:02.920" v="787" actId="5793"/>
          <ac:spMkLst>
            <pc:docMk/>
            <pc:sldMk cId="3073028102" sldId="268"/>
            <ac:spMk id="3" creationId="{6A37E9F8-EA3E-BB6E-1FF8-0BE9FF8AA334}"/>
          </ac:spMkLst>
        </pc:spChg>
        <pc:picChg chg="add mod">
          <ac:chgData name="agri...... ccarhuas rodriguez" userId="783a8590aa91a1be" providerId="LiveId" clId="{FD35B221-09B3-4029-B5F7-6B638AC1F1CB}" dt="2025-10-19T00:38:08.413" v="692" actId="1076"/>
          <ac:picMkLst>
            <pc:docMk/>
            <pc:sldMk cId="3073028102" sldId="268"/>
            <ac:picMk id="5" creationId="{86533748-1321-1827-8564-659FC0E1B3AC}"/>
          </ac:picMkLst>
        </pc:picChg>
      </pc:sldChg>
      <pc:sldChg chg="addSp modSp new mod">
        <pc:chgData name="agri...... ccarhuas rodriguez" userId="783a8590aa91a1be" providerId="LiveId" clId="{FD35B221-09B3-4029-B5F7-6B638AC1F1CB}" dt="2025-10-19T00:42:20.056" v="835" actId="20577"/>
        <pc:sldMkLst>
          <pc:docMk/>
          <pc:sldMk cId="2948703363" sldId="269"/>
        </pc:sldMkLst>
        <pc:spChg chg="add mod">
          <ac:chgData name="agri...... ccarhuas rodriguez" userId="783a8590aa91a1be" providerId="LiveId" clId="{FD35B221-09B3-4029-B5F7-6B638AC1F1CB}" dt="2025-10-19T00:42:20.056" v="835" actId="20577"/>
          <ac:spMkLst>
            <pc:docMk/>
            <pc:sldMk cId="2948703363" sldId="269"/>
            <ac:spMk id="3" creationId="{A568D513-721E-DB2A-28E1-2426EA2BF702}"/>
          </ac:spMkLst>
        </pc:spChg>
      </pc:sldChg>
      <pc:sldChg chg="addSp modSp new mod">
        <pc:chgData name="agri...... ccarhuas rodriguez" userId="783a8590aa91a1be" providerId="LiveId" clId="{FD35B221-09B3-4029-B5F7-6B638AC1F1CB}" dt="2025-10-19T00:58:10.310" v="1021" actId="20577"/>
        <pc:sldMkLst>
          <pc:docMk/>
          <pc:sldMk cId="2229787961" sldId="270"/>
        </pc:sldMkLst>
        <pc:spChg chg="add mod">
          <ac:chgData name="agri...... ccarhuas rodriguez" userId="783a8590aa91a1be" providerId="LiveId" clId="{FD35B221-09B3-4029-B5F7-6B638AC1F1CB}" dt="2025-10-19T00:58:10.310" v="1021" actId="20577"/>
          <ac:spMkLst>
            <pc:docMk/>
            <pc:sldMk cId="2229787961" sldId="270"/>
            <ac:spMk id="3" creationId="{81F3F72B-EB90-041A-EF76-2EB507A52C9A}"/>
          </ac:spMkLst>
        </pc:spChg>
        <pc:picChg chg="add mod">
          <ac:chgData name="agri...... ccarhuas rodriguez" userId="783a8590aa91a1be" providerId="LiveId" clId="{FD35B221-09B3-4029-B5F7-6B638AC1F1CB}" dt="2025-10-19T00:47:07.879" v="911" actId="14100"/>
          <ac:picMkLst>
            <pc:docMk/>
            <pc:sldMk cId="2229787961" sldId="270"/>
            <ac:picMk id="5" creationId="{0A822890-3F91-CD21-C731-5262528BBAB7}"/>
          </ac:picMkLst>
        </pc:picChg>
      </pc:sldChg>
      <pc:sldChg chg="addSp modSp new mod">
        <pc:chgData name="agri...... ccarhuas rodriguez" userId="783a8590aa91a1be" providerId="LiveId" clId="{FD35B221-09B3-4029-B5F7-6B638AC1F1CB}" dt="2025-10-19T01:12:34.343" v="1237" actId="20577"/>
        <pc:sldMkLst>
          <pc:docMk/>
          <pc:sldMk cId="1914129464" sldId="271"/>
        </pc:sldMkLst>
        <pc:spChg chg="add mod">
          <ac:chgData name="agri...... ccarhuas rodriguez" userId="783a8590aa91a1be" providerId="LiveId" clId="{FD35B221-09B3-4029-B5F7-6B638AC1F1CB}" dt="2025-10-19T01:12:34.343" v="1237" actId="20577"/>
          <ac:spMkLst>
            <pc:docMk/>
            <pc:sldMk cId="1914129464" sldId="271"/>
            <ac:spMk id="3" creationId="{881DFD26-2734-9B39-63A0-EACE87C71497}"/>
          </ac:spMkLst>
        </pc:spChg>
      </pc:sldChg>
      <pc:sldChg chg="addSp modSp new mod">
        <pc:chgData name="agri...... ccarhuas rodriguez" userId="783a8590aa91a1be" providerId="LiveId" clId="{FD35B221-09B3-4029-B5F7-6B638AC1F1CB}" dt="2025-10-19T01:24:34.261" v="1431" actId="14100"/>
        <pc:sldMkLst>
          <pc:docMk/>
          <pc:sldMk cId="75041160" sldId="272"/>
        </pc:sldMkLst>
        <pc:spChg chg="add mod">
          <ac:chgData name="agri...... ccarhuas rodriguez" userId="783a8590aa91a1be" providerId="LiveId" clId="{FD35B221-09B3-4029-B5F7-6B638AC1F1CB}" dt="2025-10-19T01:23:51.826" v="1427" actId="14100"/>
          <ac:spMkLst>
            <pc:docMk/>
            <pc:sldMk cId="75041160" sldId="272"/>
            <ac:spMk id="3" creationId="{A3535F0A-CB78-8483-489D-1F8CED17D4F1}"/>
          </ac:spMkLst>
        </pc:spChg>
        <pc:picChg chg="add mod">
          <ac:chgData name="agri...... ccarhuas rodriguez" userId="783a8590aa91a1be" providerId="LiveId" clId="{FD35B221-09B3-4029-B5F7-6B638AC1F1CB}" dt="2025-10-19T01:24:34.261" v="1431" actId="14100"/>
          <ac:picMkLst>
            <pc:docMk/>
            <pc:sldMk cId="75041160" sldId="272"/>
            <ac:picMk id="5" creationId="{F2EB12B9-B822-1243-FE55-63D64853B4E7}"/>
          </ac:picMkLst>
        </pc:picChg>
      </pc:sldChg>
      <pc:sldChg chg="addSp modSp new mod">
        <pc:chgData name="agri...... ccarhuas rodriguez" userId="783a8590aa91a1be" providerId="LiveId" clId="{FD35B221-09B3-4029-B5F7-6B638AC1F1CB}" dt="2025-10-19T01:35:04.566" v="1448" actId="14100"/>
        <pc:sldMkLst>
          <pc:docMk/>
          <pc:sldMk cId="136986792" sldId="273"/>
        </pc:sldMkLst>
        <pc:spChg chg="add mod">
          <ac:chgData name="agri...... ccarhuas rodriguez" userId="783a8590aa91a1be" providerId="LiveId" clId="{FD35B221-09B3-4029-B5F7-6B638AC1F1CB}" dt="2025-10-19T01:33:16.827" v="1444" actId="14100"/>
          <ac:spMkLst>
            <pc:docMk/>
            <pc:sldMk cId="136986792" sldId="273"/>
            <ac:spMk id="3" creationId="{3AB5ADCD-D04D-BF1B-DCD3-64B23767D080}"/>
          </ac:spMkLst>
        </pc:spChg>
        <pc:picChg chg="add mod">
          <ac:chgData name="agri...... ccarhuas rodriguez" userId="783a8590aa91a1be" providerId="LiveId" clId="{FD35B221-09B3-4029-B5F7-6B638AC1F1CB}" dt="2025-10-19T01:35:04.566" v="1448" actId="14100"/>
          <ac:picMkLst>
            <pc:docMk/>
            <pc:sldMk cId="136986792" sldId="273"/>
            <ac:picMk id="5" creationId="{8646C4EE-D353-0C6A-D647-51F36F3C68C8}"/>
          </ac:picMkLst>
        </pc:picChg>
      </pc:sldChg>
      <pc:sldChg chg="addSp modSp new mod">
        <pc:chgData name="agri...... ccarhuas rodriguez" userId="783a8590aa91a1be" providerId="LiveId" clId="{FD35B221-09B3-4029-B5F7-6B638AC1F1CB}" dt="2025-10-19T01:18:55.313" v="1416" actId="20577"/>
        <pc:sldMkLst>
          <pc:docMk/>
          <pc:sldMk cId="759333855" sldId="274"/>
        </pc:sldMkLst>
        <pc:spChg chg="add mod">
          <ac:chgData name="agri...... ccarhuas rodriguez" userId="783a8590aa91a1be" providerId="LiveId" clId="{FD35B221-09B3-4029-B5F7-6B638AC1F1CB}" dt="2025-10-19T01:18:55.313" v="1416" actId="20577"/>
          <ac:spMkLst>
            <pc:docMk/>
            <pc:sldMk cId="759333855" sldId="274"/>
            <ac:spMk id="3" creationId="{2473DDA9-E64E-A193-7F6C-0B1F5144BC2E}"/>
          </ac:spMkLst>
        </pc:spChg>
        <pc:picChg chg="add mod">
          <ac:chgData name="agri...... ccarhuas rodriguez" userId="783a8590aa91a1be" providerId="LiveId" clId="{FD35B221-09B3-4029-B5F7-6B638AC1F1CB}" dt="2025-10-19T01:17:41.309" v="1415" actId="14100"/>
          <ac:picMkLst>
            <pc:docMk/>
            <pc:sldMk cId="759333855" sldId="274"/>
            <ac:picMk id="5" creationId="{4193480E-9AF8-AF12-B19E-8D733B4C698F}"/>
          </ac:picMkLst>
        </pc:picChg>
      </pc:sldChg>
      <pc:sldChg chg="addSp modSp new mod">
        <pc:chgData name="agri...... ccarhuas rodriguez" userId="783a8590aa91a1be" providerId="LiveId" clId="{FD35B221-09B3-4029-B5F7-6B638AC1F1CB}" dt="2025-10-19T01:41:32.718" v="1458" actId="14100"/>
        <pc:sldMkLst>
          <pc:docMk/>
          <pc:sldMk cId="75502814" sldId="275"/>
        </pc:sldMkLst>
        <pc:spChg chg="add mod">
          <ac:chgData name="agri...... ccarhuas rodriguez" userId="783a8590aa91a1be" providerId="LiveId" clId="{FD35B221-09B3-4029-B5F7-6B638AC1F1CB}" dt="2025-10-19T01:35:50.739" v="1450" actId="14100"/>
          <ac:spMkLst>
            <pc:docMk/>
            <pc:sldMk cId="75502814" sldId="275"/>
            <ac:spMk id="3" creationId="{D8A99876-E2CE-7176-A415-EF0A93F7A92B}"/>
          </ac:spMkLst>
        </pc:spChg>
        <pc:picChg chg="add mod">
          <ac:chgData name="agri...... ccarhuas rodriguez" userId="783a8590aa91a1be" providerId="LiveId" clId="{FD35B221-09B3-4029-B5F7-6B638AC1F1CB}" dt="2025-10-19T01:41:32.718" v="1458" actId="14100"/>
          <ac:picMkLst>
            <pc:docMk/>
            <pc:sldMk cId="75502814" sldId="275"/>
            <ac:picMk id="5" creationId="{9F3FB930-5C80-2AB2-E968-F25A8D1B0D7D}"/>
          </ac:picMkLst>
        </pc:picChg>
      </pc:sldChg>
      <pc:sldChg chg="addSp modSp new del mod">
        <pc:chgData name="agri...... ccarhuas rodriguez" userId="783a8590aa91a1be" providerId="LiveId" clId="{FD35B221-09B3-4029-B5F7-6B638AC1F1CB}" dt="2025-10-21T01:18:08.103" v="1563" actId="2696"/>
        <pc:sldMkLst>
          <pc:docMk/>
          <pc:sldMk cId="1051832739" sldId="276"/>
        </pc:sldMkLst>
        <pc:picChg chg="add mod">
          <ac:chgData name="agri...... ccarhuas rodriguez" userId="783a8590aa91a1be" providerId="LiveId" clId="{FD35B221-09B3-4029-B5F7-6B638AC1F1CB}" dt="2025-10-21T01:11:05.725" v="1548"/>
          <ac:picMkLst>
            <pc:docMk/>
            <pc:sldMk cId="1051832739" sldId="276"/>
            <ac:picMk id="3" creationId="{A82F22C5-EDEF-6444-3036-523ED79DBBBE}"/>
          </ac:picMkLst>
        </pc:picChg>
        <pc:picChg chg="add mod">
          <ac:chgData name="agri...... ccarhuas rodriguez" userId="783a8590aa91a1be" providerId="LiveId" clId="{FD35B221-09B3-4029-B5F7-6B638AC1F1CB}" dt="2025-10-21T01:16:10.064" v="1555" actId="14100"/>
          <ac:picMkLst>
            <pc:docMk/>
            <pc:sldMk cId="1051832739" sldId="276"/>
            <ac:picMk id="5" creationId="{A0BD3753-36EF-4938-A6AA-6A1369B0AF9A}"/>
          </ac:picMkLst>
        </pc:picChg>
      </pc:sldChg>
      <pc:sldChg chg="addSp modSp new mod">
        <pc:chgData name="agri...... ccarhuas rodriguez" userId="783a8590aa91a1be" providerId="LiveId" clId="{FD35B221-09B3-4029-B5F7-6B638AC1F1CB}" dt="2025-10-21T02:17:24.194" v="1566" actId="14100"/>
        <pc:sldMkLst>
          <pc:docMk/>
          <pc:sldMk cId="3207455626" sldId="277"/>
        </pc:sldMkLst>
        <pc:picChg chg="add mod">
          <ac:chgData name="agri...... ccarhuas rodriguez" userId="783a8590aa91a1be" providerId="LiveId" clId="{FD35B221-09B3-4029-B5F7-6B638AC1F1CB}" dt="2025-10-21T02:17:24.194" v="1566" actId="14100"/>
          <ac:picMkLst>
            <pc:docMk/>
            <pc:sldMk cId="3207455626" sldId="277"/>
            <ac:picMk id="3" creationId="{852DD895-B9AA-9621-1D45-A0457F2B62F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653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870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39173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798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5829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29952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18099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14469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05101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229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03847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3324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51342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087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55986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614236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53822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30C6097-FD31-4D0A-AF93-A715EF66E513}" type="datetimeFigureOut">
              <a:rPr lang="es-AR" smtClean="0"/>
              <a:t>24/10/2025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F2021D3-87C6-4FC3-89AD-EC84C3E5E2A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921438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21209D-9B53-0F12-70E5-8834F2863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8427"/>
            <a:ext cx="9144000" cy="757084"/>
          </a:xfrm>
        </p:spPr>
        <p:txBody>
          <a:bodyPr>
            <a:normAutofit/>
          </a:bodyPr>
          <a:lstStyle/>
          <a:p>
            <a:r>
              <a:rPr lang="es-ES" sz="2000" b="1" dirty="0">
                <a:latin typeface="+mn-lt"/>
              </a:rPr>
              <a:t>                    FARMACOLOGIA Clínica  DIGESTIVA Y NUTRICION </a:t>
            </a:r>
            <a:endParaRPr lang="es-AR" sz="2000" b="1" dirty="0">
              <a:latin typeface="+mn-lt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B1B9708-045B-4348-E0C8-55833FE99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35510"/>
            <a:ext cx="9144000" cy="4876800"/>
          </a:xfrm>
        </p:spPr>
        <p:txBody>
          <a:bodyPr>
            <a:normAutofit fontScale="92500"/>
          </a:bodyPr>
          <a:lstStyle/>
          <a:p>
            <a:r>
              <a:rPr lang="es-ES" b="1" dirty="0"/>
              <a:t>Título:</a:t>
            </a:r>
            <a:r>
              <a:rPr lang="es-ES" dirty="0"/>
              <a:t> Farmacología de la Motilidad Gastrointestinal</a:t>
            </a:r>
          </a:p>
          <a:p>
            <a:r>
              <a:rPr lang="es-ES" b="1" dirty="0"/>
              <a:t>Subtítulo:</a:t>
            </a:r>
            <a:r>
              <a:rPr lang="es-ES" dirty="0"/>
              <a:t> Entendiendo cómo movemos los alimentos (y las medicinas)</a:t>
            </a:r>
          </a:p>
          <a:p>
            <a:r>
              <a:rPr lang="es-ES" b="1" dirty="0"/>
              <a:t>Contenido:</a:t>
            </a:r>
            <a:endParaRPr lang="es-ES" dirty="0"/>
          </a:p>
          <a:p>
            <a:r>
              <a:rPr lang="es-ES" b="1" dirty="0"/>
              <a:t>¿Qué es la motilidad gastrointestinal?</a:t>
            </a:r>
            <a:endParaRPr lang="es-ES" dirty="0"/>
          </a:p>
          <a:p>
            <a:pPr lvl="1"/>
            <a:r>
              <a:rPr lang="es-ES" dirty="0"/>
              <a:t>Movimiento de alimentos a través del sistema digestivo.</a:t>
            </a:r>
          </a:p>
          <a:p>
            <a:pPr lvl="1"/>
            <a:r>
              <a:rPr lang="es-ES" dirty="0"/>
              <a:t>"Ola" muscular que empuja la comida.</a:t>
            </a:r>
          </a:p>
          <a:p>
            <a:r>
              <a:rPr lang="es-ES" b="1" dirty="0"/>
              <a:t>¿Por qué es importante?</a:t>
            </a:r>
            <a:endParaRPr lang="es-ES" dirty="0"/>
          </a:p>
          <a:p>
            <a:pPr lvl="1"/>
            <a:r>
              <a:rPr lang="es-ES" dirty="0"/>
              <a:t>La digestión, absorción de nutrientes, eliminación de desechos.</a:t>
            </a:r>
          </a:p>
          <a:p>
            <a:r>
              <a:rPr lang="es-ES" b="1" dirty="0"/>
              <a:t>¿Qué estudiaremos?</a:t>
            </a:r>
            <a:endParaRPr lang="es-ES" dirty="0"/>
          </a:p>
          <a:p>
            <a:pPr lvl="1"/>
            <a:r>
              <a:rPr lang="es-ES" dirty="0"/>
              <a:t>Fármacos que regulan estos movimientos (acelerar o disminuir).</a:t>
            </a:r>
          </a:p>
          <a:p>
            <a:br>
              <a:rPr lang="es-ES" dirty="0"/>
            </a:b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351816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5E2DAB0-8298-5FC8-46E5-D56ABCBF9BAC}"/>
              </a:ext>
            </a:extLst>
          </p:cNvPr>
          <p:cNvSpPr txBox="1"/>
          <p:nvPr/>
        </p:nvSpPr>
        <p:spPr>
          <a:xfrm>
            <a:off x="1160206" y="1305341"/>
            <a:ext cx="95077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latinLnBrk="0" hangingPunct="1">
              <a:buNone/>
            </a:pPr>
            <a:r>
              <a:rPr lang="es-ES" sz="18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Regulación de la Motilidad</a:t>
            </a:r>
            <a:endParaRPr lang="es-ES" sz="18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0" algn="l" rtl="0" eaLnBrk="1" latinLnBrk="0" hangingPunct="1">
              <a:buNone/>
            </a:pPr>
            <a:endParaRPr lang="es-ES" sz="1800" b="1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0" algn="l" rtl="0" eaLnBrk="1" latinLnBrk="0" hangingPunct="1">
              <a:buNone/>
            </a:pPr>
            <a:r>
              <a:rPr lang="es-ES" sz="18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Título:</a:t>
            </a:r>
            <a:r>
              <a:rPr lang="es-E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¿Quién controla el movimiento?</a:t>
            </a:r>
          </a:p>
          <a:p>
            <a:pPr marL="0" algn="l" rtl="0" eaLnBrk="1" latinLnBrk="0" hangingPunct="1">
              <a:buNone/>
            </a:pPr>
            <a:endParaRPr lang="es-ES" sz="1800" b="1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0" algn="l" rtl="0" eaLnBrk="1" latinLnBrk="0" hangingPunct="1">
              <a:buNone/>
            </a:pPr>
            <a:r>
              <a:rPr lang="es-ES" sz="18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Contenido:</a:t>
            </a:r>
            <a:endParaRPr lang="es-ES" sz="18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0" algn="l" rtl="0" eaLnBrk="1" latinLnBrk="0" hangingPunct="1">
              <a:buFont typeface="Arial" panose="020B0604020202020204" pitchFamily="34" charset="0"/>
              <a:buChar char="•"/>
            </a:pPr>
            <a:r>
              <a:rPr lang="es-ES" sz="18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Sistema Nervioso Entérico (SNE)</a:t>
            </a:r>
            <a:endParaRPr lang="es-ES" sz="18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740664" indent="-283464" algn="l" rtl="0" eaLnBrk="1" latinLnBrk="0" hangingPunct="1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Considerado el "cerebro" del intestino.</a:t>
            </a:r>
          </a:p>
          <a:p>
            <a:pPr marL="740664" indent="-283464" algn="l" rtl="0" eaLnBrk="1" latinLnBrk="0" hangingPunct="1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Neuronas colinérgicas: Estimulan el movimiento gracias a la acetilcolina.</a:t>
            </a:r>
          </a:p>
          <a:p>
            <a:pPr marL="740664" indent="-283464" algn="l" rtl="0" eaLnBrk="1" latinLnBrk="0" hangingPunct="1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Neuronas adrenérgicas: Reducen el movimiento mediante la norepinefrina.</a:t>
            </a:r>
          </a:p>
          <a:p>
            <a:pPr marL="0" algn="l" rtl="0" eaLnBrk="1" latinLnBrk="0" hangingPunct="1">
              <a:buFont typeface="Arial" panose="020B0604020202020204" pitchFamily="34" charset="0"/>
              <a:buChar char="•"/>
            </a:pPr>
            <a:r>
              <a:rPr lang="es-ES" sz="18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Sistema Nervioso Central (SNC)</a:t>
            </a:r>
            <a:endParaRPr lang="es-ES" sz="18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740664" indent="-283464" algn="l" rtl="0" eaLnBrk="1" latinLnBrk="0" hangingPunct="1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El cerebro también influye en la motilidad, especialmente en situaciones de estrés o ansiedad.</a:t>
            </a:r>
          </a:p>
          <a:p>
            <a:pPr marL="0" algn="l" rtl="0" eaLnBrk="1" latinLnBrk="0" hangingPunct="1">
              <a:buFont typeface="Arial" panose="020B0604020202020204" pitchFamily="34" charset="0"/>
              <a:buChar char="•"/>
            </a:pPr>
            <a:r>
              <a:rPr lang="es-ES" sz="18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Hormonas</a:t>
            </a:r>
            <a:endParaRPr lang="es-ES" sz="18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740664" indent="-283464" algn="l" rtl="0" eaLnBrk="1" latinLnBrk="0" hangingPunct="1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Sustancias como la gastrina y la motilina que regulan la velocidad del movimiento intestinal.</a:t>
            </a:r>
          </a:p>
          <a:p>
            <a:pPr marL="457200" algn="l" rtl="0" eaLnBrk="1" latinLnBrk="0" hangingPunct="1"/>
            <a:endParaRPr lang="es-ES" dirty="0"/>
          </a:p>
        </p:txBody>
      </p:sp>
      <p:pic>
        <p:nvPicPr>
          <p:cNvPr id="4" name="Imagen 3" descr="Imagen que contiene par, naranja, corte">
            <a:extLst>
              <a:ext uri="{FF2B5EF4-FFF2-40B4-BE49-F238E27FC236}">
                <a16:creationId xmlns:a16="http://schemas.microsoft.com/office/drawing/2014/main" id="{6BE5B6E9-FCD9-4B6F-35EC-D7DF651FB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290" y="0"/>
            <a:ext cx="4178710" cy="211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22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5F0AFB-AA4B-325C-D1A9-9509CA85CBC1}"/>
              </a:ext>
            </a:extLst>
          </p:cNvPr>
          <p:cNvSpPr txBox="1"/>
          <p:nvPr/>
        </p:nvSpPr>
        <p:spPr>
          <a:xfrm>
            <a:off x="1120877" y="418658"/>
            <a:ext cx="1019605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Fármacos que Aumentan la Motilidad (Procinéticos)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"¡A mover el intestino!" - Fármacos Procinéticos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¿Para qué sirven?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Intestino "lento" (estreñimiento, gastroparesia).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Tipos principales: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Metoclopramida:</a:t>
            </a:r>
            <a:endParaRPr lang="es-ES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Mecanismo: Bloquea dopamina, aumenta acetilcolina.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Acelera vaciamiento gástrico y tránsito.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Usos: Náuseas, vómitos, reflujo, gastroparesia.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Efectos secundarios: Somnolencia, inquietud, efectos extrapiramidales.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Domperidona:</a:t>
            </a:r>
            <a:endParaRPr lang="es-ES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Mecanismo: Bloquea dopamina.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Usos: Náuseas, vómitos, dispepsia.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Menos efectos sobre el SNC</a:t>
            </a:r>
          </a:p>
        </p:txBody>
      </p:sp>
      <p:pic>
        <p:nvPicPr>
          <p:cNvPr id="7" name="Imagen 6" descr="Imagen que contiene interior, juguete, tabla, pequeño&#10;&#10;El contenido generado por IA puede ser incorrecto.">
            <a:extLst>
              <a:ext uri="{FF2B5EF4-FFF2-40B4-BE49-F238E27FC236}">
                <a16:creationId xmlns:a16="http://schemas.microsoft.com/office/drawing/2014/main" id="{8283D6ED-3FA2-30D8-8430-C6400AC2A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316" y="0"/>
            <a:ext cx="4414684" cy="299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66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1131D7A-CEF9-EF7D-1851-6F1FA32835A1}"/>
              </a:ext>
            </a:extLst>
          </p:cNvPr>
          <p:cNvSpPr txBox="1"/>
          <p:nvPr/>
        </p:nvSpPr>
        <p:spPr>
          <a:xfrm>
            <a:off x="688258" y="1111045"/>
            <a:ext cx="1068766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Fármacos que Disminuyen la Motilidad (Antidiarreicos)</a:t>
            </a:r>
            <a:endParaRPr lang="es-ES" dirty="0"/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"¡Alto ahí, intestino!" - Fármacos Antidiarreicos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¿Para qué sirven?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Intestino se mueve "demasiado rápido" (diarrea).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Tipos principales: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Loperamida:</a:t>
            </a:r>
            <a:endParaRPr lang="es-ES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Mecanismo: Actúa sobre receptores opioides en el intestino.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Disminuye velocidad, aumenta absorción de agua.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Usos: Diarrea aguda (no infecciosa), diarrea del viajero.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b="1" dirty="0"/>
              <a:t>Importante:</a:t>
            </a:r>
            <a:r>
              <a:rPr lang="es-ES" dirty="0"/>
              <a:t> No usar en diarreas con fiebre/sangre.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Efectos secundarios: Estreñimiento, mareos.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Difenoxilato con Atropina:</a:t>
            </a:r>
            <a:endParaRPr lang="es-ES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Mecanismo: Opioide sintético (atropina para disuadir abuso).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Usos: Diarrea.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Efectos secundarios: Estreñimiento, sequedad de boca, visión borrosa.</a:t>
            </a:r>
          </a:p>
          <a:p>
            <a:pPr>
              <a:buNone/>
            </a:pPr>
            <a:br>
              <a:rPr lang="es-ES" dirty="0"/>
            </a:br>
            <a:endParaRPr lang="es-AR" dirty="0"/>
          </a:p>
        </p:txBody>
      </p:sp>
      <p:pic>
        <p:nvPicPr>
          <p:cNvPr id="6" name="Imagen 5" descr="Imagen que contiene interior, cocina, metal, cerca&#10;&#10;El contenido generado por IA puede ser incorrecto.">
            <a:extLst>
              <a:ext uri="{FF2B5EF4-FFF2-40B4-BE49-F238E27FC236}">
                <a16:creationId xmlns:a16="http://schemas.microsoft.com/office/drawing/2014/main" id="{0C74049B-83A5-49A1-7A98-29653D3AC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169" y="452283"/>
            <a:ext cx="3893574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53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EC957A-3335-B6B9-9CD1-64E597C4506F}"/>
              </a:ext>
            </a:extLst>
          </p:cNvPr>
          <p:cNvSpPr txBox="1"/>
          <p:nvPr/>
        </p:nvSpPr>
        <p:spPr>
          <a:xfrm>
            <a:off x="216310" y="3159"/>
            <a:ext cx="892769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Consideraciones de Enfermería y Puntos Clave</a:t>
            </a:r>
            <a:endParaRPr lang="es-ES" dirty="0"/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¡Nuestra función como Enfermeros!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Evaluación: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Siempre evaluar patrón intestinal (frecuencia, consistencia, dolor).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Administración Segura: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Realizar los cinco correctos para administrar la medicación.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Procinéticos: Monitorear mejoría y efectos extrapiramidales.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Antidiarreicos: Educar sobre hidratación, no exceder dosis.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Educación al Paciente: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Para qué es el medicamento y cómo tomarlo.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Posibles efectos secundarios, cuándo buscar ayuda.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Medidas no farmacológicas (dieta, líquidos).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¡Recordatorio importante!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Los fármacos son una herramienta, no la única solución.</a:t>
            </a:r>
          </a:p>
          <a:p>
            <a:pPr lvl="1"/>
            <a:endParaRPr lang="es-ES" dirty="0"/>
          </a:p>
        </p:txBody>
      </p:sp>
      <p:pic>
        <p:nvPicPr>
          <p:cNvPr id="5" name="Imagen 4" descr="Un par de personas sentadas en una mesa&#10;&#10;El contenido generado por IA puede ser incorrecto.">
            <a:extLst>
              <a:ext uri="{FF2B5EF4-FFF2-40B4-BE49-F238E27FC236}">
                <a16:creationId xmlns:a16="http://schemas.microsoft.com/office/drawing/2014/main" id="{0D705816-F0A1-D987-56D4-80C280A2E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271" y="0"/>
            <a:ext cx="4001729" cy="382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55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109B79D-E21B-1106-2BBB-7D4166B1B918}"/>
              </a:ext>
            </a:extLst>
          </p:cNvPr>
          <p:cNvSpPr txBox="1"/>
          <p:nvPr/>
        </p:nvSpPr>
        <p:spPr>
          <a:xfrm>
            <a:off x="1081546" y="1238864"/>
            <a:ext cx="1065816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                      Introducción</a:t>
            </a:r>
            <a:endParaRPr lang="es-ES" dirty="0"/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Farmacología de la Secreción Gastrointestinal</a:t>
            </a:r>
          </a:p>
          <a:p>
            <a:pPr>
              <a:buNone/>
            </a:pPr>
            <a:r>
              <a:rPr lang="es-ES" b="1" dirty="0"/>
              <a:t>Subtítulo:</a:t>
            </a:r>
            <a:r>
              <a:rPr lang="es-ES" dirty="0"/>
              <a:t> Entendiendo y Controlando los "Jugos" Digestivos</a:t>
            </a:r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¿Qué es la secreción gastrointestinal?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Producción de líquidos y sustancias químicas (ácido, enzimas, moco, bilis) en el tracto digestivo.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Son esenciales para la digestión y protección.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¿Por qué es importante estudiarla?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Muchas enfermedades digestivas (úlceras, reflujo, pancreatitis) se relacionan con un desequilibrio en estas secreciones.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Como enfermeros, ayudamos a los pacientes con fármacos que regulan estas secreciones.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¿Qué veremos hoy?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Fármacos que disminuyen la producción de ácido.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Fármacos que protegen la mucosa gástrica.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Fármacos relacionados con la bilis y enzimas digestivas.</a:t>
            </a:r>
          </a:p>
        </p:txBody>
      </p:sp>
    </p:spTree>
    <p:extLst>
      <p:ext uri="{BB962C8B-B14F-4D97-AF65-F5344CB8AC3E}">
        <p14:creationId xmlns:p14="http://schemas.microsoft.com/office/powerpoint/2010/main" val="2586807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DD2E88-7390-88C9-3613-65A669DC8CB9}"/>
              </a:ext>
            </a:extLst>
          </p:cNvPr>
          <p:cNvSpPr txBox="1"/>
          <p:nvPr/>
        </p:nvSpPr>
        <p:spPr>
          <a:xfrm>
            <a:off x="757084" y="904568"/>
            <a:ext cx="1045169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Regulación de la Secreción Ácida Gástrica</a:t>
            </a:r>
            <a:endParaRPr lang="es-ES" dirty="0"/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El Ácido del Estómago: ¿Amigo o Enemigo?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Las Células Parietales:</a:t>
            </a:r>
            <a:r>
              <a:rPr lang="es-ES" dirty="0"/>
              <a:t> ¡Son las "factorías" de ácido en el estómago!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Producen Ácido Clorhídrico (HCl), esencial para la digestión de proteínas y matar bacterias.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¿Quién las estimula para producir ácido?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Histamina:</a:t>
            </a:r>
            <a:r>
              <a:rPr lang="es-ES" dirty="0"/>
              <a:t> Se une a receptores H2 en la célula parietal. ¡Es un gran estimulante!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Gastrina:</a:t>
            </a:r>
            <a:r>
              <a:rPr lang="es-ES" dirty="0"/>
              <a:t> Hormona que también activa la producción.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Acetilcolina:</a:t>
            </a:r>
            <a:r>
              <a:rPr lang="es-ES" dirty="0"/>
              <a:t> Neurotransmisor que también participa.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La "Bomba de Protones" (H+/K+ ATPasa):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Es el </a:t>
            </a:r>
            <a:r>
              <a:rPr lang="es-ES" i="1" dirty="0"/>
              <a:t>último paso</a:t>
            </a:r>
            <a:r>
              <a:rPr lang="es-ES" dirty="0"/>
              <a:t> para secretar ácido al estómago. Es como la "válvula" final.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¡Es un objetivo clave para muchos fármacos!</a:t>
            </a:r>
          </a:p>
          <a:p>
            <a:endParaRPr lang="es-ES" dirty="0"/>
          </a:p>
          <a:p>
            <a:pPr>
              <a:buNone/>
            </a:pPr>
            <a:br>
              <a:rPr lang="es-ES" dirty="0"/>
            </a:br>
            <a:endParaRPr lang="es-AR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6329E7EE-7FC6-966E-2DE8-E99B3FBB8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703" y="4483510"/>
            <a:ext cx="3763297" cy="237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32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7B69988-BC97-00B8-A820-0E266245BC14}"/>
              </a:ext>
            </a:extLst>
          </p:cNvPr>
          <p:cNvSpPr txBox="1"/>
          <p:nvPr/>
        </p:nvSpPr>
        <p:spPr>
          <a:xfrm>
            <a:off x="658762" y="147484"/>
            <a:ext cx="827876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             Fármacos que Reducen la Secreción Ácida</a:t>
            </a:r>
            <a:endParaRPr lang="es-ES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"¡Apagando la Fábrica de Ácido!"</a:t>
            </a:r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¿Para qué sirven?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Úlcera péptica (gástrica y duodenal).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Enfermedad por Reflujo Gastroesofágico (ERGE).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Síndrome de Zollinger-Ellison (exceso de gastrina).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Inhibidores de la Bomba de Protones (IBP)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Ejemplos:</a:t>
            </a:r>
            <a:r>
              <a:rPr lang="es-ES" dirty="0"/>
              <a:t> Omeprazol, Pantoprazol, </a:t>
            </a:r>
            <a:r>
              <a:rPr lang="es-ES" dirty="0" err="1"/>
              <a:t>Lansoprazol</a:t>
            </a:r>
            <a:r>
              <a:rPr lang="es-ES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Mecanismo:</a:t>
            </a:r>
            <a:r>
              <a:rPr lang="es-ES" dirty="0"/>
              <a:t> Bloquean de forma </a:t>
            </a:r>
            <a:r>
              <a:rPr lang="es-ES" i="1" dirty="0"/>
              <a:t>irreversible</a:t>
            </a:r>
            <a:r>
              <a:rPr lang="es-ES" dirty="0"/>
              <a:t> la Bomba de Protones (H+/K+ ATPasa). ¡Son los más potentes!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Administración:</a:t>
            </a:r>
            <a:r>
              <a:rPr lang="es-ES" dirty="0"/>
              <a:t> Generalmente 30-60 min antes de la primera comida del día.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Efectos secundarios:</a:t>
            </a:r>
            <a:r>
              <a:rPr lang="es-ES" dirty="0"/>
              <a:t> Cefalea, náuseas, diarrea, a largo plazo: riesgo de osteoporosis, infecciones (neumonía, </a:t>
            </a:r>
            <a:r>
              <a:rPr lang="es-ES" i="1" dirty="0" err="1"/>
              <a:t>Clostridium</a:t>
            </a:r>
            <a:r>
              <a:rPr lang="es-ES" i="1" dirty="0"/>
              <a:t> </a:t>
            </a:r>
            <a:r>
              <a:rPr lang="es-ES" i="1" dirty="0" err="1"/>
              <a:t>difficile</a:t>
            </a:r>
            <a:r>
              <a:rPr lang="es-ES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Antagonistas de Receptores H2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Ejemplos:</a:t>
            </a:r>
            <a:r>
              <a:rPr lang="es-ES" dirty="0"/>
              <a:t> Ranitidina (menos usada por seguridad), Famotidina.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Mecanismo:</a:t>
            </a:r>
            <a:r>
              <a:rPr lang="es-ES" dirty="0"/>
              <a:t> Bloquean los receptores de Histamina (H2) en la célula parietal, disminuyendo la estimulación ácida.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Efectos secundarios:</a:t>
            </a:r>
            <a:r>
              <a:rPr lang="es-ES" dirty="0"/>
              <a:t> Cefalea, mareos.</a:t>
            </a:r>
          </a:p>
        </p:txBody>
      </p:sp>
    </p:spTree>
    <p:extLst>
      <p:ext uri="{BB962C8B-B14F-4D97-AF65-F5344CB8AC3E}">
        <p14:creationId xmlns:p14="http://schemas.microsoft.com/office/powerpoint/2010/main" val="3179900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5BFA1E7-4968-DE67-0FC8-76321EFBE5FC}"/>
              </a:ext>
            </a:extLst>
          </p:cNvPr>
          <p:cNvSpPr txBox="1"/>
          <p:nvPr/>
        </p:nvSpPr>
        <p:spPr>
          <a:xfrm>
            <a:off x="530943" y="521110"/>
            <a:ext cx="9202992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Protectores de la Mucosa y Otros Fármacos</a:t>
            </a:r>
            <a:endParaRPr lang="es-ES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"Escudo Protector y Ayudantes Digestivos"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Protectores de la Mucosa Gástrica: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Sucralfato:</a:t>
            </a:r>
            <a:endParaRPr lang="es-ES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i="1" dirty="0"/>
              <a:t>Mecanismo:</a:t>
            </a:r>
            <a:r>
              <a:rPr lang="es-ES" dirty="0"/>
              <a:t> Forma una barrera física sobre las úlceras, como un "parche" protector.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i="1" dirty="0"/>
              <a:t>Usos:</a:t>
            </a:r>
            <a:r>
              <a:rPr lang="es-ES" dirty="0"/>
              <a:t> Úlceras (especialmente duodenales).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i="1" dirty="0"/>
              <a:t>Administración:</a:t>
            </a:r>
            <a:r>
              <a:rPr lang="es-ES" dirty="0"/>
              <a:t> Se toma con el estómago vacío.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i="1" dirty="0"/>
              <a:t>Efectos secundarios:</a:t>
            </a:r>
            <a:r>
              <a:rPr lang="es-ES" dirty="0"/>
              <a:t> Estreñimiento.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Misoprostol:</a:t>
            </a:r>
            <a:endParaRPr lang="es-ES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i="1" dirty="0"/>
              <a:t>Mecanismo:</a:t>
            </a:r>
            <a:r>
              <a:rPr lang="es-ES" dirty="0"/>
              <a:t> Análogo de prostaglandinas, aumenta la secreción de moco y bicarbonato, y reduce la secreción ácida.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i="1" dirty="0"/>
              <a:t>Usos:</a:t>
            </a:r>
            <a:r>
              <a:rPr lang="es-ES" dirty="0"/>
              <a:t> Prevención de úlceras por </a:t>
            </a:r>
            <a:r>
              <a:rPr lang="es-ES" dirty="0" err="1"/>
              <a:t>AINEs</a:t>
            </a:r>
            <a:r>
              <a:rPr lang="es-ES" dirty="0"/>
              <a:t> (Antinflamatorios no Esteroides </a:t>
            </a:r>
            <a:r>
              <a:rPr lang="es-ES" dirty="0" err="1"/>
              <a:t>ejm</a:t>
            </a:r>
            <a:r>
              <a:rPr lang="es-ES" dirty="0"/>
              <a:t>: </a:t>
            </a:r>
            <a:r>
              <a:rPr lang="es-ES" dirty="0" err="1"/>
              <a:t>Iburprofeno,Naproxeno</a:t>
            </a:r>
            <a:r>
              <a:rPr lang="es-ES" dirty="0"/>
              <a:t>, Aspirina y </a:t>
            </a:r>
            <a:r>
              <a:rPr lang="es-ES" dirty="0" err="1"/>
              <a:t>Diclofenac</a:t>
            </a:r>
            <a:r>
              <a:rPr lang="es-ES" dirty="0"/>
              <a:t>.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i="1" dirty="0"/>
              <a:t>¡Cuidado!</a:t>
            </a:r>
            <a:r>
              <a:rPr lang="es-ES" dirty="0"/>
              <a:t> Contraindicado en el embarazo (puede inducir aborto).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Antiácidos: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Ejemplos:</a:t>
            </a:r>
            <a:r>
              <a:rPr lang="es-ES" dirty="0"/>
              <a:t> Sales de Aluminio, Magnesio, Calcio.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Mecanismo:</a:t>
            </a:r>
            <a:r>
              <a:rPr lang="es-ES" dirty="0"/>
              <a:t> Neutralizan directamente el ácido ya presente en el estómago.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Usos:</a:t>
            </a:r>
            <a:r>
              <a:rPr lang="es-ES" dirty="0"/>
              <a:t> Alivio rápido de la acidez y la indigestión.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Efectos secundarios:</a:t>
            </a:r>
            <a:r>
              <a:rPr lang="es-ES" dirty="0"/>
              <a:t> Estreñimiento (aluminio/calcio), diarrea (magnesio).</a:t>
            </a:r>
          </a:p>
          <a:p>
            <a:endParaRPr lang="es-ES" dirty="0"/>
          </a:p>
        </p:txBody>
      </p:sp>
      <p:pic>
        <p:nvPicPr>
          <p:cNvPr id="5" name="Imagen 4" descr="Dibujo de una persona&#10;&#10;El contenido generado por IA puede ser incorrecto.">
            <a:extLst>
              <a:ext uri="{FF2B5EF4-FFF2-40B4-BE49-F238E27FC236}">
                <a16:creationId xmlns:a16="http://schemas.microsoft.com/office/drawing/2014/main" id="{87BE72F3-FEE4-AB6B-3D25-637A04D0E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329" y="0"/>
            <a:ext cx="3008671" cy="517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07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366683E-4D30-FDF5-1CC6-BEC2371D3508}"/>
              </a:ext>
            </a:extLst>
          </p:cNvPr>
          <p:cNvSpPr txBox="1"/>
          <p:nvPr/>
        </p:nvSpPr>
        <p:spPr>
          <a:xfrm>
            <a:off x="1022555" y="314634"/>
            <a:ext cx="1020588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                         Consideraciones de Enfermería y Enzimas/Bilis</a:t>
            </a:r>
            <a:endParaRPr lang="es-ES" dirty="0"/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Rol de Enfermería y Ayudantes de la Digestión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Rol de Enfermería en Fármacos Anti-Secretores: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Educación al paciente:</a:t>
            </a:r>
            <a:r>
              <a:rPr lang="es-ES" dirty="0"/>
              <a:t> Cómo y cuándo tomar los medicamentos (IBP antes de comidas, sucralfato con estómago vacío, antiácidos no junto con otros fármacos).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Monitoreo:</a:t>
            </a:r>
            <a:r>
              <a:rPr lang="es-ES" dirty="0"/>
              <a:t> Alivio de síntomas, efectos secundarios (estreñimiento/diarrea, cefalea).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Estilo de vida:</a:t>
            </a:r>
            <a:r>
              <a:rPr lang="es-ES" dirty="0"/>
              <a:t> Dieta, evitar irritantes (cafeína, alcohol, tabaco), elevar la cabecera de la cama para el reflujo.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Enzimas Pancreáticas: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Ejemplos:</a:t>
            </a:r>
            <a:r>
              <a:rPr lang="es-ES" dirty="0"/>
              <a:t> </a:t>
            </a:r>
            <a:r>
              <a:rPr lang="es-ES" dirty="0" err="1"/>
              <a:t>Pancrelipasa</a:t>
            </a:r>
            <a:r>
              <a:rPr lang="es-ES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Usos:</a:t>
            </a:r>
            <a:r>
              <a:rPr lang="es-ES" dirty="0"/>
              <a:t> Pacientes con insuficiencia pancreática (fibrosis quística, pancreatitis crónica) que no producen suficientes enzimas para digerir grasas, proteínas y carbohidratos.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Administración:</a:t>
            </a:r>
            <a:r>
              <a:rPr lang="es-ES" dirty="0"/>
              <a:t> Con las comidas y snacks.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Ácidos Biliares: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Ejemplo:</a:t>
            </a:r>
            <a:r>
              <a:rPr lang="es-ES" dirty="0"/>
              <a:t> Ácido </a:t>
            </a:r>
            <a:r>
              <a:rPr lang="es-ES" dirty="0" err="1"/>
              <a:t>ursodesoxicólico</a:t>
            </a:r>
            <a:r>
              <a:rPr lang="es-ES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Usos:</a:t>
            </a:r>
            <a:r>
              <a:rPr lang="es-ES" dirty="0"/>
              <a:t> Disolver cálculos biliares pequeños de colesterol, cirrosis biliar primaria.</a:t>
            </a:r>
          </a:p>
        </p:txBody>
      </p:sp>
    </p:spTree>
    <p:extLst>
      <p:ext uri="{BB962C8B-B14F-4D97-AF65-F5344CB8AC3E}">
        <p14:creationId xmlns:p14="http://schemas.microsoft.com/office/powerpoint/2010/main" val="1769941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D7EE7C2-4669-E36F-5A31-B48C60402338}"/>
              </a:ext>
            </a:extLst>
          </p:cNvPr>
          <p:cNvSpPr txBox="1"/>
          <p:nvPr/>
        </p:nvSpPr>
        <p:spPr>
          <a:xfrm>
            <a:off x="462114" y="737419"/>
            <a:ext cx="1037303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                             INTRODUCCION 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Farmacología Digestiva: Hipolipemiantes y Obesidad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Subtítulo:</a:t>
            </a:r>
            <a:r>
              <a:rPr lang="es-ES" dirty="0"/>
              <a:t> Cuidando el Corazón y el Peso: Una Perspectiva de Enfermería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¿Por qué este tema es vital?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La hiperlipidemia (colesterol y triglicéridos altos) y la obesidad son factores de riesgo principales para enfermedades cardiovasculares (infartos, ACV).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El control farmacológico y la educación son esenciales para la prevención.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Conceptos Clave: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Hipolipemiantes:</a:t>
            </a:r>
            <a:r>
              <a:rPr lang="es-ES" dirty="0"/>
              <a:t> Fármacos que reducen los niveles de lípidos (grasas) en la sangre.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Obesidad:</a:t>
            </a:r>
            <a:r>
              <a:rPr lang="es-ES" dirty="0"/>
              <a:t> Condición crónica que requiere manejo integral (dieta, ejercicio y, a veces, fármacos).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Nuestro Rol: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Monitorear, educar sobre la adherencia al tratamiento y reconocer efectos adversos.</a:t>
            </a:r>
          </a:p>
        </p:txBody>
      </p:sp>
    </p:spTree>
    <p:extLst>
      <p:ext uri="{BB962C8B-B14F-4D97-AF65-F5344CB8AC3E}">
        <p14:creationId xmlns:p14="http://schemas.microsoft.com/office/powerpoint/2010/main" val="3991106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8A73B03-D354-1322-57D1-AA700519F595}"/>
              </a:ext>
            </a:extLst>
          </p:cNvPr>
          <p:cNvSpPr txBox="1"/>
          <p:nvPr/>
        </p:nvSpPr>
        <p:spPr>
          <a:xfrm>
            <a:off x="786582" y="671691"/>
            <a:ext cx="10068231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                                Fármacos Hipolipemiantes I: Las Estatinas</a:t>
            </a:r>
            <a:endParaRPr lang="es-ES" dirty="0"/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Estatinas: Los Caballos de Batalla del Colesterol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Grupo principal:</a:t>
            </a:r>
            <a:r>
              <a:rPr lang="es-ES" dirty="0"/>
              <a:t> Inhibidores de la HMG-</a:t>
            </a:r>
            <a:r>
              <a:rPr lang="es-ES" dirty="0" err="1"/>
              <a:t>CoA</a:t>
            </a:r>
            <a:r>
              <a:rPr lang="es-ES" dirty="0"/>
              <a:t> Reductasa (¡el nombre clave!).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Ejemplos:</a:t>
            </a:r>
            <a:r>
              <a:rPr lang="es-ES" dirty="0"/>
              <a:t> Atorvastatina, Simvastatina, Rosuvastatina.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Mecanismo de Acción: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Bloquean la enzima (HMG-</a:t>
            </a:r>
            <a:r>
              <a:rPr lang="es-ES" dirty="0" err="1"/>
              <a:t>CoA</a:t>
            </a:r>
            <a:r>
              <a:rPr lang="es-ES" dirty="0"/>
              <a:t> Reductasa) que es crucial para la producción de colesterol en el hígado.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Esto obliga al hígado a "capturar" más Colesterol LDL ("malo") de la sangre.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Efecto principal: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Reducen el colesterol LDL de forma potente.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Consideraciones de Enfermería (¡Muy Importante!):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Tomar por la noche</a:t>
            </a:r>
            <a:r>
              <a:rPr lang="es-ES" dirty="0"/>
              <a:t> (la síntesis de colesterol es mayor durante la noche, aunque las estatinas de vida media larga como la Atorvastatina pueden ser por la mañana).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Monitoreo de la función hepática (transaminasas).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Mialgias (dolor muscular):</a:t>
            </a:r>
            <a:r>
              <a:rPr lang="es-ES" dirty="0"/>
              <a:t> Es el efecto adverso más común.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Riesgo de Rabdomiólisis</a:t>
            </a:r>
            <a:r>
              <a:rPr lang="es-ES" dirty="0"/>
              <a:t> (daño muscular grave, </a:t>
            </a:r>
            <a:r>
              <a:rPr lang="es-ES" i="1" dirty="0"/>
              <a:t>¡Reportar dolor muscular intenso!</a:t>
            </a:r>
            <a:r>
              <a:rPr lang="es-ES" dirty="0"/>
              <a:t>)</a:t>
            </a:r>
          </a:p>
          <a:p>
            <a:pPr>
              <a:buNone/>
            </a:pPr>
            <a:br>
              <a:rPr lang="es-ES" dirty="0"/>
            </a:br>
            <a:endParaRPr lang="es-AR" dirty="0"/>
          </a:p>
        </p:txBody>
      </p:sp>
      <p:pic>
        <p:nvPicPr>
          <p:cNvPr id="5" name="Imagen 4" descr="Una captura de pantalla de un celular con texto e imagen&#10;&#10;El contenido generado por IA puede ser incorrecto.">
            <a:extLst>
              <a:ext uri="{FF2B5EF4-FFF2-40B4-BE49-F238E27FC236}">
                <a16:creationId xmlns:a16="http://schemas.microsoft.com/office/drawing/2014/main" id="{03E4B8C7-6EE3-CD4B-7476-24EC9C313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658" y="0"/>
            <a:ext cx="3350342" cy="268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72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A37E9F8-EA3E-BB6E-1FF8-0BE9FF8AA334}"/>
              </a:ext>
            </a:extLst>
          </p:cNvPr>
          <p:cNvSpPr txBox="1"/>
          <p:nvPr/>
        </p:nvSpPr>
        <p:spPr>
          <a:xfrm>
            <a:off x="511277" y="688258"/>
            <a:ext cx="835742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                                  Fármacos Hipolipemiantes II: Otros Grupos</a:t>
            </a:r>
            <a:endParaRPr lang="es-ES" dirty="0"/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Más Allá de las Estatinas: Diversos Mecanismos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Fibratos: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Ejemplos:</a:t>
            </a:r>
            <a:r>
              <a:rPr lang="es-ES" dirty="0"/>
              <a:t> </a:t>
            </a:r>
            <a:r>
              <a:rPr lang="es-ES" dirty="0" err="1"/>
              <a:t>Gemfibrozilo</a:t>
            </a:r>
            <a:r>
              <a:rPr lang="es-ES" dirty="0"/>
              <a:t>, </a:t>
            </a:r>
            <a:r>
              <a:rPr lang="es-ES" dirty="0" err="1"/>
              <a:t>Fenofibrato</a:t>
            </a:r>
            <a:r>
              <a:rPr lang="es-ES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Mecanismo:</a:t>
            </a:r>
            <a:r>
              <a:rPr lang="es-ES" dirty="0"/>
              <a:t> Activan receptores nucleares que </a:t>
            </a:r>
            <a:r>
              <a:rPr lang="es-ES" i="1" dirty="0"/>
              <a:t>reducen</a:t>
            </a:r>
            <a:r>
              <a:rPr lang="es-ES" dirty="0"/>
              <a:t> los triglicéridos y </a:t>
            </a:r>
            <a:r>
              <a:rPr lang="es-ES" i="1" dirty="0"/>
              <a:t>aumentan</a:t>
            </a:r>
            <a:r>
              <a:rPr lang="es-ES" dirty="0"/>
              <a:t> ligeramente el Colesterol HDL ("bueno").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Uso principal:</a:t>
            </a:r>
            <a:r>
              <a:rPr lang="es-ES" dirty="0"/>
              <a:t> </a:t>
            </a:r>
            <a:r>
              <a:rPr lang="es-ES" dirty="0" err="1"/>
              <a:t>Hipertrigliceridemia</a:t>
            </a:r>
            <a:r>
              <a:rPr lang="es-ES" dirty="0"/>
              <a:t> severa.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Consideración:</a:t>
            </a:r>
            <a:r>
              <a:rPr lang="es-ES" dirty="0"/>
              <a:t> Aumentan el riesgo de cálculos biliares y no deben usarse con estatinas (aumenta el riesgo de rabdomiólisis).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 err="1"/>
              <a:t>Ezetimiba</a:t>
            </a:r>
            <a:r>
              <a:rPr lang="es-ES" b="1" dirty="0"/>
              <a:t>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Mecanismo:</a:t>
            </a:r>
            <a:r>
              <a:rPr lang="es-ES" dirty="0"/>
              <a:t> Bloquea la </a:t>
            </a:r>
            <a:r>
              <a:rPr lang="es-ES" i="1" dirty="0"/>
              <a:t>absorción</a:t>
            </a:r>
            <a:r>
              <a:rPr lang="es-ES" dirty="0"/>
              <a:t> de colesterol a nivel intestinal.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Uso:</a:t>
            </a:r>
            <a:r>
              <a:rPr lang="es-ES" dirty="0"/>
              <a:t> Se suele usar en combinación con estatinas para potenciar el efecto.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Resinas de Intercambio Iónico (Secuestradores de Ácidos Biliares):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Ejemplo:</a:t>
            </a:r>
            <a:r>
              <a:rPr lang="es-ES" dirty="0"/>
              <a:t> Colestiramina.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Mecanismo:</a:t>
            </a:r>
            <a:r>
              <a:rPr lang="es-ES" dirty="0"/>
              <a:t> Se unen a los ácidos biliares en el intestino, evitando su reabsorción. El cuerpo usa el colesterol para hacer nuevos ácidos biliares, bajando el LDL.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Consideración:</a:t>
            </a:r>
            <a:r>
              <a:rPr lang="es-ES" dirty="0"/>
              <a:t> Pueden interferir con la absorción de otros medicamentos (dar otros fármacos 1 hora antes o 4 horas después).</a:t>
            </a:r>
          </a:p>
          <a:p>
            <a:endParaRPr lang="es-ES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86533748-1321-1827-8564-659FC0E1B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575" y="98323"/>
            <a:ext cx="3628102" cy="574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28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68D513-721E-DB2A-28E1-2426EA2BF702}"/>
              </a:ext>
            </a:extLst>
          </p:cNvPr>
          <p:cNvSpPr txBox="1"/>
          <p:nvPr/>
        </p:nvSpPr>
        <p:spPr>
          <a:xfrm>
            <a:off x="363794" y="503757"/>
            <a:ext cx="1112028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               Farmacología para el Manejo de la Obesidad</a:t>
            </a:r>
            <a:endParaRPr lang="es-ES" dirty="0"/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Fármacos Anti-Obesidad: Apoyo para la Pérdida de Peso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Principios Clave:</a:t>
            </a:r>
            <a:r>
              <a:rPr lang="es-ES" dirty="0"/>
              <a:t> Los fármacos son </a:t>
            </a:r>
            <a:r>
              <a:rPr lang="es-ES" i="1" dirty="0"/>
              <a:t>ayudas</a:t>
            </a:r>
            <a:r>
              <a:rPr lang="es-ES" dirty="0"/>
              <a:t> para la dieta y el ejercicio, no un reemplazo. Se usan en pacientes con IMC alto o comorbilidades.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 err="1"/>
              <a:t>Orlistat</a:t>
            </a:r>
            <a:r>
              <a:rPr lang="es-ES" b="1" dirty="0"/>
              <a:t>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Mecanismo:</a:t>
            </a:r>
            <a:r>
              <a:rPr lang="es-ES" dirty="0"/>
              <a:t> Inhibe la lipasa gastrointestinal. Esto evita que el 30% de la grasa dietética se absorba.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Efectos secundarios (¡Enfermería!):</a:t>
            </a:r>
            <a:r>
              <a:rPr lang="es-ES" dirty="0"/>
              <a:t> Deposiciones grasosas (esteatorrea), urgencia fecal.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Recomendación:</a:t>
            </a:r>
            <a:r>
              <a:rPr lang="es-ES" dirty="0"/>
              <a:t> Suplementar con vitaminas liposolubles (A, D, E, K).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 err="1"/>
              <a:t>Liraglutida</a:t>
            </a:r>
            <a:r>
              <a:rPr lang="es-ES" b="1" dirty="0"/>
              <a:t> / </a:t>
            </a:r>
            <a:r>
              <a:rPr lang="es-ES" b="1" dirty="0" err="1"/>
              <a:t>Semaglutida</a:t>
            </a:r>
            <a:r>
              <a:rPr lang="es-ES" b="1" dirty="0"/>
              <a:t> (Análogos de GLP-1):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Mecanismo:</a:t>
            </a:r>
            <a:r>
              <a:rPr lang="es-ES" dirty="0"/>
              <a:t> Imitan una hormona intestinal que aumenta la saciedad y enlentece el vaciamiento gástrico, haciendo que la persona se sienta llena antes.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Uso:</a:t>
            </a:r>
            <a:r>
              <a:rPr lang="es-ES" dirty="0"/>
              <a:t> Se usan también para la diabetes.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Administración:</a:t>
            </a:r>
            <a:r>
              <a:rPr lang="es-ES" dirty="0"/>
              <a:t> Inyectables (principalmente).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Consideración de Enfermería: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Educar sobre los cambios en la dieta para reducir los efectos secundarios de </a:t>
            </a:r>
            <a:r>
              <a:rPr lang="es-ES" dirty="0" err="1"/>
              <a:t>Orlistat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8703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1F3F72B-EB90-041A-EF76-2EB507A52C9A}"/>
              </a:ext>
            </a:extLst>
          </p:cNvPr>
          <p:cNvSpPr txBox="1"/>
          <p:nvPr/>
        </p:nvSpPr>
        <p:spPr>
          <a:xfrm>
            <a:off x="344130" y="573430"/>
            <a:ext cx="8445909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dirty="0"/>
              <a:t>                               </a:t>
            </a:r>
            <a:r>
              <a:rPr lang="es-ES" b="1" dirty="0"/>
              <a:t>Rol de Enfermería : Educar, Monitorear y Prevenir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Adherencia al Tratamiento: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Muchos tratamientos son a largo plazo; educar al paciente sobre la importancia de la constancia (especialmente con estatinas).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Educación Dietética: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Siempre enfatizar la reducción de grasas saturadas y el aumento de fibra.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En el caso de </a:t>
            </a:r>
            <a:r>
              <a:rPr lang="es-ES" dirty="0" err="1"/>
              <a:t>Orlistat</a:t>
            </a:r>
            <a:r>
              <a:rPr lang="es-ES" dirty="0"/>
              <a:t>, explicar que, si comen mucha grasa, tendrán efectos gastrointestinales (motivar la dieta).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Monitorización Clínica y Laboratorial: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Laboratorio:</a:t>
            </a:r>
            <a:r>
              <a:rPr lang="es-ES" dirty="0"/>
              <a:t> Colesterol Total, LDL, HDL, Triglicéridos, Transaminasas (Estatinas).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Clínica:</a:t>
            </a:r>
            <a:r>
              <a:rPr lang="es-ES" dirty="0"/>
              <a:t> Dolor muscular (Estatinas), cambios en las heces (</a:t>
            </a:r>
            <a:r>
              <a:rPr lang="es-ES" dirty="0" err="1"/>
              <a:t>Orlistat</a:t>
            </a:r>
            <a:r>
              <a:rPr lang="es-ES" dirty="0"/>
              <a:t>), presión arterial y glucemia.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Interacciones Farmacológicas: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Revisar la medicación concomitante. </a:t>
            </a:r>
            <a:r>
              <a:rPr lang="es-ES" b="1" dirty="0"/>
              <a:t>¡Cuidado con el jugo de pomelo y las Estatinas!</a:t>
            </a:r>
            <a:r>
              <a:rPr lang="es-ES" dirty="0"/>
              <a:t> (Aumenta su concentración y el riesgo de efectos adversos).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5" name="Imagen 4" descr="Imagen que contiene persona, interior, parado, mujer&#10;&#10;El contenido generado por IA puede ser incorrecto.">
            <a:extLst>
              <a:ext uri="{FF2B5EF4-FFF2-40B4-BE49-F238E27FC236}">
                <a16:creationId xmlns:a16="http://schemas.microsoft.com/office/drawing/2014/main" id="{0A822890-3F91-CD21-C731-5262528BB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698" y="786580"/>
            <a:ext cx="2979174" cy="524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87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81DFD26-2734-9B39-63A0-EACE87C71497}"/>
              </a:ext>
            </a:extLst>
          </p:cNvPr>
          <p:cNvSpPr txBox="1"/>
          <p:nvPr/>
        </p:nvSpPr>
        <p:spPr>
          <a:xfrm>
            <a:off x="275303" y="695657"/>
            <a:ext cx="1067783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s-ES" dirty="0"/>
          </a:p>
          <a:p>
            <a:pPr>
              <a:buNone/>
            </a:pPr>
            <a:r>
              <a:rPr lang="es-ES" b="1" dirty="0"/>
              <a:t>                                                               Farmacología de los Fármacos Hipouricemiantes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Subtítulo:</a:t>
            </a:r>
            <a:r>
              <a:rPr lang="es-ES" dirty="0"/>
              <a:t> Manejando el Ácido Úrico: Evitando y Tratando la Gota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¿Qué es el Ácido Úrico?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Producto de desecho del metabolismo de las purinas.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Eliminado principalmente por los riñones.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¿Qué es la Hiperuricemia?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Niveles elevados de ácido úrico en sangre.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¿Qué es la Gota?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Artritis dolorosa por cristales de urato en articulaciones.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Nuestro Objetivo: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Comprender fármacos que reducen el ácido úrico para prevenir ataques de gota y sus complicaciones.</a:t>
            </a:r>
          </a:p>
          <a:p>
            <a:pPr>
              <a:buNone/>
            </a:pPr>
            <a:br>
              <a:rPr lang="es-ES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14129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3535F0A-CB78-8483-489D-1F8CED17D4F1}"/>
              </a:ext>
            </a:extLst>
          </p:cNvPr>
          <p:cNvSpPr txBox="1"/>
          <p:nvPr/>
        </p:nvSpPr>
        <p:spPr>
          <a:xfrm>
            <a:off x="285136" y="1012722"/>
            <a:ext cx="817060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                      Fisiopatología y Objetivos del Tratamiento</a:t>
            </a:r>
            <a:endParaRPr lang="es-ES" dirty="0"/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De la Purina al Dolor: ¿Cómo se eleva el Ácido Úrico?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Causas de Hiperuricemia: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Producción excesiva de ácido úrico (dieta, cáncer).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Eliminación deficiente por los riñones (más común).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Ciclo del Ácido Úrico: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Purinas → Hipoxantina → Xantina → Ácido Úrico (por Xantina Oxidasa).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Objetivos Terapéuticos: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Agudo:</a:t>
            </a:r>
            <a:r>
              <a:rPr lang="es-ES" dirty="0"/>
              <a:t> Aliviar el ataque de gota (dolor e inflamación).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Crónico:</a:t>
            </a:r>
            <a:r>
              <a:rPr lang="es-ES" dirty="0"/>
              <a:t> Reducir el ácido úrico en sangre para prevenir futuros ataques y daño.</a:t>
            </a:r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F2EB12B9-B822-1243-FE55-63D64853B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897" y="0"/>
            <a:ext cx="4660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1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AB5ADCD-D04D-BF1B-DCD3-64B23767D080}"/>
              </a:ext>
            </a:extLst>
          </p:cNvPr>
          <p:cNvSpPr txBox="1"/>
          <p:nvPr/>
        </p:nvSpPr>
        <p:spPr>
          <a:xfrm>
            <a:off x="688259" y="442453"/>
            <a:ext cx="770849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    Fármacos que Disminuyen la Producción de Ácido Úrico</a:t>
            </a:r>
            <a:endParaRPr lang="es-ES" dirty="0"/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"¡Frenando la Fábrica de Ácido Úrico!"</a:t>
            </a:r>
          </a:p>
          <a:p>
            <a:pPr>
              <a:buNone/>
            </a:pPr>
            <a:r>
              <a:rPr lang="es-ES" b="1" dirty="0"/>
              <a:t> </a:t>
            </a:r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Inhibidores de la Xantina Oxidasa (IXO):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i="1" dirty="0"/>
              <a:t>Primera línea para hiperuricemia crónica.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Alopurinol:</a:t>
            </a:r>
            <a:endParaRPr lang="es-ES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Mecanismo: Bloquea la Xantina Oxidasa, disminuyendo la producción de ácido úrico.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Administración: Una vez al día, con alimentos.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Efectos Secundarios: Náuseas, diarrea, erupciones cutáneas (¡vigilar graves!).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Interacciones: Potencia anticoagulantes, aumenta toxicidad con Azatioprina.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 err="1"/>
              <a:t>Febuxostat</a:t>
            </a:r>
            <a:r>
              <a:rPr lang="es-ES" b="1" dirty="0"/>
              <a:t>:</a:t>
            </a:r>
            <a:endParaRPr lang="es-ES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Mecanismo: Bloquea Xantina Oxidasa (más selectivo).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Uso: Alternativa si Alopurinol no se tolera o es ineficaz.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Efectos Secundarios: Náuseas, disfunción hepática (rara).</a:t>
            </a:r>
          </a:p>
          <a:p>
            <a:pPr>
              <a:buNone/>
            </a:pPr>
            <a:br>
              <a:rPr lang="es-ES" dirty="0"/>
            </a:br>
            <a:endParaRPr lang="es-AR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8646C4EE-D353-0C6A-D647-51F36F3C6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929" y="0"/>
            <a:ext cx="39230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6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473DDA9-E64E-A193-7F6C-0B1F5144BC2E}"/>
              </a:ext>
            </a:extLst>
          </p:cNvPr>
          <p:cNvSpPr txBox="1"/>
          <p:nvPr/>
        </p:nvSpPr>
        <p:spPr>
          <a:xfrm>
            <a:off x="580104" y="589935"/>
            <a:ext cx="836725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Fármacos que Aumentan la Eliminación de Ácido Úrico (Uricosúricos)</a:t>
            </a:r>
            <a:endParaRPr lang="es-ES" dirty="0"/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Título:</a:t>
            </a:r>
            <a:r>
              <a:rPr lang="es-ES" dirty="0"/>
              <a:t> "¡Abriendo las Compuertas Renales!"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Uricosúricos: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 err="1"/>
              <a:t>Probenecid</a:t>
            </a:r>
            <a:r>
              <a:rPr lang="es-ES" b="1" dirty="0"/>
              <a:t>:</a:t>
            </a:r>
            <a:endParaRPr lang="es-ES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Mecanismo: Aumenta la excreción renal de ácido úrico.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Uso: En pacientes con eliminación deficiente, si IXO no son adecuados.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b="1" dirty="0"/>
              <a:t>¡Clave!</a:t>
            </a:r>
            <a:r>
              <a:rPr lang="es-ES" dirty="0"/>
              <a:t> Ingesta abundante de líquidos (2-3 L/día) para evitar cálculos renales.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No iniciar durante ataque agudo.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s-ES" dirty="0"/>
              <a:t>Efectos Secundarios: Náuseas, erupciones cutáneas, cálculos renales.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Terapia para Gota Aguda (¡No hipouricemiantes!):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Solo alivian el ataque, no bajan el ácido úrico a largo plazo.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 err="1"/>
              <a:t>AINEs</a:t>
            </a:r>
            <a:r>
              <a:rPr lang="es-ES" b="1" dirty="0"/>
              <a:t>:</a:t>
            </a:r>
            <a:r>
              <a:rPr lang="es-ES" dirty="0"/>
              <a:t> Indometacina, Naproxeno.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Colchicina:</a:t>
            </a:r>
            <a:r>
              <a:rPr lang="es-ES" dirty="0"/>
              <a:t> Antiinflamatorio específico.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Corticosteroides:</a:t>
            </a:r>
            <a:r>
              <a:rPr lang="es-ES" dirty="0"/>
              <a:t> Prednisona.</a:t>
            </a:r>
          </a:p>
          <a:p>
            <a:pPr lvl="1"/>
            <a:endParaRPr lang="es-ES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4193480E-9AF8-AF12-B19E-8D733B4C6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710" y="-1"/>
            <a:ext cx="3441290" cy="563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33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8A99876-E2CE-7176-A415-EF0A93F7A92B}"/>
              </a:ext>
            </a:extLst>
          </p:cNvPr>
          <p:cNvSpPr txBox="1"/>
          <p:nvPr/>
        </p:nvSpPr>
        <p:spPr>
          <a:xfrm>
            <a:off x="766917" y="1268361"/>
            <a:ext cx="921282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                          Consideraciones de Enfermería y Educación al Paciente</a:t>
            </a:r>
            <a:endParaRPr lang="es-ES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r>
              <a:rPr lang="es-ES" dirty="0"/>
              <a:t>Rol de Enfermería : Guía y Cuidado en el Manejo de la Gota</a:t>
            </a:r>
          </a:p>
          <a:p>
            <a:pPr>
              <a:buNone/>
            </a:pPr>
            <a:endParaRPr lang="es-ES" b="1" dirty="0"/>
          </a:p>
          <a:p>
            <a:pPr>
              <a:buNone/>
            </a:pPr>
            <a:r>
              <a:rPr lang="es-ES" b="1" dirty="0"/>
              <a:t>Contenido:</a:t>
            </a: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endParaRPr lang="es-E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Educación al Paciente (¡Fundamental!):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Dieta:</a:t>
            </a:r>
            <a:r>
              <a:rPr lang="es-ES" dirty="0"/>
              <a:t> Limitar purinas (carnes rojas, mariscos, vísceras, alcohol, bebidas azucaradas).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Hidratación:</a:t>
            </a:r>
            <a:r>
              <a:rPr lang="es-ES" dirty="0"/>
              <a:t> Insistir en líquidos abundantes.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Adherencia:</a:t>
            </a:r>
            <a:r>
              <a:rPr lang="es-ES" dirty="0"/>
              <a:t> Tratamiento a largo plazo, no suspender por ausencia de síntomas.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Monitoreo: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Laboratorio:</a:t>
            </a:r>
            <a:r>
              <a:rPr lang="es-ES" dirty="0"/>
              <a:t> Nivel de ácido úrico en sangre (meta: &lt; 6 mg/</a:t>
            </a:r>
            <a:r>
              <a:rPr lang="es-ES" dirty="0" err="1"/>
              <a:t>dL</a:t>
            </a:r>
            <a:r>
              <a:rPr lang="es-ES" dirty="0"/>
              <a:t>), función renal y hepática.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b="1" dirty="0"/>
              <a:t>Clínico:</a:t>
            </a:r>
            <a:r>
              <a:rPr lang="es-ES" dirty="0"/>
              <a:t> Efectos secundarios (erupciones, dolor GI), signos de cálculos renales.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/>
              <a:t>Manejo del Ataque Agudo:</a:t>
            </a:r>
            <a:endParaRPr lang="es-E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NO suspender hipouricemiantes; añadir tratamiento antiinflamatorio.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Educar sobre reconocimiento temprano de los síntomas.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F3FB930-5C80-2AB2-E968-F25A8D1B0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038" y="0"/>
            <a:ext cx="3401961" cy="397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2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852DD895-B9AA-9621-1D45-A0457F2B6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19" y="0"/>
            <a:ext cx="1191669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55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88D35-E4A1-2F23-03C1-AB89DA2E9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746"/>
          </a:xfrm>
        </p:spPr>
        <p:txBody>
          <a:bodyPr>
            <a:normAutofit/>
          </a:bodyPr>
          <a:lstStyle/>
          <a:p>
            <a:r>
              <a:rPr lang="es-ES" sz="2800" dirty="0"/>
              <a:t>FARMACOLOGIA CLINICA DEL APARATO DIGESTIVO </a:t>
            </a:r>
            <a:endParaRPr lang="es-AR" sz="28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D39A4C7-2298-BF75-6E5B-AFDA7C41DA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130522"/>
              </p:ext>
            </p:extLst>
          </p:nvPr>
        </p:nvGraphicFramePr>
        <p:xfrm>
          <a:off x="491613" y="1366684"/>
          <a:ext cx="10862188" cy="5191189"/>
        </p:xfrm>
        <a:graphic>
          <a:graphicData uri="http://schemas.openxmlformats.org/drawingml/2006/table">
            <a:tbl>
              <a:tblPr/>
              <a:tblGrid>
                <a:gridCol w="3132668">
                  <a:extLst>
                    <a:ext uri="{9D8B030D-6E8A-4147-A177-3AD203B41FA5}">
                      <a16:colId xmlns:a16="http://schemas.microsoft.com/office/drawing/2014/main" val="4027356109"/>
                    </a:ext>
                  </a:extLst>
                </a:gridCol>
                <a:gridCol w="1932380">
                  <a:extLst>
                    <a:ext uri="{9D8B030D-6E8A-4147-A177-3AD203B41FA5}">
                      <a16:colId xmlns:a16="http://schemas.microsoft.com/office/drawing/2014/main" val="4063885927"/>
                    </a:ext>
                  </a:extLst>
                </a:gridCol>
                <a:gridCol w="1932380">
                  <a:extLst>
                    <a:ext uri="{9D8B030D-6E8A-4147-A177-3AD203B41FA5}">
                      <a16:colId xmlns:a16="http://schemas.microsoft.com/office/drawing/2014/main" val="4036637178"/>
                    </a:ext>
                  </a:extLst>
                </a:gridCol>
                <a:gridCol w="1932380">
                  <a:extLst>
                    <a:ext uri="{9D8B030D-6E8A-4147-A177-3AD203B41FA5}">
                      <a16:colId xmlns:a16="http://schemas.microsoft.com/office/drawing/2014/main" val="79019368"/>
                    </a:ext>
                  </a:extLst>
                </a:gridCol>
                <a:gridCol w="1932380">
                  <a:extLst>
                    <a:ext uri="{9D8B030D-6E8A-4147-A177-3AD203B41FA5}">
                      <a16:colId xmlns:a16="http://schemas.microsoft.com/office/drawing/2014/main" val="1858957043"/>
                    </a:ext>
                  </a:extLst>
                </a:gridCol>
              </a:tblGrid>
              <a:tr h="5491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u="sng" dirty="0"/>
                        <a:t>Clasificación</a:t>
                      </a:r>
                      <a:r>
                        <a:rPr lang="es-AR" sz="1400" b="1" dirty="0"/>
                        <a:t> (</a:t>
                      </a:r>
                      <a:r>
                        <a:rPr lang="es-AR" sz="1400" b="1" u="sng" dirty="0"/>
                        <a:t>Grupo</a:t>
                      </a:r>
                      <a:r>
                        <a:rPr lang="es-AR" sz="1400" b="1" dirty="0"/>
                        <a:t>)</a:t>
                      </a:r>
                      <a:endParaRPr lang="es-AR" sz="1400" dirty="0"/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u="sng" dirty="0"/>
                        <a:t>Ejemplos</a:t>
                      </a:r>
                      <a:r>
                        <a:rPr lang="es-AR" sz="1400" b="1" dirty="0"/>
                        <a:t> </a:t>
                      </a:r>
                      <a:r>
                        <a:rPr lang="es-AR" sz="1400" b="1" u="sng" dirty="0"/>
                        <a:t>de</a:t>
                      </a:r>
                      <a:r>
                        <a:rPr lang="es-AR" sz="1400" b="1" dirty="0"/>
                        <a:t> </a:t>
                      </a:r>
                      <a:r>
                        <a:rPr lang="es-AR" sz="1400" b="1" u="sng" dirty="0"/>
                        <a:t>Fármacos</a:t>
                      </a:r>
                      <a:endParaRPr lang="es-AR" sz="1400" u="sng" dirty="0"/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u="sng" dirty="0"/>
                        <a:t>Mecanismo de Acción (MA)</a:t>
                      </a:r>
                      <a:endParaRPr lang="es-AR" sz="1400" u="sng" dirty="0"/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u="sng" dirty="0"/>
                        <a:t>Reacciones Adversas Clave (RA)</a:t>
                      </a:r>
                      <a:endParaRPr lang="es-AR" sz="1400" u="sng" dirty="0"/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u="sng" dirty="0"/>
                        <a:t>Aplicaciones Terapéuticas (AT)</a:t>
                      </a:r>
                      <a:endParaRPr lang="es-AR" sz="1400" u="sng" dirty="0"/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739196"/>
                  </a:ext>
                </a:extLst>
              </a:tr>
              <a:tr h="20317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400" b="1"/>
                        <a:t>I. Fármacos para el control del ácido</a:t>
                      </a:r>
                      <a:endParaRPr lang="es-ES" sz="1400"/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dirty="0"/>
                        <a:t>Inhibidores de la Bomba de Protones (IBP):</a:t>
                      </a:r>
                      <a:r>
                        <a:rPr lang="es-AR" sz="1400" dirty="0"/>
                        <a:t> Omeprazol, Pantoprazol. </a:t>
                      </a:r>
                      <a:r>
                        <a:rPr lang="es-AR" sz="1400" b="1" dirty="0"/>
                        <a:t>Antagonistas H</a:t>
                      </a:r>
                      <a:r>
                        <a:rPr lang="es-AR" sz="1400" b="1" dirty="0">
                          <a:effectLst/>
                        </a:rPr>
                        <a:t>2</a:t>
                      </a:r>
                      <a:r>
                        <a:rPr lang="es-AR" sz="1400" b="1" dirty="0"/>
                        <a:t>​:</a:t>
                      </a:r>
                      <a:r>
                        <a:rPr lang="es-AR" sz="1400" dirty="0"/>
                        <a:t> Ranitidina (uso limitado). </a:t>
                      </a:r>
                      <a:r>
                        <a:rPr lang="es-AR" sz="1400" b="1" dirty="0"/>
                        <a:t>Antiácidos:</a:t>
                      </a:r>
                      <a:r>
                        <a:rPr lang="es-AR" sz="1400" dirty="0"/>
                        <a:t> Hidróxido de Aluminio/Magnesio.</a:t>
                      </a:r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400" b="1" dirty="0"/>
                        <a:t>IBP:</a:t>
                      </a:r>
                      <a:r>
                        <a:rPr lang="es-ES" sz="1400" dirty="0"/>
                        <a:t> Bloquean la bomba de H</a:t>
                      </a:r>
                      <a:r>
                        <a:rPr lang="es-ES" sz="1400" dirty="0">
                          <a:effectLst/>
                        </a:rPr>
                        <a:t>+</a:t>
                      </a:r>
                      <a:r>
                        <a:rPr lang="es-ES" sz="1400" dirty="0"/>
                        <a:t>/K</a:t>
                      </a:r>
                      <a:r>
                        <a:rPr lang="es-ES" sz="1400" dirty="0">
                          <a:effectLst/>
                        </a:rPr>
                        <a:t>+</a:t>
                      </a:r>
                      <a:r>
                        <a:rPr lang="es-ES" sz="1400" dirty="0"/>
                        <a:t>-ATPasa (la "bomba de ácido") en el estómago. Acido </a:t>
                      </a:r>
                      <a:r>
                        <a:rPr lang="es-ES" sz="1400" dirty="0" err="1"/>
                        <a:t>clorhidrico</a:t>
                      </a:r>
                      <a:r>
                        <a:rPr lang="es-ES" sz="1400" dirty="0"/>
                        <a:t> HCl</a:t>
                      </a:r>
                    </a:p>
                    <a:p>
                      <a:pPr>
                        <a:buNone/>
                      </a:pPr>
                      <a:r>
                        <a:rPr lang="es-ES" sz="1400" dirty="0"/>
                        <a:t> </a:t>
                      </a:r>
                      <a:r>
                        <a:rPr lang="es-ES" sz="1400" b="1" dirty="0"/>
                        <a:t>Antiácidos:</a:t>
                      </a:r>
                      <a:r>
                        <a:rPr lang="es-ES" sz="1400" dirty="0"/>
                        <a:t> Neutralizan el ácido gástrico existente. </a:t>
                      </a:r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400" dirty="0"/>
                        <a:t>Estreñimiento (Aluminio), Diarrea (Magnesio), Cefalea, reducción de absorción de B</a:t>
                      </a:r>
                      <a:r>
                        <a:rPr lang="es-ES" sz="1400" dirty="0">
                          <a:effectLst/>
                        </a:rPr>
                        <a:t>12</a:t>
                      </a:r>
                      <a:r>
                        <a:rPr lang="es-ES" sz="1400" dirty="0"/>
                        <a:t>​ (uso crónico de IBP).</a:t>
                      </a:r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dirty="0"/>
                        <a:t>Enfermedad por Reflujo Gastroesofágico (ERGE)</a:t>
                      </a:r>
                      <a:r>
                        <a:rPr lang="es-AR" sz="1400" dirty="0"/>
                        <a:t>, </a:t>
                      </a:r>
                      <a:r>
                        <a:rPr lang="es-AR" sz="1400" b="1" dirty="0"/>
                        <a:t>Úlcera Péptica</a:t>
                      </a:r>
                      <a:r>
                        <a:rPr lang="es-AR" sz="1400" dirty="0"/>
                        <a:t>, </a:t>
                      </a:r>
                      <a:r>
                        <a:rPr lang="es-AR" sz="1400" b="1" dirty="0"/>
                        <a:t>Dispepsia</a:t>
                      </a:r>
                      <a:r>
                        <a:rPr lang="es-AR" sz="1400" dirty="0"/>
                        <a:t> (indigestión).</a:t>
                      </a:r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339062"/>
                  </a:ext>
                </a:extLst>
              </a:tr>
              <a:tr h="219647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400" b="1"/>
                        <a:t>II. Fármacos que modifican la motilidad</a:t>
                      </a:r>
                      <a:endParaRPr lang="es-ES" sz="1400"/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dirty="0"/>
                        <a:t>Procinéticos:</a:t>
                      </a:r>
                      <a:r>
                        <a:rPr lang="es-AR" sz="1400" dirty="0"/>
                        <a:t> Metoclopramida, Domperidona. </a:t>
                      </a:r>
                      <a:r>
                        <a:rPr lang="es-AR" sz="1400" b="1" dirty="0"/>
                        <a:t>Antiespasmódicos:</a:t>
                      </a:r>
                      <a:r>
                        <a:rPr lang="es-AR" sz="1400" dirty="0"/>
                        <a:t> Hioscina (</a:t>
                      </a:r>
                      <a:r>
                        <a:rPr lang="es-AR" sz="1400" dirty="0" err="1"/>
                        <a:t>Butilbromuro</a:t>
                      </a:r>
                      <a:r>
                        <a:rPr lang="es-AR" sz="1400" dirty="0"/>
                        <a:t> de Hioscina).</a:t>
                      </a:r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400" b="1"/>
                        <a:t>Procinéticos:</a:t>
                      </a:r>
                      <a:r>
                        <a:rPr lang="es-ES" sz="1400"/>
                        <a:t> Aumentan y coordinan el movimiento (peristalsis) gastrointestinal. </a:t>
                      </a:r>
                      <a:r>
                        <a:rPr lang="es-ES" sz="1400" b="1"/>
                        <a:t>Antiespasmódicos:</a:t>
                      </a:r>
                      <a:r>
                        <a:rPr lang="es-ES" sz="1400"/>
                        <a:t> Relajan el músculo liso del intestino.</a:t>
                      </a:r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/>
                        <a:t>Procinéticos (Metoclopramida):</a:t>
                      </a:r>
                      <a:r>
                        <a:rPr lang="es-AR" sz="1400"/>
                        <a:t> Somnolencia, efectos extrapiramidales (movimientos anormales). </a:t>
                      </a:r>
                      <a:r>
                        <a:rPr lang="es-AR" sz="1400" b="1"/>
                        <a:t>Antiespasmódicos:</a:t>
                      </a:r>
                      <a:r>
                        <a:rPr lang="es-AR" sz="1400"/>
                        <a:t> Boca seca, visión borrosa, taquicardia (efectos anticolinérgicos).</a:t>
                      </a:r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400" b="1" dirty="0"/>
                        <a:t>Náuseas y Vómitos</a:t>
                      </a:r>
                      <a:r>
                        <a:rPr lang="es-ES" sz="1400" dirty="0"/>
                        <a:t> (Procinéticos), </a:t>
                      </a:r>
                      <a:r>
                        <a:rPr lang="es-ES" sz="1400" b="1" dirty="0"/>
                        <a:t>Síndrome del Intestino Irritable</a:t>
                      </a:r>
                      <a:r>
                        <a:rPr lang="es-ES" sz="1400" dirty="0"/>
                        <a:t> con predominio de dolor/cólicos (Antiespasmódicos).</a:t>
                      </a:r>
                    </a:p>
                  </a:txBody>
                  <a:tcPr marL="50015" marR="50015" marT="25008" marB="250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2409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95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462CD-4A14-21E3-5921-DD7866D02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16190"/>
          </a:xfrm>
        </p:spPr>
        <p:txBody>
          <a:bodyPr>
            <a:normAutofit/>
          </a:bodyPr>
          <a:lstStyle/>
          <a:p>
            <a:r>
              <a:rPr lang="es-ES" sz="2800" dirty="0"/>
              <a:t>                FARMACOLOGIA CLINICA DEL APARATO DIGESTIVO </a:t>
            </a:r>
            <a:endParaRPr lang="es-AR" sz="28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085188F-CEC0-3C5A-5EEC-E720CEDE82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010707"/>
              </p:ext>
            </p:extLst>
          </p:nvPr>
        </p:nvGraphicFramePr>
        <p:xfrm>
          <a:off x="1494503" y="553598"/>
          <a:ext cx="10337164" cy="6724044"/>
        </p:xfrm>
        <a:graphic>
          <a:graphicData uri="http://schemas.openxmlformats.org/drawingml/2006/table">
            <a:tbl>
              <a:tblPr/>
              <a:tblGrid>
                <a:gridCol w="1942407">
                  <a:extLst>
                    <a:ext uri="{9D8B030D-6E8A-4147-A177-3AD203B41FA5}">
                      <a16:colId xmlns:a16="http://schemas.microsoft.com/office/drawing/2014/main" val="2986158778"/>
                    </a:ext>
                  </a:extLst>
                </a:gridCol>
                <a:gridCol w="2014816">
                  <a:extLst>
                    <a:ext uri="{9D8B030D-6E8A-4147-A177-3AD203B41FA5}">
                      <a16:colId xmlns:a16="http://schemas.microsoft.com/office/drawing/2014/main" val="1191633183"/>
                    </a:ext>
                  </a:extLst>
                </a:gridCol>
                <a:gridCol w="2148609">
                  <a:extLst>
                    <a:ext uri="{9D8B030D-6E8A-4147-A177-3AD203B41FA5}">
                      <a16:colId xmlns:a16="http://schemas.microsoft.com/office/drawing/2014/main" val="613461071"/>
                    </a:ext>
                  </a:extLst>
                </a:gridCol>
                <a:gridCol w="2104685">
                  <a:extLst>
                    <a:ext uri="{9D8B030D-6E8A-4147-A177-3AD203B41FA5}">
                      <a16:colId xmlns:a16="http://schemas.microsoft.com/office/drawing/2014/main" val="3176254515"/>
                    </a:ext>
                  </a:extLst>
                </a:gridCol>
                <a:gridCol w="2126647">
                  <a:extLst>
                    <a:ext uri="{9D8B030D-6E8A-4147-A177-3AD203B41FA5}">
                      <a16:colId xmlns:a16="http://schemas.microsoft.com/office/drawing/2014/main" val="3848453447"/>
                    </a:ext>
                  </a:extLst>
                </a:gridCol>
              </a:tblGrid>
              <a:tr h="32636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u="sng" dirty="0" err="1"/>
                        <a:t>Clasificacion</a:t>
                      </a:r>
                      <a:r>
                        <a:rPr lang="es-AR" sz="1600" b="1" u="sng" dirty="0"/>
                        <a:t>  (Grupo)</a:t>
                      </a:r>
                    </a:p>
                    <a:p>
                      <a:pPr>
                        <a:buNone/>
                      </a:pPr>
                      <a:endParaRPr lang="es-AR" sz="1600" b="1" u="sng" dirty="0"/>
                    </a:p>
                    <a:p>
                      <a:pPr>
                        <a:buNone/>
                      </a:pPr>
                      <a:r>
                        <a:rPr lang="es-AR" sz="1600" b="1" dirty="0" err="1"/>
                        <a:t>III.Laxantes</a:t>
                      </a:r>
                      <a:r>
                        <a:rPr lang="es-AR" sz="1600" b="1" dirty="0"/>
                        <a:t> y Purgantes</a:t>
                      </a:r>
                      <a:endParaRPr lang="es-AR" sz="1600" dirty="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t-BR" sz="1600" b="1" dirty="0"/>
                    </a:p>
                    <a:p>
                      <a:pPr>
                        <a:buNone/>
                      </a:pPr>
                      <a:endParaRPr lang="pt-BR" sz="1600" b="1" dirty="0"/>
                    </a:p>
                    <a:p>
                      <a:pPr>
                        <a:buNone/>
                      </a:pPr>
                      <a:endParaRPr lang="pt-BR" sz="1600" b="1" dirty="0"/>
                    </a:p>
                    <a:p>
                      <a:pPr>
                        <a:buNone/>
                      </a:pPr>
                      <a:endParaRPr lang="pt-BR" sz="1600" b="1" dirty="0"/>
                    </a:p>
                    <a:p>
                      <a:pPr>
                        <a:buNone/>
                      </a:pPr>
                      <a:endParaRPr lang="pt-BR" sz="1600" b="1" dirty="0"/>
                    </a:p>
                    <a:p>
                      <a:pPr>
                        <a:buNone/>
                      </a:pPr>
                      <a:r>
                        <a:rPr lang="pt-BR" sz="1600" b="1" u="sng" dirty="0" err="1"/>
                        <a:t>Ejemplos</a:t>
                      </a:r>
                      <a:r>
                        <a:rPr lang="pt-BR" sz="1600" b="1" u="sng" dirty="0"/>
                        <a:t> de Fármacos</a:t>
                      </a:r>
                    </a:p>
                    <a:p>
                      <a:pPr>
                        <a:buNone/>
                      </a:pPr>
                      <a:endParaRPr lang="pt-BR" sz="1600" b="1" dirty="0"/>
                    </a:p>
                    <a:p>
                      <a:pPr>
                        <a:buNone/>
                      </a:pPr>
                      <a:r>
                        <a:rPr lang="pt-BR" sz="1600" b="1" dirty="0"/>
                        <a:t>Formadores de </a:t>
                      </a:r>
                      <a:r>
                        <a:rPr lang="pt-BR" sz="1600" b="1" dirty="0" err="1"/>
                        <a:t>Volumen</a:t>
                      </a:r>
                      <a:r>
                        <a:rPr lang="pt-BR" sz="1600" b="1" dirty="0"/>
                        <a:t>:</a:t>
                      </a:r>
                      <a:r>
                        <a:rPr lang="pt-BR" sz="1600" dirty="0"/>
                        <a:t> </a:t>
                      </a:r>
                      <a:r>
                        <a:rPr lang="pt-BR" sz="1600" dirty="0" err="1"/>
                        <a:t>Psyllium</a:t>
                      </a:r>
                      <a:r>
                        <a:rPr lang="pt-BR" sz="1600" dirty="0"/>
                        <a:t>. </a:t>
                      </a:r>
                      <a:r>
                        <a:rPr lang="pt-BR" sz="1600" b="1" dirty="0"/>
                        <a:t>Osmóticos:</a:t>
                      </a:r>
                      <a:r>
                        <a:rPr lang="pt-BR" sz="1600" dirty="0"/>
                        <a:t> </a:t>
                      </a:r>
                      <a:r>
                        <a:rPr lang="pt-BR" sz="1600" dirty="0" err="1"/>
                        <a:t>Polietilenglicol</a:t>
                      </a:r>
                      <a:r>
                        <a:rPr lang="pt-BR" sz="1600" dirty="0"/>
                        <a:t> (PEG), </a:t>
                      </a:r>
                      <a:r>
                        <a:rPr lang="pt-BR" sz="1600" dirty="0" err="1"/>
                        <a:t>Lactulosa</a:t>
                      </a:r>
                      <a:r>
                        <a:rPr lang="pt-BR" sz="1600" dirty="0"/>
                        <a:t>. </a:t>
                      </a:r>
                      <a:r>
                        <a:rPr lang="pt-BR" sz="1600" b="1" dirty="0"/>
                        <a:t>Estimulantes:</a:t>
                      </a:r>
                      <a:r>
                        <a:rPr lang="pt-BR" sz="1600" dirty="0"/>
                        <a:t> </a:t>
                      </a:r>
                      <a:r>
                        <a:rPr lang="pt-BR" sz="1600" dirty="0" err="1"/>
                        <a:t>Bisacodilo</a:t>
                      </a:r>
                      <a:r>
                        <a:rPr lang="pt-BR" sz="1600" dirty="0"/>
                        <a:t>, </a:t>
                      </a:r>
                      <a:r>
                        <a:rPr lang="pt-BR" sz="1600" dirty="0" err="1"/>
                        <a:t>Senósidos</a:t>
                      </a:r>
                      <a:r>
                        <a:rPr lang="pt-BR" sz="1600" dirty="0"/>
                        <a:t>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r>
                        <a:rPr lang="es-ES" sz="1600" b="1" u="sng" dirty="0"/>
                        <a:t>Mecanismos de Acción       </a:t>
                      </a:r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r>
                        <a:rPr lang="es-ES" sz="1600" b="1" dirty="0"/>
                        <a:t>Osmóticos:</a:t>
                      </a:r>
                      <a:r>
                        <a:rPr lang="es-ES" sz="1600" dirty="0"/>
                        <a:t> Atraen agua hacia el lumen intestinal, ablandando las heces. </a:t>
                      </a:r>
                      <a:r>
                        <a:rPr lang="es-ES" sz="1600" b="1" dirty="0"/>
                        <a:t>Estimulantes:</a:t>
                      </a:r>
                      <a:r>
                        <a:rPr lang="es-ES" sz="1600" dirty="0"/>
                        <a:t> Irritan la pared intestinal, aumentando el movimiento.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r>
                        <a:rPr lang="es-ES" sz="1600" b="1" u="sng" dirty="0"/>
                        <a:t>Reacciones Adversas</a:t>
                      </a:r>
                      <a:r>
                        <a:rPr lang="es-ES" sz="1600" b="1" dirty="0"/>
                        <a:t>                 </a:t>
                      </a:r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r>
                        <a:rPr lang="es-ES" sz="1600" b="1" dirty="0"/>
                        <a:t>Todos:</a:t>
                      </a:r>
                      <a:r>
                        <a:rPr lang="es-ES" sz="1600" dirty="0"/>
                        <a:t> Calambres abdominales, Flatulencia. </a:t>
                      </a:r>
                      <a:r>
                        <a:rPr lang="es-ES" sz="1600" b="1" dirty="0"/>
                        <a:t>Uso crónico:</a:t>
                      </a:r>
                      <a:r>
                        <a:rPr lang="es-ES" sz="1600" dirty="0"/>
                        <a:t> Desequilibrio electrolítico y dependencia.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r>
                        <a:rPr lang="es-ES" sz="1600" b="1" u="sng" dirty="0"/>
                        <a:t>Aplicaciones </a:t>
                      </a:r>
                      <a:r>
                        <a:rPr lang="es-ES" sz="1600" b="1" u="sng" dirty="0" err="1"/>
                        <a:t>Terapeuticas</a:t>
                      </a:r>
                      <a:r>
                        <a:rPr lang="es-ES" sz="1600" b="1" u="sng" dirty="0"/>
                        <a:t> (AT)</a:t>
                      </a:r>
                    </a:p>
                    <a:p>
                      <a:pPr>
                        <a:buNone/>
                      </a:pPr>
                      <a:endParaRPr lang="es-ES" sz="1600" b="1" dirty="0"/>
                    </a:p>
                    <a:p>
                      <a:pPr>
                        <a:buNone/>
                      </a:pPr>
                      <a:r>
                        <a:rPr lang="es-ES" sz="1600" b="1" dirty="0"/>
                        <a:t>Estreñimiento</a:t>
                      </a:r>
                      <a:r>
                        <a:rPr lang="es-ES" sz="1600" dirty="0"/>
                        <a:t> agudo o crónico. </a:t>
                      </a:r>
                      <a:r>
                        <a:rPr lang="es-ES" sz="1600" b="1" dirty="0"/>
                        <a:t>Preparación</a:t>
                      </a:r>
                      <a:r>
                        <a:rPr lang="es-ES" sz="1600" dirty="0"/>
                        <a:t> intestinal para procedimientos.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453249"/>
                  </a:ext>
                </a:extLst>
              </a:tr>
              <a:tr h="24871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dirty="0"/>
                        <a:t>IV. Antidiarreicos</a:t>
                      </a:r>
                      <a:endParaRPr lang="es-AR" sz="1600" dirty="0"/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/>
                        <a:t>Inhibidores de la Motilidad:</a:t>
                      </a:r>
                      <a:r>
                        <a:rPr lang="es-AR" sz="1600"/>
                        <a:t> Loperamida. </a:t>
                      </a:r>
                      <a:r>
                        <a:rPr lang="es-AR" sz="1600" b="1"/>
                        <a:t>Adsorbentes:</a:t>
                      </a:r>
                      <a:r>
                        <a:rPr lang="es-AR" sz="1600"/>
                        <a:t> Caolín/Pectina. </a:t>
                      </a:r>
                      <a:r>
                        <a:rPr lang="es-AR" sz="1600" b="1"/>
                        <a:t>Protectores:</a:t>
                      </a:r>
                      <a:r>
                        <a:rPr lang="es-AR" sz="1600"/>
                        <a:t> Subsalicilato de Bismuto.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b="1" dirty="0"/>
                        <a:t>Loperamida:</a:t>
                      </a:r>
                      <a:r>
                        <a:rPr lang="es-ES" sz="1600" dirty="0"/>
                        <a:t> Reduce la velocidad de la motilidad intestinal (peristalsis). </a:t>
                      </a:r>
                      <a:r>
                        <a:rPr lang="es-ES" sz="1600" b="1" dirty="0"/>
                        <a:t>Bismuto:</a:t>
                      </a:r>
                      <a:r>
                        <a:rPr lang="es-ES" sz="1600" dirty="0"/>
                        <a:t> Reduce las secreciones y tiene acción antimicrobiana suave.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dirty="0"/>
                        <a:t>Estreñimiento, mareos (Loperamida). Oscurecimiento temporal de heces y lengua (Bismuto).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dirty="0"/>
                        <a:t>Tratamiento sintomático de la </a:t>
                      </a:r>
                      <a:r>
                        <a:rPr lang="es-ES" sz="1600" b="1" dirty="0"/>
                        <a:t>Diarrea</a:t>
                      </a:r>
                      <a:r>
                        <a:rPr lang="es-ES" sz="1600" dirty="0"/>
                        <a:t> (no infecciosa grave).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46005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40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D679F-2BC9-F5FC-1CE5-C1614E56F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4243"/>
          </a:xfrm>
        </p:spPr>
        <p:txBody>
          <a:bodyPr>
            <a:normAutofit fontScale="90000"/>
          </a:bodyPr>
          <a:lstStyle/>
          <a:p>
            <a:r>
              <a:rPr lang="es-ES" sz="2800" dirty="0"/>
              <a:t>               FARMACOLOGIA CLINICA DEL APARATO DIGESTIVO </a:t>
            </a:r>
            <a:endParaRPr lang="es-AR" sz="28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1515595-AE9D-484E-7A31-1A9AB39D24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357192"/>
              </p:ext>
            </p:extLst>
          </p:nvPr>
        </p:nvGraphicFramePr>
        <p:xfrm>
          <a:off x="825910" y="1140543"/>
          <a:ext cx="10864646" cy="6132892"/>
        </p:xfrm>
        <a:graphic>
          <a:graphicData uri="http://schemas.openxmlformats.org/drawingml/2006/table">
            <a:tbl>
              <a:tblPr/>
              <a:tblGrid>
                <a:gridCol w="2183074">
                  <a:extLst>
                    <a:ext uri="{9D8B030D-6E8A-4147-A177-3AD203B41FA5}">
                      <a16:colId xmlns:a16="http://schemas.microsoft.com/office/drawing/2014/main" val="4131106929"/>
                    </a:ext>
                  </a:extLst>
                </a:gridCol>
                <a:gridCol w="2170393">
                  <a:extLst>
                    <a:ext uri="{9D8B030D-6E8A-4147-A177-3AD203B41FA5}">
                      <a16:colId xmlns:a16="http://schemas.microsoft.com/office/drawing/2014/main" val="803350419"/>
                    </a:ext>
                  </a:extLst>
                </a:gridCol>
                <a:gridCol w="2170393">
                  <a:extLst>
                    <a:ext uri="{9D8B030D-6E8A-4147-A177-3AD203B41FA5}">
                      <a16:colId xmlns:a16="http://schemas.microsoft.com/office/drawing/2014/main" val="76963081"/>
                    </a:ext>
                  </a:extLst>
                </a:gridCol>
                <a:gridCol w="2060302">
                  <a:extLst>
                    <a:ext uri="{9D8B030D-6E8A-4147-A177-3AD203B41FA5}">
                      <a16:colId xmlns:a16="http://schemas.microsoft.com/office/drawing/2014/main" val="4070625373"/>
                    </a:ext>
                  </a:extLst>
                </a:gridCol>
                <a:gridCol w="2280484">
                  <a:extLst>
                    <a:ext uri="{9D8B030D-6E8A-4147-A177-3AD203B41FA5}">
                      <a16:colId xmlns:a16="http://schemas.microsoft.com/office/drawing/2014/main" val="932767328"/>
                    </a:ext>
                  </a:extLst>
                </a:gridCol>
              </a:tblGrid>
              <a:tr h="3110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700" b="1" u="sng" dirty="0"/>
                        <a:t>Clasificación (grupo)</a:t>
                      </a:r>
                      <a:r>
                        <a:rPr lang="es-ES" sz="1700" b="1" dirty="0"/>
                        <a:t>       </a:t>
                      </a:r>
                    </a:p>
                    <a:p>
                      <a:pPr>
                        <a:buNone/>
                      </a:pPr>
                      <a:endParaRPr lang="es-ES" sz="1700" b="1" dirty="0"/>
                    </a:p>
                    <a:p>
                      <a:pPr>
                        <a:buNone/>
                      </a:pPr>
                      <a:endParaRPr lang="es-ES" sz="1700" b="1" dirty="0"/>
                    </a:p>
                    <a:p>
                      <a:pPr>
                        <a:buNone/>
                      </a:pPr>
                      <a:r>
                        <a:rPr lang="es-ES" sz="1700" b="1" dirty="0" err="1"/>
                        <a:t>V.Fármacos</a:t>
                      </a:r>
                      <a:r>
                        <a:rPr lang="es-ES" sz="1700" b="1" dirty="0"/>
                        <a:t> para la Inflamación Intestinal</a:t>
                      </a:r>
                      <a:endParaRPr lang="es-ES" sz="1700" dirty="0"/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700" b="1" u="sng" dirty="0"/>
                        <a:t>Ejemplo de Fármacos</a:t>
                      </a:r>
                    </a:p>
                    <a:p>
                      <a:pPr>
                        <a:buNone/>
                      </a:pPr>
                      <a:endParaRPr lang="es-AR" sz="1700" b="1" dirty="0"/>
                    </a:p>
                    <a:p>
                      <a:pPr>
                        <a:buNone/>
                      </a:pPr>
                      <a:endParaRPr lang="es-AR" sz="1700" b="1" dirty="0"/>
                    </a:p>
                    <a:p>
                      <a:pPr>
                        <a:buNone/>
                      </a:pPr>
                      <a:r>
                        <a:rPr lang="es-AR" sz="1700" b="1" dirty="0" err="1"/>
                        <a:t>Aminosalicilatos</a:t>
                      </a:r>
                      <a:r>
                        <a:rPr lang="es-AR" sz="1700" b="1" dirty="0"/>
                        <a:t>:</a:t>
                      </a:r>
                      <a:r>
                        <a:rPr lang="es-AR" sz="1700" dirty="0"/>
                        <a:t> </a:t>
                      </a:r>
                      <a:r>
                        <a:rPr lang="es-AR" sz="1700" dirty="0" err="1"/>
                        <a:t>Mesalazina</a:t>
                      </a:r>
                      <a:r>
                        <a:rPr lang="es-AR" sz="1700" dirty="0"/>
                        <a:t>. </a:t>
                      </a:r>
                      <a:r>
                        <a:rPr lang="es-AR" sz="1700" b="1" dirty="0"/>
                        <a:t>Corticosteroides:</a:t>
                      </a:r>
                      <a:r>
                        <a:rPr lang="es-AR" sz="1700" dirty="0"/>
                        <a:t> Prednisona.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700" b="1" u="sng" dirty="0"/>
                        <a:t>Mecanismos de Acción</a:t>
                      </a:r>
                    </a:p>
                    <a:p>
                      <a:pPr>
                        <a:buNone/>
                      </a:pPr>
                      <a:endParaRPr lang="es-ES" sz="1700" dirty="0"/>
                    </a:p>
                    <a:p>
                      <a:pPr>
                        <a:buNone/>
                      </a:pPr>
                      <a:endParaRPr lang="es-ES" sz="1700" dirty="0"/>
                    </a:p>
                    <a:p>
                      <a:pPr>
                        <a:buNone/>
                      </a:pPr>
                      <a:r>
                        <a:rPr lang="es-ES" sz="1700" dirty="0"/>
                        <a:t>Reducen la </a:t>
                      </a:r>
                      <a:r>
                        <a:rPr lang="es-ES" sz="1700" b="1" dirty="0"/>
                        <a:t>inflamación</a:t>
                      </a:r>
                      <a:r>
                        <a:rPr lang="es-ES" sz="1700" dirty="0"/>
                        <a:t> en el revestimiento intestinal.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1700" b="1" dirty="0"/>
                    </a:p>
                    <a:p>
                      <a:pPr>
                        <a:buNone/>
                      </a:pPr>
                      <a:endParaRPr lang="es-ES" sz="1700" b="1" dirty="0"/>
                    </a:p>
                    <a:p>
                      <a:pPr>
                        <a:buNone/>
                      </a:pPr>
                      <a:r>
                        <a:rPr lang="es-ES" sz="1700" b="1" u="sng" dirty="0"/>
                        <a:t>Reacciones Adversas</a:t>
                      </a:r>
                    </a:p>
                    <a:p>
                      <a:pPr>
                        <a:buNone/>
                      </a:pPr>
                      <a:endParaRPr lang="es-ES" sz="1700" b="1" dirty="0"/>
                    </a:p>
                    <a:p>
                      <a:pPr>
                        <a:buNone/>
                      </a:pPr>
                      <a:endParaRPr lang="es-ES" sz="1700" b="1" dirty="0"/>
                    </a:p>
                    <a:p>
                      <a:pPr>
                        <a:buNone/>
                      </a:pPr>
                      <a:r>
                        <a:rPr lang="es-ES" sz="1700" b="1" dirty="0"/>
                        <a:t>Corticosteroides:</a:t>
                      </a:r>
                      <a:r>
                        <a:rPr lang="es-ES" sz="1700" dirty="0"/>
                        <a:t> Aumento de peso, alteración del estado de ánimo, riesgo de infección (uso a largo plazo).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1700" b="1" u="none" dirty="0"/>
                    </a:p>
                    <a:p>
                      <a:pPr>
                        <a:buNone/>
                      </a:pPr>
                      <a:r>
                        <a:rPr lang="es-ES" sz="1700" b="1" u="sng" dirty="0"/>
                        <a:t>Aplicación Terapéutica</a:t>
                      </a:r>
                    </a:p>
                    <a:p>
                      <a:pPr>
                        <a:buNone/>
                      </a:pPr>
                      <a:r>
                        <a:rPr lang="es-ES" sz="1700" b="1" dirty="0"/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es-ES" sz="1700" b="1" dirty="0"/>
                        <a:t>Enfermedad de Crohn</a:t>
                      </a:r>
                      <a:r>
                        <a:rPr lang="es-ES" sz="1700" dirty="0"/>
                        <a:t> y </a:t>
                      </a:r>
                      <a:r>
                        <a:rPr lang="es-ES" sz="1700" b="1" dirty="0"/>
                        <a:t>Colitis Ulcerosa</a:t>
                      </a:r>
                      <a:r>
                        <a:rPr lang="es-ES" sz="1700" dirty="0"/>
                        <a:t> (Enfermedad Inflamatoria Intestinal - EII).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947432"/>
                  </a:ext>
                </a:extLst>
              </a:tr>
              <a:tr h="26065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700" b="1" dirty="0"/>
                        <a:t>VI. Antieméticos</a:t>
                      </a:r>
                      <a:endParaRPr lang="es-AR" sz="1700" dirty="0"/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700" b="1" dirty="0"/>
                        <a:t>Antagonistas 5-HT</a:t>
                      </a:r>
                      <a:r>
                        <a:rPr lang="pt-BR" sz="1700" b="1" dirty="0">
                          <a:effectLst/>
                        </a:rPr>
                        <a:t>3</a:t>
                      </a:r>
                      <a:r>
                        <a:rPr lang="pt-BR" sz="1700" b="1" dirty="0"/>
                        <a:t>​:</a:t>
                      </a:r>
                      <a:r>
                        <a:rPr lang="pt-BR" sz="1700" dirty="0"/>
                        <a:t> </a:t>
                      </a:r>
                      <a:r>
                        <a:rPr lang="pt-BR" sz="1700" dirty="0" err="1"/>
                        <a:t>Ondansetrón</a:t>
                      </a:r>
                      <a:r>
                        <a:rPr lang="pt-BR" sz="1700" dirty="0"/>
                        <a:t>. </a:t>
                      </a:r>
                      <a:r>
                        <a:rPr lang="pt-BR" sz="1700" b="1" dirty="0" err="1"/>
                        <a:t>Antihistamínicos</a:t>
                      </a:r>
                      <a:r>
                        <a:rPr lang="pt-BR" sz="1700" b="1" dirty="0"/>
                        <a:t>:</a:t>
                      </a:r>
                      <a:r>
                        <a:rPr lang="pt-BR" sz="1700" dirty="0"/>
                        <a:t> </a:t>
                      </a:r>
                      <a:r>
                        <a:rPr lang="pt-BR" sz="1700" dirty="0" err="1"/>
                        <a:t>Dimenhidrinato</a:t>
                      </a:r>
                      <a:r>
                        <a:rPr lang="pt-BR" sz="1700" dirty="0"/>
                        <a:t>.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700" b="1" dirty="0" err="1"/>
                        <a:t>Ondansetrón</a:t>
                      </a:r>
                      <a:r>
                        <a:rPr lang="es-ES" sz="1700" b="1" dirty="0"/>
                        <a:t>:</a:t>
                      </a:r>
                      <a:r>
                        <a:rPr lang="es-ES" sz="1700" dirty="0"/>
                        <a:t> Bloquea los receptores de serotonina en el área que controla el vómito. </a:t>
                      </a:r>
                      <a:r>
                        <a:rPr lang="es-ES" sz="1700" b="1" dirty="0"/>
                        <a:t>Dimenhidrinato:</a:t>
                      </a:r>
                      <a:r>
                        <a:rPr lang="es-ES" sz="1700" dirty="0"/>
                        <a:t> Actúa sobre el centro del vómito en el cerebro.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700" b="1"/>
                        <a:t>Ondansetrón:</a:t>
                      </a:r>
                      <a:r>
                        <a:rPr lang="es-AR" sz="1700"/>
                        <a:t> Cefalea, estreñimiento. </a:t>
                      </a:r>
                      <a:r>
                        <a:rPr lang="es-AR" sz="1700" b="1"/>
                        <a:t>Dimenhidrinato:</a:t>
                      </a:r>
                      <a:r>
                        <a:rPr lang="es-AR" sz="1700"/>
                        <a:t> Somnolencia, sequedad de boca.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700" b="1" dirty="0"/>
                        <a:t>Náuseas y Vómitos</a:t>
                      </a:r>
                      <a:r>
                        <a:rPr lang="es-ES" sz="1700" dirty="0"/>
                        <a:t> (por movimiento, postoperatorios, quimioterapia).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4924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550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1727D1-0FA2-B1CD-3844-8DFBF18AA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                                           CONCEPTOS CLAVE </a:t>
            </a:r>
            <a:endParaRPr lang="es-AR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9F925C-8449-5823-0EA1-0C62C1301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sz="1600" b="1" dirty="0"/>
              <a:t>Mecanismo de Acción (MA): </a:t>
            </a:r>
            <a:r>
              <a:rPr lang="es-ES" sz="1600" dirty="0"/>
              <a:t>Es el cómo funciona el medicamento. En el aparato  digestivo, se centra en reducir ácido, aumentar motilidad, disminuir inflamación o ayudar a la evacuación.</a:t>
            </a:r>
          </a:p>
          <a:p>
            <a:endParaRPr lang="es-ES" sz="1600" dirty="0"/>
          </a:p>
          <a:p>
            <a:r>
              <a:rPr lang="es-ES" sz="1600" b="1" dirty="0"/>
              <a:t>Reacciones Adversas (RA): </a:t>
            </a:r>
            <a:r>
              <a:rPr lang="es-ES" sz="1600" dirty="0"/>
              <a:t>Siempre hay que vigilarlas. Por ejemplo, si das un laxante que quita agua, debes vigilar los electrolitos.</a:t>
            </a:r>
          </a:p>
          <a:p>
            <a:endParaRPr lang="es-ES" sz="1600" dirty="0"/>
          </a:p>
          <a:p>
            <a:r>
              <a:rPr lang="es-ES" sz="1600" b="1" dirty="0"/>
              <a:t>Intervenciones de Enfermería (IE): </a:t>
            </a:r>
            <a:r>
              <a:rPr lang="es-ES" sz="1600" dirty="0"/>
              <a:t>Tu rol es administrar, educar y monitorear. No solo dar la pastilla; te aseguras de que el paciente la tolere, entienda por qué la toma y de que el efecto deseado se logre sin efectos peligrosos.</a:t>
            </a:r>
          </a:p>
          <a:p>
            <a:endParaRPr lang="es-ES" sz="1600" dirty="0"/>
          </a:p>
          <a:p>
            <a:r>
              <a:rPr lang="es-ES" sz="1600" b="1" dirty="0"/>
              <a:t>Clasificación</a:t>
            </a:r>
            <a:r>
              <a:rPr lang="es-ES" sz="1600" dirty="0"/>
              <a:t>: Los fármacos se agrupan por lo que tratan (ej. antiácidos para el exceso de ácido).</a:t>
            </a:r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3213627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EF8EA95-6096-176B-A54D-55DD44B19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13342" cy="639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98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C773E-65E4-9ED8-95F9-E2CBD1AAE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112774"/>
            <a:ext cx="8534400" cy="881625"/>
          </a:xfrm>
        </p:spPr>
        <p:txBody>
          <a:bodyPr>
            <a:normAutofit fontScale="90000"/>
          </a:bodyPr>
          <a:lstStyle/>
          <a:p>
            <a:r>
              <a:rPr lang="es-ES" sz="2800" dirty="0"/>
              <a:t>RESUMEN DE RESUMEN FARMACOLOGIA DIGESTIVA TAREA : Completar cada uno de lo ejemplos de los fármacos con las dosis y formas de presentación ( pastillas, capsulas, jarabe y  ampollas ETC. )</a:t>
            </a:r>
            <a:endParaRPr lang="es-AR" sz="28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4CC4B24-10F2-37CB-F9AB-5189AF36C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117" y="68826"/>
            <a:ext cx="11552902" cy="452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10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D48C91-27C8-9DE9-77CD-8613BD3C2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456903"/>
            <a:ext cx="8534400" cy="537496"/>
          </a:xfrm>
        </p:spPr>
        <p:txBody>
          <a:bodyPr>
            <a:normAutofit fontScale="90000"/>
          </a:bodyPr>
          <a:lstStyle/>
          <a:p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RESUMEN DE RESUMEN FARMACOLOGIA DIGESTIVA .TAREA : Completar cada uno de lo ejemplos de los fármacos con las dosis y formas de presentación ( pastillas, capsulas, jarabe, ampollas etc.)</a:t>
            </a:r>
            <a:endParaRPr lang="es-ES" sz="1400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4E3E6E31-55C7-174B-7DAF-C70B80AF3D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0"/>
            <a:ext cx="10390238" cy="493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35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9AB4E6-3746-DB71-89CA-C3540445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hangingPunct="0">
              <a:buNone/>
            </a:pPr>
            <a:r>
              <a:rPr lang="es-ES" sz="2800" b="1" dirty="0"/>
              <a:t>BIBLIOGRAFIA</a:t>
            </a:r>
            <a:r>
              <a:rPr lang="es-ES" sz="2800" dirty="0"/>
              <a:t>: </a:t>
            </a:r>
            <a:r>
              <a:rPr lang="es-E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Dr. </a:t>
            </a:r>
            <a:r>
              <a:rPr lang="es-E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Osinachi</a:t>
            </a:r>
            <a:r>
              <a:rPr lang="es-E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E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Chijioke</a:t>
            </a:r>
            <a:r>
              <a:rPr lang="es-E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2015. Farmacología para la Enfermería. (2° Edición). Librería </a:t>
            </a:r>
            <a:r>
              <a:rPr lang="es-E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Akadia</a:t>
            </a:r>
            <a:r>
              <a:rPr lang="es-E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Editorial.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br>
              <a:rPr lang="es-A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es-A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AR" sz="28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3B76A0A-EDF8-54B3-DAAD-ACBE6D0E77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212" y="0"/>
            <a:ext cx="8534399" cy="420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05061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649</TotalTime>
  <Words>3314</Words>
  <Application>Microsoft Office PowerPoint</Application>
  <PresentationFormat>Panorámica</PresentationFormat>
  <Paragraphs>420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Century Gothic</vt:lpstr>
      <vt:lpstr>Times New Roman</vt:lpstr>
      <vt:lpstr>Wingdings 3</vt:lpstr>
      <vt:lpstr>Sector</vt:lpstr>
      <vt:lpstr>                    FARMACOLOGIA Clínica  DIGESTIVA Y NUTRICION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FARMACOLOGIA CLINICA DEL APARATO DIGESTIVO </vt:lpstr>
      <vt:lpstr>                FARMACOLOGIA CLINICA DEL APARATO DIGESTIVO </vt:lpstr>
      <vt:lpstr>               FARMACOLOGIA CLINICA DEL APARATO DIGESTIVO </vt:lpstr>
      <vt:lpstr>                                           CONCEPTOS CLAVE </vt:lpstr>
      <vt:lpstr>Presentación de PowerPoint</vt:lpstr>
      <vt:lpstr>RESUMEN DE RESUMEN FARMACOLOGIA DIGESTIVA TAREA : Completar cada uno de lo ejemplos de los fármacos con las dosis y formas de presentación ( pastillas, capsulas, jarabe y  ampollas ETC. )</vt:lpstr>
      <vt:lpstr>RESUMEN DE RESUMEN FARMACOLOGIA DIGESTIVA .TAREA : Completar cada uno de lo ejemplos de los fármacos con las dosis y formas de presentación ( pastillas, capsulas, jarabe, ampollas etc.)</vt:lpstr>
      <vt:lpstr>BIBLIOGRAFIA: Dr. Osinachi Chijioke. 2015. Farmacología para la Enfermería. (2° Edición). Librería Akadia Editorial.   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agri...... ccarhuas rodriguez</dc:creator>
  <cp:lastModifiedBy>agri...... ccarhuas rodriguez</cp:lastModifiedBy>
  <cp:revision>5</cp:revision>
  <dcterms:created xsi:type="dcterms:W3CDTF">2025-10-18T22:14:52Z</dcterms:created>
  <dcterms:modified xsi:type="dcterms:W3CDTF">2025-10-24T16:21:45Z</dcterms:modified>
</cp:coreProperties>
</file>