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2" r:id="rId1"/>
  </p:sldMasterIdLst>
  <p:sldIdLst>
    <p:sldId id="256" r:id="rId2"/>
    <p:sldId id="273" r:id="rId3"/>
    <p:sldId id="291" r:id="rId4"/>
    <p:sldId id="293" r:id="rId5"/>
    <p:sldId id="257" r:id="rId6"/>
    <p:sldId id="258" r:id="rId7"/>
    <p:sldId id="274" r:id="rId8"/>
    <p:sldId id="295" r:id="rId9"/>
    <p:sldId id="260" r:id="rId10"/>
    <p:sldId id="296" r:id="rId11"/>
    <p:sldId id="266" r:id="rId12"/>
    <p:sldId id="261" r:id="rId13"/>
    <p:sldId id="259" r:id="rId14"/>
    <p:sldId id="281" r:id="rId15"/>
    <p:sldId id="283" r:id="rId16"/>
    <p:sldId id="262" r:id="rId17"/>
    <p:sldId id="264" r:id="rId18"/>
    <p:sldId id="272" r:id="rId19"/>
    <p:sldId id="276" r:id="rId20"/>
    <p:sldId id="275" r:id="rId21"/>
    <p:sldId id="287" r:id="rId22"/>
    <p:sldId id="263" r:id="rId23"/>
    <p:sldId id="267" r:id="rId24"/>
    <p:sldId id="269" r:id="rId25"/>
    <p:sldId id="288" r:id="rId26"/>
    <p:sldId id="268" r:id="rId27"/>
    <p:sldId id="279" r:id="rId28"/>
    <p:sldId id="278" r:id="rId29"/>
    <p:sldId id="282" r:id="rId30"/>
    <p:sldId id="280" r:id="rId31"/>
    <p:sldId id="284" r:id="rId32"/>
    <p:sldId id="285" r:id="rId33"/>
    <p:sldId id="286" r:id="rId34"/>
    <p:sldId id="289" r:id="rId3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5D639E-7BA3-4892-96CE-DEDA8A760A9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1D79C91-9444-446C-83CB-307FFD59F053}">
      <dgm:prSet phldrT="[Texto]" custT="1"/>
      <dgm:spPr/>
      <dgm:t>
        <a:bodyPr/>
        <a:lstStyle/>
        <a:p>
          <a:r>
            <a:rPr lang="es-ES" sz="1800" b="1" dirty="0" smtClean="0">
              <a:solidFill>
                <a:schemeClr val="bg1"/>
              </a:solidFill>
            </a:rPr>
            <a:t>Respiración</a:t>
          </a:r>
          <a:endParaRPr lang="es-ES" sz="1800" b="1" dirty="0">
            <a:solidFill>
              <a:schemeClr val="bg1"/>
            </a:solidFill>
          </a:endParaRPr>
        </a:p>
      </dgm:t>
    </dgm:pt>
    <dgm:pt modelId="{28640E39-B7D4-4FA3-AA04-9786C3ADE55A}" type="parTrans" cxnId="{D961653D-1975-4949-9B0E-F80E1C3C0448}">
      <dgm:prSet/>
      <dgm:spPr/>
      <dgm:t>
        <a:bodyPr/>
        <a:lstStyle/>
        <a:p>
          <a:endParaRPr lang="es-ES"/>
        </a:p>
      </dgm:t>
    </dgm:pt>
    <dgm:pt modelId="{9DABF032-260B-4FA1-81F4-FBE0DB31709F}" type="sibTrans" cxnId="{D961653D-1975-4949-9B0E-F80E1C3C0448}">
      <dgm:prSet/>
      <dgm:spPr/>
      <dgm:t>
        <a:bodyPr/>
        <a:lstStyle/>
        <a:p>
          <a:endParaRPr lang="es-ES"/>
        </a:p>
      </dgm:t>
    </dgm:pt>
    <dgm:pt modelId="{4D03DEA1-29B3-4BCF-AC69-7E85EBA0606A}">
      <dgm:prSet phldrT="[Texto]"/>
      <dgm:spPr/>
      <dgm:t>
        <a:bodyPr/>
        <a:lstStyle/>
        <a:p>
          <a:r>
            <a:rPr lang="es-AR" dirty="0" smtClean="0"/>
            <a:t>Es el proceso de intercambio de oxígeno (O2) y dióxido de carbono (CO2) entre la sangre y la atmósfera. </a:t>
          </a:r>
          <a:endParaRPr lang="es-ES" dirty="0"/>
        </a:p>
      </dgm:t>
    </dgm:pt>
    <dgm:pt modelId="{CC758838-6B77-4C4F-A1EF-B344C07F6D8C}" type="parTrans" cxnId="{0296E20A-7C6E-470C-8BF4-E4CEB4B3CB07}">
      <dgm:prSet/>
      <dgm:spPr/>
      <dgm:t>
        <a:bodyPr/>
        <a:lstStyle/>
        <a:p>
          <a:endParaRPr lang="es-ES"/>
        </a:p>
      </dgm:t>
    </dgm:pt>
    <dgm:pt modelId="{C8278359-7FCD-4C98-ACA0-095982923CE2}" type="sibTrans" cxnId="{0296E20A-7C6E-470C-8BF4-E4CEB4B3CB07}">
      <dgm:prSet/>
      <dgm:spPr/>
      <dgm:t>
        <a:bodyPr/>
        <a:lstStyle/>
        <a:p>
          <a:endParaRPr lang="es-ES"/>
        </a:p>
      </dgm:t>
    </dgm:pt>
    <dgm:pt modelId="{8137AB57-84B3-4931-8212-079789B91491}">
      <dgm:prSet phldrT="[Texto]"/>
      <dgm:spPr/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Ventilación</a:t>
          </a:r>
          <a:endParaRPr lang="es-ES" b="1" dirty="0">
            <a:solidFill>
              <a:schemeClr val="bg1"/>
            </a:solidFill>
          </a:endParaRPr>
        </a:p>
      </dgm:t>
    </dgm:pt>
    <dgm:pt modelId="{39718FCD-3421-4A11-AF01-1EFB4F0ACC2B}" type="parTrans" cxnId="{99883FBE-D590-4EB6-A12F-06DA958700CC}">
      <dgm:prSet/>
      <dgm:spPr/>
      <dgm:t>
        <a:bodyPr/>
        <a:lstStyle/>
        <a:p>
          <a:endParaRPr lang="es-ES"/>
        </a:p>
      </dgm:t>
    </dgm:pt>
    <dgm:pt modelId="{34B416F9-2588-4AD0-A356-F8D77316DA64}" type="sibTrans" cxnId="{99883FBE-D590-4EB6-A12F-06DA958700CC}">
      <dgm:prSet/>
      <dgm:spPr/>
      <dgm:t>
        <a:bodyPr/>
        <a:lstStyle/>
        <a:p>
          <a:endParaRPr lang="es-ES"/>
        </a:p>
      </dgm:t>
    </dgm:pt>
    <dgm:pt modelId="{C5286258-A953-4886-9E1F-0F38D83C600B}">
      <dgm:prSet phldrT="[Texto]"/>
      <dgm:spPr/>
      <dgm:t>
        <a:bodyPr/>
        <a:lstStyle/>
        <a:p>
          <a:r>
            <a:rPr lang="es-AR" dirty="0" smtClean="0"/>
            <a:t>Es el intercambio del aire entre la atmósfera y los alvéolos pulmonares mediante la inspiración (entrada de aire a las vías respiratorias) y la espiración (salida de aire).</a:t>
          </a:r>
          <a:endParaRPr lang="es-ES" dirty="0"/>
        </a:p>
      </dgm:t>
    </dgm:pt>
    <dgm:pt modelId="{97949B55-DAA5-4BA6-9054-75CAB67C7A1E}" type="parTrans" cxnId="{48519E99-546E-4F53-909A-01CB7CC29E6E}">
      <dgm:prSet/>
      <dgm:spPr/>
      <dgm:t>
        <a:bodyPr/>
        <a:lstStyle/>
        <a:p>
          <a:endParaRPr lang="es-ES"/>
        </a:p>
      </dgm:t>
    </dgm:pt>
    <dgm:pt modelId="{A999338C-A4E4-4F74-9AF3-8EA9D126BF12}" type="sibTrans" cxnId="{48519E99-546E-4F53-909A-01CB7CC29E6E}">
      <dgm:prSet/>
      <dgm:spPr/>
      <dgm:t>
        <a:bodyPr/>
        <a:lstStyle/>
        <a:p>
          <a:endParaRPr lang="es-ES"/>
        </a:p>
      </dgm:t>
    </dgm:pt>
    <dgm:pt modelId="{1A4BD3BC-C428-47C9-9F39-53C086EB37A2}" type="pres">
      <dgm:prSet presAssocID="{B15D639E-7BA3-4892-96CE-DEDA8A760A9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DEDF8C4-4AAD-4B41-B869-2AF7CF00A9A2}" type="pres">
      <dgm:prSet presAssocID="{F1D79C91-9444-446C-83CB-307FFD59F053}" presName="composite" presStyleCnt="0"/>
      <dgm:spPr/>
    </dgm:pt>
    <dgm:pt modelId="{81FDB831-D834-47D6-8724-49BE54A578C2}" type="pres">
      <dgm:prSet presAssocID="{F1D79C91-9444-446C-83CB-307FFD59F053}" presName="parentText" presStyleLbl="alignNode1" presStyleIdx="0" presStyleCnt="2" custScaleX="10144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CAF995-DBCD-41C3-8343-40FAB7C140FE}" type="pres">
      <dgm:prSet presAssocID="{F1D79C91-9444-446C-83CB-307FFD59F053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D48B96-A95E-4299-B0B1-4B80391A6CFE}" type="pres">
      <dgm:prSet presAssocID="{9DABF032-260B-4FA1-81F4-FBE0DB31709F}" presName="sp" presStyleCnt="0"/>
      <dgm:spPr/>
    </dgm:pt>
    <dgm:pt modelId="{2E5B2FA9-D3F4-4E53-9FD3-6BE3524AE17D}" type="pres">
      <dgm:prSet presAssocID="{8137AB57-84B3-4931-8212-079789B91491}" presName="composite" presStyleCnt="0"/>
      <dgm:spPr/>
    </dgm:pt>
    <dgm:pt modelId="{A1AA005A-5AAA-4BA1-97F7-BA6E48A3EA1B}" type="pres">
      <dgm:prSet presAssocID="{8137AB57-84B3-4931-8212-079789B9149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8C6CA9-AC36-462D-AB43-51B264305F4E}" type="pres">
      <dgm:prSet presAssocID="{8137AB57-84B3-4931-8212-079789B91491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1E83D8A-8E19-4507-9F74-21E68E0BF7CE}" type="presOf" srcId="{8137AB57-84B3-4931-8212-079789B91491}" destId="{A1AA005A-5AAA-4BA1-97F7-BA6E48A3EA1B}" srcOrd="0" destOrd="0" presId="urn:microsoft.com/office/officeart/2005/8/layout/chevron2"/>
    <dgm:cxn modelId="{0296E20A-7C6E-470C-8BF4-E4CEB4B3CB07}" srcId="{F1D79C91-9444-446C-83CB-307FFD59F053}" destId="{4D03DEA1-29B3-4BCF-AC69-7E85EBA0606A}" srcOrd="0" destOrd="0" parTransId="{CC758838-6B77-4C4F-A1EF-B344C07F6D8C}" sibTransId="{C8278359-7FCD-4C98-ACA0-095982923CE2}"/>
    <dgm:cxn modelId="{B38975E0-0F64-461D-A1AD-C1ADBB4D78FD}" type="presOf" srcId="{B15D639E-7BA3-4892-96CE-DEDA8A760A97}" destId="{1A4BD3BC-C428-47C9-9F39-53C086EB37A2}" srcOrd="0" destOrd="0" presId="urn:microsoft.com/office/officeart/2005/8/layout/chevron2"/>
    <dgm:cxn modelId="{99883FBE-D590-4EB6-A12F-06DA958700CC}" srcId="{B15D639E-7BA3-4892-96CE-DEDA8A760A97}" destId="{8137AB57-84B3-4931-8212-079789B91491}" srcOrd="1" destOrd="0" parTransId="{39718FCD-3421-4A11-AF01-1EFB4F0ACC2B}" sibTransId="{34B416F9-2588-4AD0-A356-F8D77316DA64}"/>
    <dgm:cxn modelId="{48519E99-546E-4F53-909A-01CB7CC29E6E}" srcId="{8137AB57-84B3-4931-8212-079789B91491}" destId="{C5286258-A953-4886-9E1F-0F38D83C600B}" srcOrd="0" destOrd="0" parTransId="{97949B55-DAA5-4BA6-9054-75CAB67C7A1E}" sibTransId="{A999338C-A4E4-4F74-9AF3-8EA9D126BF12}"/>
    <dgm:cxn modelId="{13410736-7297-46B6-9F3D-4443BA363E43}" type="presOf" srcId="{4D03DEA1-29B3-4BCF-AC69-7E85EBA0606A}" destId="{F8CAF995-DBCD-41C3-8343-40FAB7C140FE}" srcOrd="0" destOrd="0" presId="urn:microsoft.com/office/officeart/2005/8/layout/chevron2"/>
    <dgm:cxn modelId="{C05A6FE8-633D-44AF-88B7-AEC60ECCC3C6}" type="presOf" srcId="{F1D79C91-9444-446C-83CB-307FFD59F053}" destId="{81FDB831-D834-47D6-8724-49BE54A578C2}" srcOrd="0" destOrd="0" presId="urn:microsoft.com/office/officeart/2005/8/layout/chevron2"/>
    <dgm:cxn modelId="{C4BB1E31-47FF-4E5B-9D34-3BDCA0014B79}" type="presOf" srcId="{C5286258-A953-4886-9E1F-0F38D83C600B}" destId="{4E8C6CA9-AC36-462D-AB43-51B264305F4E}" srcOrd="0" destOrd="0" presId="urn:microsoft.com/office/officeart/2005/8/layout/chevron2"/>
    <dgm:cxn modelId="{D961653D-1975-4949-9B0E-F80E1C3C0448}" srcId="{B15D639E-7BA3-4892-96CE-DEDA8A760A97}" destId="{F1D79C91-9444-446C-83CB-307FFD59F053}" srcOrd="0" destOrd="0" parTransId="{28640E39-B7D4-4FA3-AA04-9786C3ADE55A}" sibTransId="{9DABF032-260B-4FA1-81F4-FBE0DB31709F}"/>
    <dgm:cxn modelId="{94681DC0-B4B3-43DA-8275-193F493C9DE5}" type="presParOf" srcId="{1A4BD3BC-C428-47C9-9F39-53C086EB37A2}" destId="{CDEDF8C4-4AAD-4B41-B869-2AF7CF00A9A2}" srcOrd="0" destOrd="0" presId="urn:microsoft.com/office/officeart/2005/8/layout/chevron2"/>
    <dgm:cxn modelId="{CE7DC9D5-68B0-4CAE-BE11-B0558646A3FB}" type="presParOf" srcId="{CDEDF8C4-4AAD-4B41-B869-2AF7CF00A9A2}" destId="{81FDB831-D834-47D6-8724-49BE54A578C2}" srcOrd="0" destOrd="0" presId="urn:microsoft.com/office/officeart/2005/8/layout/chevron2"/>
    <dgm:cxn modelId="{9B92E8DB-3DFA-4E33-9727-7DC70A9B82D9}" type="presParOf" srcId="{CDEDF8C4-4AAD-4B41-B869-2AF7CF00A9A2}" destId="{F8CAF995-DBCD-41C3-8343-40FAB7C140FE}" srcOrd="1" destOrd="0" presId="urn:microsoft.com/office/officeart/2005/8/layout/chevron2"/>
    <dgm:cxn modelId="{68F99F4C-BCDE-4956-9FC2-992817AA1338}" type="presParOf" srcId="{1A4BD3BC-C428-47C9-9F39-53C086EB37A2}" destId="{12D48B96-A95E-4299-B0B1-4B80391A6CFE}" srcOrd="1" destOrd="0" presId="urn:microsoft.com/office/officeart/2005/8/layout/chevron2"/>
    <dgm:cxn modelId="{CCBA57F8-6C8E-4E50-B7CF-11FF058BEFC3}" type="presParOf" srcId="{1A4BD3BC-C428-47C9-9F39-53C086EB37A2}" destId="{2E5B2FA9-D3F4-4E53-9FD3-6BE3524AE17D}" srcOrd="2" destOrd="0" presId="urn:microsoft.com/office/officeart/2005/8/layout/chevron2"/>
    <dgm:cxn modelId="{A083E7D1-DCBA-484C-B837-67945AAEF956}" type="presParOf" srcId="{2E5B2FA9-D3F4-4E53-9FD3-6BE3524AE17D}" destId="{A1AA005A-5AAA-4BA1-97F7-BA6E48A3EA1B}" srcOrd="0" destOrd="0" presId="urn:microsoft.com/office/officeart/2005/8/layout/chevron2"/>
    <dgm:cxn modelId="{CDEED715-8227-415B-ADDE-C1FE7C993E44}" type="presParOf" srcId="{2E5B2FA9-D3F4-4E53-9FD3-6BE3524AE17D}" destId="{4E8C6CA9-AC36-462D-AB43-51B264305F4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81C1C2-0CEA-483E-8383-29F72C07D7B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5D5D7759-B108-4457-8C0D-798227180D98}">
      <dgm:prSet phldrT="[Texto]"/>
      <dgm:spPr/>
      <dgm:t>
        <a:bodyPr/>
        <a:lstStyle/>
        <a:p>
          <a:r>
            <a:rPr lang="es-AR" b="1" dirty="0" smtClean="0">
              <a:solidFill>
                <a:schemeClr val="bg1"/>
              </a:solidFill>
            </a:rPr>
            <a:t>Hipoxemia</a:t>
          </a:r>
          <a:endParaRPr lang="es-AR" b="1" dirty="0">
            <a:solidFill>
              <a:schemeClr val="bg1"/>
            </a:solidFill>
          </a:endParaRPr>
        </a:p>
      </dgm:t>
    </dgm:pt>
    <dgm:pt modelId="{3A11EF7B-A4D2-48D4-8A6C-92462C0E6F35}" type="parTrans" cxnId="{96B7B896-52E5-499F-BADB-6171395112DB}">
      <dgm:prSet/>
      <dgm:spPr/>
      <dgm:t>
        <a:bodyPr/>
        <a:lstStyle/>
        <a:p>
          <a:endParaRPr lang="es-AR"/>
        </a:p>
      </dgm:t>
    </dgm:pt>
    <dgm:pt modelId="{486E36F2-7144-4132-937A-9E95D2926B70}" type="sibTrans" cxnId="{96B7B896-52E5-499F-BADB-6171395112DB}">
      <dgm:prSet/>
      <dgm:spPr/>
      <dgm:t>
        <a:bodyPr/>
        <a:lstStyle/>
        <a:p>
          <a:endParaRPr lang="es-AR"/>
        </a:p>
      </dgm:t>
    </dgm:pt>
    <dgm:pt modelId="{309DDE63-EA85-4A57-A243-E39E815477E4}">
      <dgm:prSet phldrT="[Texto]" custT="1"/>
      <dgm:spPr/>
      <dgm:t>
        <a:bodyPr/>
        <a:lstStyle/>
        <a:p>
          <a:r>
            <a:rPr lang="es-AR" sz="2000" dirty="0" smtClean="0">
              <a:latin typeface="Cambria" panose="02040503050406030204" pitchFamily="18" charset="0"/>
            </a:rPr>
            <a:t>Disminución de la presión arterial de oxigeno (POA2) por debajo de   80 </a:t>
          </a:r>
          <a:r>
            <a:rPr lang="es-AR" sz="2000" dirty="0" err="1" smtClean="0">
              <a:latin typeface="Cambria" panose="02040503050406030204" pitchFamily="18" charset="0"/>
            </a:rPr>
            <a:t>mmHg</a:t>
          </a:r>
          <a:r>
            <a:rPr lang="es-AR" sz="2000" dirty="0" smtClean="0">
              <a:latin typeface="Cambria" panose="02040503050406030204" pitchFamily="18" charset="0"/>
            </a:rPr>
            <a:t>, que corresponde a una saturación de 90 % de O2</a:t>
          </a:r>
          <a:endParaRPr lang="es-AR" sz="2000" dirty="0">
            <a:latin typeface="Cambria" panose="02040503050406030204" pitchFamily="18" charset="0"/>
          </a:endParaRPr>
        </a:p>
      </dgm:t>
    </dgm:pt>
    <dgm:pt modelId="{980E2097-627F-4802-921A-2C7F468A6FCF}" type="parTrans" cxnId="{9F2F7A92-9FA3-439E-B6C0-2CD6E7B90EDC}">
      <dgm:prSet/>
      <dgm:spPr/>
      <dgm:t>
        <a:bodyPr/>
        <a:lstStyle/>
        <a:p>
          <a:endParaRPr lang="es-AR"/>
        </a:p>
      </dgm:t>
    </dgm:pt>
    <dgm:pt modelId="{C68663CA-87FA-4255-BDC2-4839A01650CF}" type="sibTrans" cxnId="{9F2F7A92-9FA3-439E-B6C0-2CD6E7B90EDC}">
      <dgm:prSet/>
      <dgm:spPr/>
      <dgm:t>
        <a:bodyPr/>
        <a:lstStyle/>
        <a:p>
          <a:endParaRPr lang="es-AR"/>
        </a:p>
      </dgm:t>
    </dgm:pt>
    <dgm:pt modelId="{5DD2C095-1BE3-428E-B5B4-3605071838EC}">
      <dgm:prSet phldrT="[Texto]"/>
      <dgm:spPr/>
      <dgm:t>
        <a:bodyPr/>
        <a:lstStyle/>
        <a:p>
          <a:r>
            <a:rPr lang="es-AR" b="1" dirty="0" smtClean="0">
              <a:solidFill>
                <a:schemeClr val="bg1"/>
              </a:solidFill>
            </a:rPr>
            <a:t>Hipoxia</a:t>
          </a:r>
          <a:endParaRPr lang="es-AR" b="1" dirty="0">
            <a:solidFill>
              <a:schemeClr val="bg1"/>
            </a:solidFill>
          </a:endParaRPr>
        </a:p>
      </dgm:t>
    </dgm:pt>
    <dgm:pt modelId="{902D4257-6613-41FA-AA9F-81383CCD21FB}" type="parTrans" cxnId="{D3CEC94A-DDD7-4DCC-BF8B-9B7FCBCD29DF}">
      <dgm:prSet/>
      <dgm:spPr/>
      <dgm:t>
        <a:bodyPr/>
        <a:lstStyle/>
        <a:p>
          <a:endParaRPr lang="es-AR"/>
        </a:p>
      </dgm:t>
    </dgm:pt>
    <dgm:pt modelId="{3280AE03-B884-4DB9-AAF6-3B66191A2D42}" type="sibTrans" cxnId="{D3CEC94A-DDD7-4DCC-BF8B-9B7FCBCD29DF}">
      <dgm:prSet/>
      <dgm:spPr/>
      <dgm:t>
        <a:bodyPr/>
        <a:lstStyle/>
        <a:p>
          <a:endParaRPr lang="es-AR"/>
        </a:p>
      </dgm:t>
    </dgm:pt>
    <dgm:pt modelId="{3C4D0685-A2E8-4B62-A2F8-4F5FAA42EDDA}">
      <dgm:prSet custT="1"/>
      <dgm:spPr/>
      <dgm:t>
        <a:bodyPr/>
        <a:lstStyle/>
        <a:p>
          <a:r>
            <a:rPr lang="es-AR" sz="2000" dirty="0" smtClean="0">
              <a:latin typeface="Cambria" panose="02040503050406030204" pitchFamily="18" charset="0"/>
            </a:rPr>
            <a:t>Déficit en el transporte de 0</a:t>
          </a:r>
          <a:r>
            <a:rPr lang="es-AR" sz="1600" dirty="0" smtClean="0">
              <a:latin typeface="Cambria" panose="02040503050406030204" pitchFamily="18" charset="0"/>
            </a:rPr>
            <a:t>2</a:t>
          </a:r>
          <a:r>
            <a:rPr lang="es-AR" sz="2000" dirty="0" smtClean="0">
              <a:latin typeface="Cambria" panose="02040503050406030204" pitchFamily="18" charset="0"/>
            </a:rPr>
            <a:t>  suministrado por la sangre  hacia los tejidos.</a:t>
          </a:r>
          <a:endParaRPr lang="es-AR" sz="2800" dirty="0">
            <a:latin typeface="Cambria" panose="02040503050406030204" pitchFamily="18" charset="0"/>
          </a:endParaRPr>
        </a:p>
      </dgm:t>
    </dgm:pt>
    <dgm:pt modelId="{444D76E0-E5F2-4A57-AE0B-A8AA23AB8F43}" type="parTrans" cxnId="{98ABD498-8CCB-48BE-8F6B-ADB38525C85B}">
      <dgm:prSet/>
      <dgm:spPr/>
      <dgm:t>
        <a:bodyPr/>
        <a:lstStyle/>
        <a:p>
          <a:endParaRPr lang="es-AR"/>
        </a:p>
      </dgm:t>
    </dgm:pt>
    <dgm:pt modelId="{6B93A132-3F1C-4188-8059-2B331844F964}" type="sibTrans" cxnId="{98ABD498-8CCB-48BE-8F6B-ADB38525C85B}">
      <dgm:prSet/>
      <dgm:spPr/>
      <dgm:t>
        <a:bodyPr/>
        <a:lstStyle/>
        <a:p>
          <a:endParaRPr lang="es-AR"/>
        </a:p>
      </dgm:t>
    </dgm:pt>
    <dgm:pt modelId="{0147635C-0727-40E9-81D8-7F46E64B085C}" type="pres">
      <dgm:prSet presAssocID="{3481C1C2-0CEA-483E-8383-29F72C07D7B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A885401C-739B-41D0-ABD0-34635AAE17CD}" type="pres">
      <dgm:prSet presAssocID="{5D5D7759-B108-4457-8C0D-798227180D98}" presName="composite" presStyleCnt="0"/>
      <dgm:spPr/>
    </dgm:pt>
    <dgm:pt modelId="{699937D7-B220-4786-8EA9-B68E7EE57ADE}" type="pres">
      <dgm:prSet presAssocID="{5D5D7759-B108-4457-8C0D-798227180D98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D334BBB-A237-4C45-9462-4560C82AE70D}" type="pres">
      <dgm:prSet presAssocID="{5D5D7759-B108-4457-8C0D-798227180D98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B624F77-D3A1-4013-B21B-70E36323B244}" type="pres">
      <dgm:prSet presAssocID="{486E36F2-7144-4132-937A-9E95D2926B70}" presName="sp" presStyleCnt="0"/>
      <dgm:spPr/>
    </dgm:pt>
    <dgm:pt modelId="{1A5CFD24-8614-436B-B9A7-9651D437F414}" type="pres">
      <dgm:prSet presAssocID="{5DD2C095-1BE3-428E-B5B4-3605071838EC}" presName="composite" presStyleCnt="0"/>
      <dgm:spPr/>
    </dgm:pt>
    <dgm:pt modelId="{FA91E0CF-49D7-4E79-A899-29E51DE7BEE5}" type="pres">
      <dgm:prSet presAssocID="{5DD2C095-1BE3-428E-B5B4-3605071838EC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B9460BA-3DE3-4A5A-9235-F5098683D087}" type="pres">
      <dgm:prSet presAssocID="{5DD2C095-1BE3-428E-B5B4-3605071838EC}" presName="descendantText" presStyleLbl="alignAcc1" presStyleIdx="1" presStyleCnt="2" custLinFactNeighborX="2604" custLinFactNeighborY="-282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96B7B896-52E5-499F-BADB-6171395112DB}" srcId="{3481C1C2-0CEA-483E-8383-29F72C07D7B0}" destId="{5D5D7759-B108-4457-8C0D-798227180D98}" srcOrd="0" destOrd="0" parTransId="{3A11EF7B-A4D2-48D4-8A6C-92462C0E6F35}" sibTransId="{486E36F2-7144-4132-937A-9E95D2926B70}"/>
    <dgm:cxn modelId="{FEB6BCE5-1127-4020-BD26-9A3F1D00685E}" type="presOf" srcId="{5DD2C095-1BE3-428E-B5B4-3605071838EC}" destId="{FA91E0CF-49D7-4E79-A899-29E51DE7BEE5}" srcOrd="0" destOrd="0" presId="urn:microsoft.com/office/officeart/2005/8/layout/chevron2"/>
    <dgm:cxn modelId="{D3CEC94A-DDD7-4DCC-BF8B-9B7FCBCD29DF}" srcId="{3481C1C2-0CEA-483E-8383-29F72C07D7B0}" destId="{5DD2C095-1BE3-428E-B5B4-3605071838EC}" srcOrd="1" destOrd="0" parTransId="{902D4257-6613-41FA-AA9F-81383CCD21FB}" sibTransId="{3280AE03-B884-4DB9-AAF6-3B66191A2D42}"/>
    <dgm:cxn modelId="{E6DDEF1B-DC92-48E8-A709-335961EE75D3}" type="presOf" srcId="{5D5D7759-B108-4457-8C0D-798227180D98}" destId="{699937D7-B220-4786-8EA9-B68E7EE57ADE}" srcOrd="0" destOrd="0" presId="urn:microsoft.com/office/officeart/2005/8/layout/chevron2"/>
    <dgm:cxn modelId="{98ABD498-8CCB-48BE-8F6B-ADB38525C85B}" srcId="{5DD2C095-1BE3-428E-B5B4-3605071838EC}" destId="{3C4D0685-A2E8-4B62-A2F8-4F5FAA42EDDA}" srcOrd="0" destOrd="0" parTransId="{444D76E0-E5F2-4A57-AE0B-A8AA23AB8F43}" sibTransId="{6B93A132-3F1C-4188-8059-2B331844F964}"/>
    <dgm:cxn modelId="{579B6B2E-E776-4FA6-89C4-97D665235739}" type="presOf" srcId="{3481C1C2-0CEA-483E-8383-29F72C07D7B0}" destId="{0147635C-0727-40E9-81D8-7F46E64B085C}" srcOrd="0" destOrd="0" presId="urn:microsoft.com/office/officeart/2005/8/layout/chevron2"/>
    <dgm:cxn modelId="{9F2F7A92-9FA3-439E-B6C0-2CD6E7B90EDC}" srcId="{5D5D7759-B108-4457-8C0D-798227180D98}" destId="{309DDE63-EA85-4A57-A243-E39E815477E4}" srcOrd="0" destOrd="0" parTransId="{980E2097-627F-4802-921A-2C7F468A6FCF}" sibTransId="{C68663CA-87FA-4255-BDC2-4839A01650CF}"/>
    <dgm:cxn modelId="{E9FB7432-1569-47E6-93B1-5757774A64D3}" type="presOf" srcId="{309DDE63-EA85-4A57-A243-E39E815477E4}" destId="{4D334BBB-A237-4C45-9462-4560C82AE70D}" srcOrd="0" destOrd="0" presId="urn:microsoft.com/office/officeart/2005/8/layout/chevron2"/>
    <dgm:cxn modelId="{542206C5-5143-453F-9E44-38F3E5005120}" type="presOf" srcId="{3C4D0685-A2E8-4B62-A2F8-4F5FAA42EDDA}" destId="{6B9460BA-3DE3-4A5A-9235-F5098683D087}" srcOrd="0" destOrd="0" presId="urn:microsoft.com/office/officeart/2005/8/layout/chevron2"/>
    <dgm:cxn modelId="{0333A86A-5D0E-41E2-AF20-9C7E6D0F426F}" type="presParOf" srcId="{0147635C-0727-40E9-81D8-7F46E64B085C}" destId="{A885401C-739B-41D0-ABD0-34635AAE17CD}" srcOrd="0" destOrd="0" presId="urn:microsoft.com/office/officeart/2005/8/layout/chevron2"/>
    <dgm:cxn modelId="{32AC88CB-8E7E-4DC2-8F91-2345B3343B5F}" type="presParOf" srcId="{A885401C-739B-41D0-ABD0-34635AAE17CD}" destId="{699937D7-B220-4786-8EA9-B68E7EE57ADE}" srcOrd="0" destOrd="0" presId="urn:microsoft.com/office/officeart/2005/8/layout/chevron2"/>
    <dgm:cxn modelId="{69294831-A135-40AC-9EBF-9E646725775E}" type="presParOf" srcId="{A885401C-739B-41D0-ABD0-34635AAE17CD}" destId="{4D334BBB-A237-4C45-9462-4560C82AE70D}" srcOrd="1" destOrd="0" presId="urn:microsoft.com/office/officeart/2005/8/layout/chevron2"/>
    <dgm:cxn modelId="{05F19F7B-DE58-4323-92E6-E5124D722248}" type="presParOf" srcId="{0147635C-0727-40E9-81D8-7F46E64B085C}" destId="{4B624F77-D3A1-4013-B21B-70E36323B244}" srcOrd="1" destOrd="0" presId="urn:microsoft.com/office/officeart/2005/8/layout/chevron2"/>
    <dgm:cxn modelId="{70EA6724-3479-45E8-92EA-F381475D9143}" type="presParOf" srcId="{0147635C-0727-40E9-81D8-7F46E64B085C}" destId="{1A5CFD24-8614-436B-B9A7-9651D437F414}" srcOrd="2" destOrd="0" presId="urn:microsoft.com/office/officeart/2005/8/layout/chevron2"/>
    <dgm:cxn modelId="{7C627E68-4527-4A93-823C-BBAAF9713E15}" type="presParOf" srcId="{1A5CFD24-8614-436B-B9A7-9651D437F414}" destId="{FA91E0CF-49D7-4E79-A899-29E51DE7BEE5}" srcOrd="0" destOrd="0" presId="urn:microsoft.com/office/officeart/2005/8/layout/chevron2"/>
    <dgm:cxn modelId="{D34B2655-191B-4B5F-8565-932F0CF9225B}" type="presParOf" srcId="{1A5CFD24-8614-436B-B9A7-9651D437F414}" destId="{6B9460BA-3DE3-4A5A-9235-F5098683D0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D4F0E2-EA67-4847-A2E0-F1D48E279211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8E9FBECA-2D86-4002-BC44-6B4B000897FE}">
      <dgm:prSet custT="1"/>
      <dgm:spPr/>
      <dgm:t>
        <a:bodyPr/>
        <a:lstStyle/>
        <a:p>
          <a:pPr rtl="0"/>
          <a:r>
            <a:rPr lang="es-AR" sz="2400" dirty="0" smtClean="0"/>
            <a:t>Tratar la hipoxemia y evitar la hipoxia tisular.</a:t>
          </a:r>
          <a:endParaRPr lang="es-AR" sz="2400" dirty="0"/>
        </a:p>
      </dgm:t>
    </dgm:pt>
    <dgm:pt modelId="{57E9D36F-653A-4970-81C2-DCB6B135F2ED}" type="parTrans" cxnId="{8E9F51F2-3B14-4F38-BC4A-C4FDF0AC4C2F}">
      <dgm:prSet/>
      <dgm:spPr/>
      <dgm:t>
        <a:bodyPr/>
        <a:lstStyle/>
        <a:p>
          <a:endParaRPr lang="es-AR"/>
        </a:p>
      </dgm:t>
    </dgm:pt>
    <dgm:pt modelId="{EB284091-72F3-456E-B55F-CA0ED88ADE21}" type="sibTrans" cxnId="{8E9F51F2-3B14-4F38-BC4A-C4FDF0AC4C2F}">
      <dgm:prSet/>
      <dgm:spPr/>
      <dgm:t>
        <a:bodyPr/>
        <a:lstStyle/>
        <a:p>
          <a:endParaRPr lang="es-AR"/>
        </a:p>
      </dgm:t>
    </dgm:pt>
    <dgm:pt modelId="{CA4C1D0B-E18F-4C53-A4C9-398A7A934F8B}">
      <dgm:prSet custT="1"/>
      <dgm:spPr/>
      <dgm:t>
        <a:bodyPr/>
        <a:lstStyle/>
        <a:p>
          <a:pPr rtl="0"/>
          <a:r>
            <a:rPr lang="es-AR" sz="2000" dirty="0" smtClean="0"/>
            <a:t>D</a:t>
          </a:r>
          <a:r>
            <a:rPr lang="es-AR" sz="2400" dirty="0" smtClean="0"/>
            <a:t>isminución del trabajo pulmonar</a:t>
          </a:r>
          <a:r>
            <a:rPr lang="es-AR" sz="2800" dirty="0" smtClean="0"/>
            <a:t>.</a:t>
          </a:r>
          <a:endParaRPr lang="es-AR" sz="2800" dirty="0"/>
        </a:p>
      </dgm:t>
    </dgm:pt>
    <dgm:pt modelId="{D15245CD-85B6-4D00-8F97-40BB94E569E1}" type="parTrans" cxnId="{49D2F5AE-B26E-45B7-82B1-52CD44278618}">
      <dgm:prSet/>
      <dgm:spPr/>
      <dgm:t>
        <a:bodyPr/>
        <a:lstStyle/>
        <a:p>
          <a:endParaRPr lang="es-AR"/>
        </a:p>
      </dgm:t>
    </dgm:pt>
    <dgm:pt modelId="{D64282DE-AE6D-49BF-9461-D74ECEDD21F9}" type="sibTrans" cxnId="{49D2F5AE-B26E-45B7-82B1-52CD44278618}">
      <dgm:prSet/>
      <dgm:spPr/>
      <dgm:t>
        <a:bodyPr/>
        <a:lstStyle/>
        <a:p>
          <a:endParaRPr lang="es-AR"/>
        </a:p>
      </dgm:t>
    </dgm:pt>
    <dgm:pt modelId="{24561C6A-A7B0-41DA-A65D-90376D986C49}">
      <dgm:prSet/>
      <dgm:spPr/>
      <dgm:t>
        <a:bodyPr/>
        <a:lstStyle/>
        <a:p>
          <a:pPr rtl="0"/>
          <a:r>
            <a:rPr lang="es-AR" dirty="0" smtClean="0"/>
            <a:t>Disminución del trabajo miocardio.</a:t>
          </a:r>
          <a:endParaRPr lang="es-AR" dirty="0"/>
        </a:p>
      </dgm:t>
    </dgm:pt>
    <dgm:pt modelId="{92FDE074-C1AC-4376-9F70-E88D0D90A2A5}" type="parTrans" cxnId="{6D13F1F1-08E2-42EF-88C5-D2447292BB65}">
      <dgm:prSet/>
      <dgm:spPr/>
      <dgm:t>
        <a:bodyPr/>
        <a:lstStyle/>
        <a:p>
          <a:endParaRPr lang="es-AR"/>
        </a:p>
      </dgm:t>
    </dgm:pt>
    <dgm:pt modelId="{C5D6591F-5325-4A13-B2F6-84BAF70C4554}" type="sibTrans" cxnId="{6D13F1F1-08E2-42EF-88C5-D2447292BB65}">
      <dgm:prSet/>
      <dgm:spPr/>
      <dgm:t>
        <a:bodyPr/>
        <a:lstStyle/>
        <a:p>
          <a:endParaRPr lang="es-AR"/>
        </a:p>
      </dgm:t>
    </dgm:pt>
    <dgm:pt modelId="{E1B665A8-182E-4C4C-AA18-8039384D6FB9}" type="pres">
      <dgm:prSet presAssocID="{28D4F0E2-EA67-4847-A2E0-F1D48E27921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86BED738-6428-4386-8951-4F4B9C579BE6}" type="pres">
      <dgm:prSet presAssocID="{8E9FBECA-2D86-4002-BC44-6B4B000897FE}" presName="node" presStyleLbl="node1" presStyleIdx="0" presStyleCnt="3" custScaleX="149039" custScaleY="11419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AD03BE6-AF9B-4418-9DA0-6621FFC81865}" type="pres">
      <dgm:prSet presAssocID="{EB284091-72F3-456E-B55F-CA0ED88ADE21}" presName="sibTrans" presStyleLbl="sibTrans2D1" presStyleIdx="0" presStyleCnt="2"/>
      <dgm:spPr/>
      <dgm:t>
        <a:bodyPr/>
        <a:lstStyle/>
        <a:p>
          <a:endParaRPr lang="es-AR"/>
        </a:p>
      </dgm:t>
    </dgm:pt>
    <dgm:pt modelId="{060997D1-EFB6-4737-8023-ECB2E1E33256}" type="pres">
      <dgm:prSet presAssocID="{EB284091-72F3-456E-B55F-CA0ED88ADE21}" presName="connectorText" presStyleLbl="sibTrans2D1" presStyleIdx="0" presStyleCnt="2"/>
      <dgm:spPr/>
      <dgm:t>
        <a:bodyPr/>
        <a:lstStyle/>
        <a:p>
          <a:endParaRPr lang="es-AR"/>
        </a:p>
      </dgm:t>
    </dgm:pt>
    <dgm:pt modelId="{EBB48588-DA68-487E-8DFF-8EB0F76D8B20}" type="pres">
      <dgm:prSet presAssocID="{CA4C1D0B-E18F-4C53-A4C9-398A7A934F8B}" presName="node" presStyleLbl="node1" presStyleIdx="1" presStyleCnt="3" custScaleX="140524" custScaleY="118699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C4AF20F-9475-4960-A512-8D418F942C08}" type="pres">
      <dgm:prSet presAssocID="{D64282DE-AE6D-49BF-9461-D74ECEDD21F9}" presName="sibTrans" presStyleLbl="sibTrans2D1" presStyleIdx="1" presStyleCnt="2"/>
      <dgm:spPr/>
      <dgm:t>
        <a:bodyPr/>
        <a:lstStyle/>
        <a:p>
          <a:endParaRPr lang="es-AR"/>
        </a:p>
      </dgm:t>
    </dgm:pt>
    <dgm:pt modelId="{6A6B611F-0881-4198-ADA3-9AB2E3591349}" type="pres">
      <dgm:prSet presAssocID="{D64282DE-AE6D-49BF-9461-D74ECEDD21F9}" presName="connectorText" presStyleLbl="sibTrans2D1" presStyleIdx="1" presStyleCnt="2"/>
      <dgm:spPr/>
      <dgm:t>
        <a:bodyPr/>
        <a:lstStyle/>
        <a:p>
          <a:endParaRPr lang="es-AR"/>
        </a:p>
      </dgm:t>
    </dgm:pt>
    <dgm:pt modelId="{811808CC-FDB3-41C0-8CB8-60100F67D42D}" type="pres">
      <dgm:prSet presAssocID="{24561C6A-A7B0-41DA-A65D-90376D986C49}" presName="node" presStyleLbl="node1" presStyleIdx="2" presStyleCnt="3" custScaleX="124845" custScaleY="11991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A3DCA268-0C24-4651-B94E-DF79E93C84F6}" type="presOf" srcId="{CA4C1D0B-E18F-4C53-A4C9-398A7A934F8B}" destId="{EBB48588-DA68-487E-8DFF-8EB0F76D8B20}" srcOrd="0" destOrd="0" presId="urn:microsoft.com/office/officeart/2005/8/layout/process1"/>
    <dgm:cxn modelId="{8E9F51F2-3B14-4F38-BC4A-C4FDF0AC4C2F}" srcId="{28D4F0E2-EA67-4847-A2E0-F1D48E279211}" destId="{8E9FBECA-2D86-4002-BC44-6B4B000897FE}" srcOrd="0" destOrd="0" parTransId="{57E9D36F-653A-4970-81C2-DCB6B135F2ED}" sibTransId="{EB284091-72F3-456E-B55F-CA0ED88ADE21}"/>
    <dgm:cxn modelId="{C7B6B099-CD28-4A2F-A3A1-A99EE407D2F2}" type="presOf" srcId="{D64282DE-AE6D-49BF-9461-D74ECEDD21F9}" destId="{6A6B611F-0881-4198-ADA3-9AB2E3591349}" srcOrd="1" destOrd="0" presId="urn:microsoft.com/office/officeart/2005/8/layout/process1"/>
    <dgm:cxn modelId="{5DD7EE48-B437-4F46-9A09-578B96720158}" type="presOf" srcId="{24561C6A-A7B0-41DA-A65D-90376D986C49}" destId="{811808CC-FDB3-41C0-8CB8-60100F67D42D}" srcOrd="0" destOrd="0" presId="urn:microsoft.com/office/officeart/2005/8/layout/process1"/>
    <dgm:cxn modelId="{99DB32CE-3BC5-4346-A103-85AB6C076727}" type="presOf" srcId="{D64282DE-AE6D-49BF-9461-D74ECEDD21F9}" destId="{BC4AF20F-9475-4960-A512-8D418F942C08}" srcOrd="0" destOrd="0" presId="urn:microsoft.com/office/officeart/2005/8/layout/process1"/>
    <dgm:cxn modelId="{918CC847-6C0A-465D-ACFC-24CA43A0C908}" type="presOf" srcId="{8E9FBECA-2D86-4002-BC44-6B4B000897FE}" destId="{86BED738-6428-4386-8951-4F4B9C579BE6}" srcOrd="0" destOrd="0" presId="urn:microsoft.com/office/officeart/2005/8/layout/process1"/>
    <dgm:cxn modelId="{3E53265B-7B26-4FB2-999A-D5A0D34FE6F4}" type="presOf" srcId="{EB284091-72F3-456E-B55F-CA0ED88ADE21}" destId="{060997D1-EFB6-4737-8023-ECB2E1E33256}" srcOrd="1" destOrd="0" presId="urn:microsoft.com/office/officeart/2005/8/layout/process1"/>
    <dgm:cxn modelId="{49D2F5AE-B26E-45B7-82B1-52CD44278618}" srcId="{28D4F0E2-EA67-4847-A2E0-F1D48E279211}" destId="{CA4C1D0B-E18F-4C53-A4C9-398A7A934F8B}" srcOrd="1" destOrd="0" parTransId="{D15245CD-85B6-4D00-8F97-40BB94E569E1}" sibTransId="{D64282DE-AE6D-49BF-9461-D74ECEDD21F9}"/>
    <dgm:cxn modelId="{46C1C121-1A2F-4AF3-B1F7-8C6A1FEF1CB0}" type="presOf" srcId="{EB284091-72F3-456E-B55F-CA0ED88ADE21}" destId="{0AD03BE6-AF9B-4418-9DA0-6621FFC81865}" srcOrd="0" destOrd="0" presId="urn:microsoft.com/office/officeart/2005/8/layout/process1"/>
    <dgm:cxn modelId="{E2C72B36-44E1-4944-AF4B-9D6416BBC189}" type="presOf" srcId="{28D4F0E2-EA67-4847-A2E0-F1D48E279211}" destId="{E1B665A8-182E-4C4C-AA18-8039384D6FB9}" srcOrd="0" destOrd="0" presId="urn:microsoft.com/office/officeart/2005/8/layout/process1"/>
    <dgm:cxn modelId="{6D13F1F1-08E2-42EF-88C5-D2447292BB65}" srcId="{28D4F0E2-EA67-4847-A2E0-F1D48E279211}" destId="{24561C6A-A7B0-41DA-A65D-90376D986C49}" srcOrd="2" destOrd="0" parTransId="{92FDE074-C1AC-4376-9F70-E88D0D90A2A5}" sibTransId="{C5D6591F-5325-4A13-B2F6-84BAF70C4554}"/>
    <dgm:cxn modelId="{DB83DFEB-0319-4A54-B6E4-0561D4B305CD}" type="presParOf" srcId="{E1B665A8-182E-4C4C-AA18-8039384D6FB9}" destId="{86BED738-6428-4386-8951-4F4B9C579BE6}" srcOrd="0" destOrd="0" presId="urn:microsoft.com/office/officeart/2005/8/layout/process1"/>
    <dgm:cxn modelId="{80D2B8E0-70E7-443E-81C8-1D5200C61706}" type="presParOf" srcId="{E1B665A8-182E-4C4C-AA18-8039384D6FB9}" destId="{0AD03BE6-AF9B-4418-9DA0-6621FFC81865}" srcOrd="1" destOrd="0" presId="urn:microsoft.com/office/officeart/2005/8/layout/process1"/>
    <dgm:cxn modelId="{007799EB-F2D5-4C36-9D62-3263FA484DF4}" type="presParOf" srcId="{0AD03BE6-AF9B-4418-9DA0-6621FFC81865}" destId="{060997D1-EFB6-4737-8023-ECB2E1E33256}" srcOrd="0" destOrd="0" presId="urn:microsoft.com/office/officeart/2005/8/layout/process1"/>
    <dgm:cxn modelId="{7799B59E-FF96-482E-806B-7B36E960F3F7}" type="presParOf" srcId="{E1B665A8-182E-4C4C-AA18-8039384D6FB9}" destId="{EBB48588-DA68-487E-8DFF-8EB0F76D8B20}" srcOrd="2" destOrd="0" presId="urn:microsoft.com/office/officeart/2005/8/layout/process1"/>
    <dgm:cxn modelId="{84D66CD0-9CC0-4785-B0B6-95C7CF481495}" type="presParOf" srcId="{E1B665A8-182E-4C4C-AA18-8039384D6FB9}" destId="{BC4AF20F-9475-4960-A512-8D418F942C08}" srcOrd="3" destOrd="0" presId="urn:microsoft.com/office/officeart/2005/8/layout/process1"/>
    <dgm:cxn modelId="{552CE410-7D37-40F5-9E94-0519F6D613F7}" type="presParOf" srcId="{BC4AF20F-9475-4960-A512-8D418F942C08}" destId="{6A6B611F-0881-4198-ADA3-9AB2E3591349}" srcOrd="0" destOrd="0" presId="urn:microsoft.com/office/officeart/2005/8/layout/process1"/>
    <dgm:cxn modelId="{7E06A1CA-A022-4D14-B2A2-2EACBCB22EC6}" type="presParOf" srcId="{E1B665A8-182E-4C4C-AA18-8039384D6FB9}" destId="{811808CC-FDB3-41C0-8CB8-60100F67D42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261D6A-3FF1-4BC5-8C2E-E7F110ED09B3}" type="doc">
      <dgm:prSet loTypeId="urn:microsoft.com/office/officeart/2005/8/layout/arrow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A0703FC5-432A-464D-9D5F-501410F30A36}">
      <dgm:prSet phldrT="[Texto]"/>
      <dgm:spPr/>
      <dgm:t>
        <a:bodyPr/>
        <a:lstStyle/>
        <a:p>
          <a:r>
            <a:rPr lang="es-AR" dirty="0" smtClean="0"/>
            <a:t>ALTO flujo</a:t>
          </a:r>
          <a:endParaRPr lang="es-AR" dirty="0"/>
        </a:p>
      </dgm:t>
    </dgm:pt>
    <dgm:pt modelId="{2E602BC5-F0BF-4F89-9A86-60C772E65087}" type="parTrans" cxnId="{5B7A7796-BBA1-4C4C-A825-F5BB902C8A5E}">
      <dgm:prSet/>
      <dgm:spPr/>
      <dgm:t>
        <a:bodyPr/>
        <a:lstStyle/>
        <a:p>
          <a:endParaRPr lang="es-AR"/>
        </a:p>
      </dgm:t>
    </dgm:pt>
    <dgm:pt modelId="{019396D5-ECA2-48B7-A4C6-F6FB697DC241}" type="sibTrans" cxnId="{5B7A7796-BBA1-4C4C-A825-F5BB902C8A5E}">
      <dgm:prSet/>
      <dgm:spPr/>
      <dgm:t>
        <a:bodyPr/>
        <a:lstStyle/>
        <a:p>
          <a:endParaRPr lang="es-AR"/>
        </a:p>
      </dgm:t>
    </dgm:pt>
    <dgm:pt modelId="{6AA7EC32-92A4-44E6-8B11-CB664064A37B}">
      <dgm:prSet phldrT="[Texto]"/>
      <dgm:spPr/>
      <dgm:t>
        <a:bodyPr/>
        <a:lstStyle/>
        <a:p>
          <a:r>
            <a:rPr lang="es-AR" dirty="0" smtClean="0"/>
            <a:t> BAJO flujo</a:t>
          </a:r>
          <a:endParaRPr lang="es-AR" dirty="0"/>
        </a:p>
      </dgm:t>
    </dgm:pt>
    <dgm:pt modelId="{F9C3B9BB-92BE-4C10-B634-3EE2449C1399}" type="parTrans" cxnId="{EA66EFE3-A38D-4D19-BE99-B094A7DEFA57}">
      <dgm:prSet/>
      <dgm:spPr/>
      <dgm:t>
        <a:bodyPr/>
        <a:lstStyle/>
        <a:p>
          <a:endParaRPr lang="es-AR"/>
        </a:p>
      </dgm:t>
    </dgm:pt>
    <dgm:pt modelId="{A3280CEC-BFE4-4408-A79D-87DB1B8BAFC7}" type="sibTrans" cxnId="{EA66EFE3-A38D-4D19-BE99-B094A7DEFA57}">
      <dgm:prSet/>
      <dgm:spPr/>
      <dgm:t>
        <a:bodyPr/>
        <a:lstStyle/>
        <a:p>
          <a:endParaRPr lang="es-AR"/>
        </a:p>
      </dgm:t>
    </dgm:pt>
    <dgm:pt modelId="{A72ABC22-F520-415A-906E-A5C0B84CC1FE}">
      <dgm:prSet/>
      <dgm:spPr/>
      <dgm:t>
        <a:bodyPr/>
        <a:lstStyle/>
        <a:p>
          <a:endParaRPr lang="es-AR"/>
        </a:p>
      </dgm:t>
    </dgm:pt>
    <dgm:pt modelId="{5EEB59E7-96F6-42E9-8A84-76B03CD84228}" type="parTrans" cxnId="{A381A55D-5C77-4FA4-B97E-EE159A4C92A4}">
      <dgm:prSet/>
      <dgm:spPr/>
      <dgm:t>
        <a:bodyPr/>
        <a:lstStyle/>
        <a:p>
          <a:endParaRPr lang="es-AR"/>
        </a:p>
      </dgm:t>
    </dgm:pt>
    <dgm:pt modelId="{FF3CEC8A-DE03-4BD7-85D4-2168E00BCB39}" type="sibTrans" cxnId="{A381A55D-5C77-4FA4-B97E-EE159A4C92A4}">
      <dgm:prSet/>
      <dgm:spPr/>
      <dgm:t>
        <a:bodyPr/>
        <a:lstStyle/>
        <a:p>
          <a:endParaRPr lang="es-AR"/>
        </a:p>
      </dgm:t>
    </dgm:pt>
    <dgm:pt modelId="{B75BAAED-5BD3-420B-9FE3-5891D65C1C55}">
      <dgm:prSet/>
      <dgm:spPr/>
      <dgm:t>
        <a:bodyPr/>
        <a:lstStyle/>
        <a:p>
          <a:endParaRPr lang="es-AR"/>
        </a:p>
      </dgm:t>
    </dgm:pt>
    <dgm:pt modelId="{93100C1F-C774-4A66-96E9-D23335313F41}" type="parTrans" cxnId="{5619997A-64AA-4938-86E9-BFAEA31EADFD}">
      <dgm:prSet/>
      <dgm:spPr/>
      <dgm:t>
        <a:bodyPr/>
        <a:lstStyle/>
        <a:p>
          <a:endParaRPr lang="es-AR"/>
        </a:p>
      </dgm:t>
    </dgm:pt>
    <dgm:pt modelId="{7E8E6451-A4F4-4A38-AFD4-3BEA89E25715}" type="sibTrans" cxnId="{5619997A-64AA-4938-86E9-BFAEA31EADFD}">
      <dgm:prSet/>
      <dgm:spPr/>
      <dgm:t>
        <a:bodyPr/>
        <a:lstStyle/>
        <a:p>
          <a:endParaRPr lang="es-AR"/>
        </a:p>
      </dgm:t>
    </dgm:pt>
    <dgm:pt modelId="{BECBC466-2613-4A40-93EE-65E8594EF229}" type="pres">
      <dgm:prSet presAssocID="{21261D6A-3FF1-4BC5-8C2E-E7F110ED09B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A70432A0-6CF2-4336-ACB3-059015048606}" type="pres">
      <dgm:prSet presAssocID="{A0703FC5-432A-464D-9D5F-501410F30A36}" presName="upArrow" presStyleLbl="node1" presStyleIdx="0" presStyleCnt="2" custLinFactNeighborX="496" custLinFactNeighborY="-2295"/>
      <dgm:spPr/>
    </dgm:pt>
    <dgm:pt modelId="{5FCB3BA0-48EF-4547-AC40-3C2E4D3AE19F}" type="pres">
      <dgm:prSet presAssocID="{A0703FC5-432A-464D-9D5F-501410F30A36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4E1F1A0-FD47-4EA1-BF99-467FA59A96CA}" type="pres">
      <dgm:prSet presAssocID="{6AA7EC32-92A4-44E6-8B11-CB664064A37B}" presName="downArrow" presStyleLbl="node1" presStyleIdx="1" presStyleCnt="2"/>
      <dgm:spPr/>
    </dgm:pt>
    <dgm:pt modelId="{3F1B7FC1-C5EF-4A8D-9767-100E24782A4A}" type="pres">
      <dgm:prSet presAssocID="{6AA7EC32-92A4-44E6-8B11-CB664064A37B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F3CB623-6555-4607-80AC-1405050544D5}" type="presOf" srcId="{21261D6A-3FF1-4BC5-8C2E-E7F110ED09B3}" destId="{BECBC466-2613-4A40-93EE-65E8594EF229}" srcOrd="0" destOrd="0" presId="urn:microsoft.com/office/officeart/2005/8/layout/arrow4"/>
    <dgm:cxn modelId="{A381A55D-5C77-4FA4-B97E-EE159A4C92A4}" srcId="{21261D6A-3FF1-4BC5-8C2E-E7F110ED09B3}" destId="{A72ABC22-F520-415A-906E-A5C0B84CC1FE}" srcOrd="2" destOrd="0" parTransId="{5EEB59E7-96F6-42E9-8A84-76B03CD84228}" sibTransId="{FF3CEC8A-DE03-4BD7-85D4-2168E00BCB39}"/>
    <dgm:cxn modelId="{273059BE-66D3-47F7-B654-43AB8DD68F0A}" type="presOf" srcId="{6AA7EC32-92A4-44E6-8B11-CB664064A37B}" destId="{3F1B7FC1-C5EF-4A8D-9767-100E24782A4A}" srcOrd="0" destOrd="0" presId="urn:microsoft.com/office/officeart/2005/8/layout/arrow4"/>
    <dgm:cxn modelId="{56A6501B-7820-47C8-AC0C-7719E22DD803}" type="presOf" srcId="{A0703FC5-432A-464D-9D5F-501410F30A36}" destId="{5FCB3BA0-48EF-4547-AC40-3C2E4D3AE19F}" srcOrd="0" destOrd="0" presId="urn:microsoft.com/office/officeart/2005/8/layout/arrow4"/>
    <dgm:cxn modelId="{5B7A7796-BBA1-4C4C-A825-F5BB902C8A5E}" srcId="{21261D6A-3FF1-4BC5-8C2E-E7F110ED09B3}" destId="{A0703FC5-432A-464D-9D5F-501410F30A36}" srcOrd="0" destOrd="0" parTransId="{2E602BC5-F0BF-4F89-9A86-60C772E65087}" sibTransId="{019396D5-ECA2-48B7-A4C6-F6FB697DC241}"/>
    <dgm:cxn modelId="{5619997A-64AA-4938-86E9-BFAEA31EADFD}" srcId="{21261D6A-3FF1-4BC5-8C2E-E7F110ED09B3}" destId="{B75BAAED-5BD3-420B-9FE3-5891D65C1C55}" srcOrd="3" destOrd="0" parTransId="{93100C1F-C774-4A66-96E9-D23335313F41}" sibTransId="{7E8E6451-A4F4-4A38-AFD4-3BEA89E25715}"/>
    <dgm:cxn modelId="{EA66EFE3-A38D-4D19-BE99-B094A7DEFA57}" srcId="{21261D6A-3FF1-4BC5-8C2E-E7F110ED09B3}" destId="{6AA7EC32-92A4-44E6-8B11-CB664064A37B}" srcOrd="1" destOrd="0" parTransId="{F9C3B9BB-92BE-4C10-B634-3EE2449C1399}" sibTransId="{A3280CEC-BFE4-4408-A79D-87DB1B8BAFC7}"/>
    <dgm:cxn modelId="{88B7C945-18C2-4BEE-8E29-CB3E13CE6C44}" type="presParOf" srcId="{BECBC466-2613-4A40-93EE-65E8594EF229}" destId="{A70432A0-6CF2-4336-ACB3-059015048606}" srcOrd="0" destOrd="0" presId="urn:microsoft.com/office/officeart/2005/8/layout/arrow4"/>
    <dgm:cxn modelId="{F2FDCDF1-815D-4A3C-8634-8D76AD60C6F8}" type="presParOf" srcId="{BECBC466-2613-4A40-93EE-65E8594EF229}" destId="{5FCB3BA0-48EF-4547-AC40-3C2E4D3AE19F}" srcOrd="1" destOrd="0" presId="urn:microsoft.com/office/officeart/2005/8/layout/arrow4"/>
    <dgm:cxn modelId="{C6844BBF-15D1-413B-8028-5CC65AB28893}" type="presParOf" srcId="{BECBC466-2613-4A40-93EE-65E8594EF229}" destId="{C4E1F1A0-FD47-4EA1-BF99-467FA59A96CA}" srcOrd="2" destOrd="0" presId="urn:microsoft.com/office/officeart/2005/8/layout/arrow4"/>
    <dgm:cxn modelId="{90757D94-C55E-4585-B52D-1857D2846307}" type="presParOf" srcId="{BECBC466-2613-4A40-93EE-65E8594EF229}" destId="{3F1B7FC1-C5EF-4A8D-9767-100E24782A4A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DB831-D834-47D6-8724-49BE54A578C2}">
      <dsp:nvSpPr>
        <dsp:cNvPr id="0" name=""/>
        <dsp:cNvSpPr/>
      </dsp:nvSpPr>
      <dsp:spPr>
        <a:xfrm rot="5400000">
          <a:off x="-294009" y="293671"/>
          <a:ext cx="1993552" cy="14155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Respiración</a:t>
          </a:r>
          <a:endParaRPr lang="es-ES" sz="1800" b="1" kern="1200" dirty="0">
            <a:solidFill>
              <a:schemeClr val="bg1"/>
            </a:solidFill>
          </a:endParaRPr>
        </a:p>
      </dsp:txBody>
      <dsp:txXfrm rot="-5400000">
        <a:off x="-5023" y="712477"/>
        <a:ext cx="1415581" cy="577971"/>
      </dsp:txXfrm>
    </dsp:sp>
    <dsp:sp modelId="{F8CAF995-DBCD-41C3-8343-40FAB7C140FE}">
      <dsp:nvSpPr>
        <dsp:cNvPr id="0" name=""/>
        <dsp:cNvSpPr/>
      </dsp:nvSpPr>
      <dsp:spPr>
        <a:xfrm rot="5400000">
          <a:off x="4245059" y="-2839862"/>
          <a:ext cx="1295809" cy="69849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300" kern="1200" dirty="0" smtClean="0"/>
            <a:t>Es el proceso de intercambio de oxígeno (O2) y dióxido de carbono (CO2) entre la sangre y la atmósfera. </a:t>
          </a:r>
          <a:endParaRPr lang="es-ES" sz="2300" kern="1200" dirty="0"/>
        </a:p>
      </dsp:txBody>
      <dsp:txXfrm rot="-5400000">
        <a:off x="1400510" y="67943"/>
        <a:ext cx="6921651" cy="1169297"/>
      </dsp:txXfrm>
    </dsp:sp>
    <dsp:sp modelId="{A1AA005A-5AAA-4BA1-97F7-BA6E48A3EA1B}">
      <dsp:nvSpPr>
        <dsp:cNvPr id="0" name=""/>
        <dsp:cNvSpPr/>
      </dsp:nvSpPr>
      <dsp:spPr>
        <a:xfrm rot="5400000">
          <a:off x="-304056" y="2009311"/>
          <a:ext cx="1993552" cy="13954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>
              <a:solidFill>
                <a:schemeClr val="bg1"/>
              </a:solidFill>
            </a:rPr>
            <a:t>Ventilación</a:t>
          </a:r>
          <a:endParaRPr lang="es-ES" sz="2200" b="1" kern="1200" dirty="0">
            <a:solidFill>
              <a:schemeClr val="bg1"/>
            </a:solidFill>
          </a:endParaRPr>
        </a:p>
      </dsp:txBody>
      <dsp:txXfrm rot="-5400000">
        <a:off x="-5023" y="2408021"/>
        <a:ext cx="1395486" cy="598066"/>
      </dsp:txXfrm>
    </dsp:sp>
    <dsp:sp modelId="{4E8C6CA9-AC36-462D-AB43-51B264305F4E}">
      <dsp:nvSpPr>
        <dsp:cNvPr id="0" name=""/>
        <dsp:cNvSpPr/>
      </dsp:nvSpPr>
      <dsp:spPr>
        <a:xfrm rot="5400000">
          <a:off x="4235012" y="-1134270"/>
          <a:ext cx="1295809" cy="69849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300" kern="1200" dirty="0" smtClean="0"/>
            <a:t>Es el intercambio del aire entre la atmósfera y los alvéolos pulmonares mediante la inspiración (entrada de aire a las vías respiratorias) y la espiración (salida de aire).</a:t>
          </a:r>
          <a:endParaRPr lang="es-ES" sz="2300" kern="1200" dirty="0"/>
        </a:p>
      </dsp:txBody>
      <dsp:txXfrm rot="-5400000">
        <a:off x="1390463" y="1773535"/>
        <a:ext cx="6921651" cy="11692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937D7-B220-4786-8EA9-B68E7EE57ADE}">
      <dsp:nvSpPr>
        <dsp:cNvPr id="0" name=""/>
        <dsp:cNvSpPr/>
      </dsp:nvSpPr>
      <dsp:spPr>
        <a:xfrm rot="5400000">
          <a:off x="-280999" y="281026"/>
          <a:ext cx="1873333" cy="1311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100" b="1" kern="1200" dirty="0" smtClean="0">
              <a:solidFill>
                <a:schemeClr val="bg1"/>
              </a:solidFill>
            </a:rPr>
            <a:t>Hipoxemia</a:t>
          </a:r>
          <a:endParaRPr lang="es-AR" sz="2100" b="1" kern="1200" dirty="0">
            <a:solidFill>
              <a:schemeClr val="bg1"/>
            </a:solidFill>
          </a:endParaRPr>
        </a:p>
      </dsp:txBody>
      <dsp:txXfrm rot="-5400000">
        <a:off x="2" y="655693"/>
        <a:ext cx="1311333" cy="562000"/>
      </dsp:txXfrm>
    </dsp:sp>
    <dsp:sp modelId="{4D334BBB-A237-4C45-9462-4560C82AE70D}">
      <dsp:nvSpPr>
        <dsp:cNvPr id="0" name=""/>
        <dsp:cNvSpPr/>
      </dsp:nvSpPr>
      <dsp:spPr>
        <a:xfrm rot="5400000">
          <a:off x="3971269" y="-2659910"/>
          <a:ext cx="1217666" cy="65375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>
              <a:latin typeface="Cambria" panose="02040503050406030204" pitchFamily="18" charset="0"/>
            </a:rPr>
            <a:t>Disminución de la presión arterial de oxigeno (POA2) por debajo de   80 </a:t>
          </a:r>
          <a:r>
            <a:rPr lang="es-AR" sz="2000" kern="1200" dirty="0" err="1" smtClean="0">
              <a:latin typeface="Cambria" panose="02040503050406030204" pitchFamily="18" charset="0"/>
            </a:rPr>
            <a:t>mmHg</a:t>
          </a:r>
          <a:r>
            <a:rPr lang="es-AR" sz="2000" kern="1200" dirty="0" smtClean="0">
              <a:latin typeface="Cambria" panose="02040503050406030204" pitchFamily="18" charset="0"/>
            </a:rPr>
            <a:t>, que corresponde a una saturación de 90 % de O2</a:t>
          </a:r>
          <a:endParaRPr lang="es-AR" sz="2000" kern="1200" dirty="0">
            <a:latin typeface="Cambria" panose="02040503050406030204" pitchFamily="18" charset="0"/>
          </a:endParaRPr>
        </a:p>
      </dsp:txBody>
      <dsp:txXfrm rot="-5400000">
        <a:off x="1311333" y="59468"/>
        <a:ext cx="6478096" cy="1098782"/>
      </dsp:txXfrm>
    </dsp:sp>
    <dsp:sp modelId="{FA91E0CF-49D7-4E79-A899-29E51DE7BEE5}">
      <dsp:nvSpPr>
        <dsp:cNvPr id="0" name=""/>
        <dsp:cNvSpPr/>
      </dsp:nvSpPr>
      <dsp:spPr>
        <a:xfrm rot="5400000">
          <a:off x="-280999" y="1864024"/>
          <a:ext cx="1873333" cy="13113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100" b="1" kern="1200" dirty="0" smtClean="0">
              <a:solidFill>
                <a:schemeClr val="bg1"/>
              </a:solidFill>
            </a:rPr>
            <a:t>Hipoxia</a:t>
          </a:r>
          <a:endParaRPr lang="es-AR" sz="2100" b="1" kern="1200" dirty="0">
            <a:solidFill>
              <a:schemeClr val="bg1"/>
            </a:solidFill>
          </a:endParaRPr>
        </a:p>
      </dsp:txBody>
      <dsp:txXfrm rot="-5400000">
        <a:off x="2" y="2238691"/>
        <a:ext cx="1311333" cy="562000"/>
      </dsp:txXfrm>
    </dsp:sp>
    <dsp:sp modelId="{6B9460BA-3DE3-4A5A-9235-F5098683D087}">
      <dsp:nvSpPr>
        <dsp:cNvPr id="0" name=""/>
        <dsp:cNvSpPr/>
      </dsp:nvSpPr>
      <dsp:spPr>
        <a:xfrm rot="5400000">
          <a:off x="3971269" y="-1111261"/>
          <a:ext cx="1217666" cy="65375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>
              <a:latin typeface="Cambria" panose="02040503050406030204" pitchFamily="18" charset="0"/>
            </a:rPr>
            <a:t>Déficit en el transporte de 0</a:t>
          </a:r>
          <a:r>
            <a:rPr lang="es-AR" sz="1600" kern="1200" dirty="0" smtClean="0">
              <a:latin typeface="Cambria" panose="02040503050406030204" pitchFamily="18" charset="0"/>
            </a:rPr>
            <a:t>2</a:t>
          </a:r>
          <a:r>
            <a:rPr lang="es-AR" sz="2000" kern="1200" dirty="0" smtClean="0">
              <a:latin typeface="Cambria" panose="02040503050406030204" pitchFamily="18" charset="0"/>
            </a:rPr>
            <a:t>  suministrado por la sangre  hacia los tejidos.</a:t>
          </a:r>
          <a:endParaRPr lang="es-AR" sz="2800" kern="1200" dirty="0">
            <a:latin typeface="Cambria" panose="02040503050406030204" pitchFamily="18" charset="0"/>
          </a:endParaRPr>
        </a:p>
      </dsp:txBody>
      <dsp:txXfrm rot="-5400000">
        <a:off x="1311333" y="1608117"/>
        <a:ext cx="6478096" cy="10987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ED738-6428-4386-8951-4F4B9C579BE6}">
      <dsp:nvSpPr>
        <dsp:cNvPr id="0" name=""/>
        <dsp:cNvSpPr/>
      </dsp:nvSpPr>
      <dsp:spPr>
        <a:xfrm>
          <a:off x="5807" y="700941"/>
          <a:ext cx="2273149" cy="2048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Tratar la hipoxemia y evitar la hipoxia tisular.</a:t>
          </a:r>
          <a:endParaRPr lang="es-AR" sz="2400" kern="1200" dirty="0"/>
        </a:p>
      </dsp:txBody>
      <dsp:txXfrm>
        <a:off x="65815" y="760949"/>
        <a:ext cx="2153133" cy="1928796"/>
      </dsp:txXfrm>
    </dsp:sp>
    <dsp:sp modelId="{0AD03BE6-AF9B-4418-9DA0-6621FFC81865}">
      <dsp:nvSpPr>
        <dsp:cNvPr id="0" name=""/>
        <dsp:cNvSpPr/>
      </dsp:nvSpPr>
      <dsp:spPr>
        <a:xfrm>
          <a:off x="2431477" y="1536222"/>
          <a:ext cx="323343" cy="378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2431477" y="1611872"/>
        <a:ext cx="226340" cy="226950"/>
      </dsp:txXfrm>
    </dsp:sp>
    <dsp:sp modelId="{EBB48588-DA68-487E-8DFF-8EB0F76D8B20}">
      <dsp:nvSpPr>
        <dsp:cNvPr id="0" name=""/>
        <dsp:cNvSpPr/>
      </dsp:nvSpPr>
      <dsp:spPr>
        <a:xfrm>
          <a:off x="2889039" y="660538"/>
          <a:ext cx="2143278" cy="21296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</a:t>
          </a:r>
          <a:r>
            <a:rPr lang="es-AR" sz="2400" kern="1200" dirty="0" smtClean="0"/>
            <a:t>isminución del trabajo pulmonar</a:t>
          </a:r>
          <a:r>
            <a:rPr lang="es-AR" sz="2800" kern="1200" dirty="0" smtClean="0"/>
            <a:t>.</a:t>
          </a:r>
          <a:endParaRPr lang="es-AR" sz="2800" kern="1200" dirty="0"/>
        </a:p>
      </dsp:txBody>
      <dsp:txXfrm>
        <a:off x="2951413" y="722912"/>
        <a:ext cx="2018530" cy="2004871"/>
      </dsp:txXfrm>
    </dsp:sp>
    <dsp:sp modelId="{BC4AF20F-9475-4960-A512-8D418F942C08}">
      <dsp:nvSpPr>
        <dsp:cNvPr id="0" name=""/>
        <dsp:cNvSpPr/>
      </dsp:nvSpPr>
      <dsp:spPr>
        <a:xfrm>
          <a:off x="5184838" y="1536222"/>
          <a:ext cx="323343" cy="378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700" kern="1200"/>
        </a:p>
      </dsp:txBody>
      <dsp:txXfrm>
        <a:off x="5184838" y="1611872"/>
        <a:ext cx="226340" cy="226950"/>
      </dsp:txXfrm>
    </dsp:sp>
    <dsp:sp modelId="{811808CC-FDB3-41C0-8CB8-60100F67D42D}">
      <dsp:nvSpPr>
        <dsp:cNvPr id="0" name=""/>
        <dsp:cNvSpPr/>
      </dsp:nvSpPr>
      <dsp:spPr>
        <a:xfrm>
          <a:off x="5642399" y="649656"/>
          <a:ext cx="1904141" cy="2151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Disminución del trabajo miocardio.</a:t>
          </a:r>
          <a:endParaRPr lang="es-AR" sz="2400" kern="1200" dirty="0"/>
        </a:p>
      </dsp:txBody>
      <dsp:txXfrm>
        <a:off x="5698169" y="705426"/>
        <a:ext cx="1792601" cy="20398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432A0-6CF2-4336-ACB3-059015048606}">
      <dsp:nvSpPr>
        <dsp:cNvPr id="0" name=""/>
        <dsp:cNvSpPr/>
      </dsp:nvSpPr>
      <dsp:spPr>
        <a:xfrm>
          <a:off x="40634" y="0"/>
          <a:ext cx="2204720" cy="1653540"/>
        </a:xfrm>
        <a:prstGeom prst="upArrow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CB3BA0-48EF-4547-AC40-3C2E4D3AE19F}">
      <dsp:nvSpPr>
        <dsp:cNvPr id="0" name=""/>
        <dsp:cNvSpPr/>
      </dsp:nvSpPr>
      <dsp:spPr>
        <a:xfrm>
          <a:off x="2300560" y="0"/>
          <a:ext cx="3807586" cy="1653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712" tIns="0" rIns="362712" bIns="362712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5100" kern="1200" dirty="0" smtClean="0"/>
            <a:t>ALTO flujo</a:t>
          </a:r>
          <a:endParaRPr lang="es-AR" sz="5100" kern="1200" dirty="0"/>
        </a:p>
      </dsp:txBody>
      <dsp:txXfrm>
        <a:off x="2300560" y="0"/>
        <a:ext cx="3807586" cy="1653540"/>
      </dsp:txXfrm>
    </dsp:sp>
    <dsp:sp modelId="{C4E1F1A0-FD47-4EA1-BF99-467FA59A96CA}">
      <dsp:nvSpPr>
        <dsp:cNvPr id="0" name=""/>
        <dsp:cNvSpPr/>
      </dsp:nvSpPr>
      <dsp:spPr>
        <a:xfrm>
          <a:off x="691114" y="1791335"/>
          <a:ext cx="2204720" cy="1653540"/>
        </a:xfrm>
        <a:prstGeom prst="downArrow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1B7FC1-C5EF-4A8D-9767-100E24782A4A}">
      <dsp:nvSpPr>
        <dsp:cNvPr id="0" name=""/>
        <dsp:cNvSpPr/>
      </dsp:nvSpPr>
      <dsp:spPr>
        <a:xfrm>
          <a:off x="2961976" y="1791335"/>
          <a:ext cx="3807586" cy="1653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712" tIns="0" rIns="362712" bIns="362712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5100" kern="1200" dirty="0" smtClean="0"/>
            <a:t> BAJO flujo</a:t>
          </a:r>
          <a:endParaRPr lang="es-AR" sz="5100" kern="1200" dirty="0"/>
        </a:p>
      </dsp:txBody>
      <dsp:txXfrm>
        <a:off x="2961976" y="1791335"/>
        <a:ext cx="3807586" cy="1653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8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4822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38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686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6635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416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899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715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8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9321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447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394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1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61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5407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94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2228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DDB35C-0062-475C-9FDE-3C739115D60A}" type="datetimeFigureOut">
              <a:rPr lang="es-AR" smtClean="0"/>
              <a:t>3/10/2025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411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3" r:id="rId1"/>
    <p:sldLayoutId id="2147484304" r:id="rId2"/>
    <p:sldLayoutId id="2147484305" r:id="rId3"/>
    <p:sldLayoutId id="2147484306" r:id="rId4"/>
    <p:sldLayoutId id="2147484307" r:id="rId5"/>
    <p:sldLayoutId id="2147484308" r:id="rId6"/>
    <p:sldLayoutId id="2147484309" r:id="rId7"/>
    <p:sldLayoutId id="2147484310" r:id="rId8"/>
    <p:sldLayoutId id="2147484311" r:id="rId9"/>
    <p:sldLayoutId id="2147484312" r:id="rId10"/>
    <p:sldLayoutId id="2147484313" r:id="rId11"/>
    <p:sldLayoutId id="2147484314" r:id="rId12"/>
    <p:sldLayoutId id="2147484315" r:id="rId13"/>
    <p:sldLayoutId id="2147484316" r:id="rId14"/>
    <p:sldLayoutId id="2147484317" r:id="rId15"/>
    <p:sldLayoutId id="2147484318" r:id="rId16"/>
    <p:sldLayoutId id="21474843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1165169" y="636894"/>
            <a:ext cx="7288578" cy="751071"/>
          </a:xfrm>
        </p:spPr>
        <p:txBody>
          <a:bodyPr>
            <a:normAutofit fontScale="90000"/>
          </a:bodyPr>
          <a:lstStyle/>
          <a:p>
            <a:pPr algn="ctr"/>
            <a:r>
              <a:rPr lang="es-AR" sz="6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anose="020A0402060406010301" pitchFamily="18" charset="0"/>
              </a:rPr>
              <a:t>OXIGENOTERAPIA</a:t>
            </a:r>
            <a:endParaRPr lang="es-AR" sz="6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anose="020A0402060406010301" pitchFamily="18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888504" y="241568"/>
            <a:ext cx="7092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2000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Escuela Superior de Enfermería “Cecilia Grierson</a:t>
            </a:r>
            <a:r>
              <a:rPr lang="es-AR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</a:t>
            </a:r>
            <a:endParaRPr lang="es-AR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368360" y="5995331"/>
            <a:ext cx="24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latin typeface="Copperplate Gothic Light" panose="020E0507020206020404" pitchFamily="34" charset="0"/>
              </a:rPr>
              <a:t>Prof. Lic. Sara l. Penice</a:t>
            </a:r>
            <a:endParaRPr lang="es-AR" b="1" dirty="0">
              <a:latin typeface="Copperplate Gothic Light" panose="020E05070202060204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2" t="9447" r="10676" b="11905"/>
          <a:stretch/>
        </p:blipFill>
        <p:spPr bwMode="auto">
          <a:xfrm>
            <a:off x="33054" y="-2945"/>
            <a:ext cx="1132115" cy="116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763030" y="5459899"/>
            <a:ext cx="7776864" cy="904764"/>
          </a:xfrm>
        </p:spPr>
        <p:txBody>
          <a:bodyPr>
            <a:normAutofit/>
          </a:bodyPr>
          <a:lstStyle/>
          <a:p>
            <a:pPr algn="ctr"/>
            <a:r>
              <a:rPr lang="es-AR" sz="3200" dirty="0" smtClean="0">
                <a:solidFill>
                  <a:schemeClr val="tx2">
                    <a:lumMod val="50000"/>
                  </a:schemeClr>
                </a:solidFill>
              </a:rPr>
              <a:t>Cuidados de Enfermería</a:t>
            </a:r>
            <a:endParaRPr lang="es-AR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150" y="1596011"/>
            <a:ext cx="5616624" cy="365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4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</a:t>
            </a:r>
            <a:r>
              <a:rPr lang="es-AR" dirty="0" err="1"/>
              <a:t>Shunt</a:t>
            </a:r>
            <a:r>
              <a:rPr lang="es-AR" dirty="0"/>
              <a:t> pulmonar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6864" y="2348881"/>
            <a:ext cx="6995535" cy="3586252"/>
          </a:xfrm>
        </p:spPr>
        <p:txBody>
          <a:bodyPr>
            <a:normAutofit lnSpcReduction="10000"/>
          </a:bodyPr>
          <a:lstStyle/>
          <a:p>
            <a:r>
              <a:rPr lang="es-ES" dirty="0"/>
              <a:t>Un </a:t>
            </a:r>
            <a:r>
              <a:rPr lang="es-ES" dirty="0" err="1"/>
              <a:t>shunt</a:t>
            </a:r>
            <a:r>
              <a:rPr lang="es-ES" dirty="0"/>
              <a:t> o cortocircuito pulmonar ocurre cuando la sangre pasa a través de los pulmones sin oxigenarse adecuadamente, evitando el intercambio gaseoso en los alvéolos y resultando en hipoxemia o insuficiencia respiratoria</a:t>
            </a:r>
            <a:r>
              <a:rPr lang="es-ES" dirty="0" smtClean="0"/>
              <a:t>.</a:t>
            </a:r>
          </a:p>
          <a:p>
            <a:r>
              <a:rPr lang="es-ES" dirty="0" smtClean="0"/>
              <a:t>Esto </a:t>
            </a:r>
            <a:r>
              <a:rPr lang="es-ES" dirty="0"/>
              <a:t>ocurre porque, en un área de los pulmones </a:t>
            </a:r>
            <a:r>
              <a:rPr lang="es-ES" dirty="0" smtClean="0"/>
              <a:t>con SHUNT</a:t>
            </a:r>
            <a:r>
              <a:rPr lang="es-ES" dirty="0"/>
              <a:t>, la sangre pasa a través de los capilares alveolares sin haber recibido oxígeno, ya sea por una ventilación ausente o un desajuste entre ventilación y perfusión. 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9658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/>
              <a:t>Signos y síntomas de hipoxemia</a:t>
            </a:r>
            <a:endParaRPr lang="es-AR" b="1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91169"/>
              </p:ext>
            </p:extLst>
          </p:nvPr>
        </p:nvGraphicFramePr>
        <p:xfrm>
          <a:off x="507780" y="1988840"/>
          <a:ext cx="8136905" cy="3994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1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794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123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1745">
                <a:tc>
                  <a:txBody>
                    <a:bodyPr/>
                    <a:lstStyle/>
                    <a:p>
                      <a:r>
                        <a:rPr lang="es-AR" dirty="0" smtClean="0"/>
                        <a:t>Sistema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Leve a moderada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Severa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436">
                <a:tc>
                  <a:txBody>
                    <a:bodyPr/>
                    <a:lstStyle/>
                    <a:p>
                      <a:r>
                        <a:rPr lang="es-AR" dirty="0" smtClean="0"/>
                        <a:t>SNC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Confusión, agitación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 letargia, obnubilación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3054">
                <a:tc>
                  <a:txBody>
                    <a:bodyPr/>
                    <a:lstStyle/>
                    <a:p>
                      <a:r>
                        <a:rPr lang="es-AR" dirty="0" smtClean="0"/>
                        <a:t>Cardíaco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Taquicardia, extrasístoles,</a:t>
                      </a:r>
                      <a:r>
                        <a:rPr lang="es-AR" baseline="0" dirty="0" smtClean="0"/>
                        <a:t> hipotensión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Bradicardia,</a:t>
                      </a:r>
                      <a:r>
                        <a:rPr lang="es-AR" baseline="0" dirty="0" smtClean="0"/>
                        <a:t> hipotensión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04363">
                <a:tc>
                  <a:txBody>
                    <a:bodyPr/>
                    <a:lstStyle/>
                    <a:p>
                      <a:r>
                        <a:rPr lang="es-AR" dirty="0" smtClean="0"/>
                        <a:t>Respiratorio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Disnea, taquipnea, aumento</a:t>
                      </a:r>
                      <a:r>
                        <a:rPr lang="es-AR" baseline="0" dirty="0" smtClean="0"/>
                        <a:t> del trabajo respiratorio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Aumento de la disnea taquipnea, posible bradipnea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8436">
                <a:tc>
                  <a:txBody>
                    <a:bodyPr/>
                    <a:lstStyle/>
                    <a:p>
                      <a:r>
                        <a:rPr lang="es-AR" dirty="0" smtClean="0"/>
                        <a:t>Gases  arteriales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PaO2</a:t>
                      </a:r>
                      <a:r>
                        <a:rPr lang="es-AR" baseline="0" dirty="0" smtClean="0"/>
                        <a:t>  60-80 </a:t>
                      </a:r>
                      <a:r>
                        <a:rPr lang="es-AR" baseline="0" dirty="0" err="1" smtClean="0"/>
                        <a:t>mmHg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PaO2 &lt;60</a:t>
                      </a:r>
                      <a:r>
                        <a:rPr lang="es-AR" baseline="0" dirty="0" smtClean="0"/>
                        <a:t> </a:t>
                      </a:r>
                      <a:r>
                        <a:rPr lang="es-AR" baseline="0" dirty="0" err="1" smtClean="0"/>
                        <a:t>mmHg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8436">
                <a:tc>
                  <a:txBody>
                    <a:bodyPr/>
                    <a:lstStyle/>
                    <a:p>
                      <a:r>
                        <a:rPr lang="es-AR" dirty="0" smtClean="0"/>
                        <a:t>Piel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 Frialdad</a:t>
                      </a:r>
                      <a:r>
                        <a:rPr lang="es-AR" baseline="0" dirty="0" smtClean="0"/>
                        <a:t> </a:t>
                      </a:r>
                      <a:r>
                        <a:rPr lang="es-AR" dirty="0" smtClean="0"/>
                        <a:t>,palidez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Cianosis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21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/>
              <a:t>¿Cuando se esta en hipoxemia?</a:t>
            </a:r>
            <a:endParaRPr lang="es-AR" b="1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974097"/>
              </p:ext>
            </p:extLst>
          </p:nvPr>
        </p:nvGraphicFramePr>
        <p:xfrm>
          <a:off x="467544" y="1988840"/>
          <a:ext cx="8092686" cy="3740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63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463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57326">
                <a:tc>
                  <a:txBody>
                    <a:bodyPr/>
                    <a:lstStyle/>
                    <a:p>
                      <a:r>
                        <a:rPr lang="es-AR" dirty="0" smtClean="0"/>
                        <a:t>Niveles</a:t>
                      </a:r>
                      <a:r>
                        <a:rPr lang="es-AR" baseline="0" dirty="0" smtClean="0"/>
                        <a:t> de O2 en sangre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PaO2</a:t>
                      </a:r>
                      <a:r>
                        <a:rPr lang="es-AR" baseline="0" dirty="0" smtClean="0"/>
                        <a:t> ( presión parcial de O2 en sangre) [</a:t>
                      </a:r>
                      <a:r>
                        <a:rPr lang="es-AR" baseline="0" dirty="0" err="1" smtClean="0"/>
                        <a:t>mmHg</a:t>
                      </a:r>
                      <a:r>
                        <a:rPr lang="es-AR" baseline="0" dirty="0" smtClean="0"/>
                        <a:t>]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2874">
                <a:tc>
                  <a:txBody>
                    <a:bodyPr/>
                    <a:lstStyle/>
                    <a:p>
                      <a:r>
                        <a:rPr lang="es-AR" dirty="0" smtClean="0"/>
                        <a:t>Normal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80</a:t>
                      </a:r>
                      <a:r>
                        <a:rPr lang="es-AR" baseline="0" dirty="0" smtClean="0"/>
                        <a:t> a 100 </a:t>
                      </a:r>
                      <a:r>
                        <a:rPr lang="es-AR" baseline="0" dirty="0" err="1" smtClean="0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6773">
                <a:tc>
                  <a:txBody>
                    <a:bodyPr/>
                    <a:lstStyle/>
                    <a:p>
                      <a:r>
                        <a:rPr lang="es-AR" dirty="0" smtClean="0"/>
                        <a:t>Hipoxemia leve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60 a 70 </a:t>
                      </a:r>
                      <a:r>
                        <a:rPr lang="es-AR" dirty="0" err="1" smtClean="0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773">
                <a:tc>
                  <a:txBody>
                    <a:bodyPr/>
                    <a:lstStyle/>
                    <a:p>
                      <a:r>
                        <a:rPr lang="es-AR" dirty="0" smtClean="0"/>
                        <a:t>Hipoxemia moderada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40 a 59 </a:t>
                      </a:r>
                      <a:r>
                        <a:rPr lang="es-AR" dirty="0" err="1" smtClean="0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773">
                <a:tc>
                  <a:txBody>
                    <a:bodyPr/>
                    <a:lstStyle/>
                    <a:p>
                      <a:r>
                        <a:rPr lang="es-AR" dirty="0" smtClean="0"/>
                        <a:t>Hipoxemia grave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Bajo 40 </a:t>
                      </a:r>
                      <a:r>
                        <a:rPr lang="es-AR" dirty="0" err="1" smtClean="0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43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O2 =Medicamento</a:t>
            </a:r>
            <a:endParaRPr lang="es-AR" b="1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es-AR" sz="3600" dirty="0" smtClean="0"/>
              <a:t>Indicaciones </a:t>
            </a:r>
          </a:p>
          <a:p>
            <a:r>
              <a:rPr lang="es-AR" sz="3600" dirty="0" smtClean="0"/>
              <a:t>Dosis</a:t>
            </a:r>
          </a:p>
          <a:p>
            <a:r>
              <a:rPr lang="es-AR" sz="3600" dirty="0" smtClean="0"/>
              <a:t>Contraindicaciones</a:t>
            </a:r>
          </a:p>
          <a:p>
            <a:r>
              <a:rPr lang="es-AR" sz="3600" dirty="0" smtClean="0"/>
              <a:t>Efectos adversos</a:t>
            </a:r>
          </a:p>
          <a:p>
            <a:r>
              <a:rPr lang="es-AR" sz="3600" dirty="0" smtClean="0"/>
              <a:t>Toxicidad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144583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Precauciones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6865" y="2348881"/>
            <a:ext cx="6798735" cy="3586252"/>
          </a:xfrm>
        </p:spPr>
        <p:txBody>
          <a:bodyPr/>
          <a:lstStyle/>
          <a:p>
            <a:r>
              <a:rPr lang="es-AR" dirty="0"/>
              <a:t>El O2 es un medicamento se administra solo con prescripción médica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/>
              <a:t>El aumento de la FiO2 (fracción inspirada) no aumenta la cantidad de oxigeno a eritrocitos o plasma.</a:t>
            </a:r>
          </a:p>
        </p:txBody>
      </p:sp>
    </p:spTree>
    <p:extLst>
      <p:ext uri="{BB962C8B-B14F-4D97-AF65-F5344CB8AC3E}">
        <p14:creationId xmlns:p14="http://schemas.microsoft.com/office/powerpoint/2010/main" val="37564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Precauciones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6864" y="2348881"/>
            <a:ext cx="7427584" cy="3586252"/>
          </a:xfrm>
        </p:spPr>
        <p:txBody>
          <a:bodyPr>
            <a:normAutofit lnSpcReduction="10000"/>
          </a:bodyPr>
          <a:lstStyle/>
          <a:p>
            <a:r>
              <a:rPr lang="es-AR" dirty="0"/>
              <a:t>En pacientes con EPOC o con</a:t>
            </a:r>
          </a:p>
          <a:p>
            <a:pPr marL="0" indent="0">
              <a:buNone/>
            </a:pPr>
            <a:r>
              <a:rPr lang="es-AR" b="1" dirty="0"/>
              <a:t>hipoventilación</a:t>
            </a:r>
            <a:r>
              <a:rPr lang="es-AR" dirty="0"/>
              <a:t> la administración de O2 tiene que</a:t>
            </a:r>
          </a:p>
          <a:p>
            <a:pPr marL="0" indent="0">
              <a:buNone/>
            </a:pPr>
            <a:r>
              <a:rPr lang="es-AR" dirty="0"/>
              <a:t>ser </a:t>
            </a:r>
            <a:r>
              <a:rPr lang="es-AR" b="1" dirty="0"/>
              <a:t>graduada</a:t>
            </a:r>
            <a:r>
              <a:rPr lang="es-AR" dirty="0"/>
              <a:t> comenzando con </a:t>
            </a:r>
            <a:r>
              <a:rPr lang="es-AR" sz="3200" u="sng" dirty="0">
                <a:solidFill>
                  <a:srgbClr val="C00000"/>
                </a:solidFill>
              </a:rPr>
              <a:t>baja concentraciones</a:t>
            </a:r>
            <a:r>
              <a:rPr lang="es-AR" u="sng" dirty="0"/>
              <a:t>.</a:t>
            </a:r>
          </a:p>
          <a:p>
            <a:endParaRPr lang="es-AR" dirty="0"/>
          </a:p>
          <a:p>
            <a:pPr marL="0" indent="0">
              <a:buNone/>
            </a:pPr>
            <a:r>
              <a:rPr lang="es-AR" sz="2800" dirty="0" smtClean="0"/>
              <a:t>EL OBJETIVO: </a:t>
            </a:r>
          </a:p>
          <a:p>
            <a:r>
              <a:rPr lang="es-AR" dirty="0" smtClean="0"/>
              <a:t>Es </a:t>
            </a:r>
            <a:r>
              <a:rPr lang="es-AR" dirty="0"/>
              <a:t>corregir la Hipoxemia (PaO2 por </a:t>
            </a:r>
            <a:r>
              <a:rPr lang="es-AR" dirty="0" smtClean="0"/>
              <a:t>encima </a:t>
            </a:r>
            <a:r>
              <a:rPr lang="es-AR" dirty="0"/>
              <a:t>de 60 </a:t>
            </a:r>
            <a:r>
              <a:rPr lang="es-AR" dirty="0" err="1"/>
              <a:t>mmhg</a:t>
            </a:r>
            <a:r>
              <a:rPr lang="es-AR" dirty="0"/>
              <a:t> </a:t>
            </a:r>
            <a:endParaRPr lang="es-AR" dirty="0" smtClean="0"/>
          </a:p>
          <a:p>
            <a:pPr marL="0" indent="0">
              <a:buNone/>
            </a:pPr>
            <a:r>
              <a:rPr lang="es-AR" dirty="0" smtClean="0"/>
              <a:t>y </a:t>
            </a:r>
            <a:r>
              <a:rPr lang="es-AR" dirty="0"/>
              <a:t>Saturación mayor de 90 %) </a:t>
            </a:r>
            <a:r>
              <a:rPr lang="es-AR" dirty="0" smtClean="0"/>
              <a:t>sin </a:t>
            </a:r>
            <a:r>
              <a:rPr lang="es-AR" dirty="0"/>
              <a:t>aumentar la hipercapnia. </a:t>
            </a:r>
          </a:p>
        </p:txBody>
      </p:sp>
    </p:spTree>
    <p:extLst>
      <p:ext uri="{BB962C8B-B14F-4D97-AF65-F5344CB8AC3E}">
        <p14:creationId xmlns:p14="http://schemas.microsoft.com/office/powerpoint/2010/main" val="137013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Tipos de sistemas</a:t>
            </a:r>
            <a:endParaRPr lang="es-AR" b="1" dirty="0"/>
          </a:p>
        </p:txBody>
      </p:sp>
      <p:graphicFrame>
        <p:nvGraphicFramePr>
          <p:cNvPr id="14" name="1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449738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194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Bajo flujo</a:t>
            </a:r>
            <a:endParaRPr lang="es-AR" b="1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872066" y="2492897"/>
            <a:ext cx="7408333" cy="3456384"/>
          </a:xfrm>
        </p:spPr>
        <p:txBody>
          <a:bodyPr>
            <a:normAutofit/>
          </a:bodyPr>
          <a:lstStyle/>
          <a:p>
            <a:r>
              <a:rPr lang="es-AR" dirty="0" smtClean="0"/>
              <a:t>El método se utiliza cuando la FR es menor de 20 respiratorio X min y cuando el patrón respiratorio es estable.</a:t>
            </a:r>
          </a:p>
          <a:p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Cánula Nasal</a:t>
            </a:r>
          </a:p>
          <a:p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Mascara Simple</a:t>
            </a:r>
          </a:p>
          <a:p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Mascara con reservorio</a:t>
            </a:r>
          </a:p>
        </p:txBody>
      </p:sp>
      <p:sp>
        <p:nvSpPr>
          <p:cNvPr id="4" name="3 Flecha abajo"/>
          <p:cNvSpPr/>
          <p:nvPr/>
        </p:nvSpPr>
        <p:spPr>
          <a:xfrm>
            <a:off x="2267744" y="982513"/>
            <a:ext cx="1224136" cy="978408"/>
          </a:xfrm>
          <a:prstGeom prst="downArrow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035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Cánula nasal</a:t>
            </a:r>
            <a:endParaRPr lang="es-AR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5" b="5817"/>
          <a:stretch/>
        </p:blipFill>
        <p:spPr bwMode="auto">
          <a:xfrm>
            <a:off x="1443885" y="2420888"/>
            <a:ext cx="6264695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9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866" y="2459587"/>
            <a:ext cx="408486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Mascaras de bajo Flujo</a:t>
            </a:r>
            <a:endParaRPr lang="es-A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t="2622" r="-4767" b="-2622"/>
          <a:stretch/>
        </p:blipFill>
        <p:spPr bwMode="auto">
          <a:xfrm>
            <a:off x="5288373" y="2416026"/>
            <a:ext cx="2903521" cy="345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1" b="17749"/>
          <a:stretch/>
        </p:blipFill>
        <p:spPr bwMode="auto">
          <a:xfrm>
            <a:off x="1171672" y="4066862"/>
            <a:ext cx="4090061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466822" y="5868323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Mascara con reservorio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2026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Definición</a:t>
            </a:r>
            <a:endParaRPr lang="es-AR" b="1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69803" y="2348880"/>
            <a:ext cx="7804389" cy="3384376"/>
          </a:xfrm>
        </p:spPr>
        <p:txBody>
          <a:bodyPr>
            <a:normAutofit/>
          </a:bodyPr>
          <a:lstStyle/>
          <a:p>
            <a:r>
              <a:rPr lang="es-AR" dirty="0" smtClean="0"/>
              <a:t>Oxigenoterapia </a:t>
            </a:r>
            <a:r>
              <a:rPr lang="es-AR" dirty="0"/>
              <a:t>Procedimiento que consiste en la </a:t>
            </a:r>
            <a:r>
              <a:rPr lang="es-AR" b="1" dirty="0">
                <a:solidFill>
                  <a:srgbClr val="FF0000"/>
                </a:solidFill>
              </a:rPr>
              <a:t>administración por inhalación, de oxígeno a un </a:t>
            </a:r>
            <a:r>
              <a:rPr lang="es-AR" b="1" dirty="0" smtClean="0">
                <a:solidFill>
                  <a:srgbClr val="FF0000"/>
                </a:solidFill>
              </a:rPr>
              <a:t>paciente</a:t>
            </a:r>
            <a:r>
              <a:rPr lang="es-AR" dirty="0" smtClean="0">
                <a:solidFill>
                  <a:srgbClr val="FF0000"/>
                </a:solidFill>
              </a:rPr>
              <a:t>.</a:t>
            </a:r>
          </a:p>
          <a:p>
            <a:r>
              <a:rPr lang="es-AR" dirty="0"/>
              <a:t>M</a:t>
            </a:r>
            <a:r>
              <a:rPr lang="es-AR" dirty="0" smtClean="0"/>
              <a:t>ezclado </a:t>
            </a:r>
            <a:r>
              <a:rPr lang="es-AR" dirty="0"/>
              <a:t>en distintos valores de concentración con el aire. </a:t>
            </a:r>
            <a:endParaRPr lang="es-AR" dirty="0" smtClean="0"/>
          </a:p>
          <a:p>
            <a:r>
              <a:rPr lang="es-AR" dirty="0" smtClean="0"/>
              <a:t>Se </a:t>
            </a:r>
            <a:r>
              <a:rPr lang="es-AR" dirty="0"/>
              <a:t>administran concentraciones de entre 24%- </a:t>
            </a:r>
            <a:r>
              <a:rPr lang="es-AR" dirty="0" smtClean="0"/>
              <a:t>100%</a:t>
            </a:r>
          </a:p>
          <a:p>
            <a:r>
              <a:rPr lang="es-AR" dirty="0" smtClean="0"/>
              <a:t> </a:t>
            </a:r>
            <a:r>
              <a:rPr lang="es-AR" dirty="0"/>
              <a:t>E</a:t>
            </a:r>
            <a:r>
              <a:rPr lang="es-AR" dirty="0" smtClean="0"/>
              <a:t>l </a:t>
            </a:r>
            <a:r>
              <a:rPr lang="es-AR" dirty="0"/>
              <a:t>porcentaje más usual en la administración de oxígeno oscila entre el 24%-28%. </a:t>
            </a:r>
            <a:endParaRPr lang="es-AR" dirty="0" smtClean="0"/>
          </a:p>
        </p:txBody>
      </p:sp>
    </p:spTree>
    <p:extLst>
      <p:ext uri="{BB962C8B-B14F-4D97-AF65-F5344CB8AC3E}">
        <p14:creationId xmlns:p14="http://schemas.microsoft.com/office/powerpoint/2010/main" val="101410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809997" y="908720"/>
            <a:ext cx="7524003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/>
            </a:r>
            <a:br>
              <a:rPr lang="es-AR" dirty="0" smtClean="0"/>
            </a:br>
            <a:r>
              <a:rPr lang="es-AR" sz="3200" b="1" dirty="0" smtClean="0"/>
              <a:t>Ventajas y desventajas  del sistema de ventilación de bajo flujo</a:t>
            </a:r>
            <a:r>
              <a:rPr lang="es-AR" sz="3200" dirty="0"/>
              <a:t/>
            </a:r>
            <a:br>
              <a:rPr lang="es-AR" sz="3200" dirty="0"/>
            </a:br>
            <a:endParaRPr lang="es-AR" sz="3600" dirty="0"/>
          </a:p>
        </p:txBody>
      </p:sp>
      <p:sp>
        <p:nvSpPr>
          <p:cNvPr id="2" name="1 Marcador de contenido"/>
          <p:cNvSpPr>
            <a:spLocks noGrp="1"/>
          </p:cNvSpPr>
          <p:nvPr>
            <p:ph sz="half" idx="1"/>
          </p:nvPr>
        </p:nvSpPr>
        <p:spPr>
          <a:xfrm>
            <a:off x="809997" y="1988840"/>
            <a:ext cx="3670723" cy="439248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s-AR" sz="3300" b="1" dirty="0" smtClean="0">
                <a:solidFill>
                  <a:srgbClr val="FF0000"/>
                </a:solidFill>
              </a:rPr>
              <a:t>VENTAJAS</a:t>
            </a:r>
          </a:p>
          <a:p>
            <a:r>
              <a:rPr lang="es-AR" sz="3800" dirty="0" smtClean="0"/>
              <a:t>Cómoda, bien tolerada</a:t>
            </a:r>
          </a:p>
          <a:p>
            <a:r>
              <a:rPr lang="es-AR" sz="3800" dirty="0" smtClean="0"/>
              <a:t>El paciente puede comer y beber.</a:t>
            </a:r>
          </a:p>
          <a:p>
            <a:r>
              <a:rPr lang="es-AR" sz="3800" dirty="0" smtClean="0"/>
              <a:t>Puede ser usada con humidificadores.</a:t>
            </a:r>
          </a:p>
          <a:p>
            <a:r>
              <a:rPr lang="es-AR" sz="3800" dirty="0" smtClean="0"/>
              <a:t>Puede usarse en pacientes con EPOC:</a:t>
            </a:r>
          </a:p>
          <a:p>
            <a:pPr marL="0" indent="0">
              <a:buNone/>
            </a:pPr>
            <a:endParaRPr lang="es-AR" sz="3600" b="1" dirty="0" smtClean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4572000" y="1988840"/>
            <a:ext cx="3762000" cy="403244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s-AR" sz="3300" b="1" dirty="0" smtClean="0">
                <a:solidFill>
                  <a:srgbClr val="FF0000"/>
                </a:solidFill>
              </a:rPr>
              <a:t>DESVENTAJAS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3200" dirty="0" smtClean="0"/>
              <a:t>NO </a:t>
            </a:r>
            <a:r>
              <a:rPr lang="es-AR" sz="3800" dirty="0"/>
              <a:t>proporciona la totalidad del gas inspirado y parte del aire inspirado debe ser tomado del medio ambiente. </a:t>
            </a:r>
            <a:endParaRPr lang="es-AR" sz="3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AR" sz="3800" dirty="0" smtClean="0"/>
              <a:t>Puede </a:t>
            </a:r>
            <a:r>
              <a:rPr lang="es-AR" sz="3800" dirty="0"/>
              <a:t>producir presión sobre la nariz y/o el pabellón auricular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3800" dirty="0"/>
              <a:t>Puede producir resequedad e irritación de la mucosa nasal.</a:t>
            </a:r>
          </a:p>
          <a:p>
            <a:endParaRPr lang="es-AR" sz="2900" dirty="0"/>
          </a:p>
        </p:txBody>
      </p:sp>
    </p:spTree>
    <p:extLst>
      <p:ext uri="{BB962C8B-B14F-4D97-AF65-F5344CB8AC3E}">
        <p14:creationId xmlns:p14="http://schemas.microsoft.com/office/powerpoint/2010/main" val="8116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145511"/>
          </a:xfrm>
        </p:spPr>
        <p:txBody>
          <a:bodyPr>
            <a:normAutofit fontScale="90000"/>
          </a:bodyPr>
          <a:lstStyle/>
          <a:p>
            <a:r>
              <a:rPr lang="es-AR" b="1" dirty="0" smtClean="0"/>
              <a:t>Concentración de O2 administrado por Cánula</a:t>
            </a:r>
            <a:endParaRPr lang="es-AR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4885" b="4735"/>
          <a:stretch/>
        </p:blipFill>
        <p:spPr bwMode="auto">
          <a:xfrm>
            <a:off x="1115616" y="2492896"/>
            <a:ext cx="6984776" cy="331236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50642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172630" y="1193490"/>
            <a:ext cx="6798734" cy="1073503"/>
          </a:xfrm>
        </p:spPr>
        <p:txBody>
          <a:bodyPr>
            <a:normAutofit/>
          </a:bodyPr>
          <a:lstStyle/>
          <a:p>
            <a:r>
              <a:rPr lang="es-AR" sz="5400" dirty="0"/>
              <a:t>A</a:t>
            </a:r>
            <a:r>
              <a:rPr lang="es-AR" sz="5400" dirty="0" smtClean="0"/>
              <a:t>lto flujo</a:t>
            </a:r>
            <a:endParaRPr lang="es-AR" sz="5400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809997" y="2276872"/>
            <a:ext cx="7524003" cy="2429797"/>
          </a:xfrm>
        </p:spPr>
        <p:txBody>
          <a:bodyPr>
            <a:normAutofit/>
          </a:bodyPr>
          <a:lstStyle/>
          <a:p>
            <a:r>
              <a:rPr lang="es-AR" dirty="0" smtClean="0"/>
              <a:t>El paciente respira la totalidad del gas  suministrado.</a:t>
            </a:r>
          </a:p>
          <a:p>
            <a:r>
              <a:rPr lang="es-AR" dirty="0" smtClean="0"/>
              <a:t>Se utilizan el mecanismo Venturi, para succionar el aire del medio ambiente y mezclarlo con el flujo de 02</a:t>
            </a:r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5" name="4 Flecha arriba"/>
          <p:cNvSpPr/>
          <p:nvPr/>
        </p:nvSpPr>
        <p:spPr>
          <a:xfrm>
            <a:off x="4028503" y="443026"/>
            <a:ext cx="1086988" cy="978408"/>
          </a:xfrm>
          <a:prstGeom prst="upArrow">
            <a:avLst>
              <a:gd name="adj1" fmla="val 50000"/>
              <a:gd name="adj2" fmla="val 51483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40" y="3717032"/>
            <a:ext cx="6956713" cy="2489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6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Mascara de Venturi</a:t>
            </a:r>
            <a:endParaRPr lang="es-A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2896"/>
            <a:ext cx="6643960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00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6866" y="476672"/>
            <a:ext cx="6798734" cy="1218386"/>
          </a:xfrm>
        </p:spPr>
        <p:txBody>
          <a:bodyPr/>
          <a:lstStyle/>
          <a:p>
            <a:r>
              <a:rPr lang="es-AR" b="1" dirty="0"/>
              <a:t>Alto flujo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11559" y="1484784"/>
            <a:ext cx="7920879" cy="4614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Ventajas</a:t>
            </a:r>
          </a:p>
          <a:p>
            <a:r>
              <a:rPr lang="es-AR" sz="2000" dirty="0"/>
              <a:t>A</a:t>
            </a:r>
            <a:r>
              <a:rPr lang="es-AR" sz="2000" dirty="0" smtClean="0"/>
              <a:t>porta concentraciones de O2  que varían desde 24 a 50% con flujo de 4 a 8 litros x´ en dosis mas exactas.</a:t>
            </a:r>
          </a:p>
          <a:p>
            <a:pPr marL="0" indent="0">
              <a:buNone/>
            </a:pPr>
            <a:endParaRPr lang="es-AR" sz="2000" dirty="0" smtClean="0"/>
          </a:p>
          <a:p>
            <a:pPr marL="0" indent="0">
              <a:buNone/>
            </a:pP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Desventajas</a:t>
            </a:r>
          </a:p>
          <a:p>
            <a:r>
              <a:rPr lang="es-AR" sz="2000" dirty="0" smtClean="0"/>
              <a:t>Limitante de movimiento</a:t>
            </a:r>
          </a:p>
          <a:p>
            <a:r>
              <a:rPr lang="es-AR" sz="2000" dirty="0" smtClean="0"/>
              <a:t>Se debe retirar para que el paciente coma.</a:t>
            </a:r>
          </a:p>
          <a:p>
            <a:r>
              <a:rPr lang="es-AR" sz="2000" dirty="0" smtClean="0"/>
              <a:t>A largo plazo puede provocar sensación de confinamiento.</a:t>
            </a:r>
          </a:p>
          <a:p>
            <a:r>
              <a:rPr lang="es-AR" sz="2000" dirty="0" smtClean="0"/>
              <a:t>Puede producir sequedad o irritación de los ojos.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144" y="2668534"/>
            <a:ext cx="1688295" cy="292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06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FiO2 %</a:t>
            </a:r>
            <a:endParaRPr lang="es-AR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5" t="2847" r="1587" b="3790"/>
          <a:stretch/>
        </p:blipFill>
        <p:spPr>
          <a:xfrm>
            <a:off x="1176866" y="1844824"/>
            <a:ext cx="5328592" cy="421674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2324" r="23612"/>
          <a:stretch/>
        </p:blipFill>
        <p:spPr>
          <a:xfrm>
            <a:off x="6505458" y="1844824"/>
            <a:ext cx="2199273" cy="421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8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28" y="908721"/>
            <a:ext cx="7373175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Fuentes de administración de Oxigeno</a:t>
            </a:r>
            <a:endParaRPr lang="es-A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" r="583" b="-135"/>
          <a:stretch/>
        </p:blipFill>
        <p:spPr bwMode="auto">
          <a:xfrm>
            <a:off x="629291" y="1844824"/>
            <a:ext cx="3654678" cy="26066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7"/>
          <a:stretch/>
        </p:blipFill>
        <p:spPr bwMode="auto">
          <a:xfrm>
            <a:off x="629290" y="4635201"/>
            <a:ext cx="3946942" cy="1738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856584" y="3077000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dirty="0" smtClean="0"/>
              <a:t>Por cilindros o balas de Oxigeno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4856584" y="4869160"/>
            <a:ext cx="3420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dirty="0" smtClean="0"/>
              <a:t>Sistema central : Consolas con sistema de vacío, oxigeno y aire comprimido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773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Accesorios auxiliares </a:t>
            </a:r>
            <a:endParaRPr lang="es-AR" dirty="0"/>
          </a:p>
        </p:txBody>
      </p:sp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374441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48880"/>
            <a:ext cx="403244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11560" y="5231389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dirty="0" smtClean="0"/>
              <a:t>Manómetro de presión: Indica la presión 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4805608" y="5231389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dirty="0" smtClean="0"/>
              <a:t>Flujómetro o caudalímetro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dirty="0" smtClean="0"/>
              <a:t>Humidificador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0161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/>
              <a:t>Principios para su administración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6866" y="2348880"/>
            <a:ext cx="6131439" cy="3312368"/>
          </a:xfrm>
        </p:spPr>
        <p:txBody>
          <a:bodyPr>
            <a:normAutofit lnSpcReduction="10000"/>
          </a:bodyPr>
          <a:lstStyle/>
          <a:p>
            <a:r>
              <a:rPr lang="es-AR" sz="2000" dirty="0" smtClean="0"/>
              <a:t>Dosificada</a:t>
            </a:r>
          </a:p>
          <a:p>
            <a:endParaRPr lang="es-AR" sz="2000" dirty="0"/>
          </a:p>
          <a:p>
            <a:r>
              <a:rPr lang="es-AR" sz="2000" dirty="0" smtClean="0"/>
              <a:t>Controlada</a:t>
            </a:r>
          </a:p>
          <a:p>
            <a:endParaRPr lang="es-AR" sz="2000" dirty="0"/>
          </a:p>
          <a:p>
            <a:r>
              <a:rPr lang="es-AR" sz="2000" dirty="0" smtClean="0"/>
              <a:t>Humidificada</a:t>
            </a:r>
          </a:p>
          <a:p>
            <a:endParaRPr lang="es-AR" sz="2000" dirty="0"/>
          </a:p>
          <a:p>
            <a:r>
              <a:rPr lang="es-AR" sz="2000" dirty="0"/>
              <a:t>La administración  depende del paciente, su severidad, cuadro, causas de hipoxemia </a:t>
            </a:r>
          </a:p>
        </p:txBody>
      </p:sp>
    </p:spTree>
    <p:extLst>
      <p:ext uri="{BB962C8B-B14F-4D97-AF65-F5344CB8AC3E}">
        <p14:creationId xmlns:p14="http://schemas.microsoft.com/office/powerpoint/2010/main" val="145331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995533" cy="1303867"/>
          </a:xfrm>
        </p:spPr>
        <p:txBody>
          <a:bodyPr/>
          <a:lstStyle/>
          <a:p>
            <a:r>
              <a:rPr lang="es-AR" sz="3600" b="1" dirty="0" smtClean="0"/>
              <a:t>Finalidad de la Oxigenoterapia</a:t>
            </a:r>
            <a:endParaRPr lang="es-AR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99592" y="2490135"/>
            <a:ext cx="7272807" cy="3444997"/>
          </a:xfrm>
        </p:spPr>
        <p:txBody>
          <a:bodyPr/>
          <a:lstStyle/>
          <a:p>
            <a:r>
              <a:rPr lang="es-AR" b="1" dirty="0" smtClean="0">
                <a:solidFill>
                  <a:srgbClr val="FF0000"/>
                </a:solidFill>
              </a:rPr>
              <a:t>Es </a:t>
            </a:r>
            <a:r>
              <a:rPr lang="es-AR" b="1" dirty="0">
                <a:solidFill>
                  <a:srgbClr val="FF0000"/>
                </a:solidFill>
              </a:rPr>
              <a:t>aumentar el aporte de oxígeno a los tejidos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b="1" dirty="0"/>
              <a:t>utilizando al máximo la capacidad de transporte de la sangre arterial</a:t>
            </a:r>
            <a:r>
              <a:rPr lang="es-AR" dirty="0"/>
              <a:t>. </a:t>
            </a:r>
            <a:endParaRPr lang="es-AR" dirty="0" smtClean="0"/>
          </a:p>
          <a:p>
            <a:r>
              <a:rPr lang="es-AR" dirty="0" smtClean="0"/>
              <a:t>Para </a:t>
            </a:r>
            <a:r>
              <a:rPr lang="es-AR" dirty="0"/>
              <a:t>ello, la cantidad de oxígeno en el gas inspirado, debe </a:t>
            </a:r>
            <a:r>
              <a:rPr lang="es-AR" b="1" dirty="0" smtClean="0">
                <a:solidFill>
                  <a:srgbClr val="FF0000"/>
                </a:solidFill>
              </a:rPr>
              <a:t>saturar </a:t>
            </a:r>
            <a:r>
              <a:rPr lang="es-AR" b="1" dirty="0">
                <a:solidFill>
                  <a:srgbClr val="FF0000"/>
                </a:solidFill>
              </a:rPr>
              <a:t>completamente la </a:t>
            </a:r>
            <a:r>
              <a:rPr lang="es-AR" b="1" dirty="0" smtClean="0">
                <a:solidFill>
                  <a:srgbClr val="FF0000"/>
                </a:solidFill>
              </a:rPr>
              <a:t>hemoglobina</a:t>
            </a:r>
            <a:r>
              <a:rPr lang="es-AR" dirty="0" smtClean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104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Toxicidad por oxigeno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988840"/>
            <a:ext cx="7434408" cy="4282405"/>
          </a:xfrm>
        </p:spPr>
        <p:txBody>
          <a:bodyPr>
            <a:noAutofit/>
          </a:bodyPr>
          <a:lstStyle/>
          <a:p>
            <a:r>
              <a:rPr lang="es-AR" sz="2000" dirty="0"/>
              <a:t>Esta dada por la administración de oxigeno en concentraciones altas ( mas de 50%) en periodo prolongado.</a:t>
            </a:r>
          </a:p>
          <a:p>
            <a:pPr marL="0" indent="0">
              <a:buNone/>
            </a:pPr>
            <a:r>
              <a:rPr lang="es-AR" sz="2000" b="1" dirty="0"/>
              <a:t>Signos y síntomas</a:t>
            </a:r>
          </a:p>
          <a:p>
            <a:r>
              <a:rPr lang="es-AR" sz="2000" dirty="0"/>
              <a:t>Dolor </a:t>
            </a:r>
            <a:r>
              <a:rPr lang="es-AR" sz="2000" dirty="0" err="1"/>
              <a:t>subesternal</a:t>
            </a:r>
            <a:endParaRPr lang="es-AR" sz="2000" dirty="0"/>
          </a:p>
          <a:p>
            <a:r>
              <a:rPr lang="es-AR" sz="2000" dirty="0"/>
              <a:t>Parestesias de las extremidades, </a:t>
            </a:r>
          </a:p>
          <a:p>
            <a:r>
              <a:rPr lang="es-AR" sz="2000" dirty="0"/>
              <a:t>Disnea</a:t>
            </a:r>
          </a:p>
          <a:p>
            <a:r>
              <a:rPr lang="es-AR" sz="2000" dirty="0"/>
              <a:t>Inquietud</a:t>
            </a:r>
          </a:p>
          <a:p>
            <a:r>
              <a:rPr lang="es-AR" sz="2000" dirty="0"/>
              <a:t>Fatiga</a:t>
            </a:r>
          </a:p>
          <a:p>
            <a:r>
              <a:rPr lang="es-AR" sz="2000" dirty="0"/>
              <a:t>Malestar general</a:t>
            </a:r>
          </a:p>
          <a:p>
            <a:endParaRPr lang="es-AR" sz="2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3573016"/>
            <a:ext cx="3226027" cy="21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Acciones de Enfermería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6865" y="1916833"/>
            <a:ext cx="6798736" cy="401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/>
              <a:t>Valorar</a:t>
            </a:r>
            <a:endParaRPr lang="es-AR" sz="2400" dirty="0"/>
          </a:p>
          <a:p>
            <a:r>
              <a:rPr lang="es-AR" dirty="0"/>
              <a:t>L</a:t>
            </a:r>
            <a:r>
              <a:rPr lang="es-AR" sz="2400" dirty="0" smtClean="0"/>
              <a:t>a </a:t>
            </a:r>
            <a:r>
              <a:rPr lang="es-AR" sz="2400" dirty="0"/>
              <a:t>profundidad de las respiraciones y la FR</a:t>
            </a:r>
          </a:p>
          <a:p>
            <a:r>
              <a:rPr lang="es-AR" sz="2400" dirty="0"/>
              <a:t>Signos vitales</a:t>
            </a:r>
          </a:p>
          <a:p>
            <a:r>
              <a:rPr lang="es-AR" sz="2400" dirty="0"/>
              <a:t>Estado de conciencia</a:t>
            </a:r>
          </a:p>
          <a:p>
            <a:r>
              <a:rPr lang="es-AR" sz="2400" dirty="0"/>
              <a:t>Saturación de O2</a:t>
            </a:r>
          </a:p>
          <a:p>
            <a:r>
              <a:rPr lang="es-AR" sz="2400" dirty="0"/>
              <a:t>Gasometría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3356992"/>
            <a:ext cx="3636758" cy="221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7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Cuidados de enfermería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99592" y="2348880"/>
            <a:ext cx="7432804" cy="3852534"/>
          </a:xfrm>
        </p:spPr>
        <p:txBody>
          <a:bodyPr>
            <a:noAutofit/>
          </a:bodyPr>
          <a:lstStyle/>
          <a:p>
            <a:r>
              <a:rPr lang="es-AR" sz="2000" dirty="0"/>
              <a:t>Controlar regularmente la posición </a:t>
            </a:r>
            <a:r>
              <a:rPr lang="es-AR" sz="2000" dirty="0" smtClean="0"/>
              <a:t>correcta del dispositivo.</a:t>
            </a:r>
            <a:endParaRPr lang="es-AR" sz="2000" dirty="0"/>
          </a:p>
          <a:p>
            <a:r>
              <a:rPr lang="es-AR" sz="2000" dirty="0"/>
              <a:t>Comprobar que la cinta no irrita el cuero cabelludo ni los pabellones auriculares.</a:t>
            </a:r>
          </a:p>
          <a:p>
            <a:r>
              <a:rPr lang="es-AR" sz="2000" dirty="0"/>
              <a:t>Vigilar que no haya fugas de oxígeno por fuera de la mascarilla (especialmente hacia los ojos).</a:t>
            </a:r>
          </a:p>
          <a:p>
            <a:r>
              <a:rPr lang="es-AR" sz="2000" dirty="0"/>
              <a:t>Valorar las mucosas nasal y labial y lubricar según necesidad.</a:t>
            </a:r>
          </a:p>
          <a:p>
            <a:r>
              <a:rPr lang="es-AR" sz="2000" dirty="0"/>
              <a:t>Realizar limpieza de los dispositivo o reemplazo de los mismos.</a:t>
            </a: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2974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Cuidados de Enfermería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6865" y="2348880"/>
            <a:ext cx="6798736" cy="3444997"/>
          </a:xfrm>
        </p:spPr>
        <p:txBody>
          <a:bodyPr/>
          <a:lstStyle/>
          <a:p>
            <a:r>
              <a:rPr lang="es-AR" sz="2000" dirty="0"/>
              <a:t>La desconexión del sistema de suministro</a:t>
            </a:r>
          </a:p>
          <a:p>
            <a:r>
              <a:rPr lang="es-AR" sz="2000" dirty="0"/>
              <a:t>El agotamiento de la fuente de O2</a:t>
            </a:r>
          </a:p>
          <a:p>
            <a:r>
              <a:rPr lang="es-AR" sz="2000" dirty="0"/>
              <a:t>La acumulación de secreciones con reducción de la luz de la vía aérea.</a:t>
            </a:r>
          </a:p>
          <a:p>
            <a:r>
              <a:rPr lang="es-AR" sz="2000" dirty="0"/>
              <a:t>La infección respiratoria por falta de adecuadas condiciones de asepsia en los dispositivos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980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lguna vez has oido que no se puede vivir sin amor? Pues el oxigeno es mas  importante - | Meme W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00877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93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Conceptos</a:t>
            </a:r>
            <a:endParaRPr lang="es-AR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8723881"/>
              </p:ext>
            </p:extLst>
          </p:nvPr>
        </p:nvGraphicFramePr>
        <p:xfrm>
          <a:off x="395536" y="2276872"/>
          <a:ext cx="8380394" cy="3708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638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Conceptos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44945"/>
              </p:ext>
            </p:extLst>
          </p:nvPr>
        </p:nvGraphicFramePr>
        <p:xfrm>
          <a:off x="683568" y="2420888"/>
          <a:ext cx="7848872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82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600" b="1" dirty="0" smtClean="0"/>
              <a:t>Objetivo de la oxigenoterapia</a:t>
            </a:r>
            <a:endParaRPr lang="es-AR" sz="3600" b="1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450371"/>
              </p:ext>
            </p:extLst>
          </p:nvPr>
        </p:nvGraphicFramePr>
        <p:xfrm>
          <a:off x="827584" y="2492896"/>
          <a:ext cx="7552349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793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713463"/>
          </a:xfrm>
        </p:spPr>
        <p:txBody>
          <a:bodyPr/>
          <a:lstStyle/>
          <a:p>
            <a:r>
              <a:rPr lang="es-AR" b="1" dirty="0" smtClean="0"/>
              <a:t>Efectos Adversos</a:t>
            </a:r>
            <a:endParaRPr lang="es-AR" b="1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755576" y="1628800"/>
            <a:ext cx="7848872" cy="4041777"/>
          </a:xfrm>
        </p:spPr>
        <p:txBody>
          <a:bodyPr>
            <a:noAutofit/>
          </a:bodyPr>
          <a:lstStyle/>
          <a:p>
            <a:r>
              <a:rPr lang="es-AR" sz="2800" dirty="0" smtClean="0"/>
              <a:t>Atelectasia por reabsorción (FIO2&gt;50%)</a:t>
            </a:r>
          </a:p>
          <a:p>
            <a:r>
              <a:rPr lang="es-AR" sz="2800" dirty="0" smtClean="0"/>
              <a:t>Irritación/resequedad mucosas</a:t>
            </a:r>
          </a:p>
          <a:p>
            <a:r>
              <a:rPr lang="es-AR" sz="2800" dirty="0" smtClean="0"/>
              <a:t>Epistaxis</a:t>
            </a:r>
          </a:p>
          <a:p>
            <a:r>
              <a:rPr lang="es-AR" sz="2800" dirty="0" smtClean="0"/>
              <a:t>Rinitis</a:t>
            </a:r>
          </a:p>
          <a:p>
            <a:r>
              <a:rPr lang="es-AR" sz="2800" dirty="0" smtClean="0"/>
              <a:t>Odinofagia</a:t>
            </a:r>
          </a:p>
          <a:p>
            <a:r>
              <a:rPr lang="es-AR" sz="2800" dirty="0" smtClean="0"/>
              <a:t>Traqueítis</a:t>
            </a:r>
          </a:p>
          <a:p>
            <a:r>
              <a:rPr lang="es-AR" sz="2800" dirty="0" smtClean="0"/>
              <a:t>Hipotensión refleja o vasodilatación Vasoconstricción sistémica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65821"/>
            <a:ext cx="22479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864" y="2665821"/>
            <a:ext cx="152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7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1346" y="548680"/>
            <a:ext cx="6798734" cy="857479"/>
          </a:xfrm>
        </p:spPr>
        <p:txBody>
          <a:bodyPr/>
          <a:lstStyle/>
          <a:p>
            <a:r>
              <a:rPr lang="es-ES" dirty="0" smtClean="0"/>
              <a:t>Indicaciones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99591" y="1406159"/>
            <a:ext cx="7442243" cy="4615129"/>
          </a:xfrm>
        </p:spPr>
        <p:txBody>
          <a:bodyPr>
            <a:noAutofit/>
          </a:bodyPr>
          <a:lstStyle/>
          <a:p>
            <a:r>
              <a:rPr lang="es-ES" sz="2000" b="1" dirty="0"/>
              <a:t>Hipoxemia:</a:t>
            </a:r>
            <a:r>
              <a:rPr lang="es-ES" sz="1800" dirty="0"/>
              <a:t> </a:t>
            </a:r>
            <a:r>
              <a:rPr lang="es-ES" sz="1800" dirty="0" smtClean="0"/>
              <a:t> Niveles </a:t>
            </a:r>
            <a:r>
              <a:rPr lang="es-ES" sz="1800" dirty="0"/>
              <a:t>bajos de oxígeno en la sangre. </a:t>
            </a:r>
          </a:p>
          <a:p>
            <a:pPr fontAlgn="ctr"/>
            <a:r>
              <a:rPr lang="es-ES" sz="2000" b="1" dirty="0"/>
              <a:t>Enfermedades pulmonares crónicas:</a:t>
            </a:r>
            <a:r>
              <a:rPr lang="es-ES" sz="2000" dirty="0"/>
              <a:t> </a:t>
            </a:r>
            <a:r>
              <a:rPr lang="es-ES" sz="1800" dirty="0"/>
              <a:t>Enfermedad Pulmonar Obstructiva Crónica (EPOC</a:t>
            </a:r>
            <a:r>
              <a:rPr lang="es-ES" sz="1800" dirty="0" smtClean="0"/>
              <a:t>)</a:t>
            </a:r>
            <a:r>
              <a:rPr lang="es-ES" sz="1800" dirty="0"/>
              <a:t> </a:t>
            </a:r>
          </a:p>
          <a:p>
            <a:pPr fontAlgn="ctr"/>
            <a:r>
              <a:rPr lang="es-ES" sz="2000" b="1" dirty="0"/>
              <a:t>Enfermedades agudas:</a:t>
            </a:r>
            <a:r>
              <a:rPr lang="es-ES" sz="1800" dirty="0"/>
              <a:t> Ataques graves de asma, neumonía, COVID-19. </a:t>
            </a:r>
          </a:p>
          <a:p>
            <a:pPr fontAlgn="ctr"/>
            <a:r>
              <a:rPr lang="es-ES" sz="2000" b="1" dirty="0"/>
              <a:t>Insuficiencia cardíaca:</a:t>
            </a:r>
            <a:r>
              <a:rPr lang="es-ES" sz="1800" dirty="0"/>
              <a:t> En etapas avanzadas de insuficiencia cardíaca. </a:t>
            </a:r>
          </a:p>
          <a:p>
            <a:r>
              <a:rPr lang="es-ES" sz="2000" b="1" dirty="0"/>
              <a:t>Hipoxia tisular sin hipoxemia:</a:t>
            </a:r>
            <a:r>
              <a:rPr lang="es-ES" sz="1800" dirty="0"/>
              <a:t> </a:t>
            </a:r>
            <a:r>
              <a:rPr lang="es-ES" sz="1800" dirty="0" smtClean="0"/>
              <a:t>Cuando </a:t>
            </a:r>
            <a:r>
              <a:rPr lang="es-ES" sz="1800" dirty="0"/>
              <a:t>los tejidos no reciben suficiente oxígeno, a pesar de niveles normales de oxígeno en sangre. </a:t>
            </a:r>
          </a:p>
          <a:p>
            <a:pPr fontAlgn="ctr"/>
            <a:r>
              <a:rPr lang="es-ES" sz="2000" b="1" dirty="0"/>
              <a:t>Anemia severa:</a:t>
            </a:r>
            <a:r>
              <a:rPr lang="es-ES" sz="1800" dirty="0"/>
              <a:t> Una cantidad insuficiente de glóbulos rojos para transportar oxígeno. </a:t>
            </a:r>
          </a:p>
          <a:p>
            <a:r>
              <a:rPr lang="es-ES" sz="2000" b="1" dirty="0"/>
              <a:t>Intoxicaciones:</a:t>
            </a:r>
            <a:r>
              <a:rPr lang="es-ES" sz="1800" dirty="0"/>
              <a:t> Intoxicación por monóxido de carbono, intoxicación por cianuros</a:t>
            </a:r>
            <a:r>
              <a:rPr lang="es-ES" sz="1200" dirty="0"/>
              <a:t>. </a:t>
            </a:r>
          </a:p>
          <a:p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102785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Causas de hipoxemia</a:t>
            </a:r>
            <a:endParaRPr lang="es-AR" b="1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899592" y="2204864"/>
            <a:ext cx="7408333" cy="3882744"/>
          </a:xfrm>
        </p:spPr>
        <p:txBody>
          <a:bodyPr>
            <a:normAutofit lnSpcReduction="10000"/>
          </a:bodyPr>
          <a:lstStyle/>
          <a:p>
            <a:r>
              <a:rPr lang="es-AR" sz="2800" dirty="0" smtClean="0"/>
              <a:t>Diminución de la presión parcial de oxigeno en el gas inspirado.</a:t>
            </a:r>
          </a:p>
          <a:p>
            <a:r>
              <a:rPr lang="es-AR" sz="2800" dirty="0" smtClean="0"/>
              <a:t>Hipoventilación</a:t>
            </a:r>
          </a:p>
          <a:p>
            <a:r>
              <a:rPr lang="es-AR" sz="2800" dirty="0" smtClean="0"/>
              <a:t>Alteración de la relación V/Q (</a:t>
            </a:r>
            <a:r>
              <a:rPr lang="es-AR" sz="2800" dirty="0"/>
              <a:t>V= Ventilación; Q= Perfusión</a:t>
            </a:r>
            <a:r>
              <a:rPr lang="es-AR" sz="2800" dirty="0" smtClean="0"/>
              <a:t>)</a:t>
            </a:r>
          </a:p>
          <a:p>
            <a:r>
              <a:rPr lang="es-AR" sz="2800" dirty="0" smtClean="0"/>
              <a:t>Trastornos de difusión.</a:t>
            </a:r>
          </a:p>
          <a:p>
            <a:r>
              <a:rPr lang="es-AR" sz="2800" dirty="0" err="1" smtClean="0"/>
              <a:t>Shunt</a:t>
            </a:r>
            <a:r>
              <a:rPr lang="es-AR" sz="2800" dirty="0" smtClean="0"/>
              <a:t> </a:t>
            </a:r>
            <a:r>
              <a:rPr lang="es-AR" sz="2800" dirty="0" err="1" smtClean="0"/>
              <a:t>intrapulmonar</a:t>
            </a:r>
            <a:r>
              <a:rPr lang="es-AR" sz="2800" dirty="0"/>
              <a:t>.(causado por áreas de desequilibrio de ventilación/perfusión </a:t>
            </a:r>
            <a:r>
              <a:rPr lang="es-AR" sz="2800" dirty="0" smtClean="0"/>
              <a:t>extrema)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1258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2295</TotalTime>
  <Words>949</Words>
  <Application>Microsoft Office PowerPoint</Application>
  <PresentationFormat>Presentación en pantalla (4:3)</PresentationFormat>
  <Paragraphs>178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Arial</vt:lpstr>
      <vt:lpstr>Cambria</vt:lpstr>
      <vt:lpstr>Castellar</vt:lpstr>
      <vt:lpstr>Copperplate Gothic Light</vt:lpstr>
      <vt:lpstr>Garamond</vt:lpstr>
      <vt:lpstr>Wingdings</vt:lpstr>
      <vt:lpstr>Orgánico</vt:lpstr>
      <vt:lpstr>OXIGENOTERAPIA</vt:lpstr>
      <vt:lpstr>Definición</vt:lpstr>
      <vt:lpstr>Finalidad de la Oxigenoterapia</vt:lpstr>
      <vt:lpstr>Conceptos</vt:lpstr>
      <vt:lpstr>Conceptos</vt:lpstr>
      <vt:lpstr>Objetivo de la oxigenoterapia</vt:lpstr>
      <vt:lpstr>Efectos Adversos</vt:lpstr>
      <vt:lpstr>Indicaciones</vt:lpstr>
      <vt:lpstr>Causas de hipoxemia</vt:lpstr>
      <vt:lpstr>El Shunt pulmonar </vt:lpstr>
      <vt:lpstr>Signos y síntomas de hipoxemia</vt:lpstr>
      <vt:lpstr>¿Cuando se esta en hipoxemia?</vt:lpstr>
      <vt:lpstr>O2 =Medicamento</vt:lpstr>
      <vt:lpstr>Precauciones</vt:lpstr>
      <vt:lpstr>Precauciones</vt:lpstr>
      <vt:lpstr>Tipos de sistemas</vt:lpstr>
      <vt:lpstr>Bajo flujo</vt:lpstr>
      <vt:lpstr>Cánula nasal</vt:lpstr>
      <vt:lpstr>Mascaras de bajo Flujo</vt:lpstr>
      <vt:lpstr> Ventajas y desventajas  del sistema de ventilación de bajo flujo </vt:lpstr>
      <vt:lpstr>Concentración de O2 administrado por Cánula</vt:lpstr>
      <vt:lpstr>Alto flujo</vt:lpstr>
      <vt:lpstr>Mascara de Venturi</vt:lpstr>
      <vt:lpstr>Alto flujo</vt:lpstr>
      <vt:lpstr>FiO2 %</vt:lpstr>
      <vt:lpstr>Presentación de PowerPoint</vt:lpstr>
      <vt:lpstr>Fuentes de administración de Oxigeno</vt:lpstr>
      <vt:lpstr>Accesorios auxiliares </vt:lpstr>
      <vt:lpstr>Principios para su administración</vt:lpstr>
      <vt:lpstr>Toxicidad por oxigeno</vt:lpstr>
      <vt:lpstr>Acciones de Enfermería</vt:lpstr>
      <vt:lpstr>Cuidados de enfermería</vt:lpstr>
      <vt:lpstr>Cuidados de Enfermería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oxigenoterapia</dc:title>
  <dc:creator>salsipuedes@tutopia.com</dc:creator>
  <cp:lastModifiedBy>Ana</cp:lastModifiedBy>
  <cp:revision>91</cp:revision>
  <dcterms:created xsi:type="dcterms:W3CDTF">2014-08-28T21:07:09Z</dcterms:created>
  <dcterms:modified xsi:type="dcterms:W3CDTF">2025-10-03T12:58:46Z</dcterms:modified>
</cp:coreProperties>
</file>