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9" r:id="rId1"/>
  </p:sldMasterIdLst>
  <p:notesMasterIdLst>
    <p:notesMasterId r:id="rId31"/>
  </p:notesMasterIdLst>
  <p:sldIdLst>
    <p:sldId id="369" r:id="rId2"/>
    <p:sldId id="364" r:id="rId3"/>
    <p:sldId id="365" r:id="rId4"/>
    <p:sldId id="339" r:id="rId5"/>
    <p:sldId id="366" r:id="rId6"/>
    <p:sldId id="352" r:id="rId7"/>
    <p:sldId id="338" r:id="rId8"/>
    <p:sldId id="341" r:id="rId9"/>
    <p:sldId id="345" r:id="rId10"/>
    <p:sldId id="346" r:id="rId11"/>
    <p:sldId id="336" r:id="rId12"/>
    <p:sldId id="328" r:id="rId13"/>
    <p:sldId id="367" r:id="rId14"/>
    <p:sldId id="329" r:id="rId15"/>
    <p:sldId id="373" r:id="rId16"/>
    <p:sldId id="323" r:id="rId17"/>
    <p:sldId id="353" r:id="rId18"/>
    <p:sldId id="354" r:id="rId19"/>
    <p:sldId id="309" r:id="rId20"/>
    <p:sldId id="330" r:id="rId21"/>
    <p:sldId id="356" r:id="rId22"/>
    <p:sldId id="357" r:id="rId23"/>
    <p:sldId id="361" r:id="rId24"/>
    <p:sldId id="343" r:id="rId25"/>
    <p:sldId id="342" r:id="rId26"/>
    <p:sldId id="372" r:id="rId27"/>
    <p:sldId id="320" r:id="rId28"/>
    <p:sldId id="374" r:id="rId29"/>
    <p:sldId id="368" r:id="rId3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66"/>
    <a:srgbClr val="000099"/>
    <a:srgbClr val="3366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716" autoAdjust="0"/>
    <p:restoredTop sz="90850" autoAdjust="0"/>
  </p:normalViewPr>
  <p:slideViewPr>
    <p:cSldViewPr>
      <p:cViewPr varScale="1">
        <p:scale>
          <a:sx n="90" d="100"/>
          <a:sy n="90" d="100"/>
        </p:scale>
        <p:origin x="-114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81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F846F6-FB37-4363-A7BF-ABD4757B4CDF}" type="doc">
      <dgm:prSet loTypeId="urn:microsoft.com/office/officeart/2005/8/layout/radial5" loCatId="relationship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s-ES"/>
        </a:p>
      </dgm:t>
    </dgm:pt>
    <dgm:pt modelId="{C03A5307-3986-4BBC-8C8A-9D2D78072FD6}">
      <dgm:prSet phldrT="[Texto]" custT="1"/>
      <dgm:spPr/>
      <dgm:t>
        <a:bodyPr/>
        <a:lstStyle/>
        <a:p>
          <a:r>
            <a:rPr lang="es-ES" sz="1800" b="1" dirty="0"/>
            <a:t>LACTANCIA EXITOSA</a:t>
          </a:r>
        </a:p>
      </dgm:t>
    </dgm:pt>
    <dgm:pt modelId="{18ACEDC3-3032-4ADA-A049-3EB8515CCD1F}" type="parTrans" cxnId="{536064AD-9351-46FB-8D57-489215A24ACD}">
      <dgm:prSet/>
      <dgm:spPr/>
      <dgm:t>
        <a:bodyPr/>
        <a:lstStyle/>
        <a:p>
          <a:endParaRPr lang="es-ES"/>
        </a:p>
      </dgm:t>
    </dgm:pt>
    <dgm:pt modelId="{EE0B7CE2-A99B-4C24-B020-CA67546DBE9A}" type="sibTrans" cxnId="{536064AD-9351-46FB-8D57-489215A24ACD}">
      <dgm:prSet/>
      <dgm:spPr/>
      <dgm:t>
        <a:bodyPr/>
        <a:lstStyle/>
        <a:p>
          <a:endParaRPr lang="es-ES"/>
        </a:p>
      </dgm:t>
    </dgm:pt>
    <dgm:pt modelId="{2317A69A-EE13-4D15-AE1C-8C855B75091A}">
      <dgm:prSet phldrT="[Texto]" custT="1"/>
      <dgm:spPr/>
      <dgm:t>
        <a:bodyPr/>
        <a:lstStyle/>
        <a:p>
          <a:r>
            <a:rPr lang="es-ES" sz="1900" b="1" dirty="0"/>
            <a:t>POLITICA DE LA INST.</a:t>
          </a:r>
        </a:p>
      </dgm:t>
    </dgm:pt>
    <dgm:pt modelId="{FC273499-53D0-45B8-89E6-B1D9AEB0FC64}" type="parTrans" cxnId="{9E44B49E-4CD4-4A85-9A7A-4A828D04F680}">
      <dgm:prSet/>
      <dgm:spPr/>
      <dgm:t>
        <a:bodyPr/>
        <a:lstStyle/>
        <a:p>
          <a:endParaRPr lang="es-ES"/>
        </a:p>
      </dgm:t>
    </dgm:pt>
    <dgm:pt modelId="{D8B1823F-6770-420D-A2E5-90EB6DE88286}" type="sibTrans" cxnId="{9E44B49E-4CD4-4A85-9A7A-4A828D04F680}">
      <dgm:prSet/>
      <dgm:spPr/>
      <dgm:t>
        <a:bodyPr/>
        <a:lstStyle/>
        <a:p>
          <a:endParaRPr lang="es-ES"/>
        </a:p>
      </dgm:t>
    </dgm:pt>
    <dgm:pt modelId="{CAA74C22-6C01-4B1B-A332-7C9942B8ADA3}">
      <dgm:prSet phldrT="[Texto]" custT="1"/>
      <dgm:spPr/>
      <dgm:t>
        <a:bodyPr/>
        <a:lstStyle/>
        <a:p>
          <a:r>
            <a:rPr lang="es-ES" sz="2800" b="1" dirty="0"/>
            <a:t>MSCF</a:t>
          </a:r>
        </a:p>
      </dgm:t>
    </dgm:pt>
    <dgm:pt modelId="{2D241247-889A-44D7-B857-EBC3922CC73C}" type="parTrans" cxnId="{C71A51FF-220E-4B4D-B9D5-D00CA0CAB58D}">
      <dgm:prSet/>
      <dgm:spPr/>
      <dgm:t>
        <a:bodyPr/>
        <a:lstStyle/>
        <a:p>
          <a:endParaRPr lang="es-ES"/>
        </a:p>
      </dgm:t>
    </dgm:pt>
    <dgm:pt modelId="{F57BDF5B-5A9C-4F13-9249-2CA8839F4F3B}" type="sibTrans" cxnId="{C71A51FF-220E-4B4D-B9D5-D00CA0CAB58D}">
      <dgm:prSet/>
      <dgm:spPr/>
      <dgm:t>
        <a:bodyPr/>
        <a:lstStyle/>
        <a:p>
          <a:endParaRPr lang="es-ES"/>
        </a:p>
      </dgm:t>
    </dgm:pt>
    <dgm:pt modelId="{BD525DE7-D4B1-43DA-81D5-97913552FBB8}">
      <dgm:prSet phldrT="[Texto]" custT="1"/>
      <dgm:spPr/>
      <dgm:t>
        <a:bodyPr/>
        <a:lstStyle/>
        <a:p>
          <a:r>
            <a:rPr lang="es-ES" sz="2000" b="1" dirty="0"/>
            <a:t>IHAMN</a:t>
          </a:r>
        </a:p>
        <a:p>
          <a:r>
            <a:rPr lang="es-ES" sz="2000" b="1" dirty="0"/>
            <a:t>10 </a:t>
          </a:r>
        </a:p>
        <a:p>
          <a:r>
            <a:rPr lang="es-ES" sz="2000" b="1" dirty="0"/>
            <a:t>PASOS</a:t>
          </a:r>
        </a:p>
      </dgm:t>
    </dgm:pt>
    <dgm:pt modelId="{30519DC6-203A-4394-BBB0-D8C74EA61CFB}" type="parTrans" cxnId="{DD9D837A-1811-4D5B-AED1-3425C5529C72}">
      <dgm:prSet/>
      <dgm:spPr/>
      <dgm:t>
        <a:bodyPr/>
        <a:lstStyle/>
        <a:p>
          <a:endParaRPr lang="es-ES"/>
        </a:p>
      </dgm:t>
    </dgm:pt>
    <dgm:pt modelId="{FB1855FD-29AE-4132-B4A8-93ACF91C0992}" type="sibTrans" cxnId="{DD9D837A-1811-4D5B-AED1-3425C5529C72}">
      <dgm:prSet/>
      <dgm:spPr/>
      <dgm:t>
        <a:bodyPr/>
        <a:lstStyle/>
        <a:p>
          <a:endParaRPr lang="es-ES"/>
        </a:p>
      </dgm:t>
    </dgm:pt>
    <dgm:pt modelId="{AAE687E6-2B8D-4CBD-AE76-F23657520157}">
      <dgm:prSet phldrT="[Texto]" custT="1"/>
      <dgm:spPr/>
      <dgm:t>
        <a:bodyPr/>
        <a:lstStyle/>
        <a:p>
          <a:r>
            <a:rPr lang="es-ES" sz="2300" b="1" dirty="0"/>
            <a:t>OMS</a:t>
          </a:r>
        </a:p>
        <a:p>
          <a:r>
            <a:rPr lang="es-ES" sz="2300" b="1" dirty="0"/>
            <a:t>UNICEF</a:t>
          </a:r>
        </a:p>
      </dgm:t>
    </dgm:pt>
    <dgm:pt modelId="{7ECCA91B-C8D7-40A3-BA4C-31C3D33C7F5D}" type="parTrans" cxnId="{36275B0C-EE93-4767-93F3-DC0CA9CC6373}">
      <dgm:prSet/>
      <dgm:spPr/>
      <dgm:t>
        <a:bodyPr/>
        <a:lstStyle/>
        <a:p>
          <a:endParaRPr lang="es-ES"/>
        </a:p>
      </dgm:t>
    </dgm:pt>
    <dgm:pt modelId="{27411081-A0EA-43ED-ADE3-FCD9222F07DC}" type="sibTrans" cxnId="{36275B0C-EE93-4767-93F3-DC0CA9CC6373}">
      <dgm:prSet/>
      <dgm:spPr/>
      <dgm:t>
        <a:bodyPr/>
        <a:lstStyle/>
        <a:p>
          <a:endParaRPr lang="es-ES"/>
        </a:p>
      </dgm:t>
    </dgm:pt>
    <dgm:pt modelId="{AB0963D6-CF91-4B00-8E29-FD7E95B7F120}" type="pres">
      <dgm:prSet presAssocID="{67F846F6-FB37-4363-A7BF-ABD4757B4CD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0F953FA7-8591-4907-9B17-C7C53ECB6CA6}" type="pres">
      <dgm:prSet presAssocID="{C03A5307-3986-4BBC-8C8A-9D2D78072FD6}" presName="centerShape" presStyleLbl="node0" presStyleIdx="0" presStyleCnt="1" custScaleX="128054" custScaleY="111399"/>
      <dgm:spPr/>
      <dgm:t>
        <a:bodyPr/>
        <a:lstStyle/>
        <a:p>
          <a:endParaRPr lang="es-AR"/>
        </a:p>
      </dgm:t>
    </dgm:pt>
    <dgm:pt modelId="{56E781BB-7915-4369-BAD4-4E5AE3B89C7A}" type="pres">
      <dgm:prSet presAssocID="{FC273499-53D0-45B8-89E6-B1D9AEB0FC64}" presName="parTrans" presStyleLbl="sibTrans2D1" presStyleIdx="0" presStyleCnt="4"/>
      <dgm:spPr/>
      <dgm:t>
        <a:bodyPr/>
        <a:lstStyle/>
        <a:p>
          <a:endParaRPr lang="es-AR"/>
        </a:p>
      </dgm:t>
    </dgm:pt>
    <dgm:pt modelId="{BEAE364B-1633-41CF-A9C3-8D6BA9812064}" type="pres">
      <dgm:prSet presAssocID="{FC273499-53D0-45B8-89E6-B1D9AEB0FC64}" presName="connectorText" presStyleLbl="sibTrans2D1" presStyleIdx="0" presStyleCnt="4"/>
      <dgm:spPr/>
      <dgm:t>
        <a:bodyPr/>
        <a:lstStyle/>
        <a:p>
          <a:endParaRPr lang="es-AR"/>
        </a:p>
      </dgm:t>
    </dgm:pt>
    <dgm:pt modelId="{17082D5F-883F-452F-8F5B-0FBBCCE3077D}" type="pres">
      <dgm:prSet presAssocID="{2317A69A-EE13-4D15-AE1C-8C855B75091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DD90D7D-81C5-405D-8E4C-ECF80790FA0C}" type="pres">
      <dgm:prSet presAssocID="{2D241247-889A-44D7-B857-EBC3922CC73C}" presName="parTrans" presStyleLbl="sibTrans2D1" presStyleIdx="1" presStyleCnt="4"/>
      <dgm:spPr/>
      <dgm:t>
        <a:bodyPr/>
        <a:lstStyle/>
        <a:p>
          <a:endParaRPr lang="es-AR"/>
        </a:p>
      </dgm:t>
    </dgm:pt>
    <dgm:pt modelId="{29DED867-5A0B-4BF9-AA2C-4C20844D0972}" type="pres">
      <dgm:prSet presAssocID="{2D241247-889A-44D7-B857-EBC3922CC73C}" presName="connectorText" presStyleLbl="sibTrans2D1" presStyleIdx="1" presStyleCnt="4"/>
      <dgm:spPr/>
      <dgm:t>
        <a:bodyPr/>
        <a:lstStyle/>
        <a:p>
          <a:endParaRPr lang="es-AR"/>
        </a:p>
      </dgm:t>
    </dgm:pt>
    <dgm:pt modelId="{911C33C7-DFCD-4C3C-B6D7-95CF246C0CC3}" type="pres">
      <dgm:prSet presAssocID="{CAA74C22-6C01-4B1B-A332-7C9942B8ADA3}" presName="node" presStyleLbl="node1" presStyleIdx="1" presStyleCnt="4" custScaleX="105460" custRadScaleRad="119900" custRadScaleInc="2719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FCB16C9-3C8E-4347-B09F-C0D47641D0EA}" type="pres">
      <dgm:prSet presAssocID="{30519DC6-203A-4394-BBB0-D8C74EA61CFB}" presName="parTrans" presStyleLbl="sibTrans2D1" presStyleIdx="2" presStyleCnt="4"/>
      <dgm:spPr/>
      <dgm:t>
        <a:bodyPr/>
        <a:lstStyle/>
        <a:p>
          <a:endParaRPr lang="es-AR"/>
        </a:p>
      </dgm:t>
    </dgm:pt>
    <dgm:pt modelId="{4B7BB761-FC97-4B3A-9CAB-873CB8624B0D}" type="pres">
      <dgm:prSet presAssocID="{30519DC6-203A-4394-BBB0-D8C74EA61CFB}" presName="connectorText" presStyleLbl="sibTrans2D1" presStyleIdx="2" presStyleCnt="4"/>
      <dgm:spPr/>
      <dgm:t>
        <a:bodyPr/>
        <a:lstStyle/>
        <a:p>
          <a:endParaRPr lang="es-AR"/>
        </a:p>
      </dgm:t>
    </dgm:pt>
    <dgm:pt modelId="{EF8B59DA-9241-43BA-88BD-C7CFEE0E8BA8}" type="pres">
      <dgm:prSet presAssocID="{BD525DE7-D4B1-43DA-81D5-97913552FBB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E0B0ECF-C9D9-4B5D-9CAC-BE70426D7986}" type="pres">
      <dgm:prSet presAssocID="{7ECCA91B-C8D7-40A3-BA4C-31C3D33C7F5D}" presName="parTrans" presStyleLbl="sibTrans2D1" presStyleIdx="3" presStyleCnt="4"/>
      <dgm:spPr/>
      <dgm:t>
        <a:bodyPr/>
        <a:lstStyle/>
        <a:p>
          <a:endParaRPr lang="es-AR"/>
        </a:p>
      </dgm:t>
    </dgm:pt>
    <dgm:pt modelId="{D02B92FD-5677-449E-98F3-22F529FBC044}" type="pres">
      <dgm:prSet presAssocID="{7ECCA91B-C8D7-40A3-BA4C-31C3D33C7F5D}" presName="connectorText" presStyleLbl="sibTrans2D1" presStyleIdx="3" presStyleCnt="4"/>
      <dgm:spPr/>
      <dgm:t>
        <a:bodyPr/>
        <a:lstStyle/>
        <a:p>
          <a:endParaRPr lang="es-AR"/>
        </a:p>
      </dgm:t>
    </dgm:pt>
    <dgm:pt modelId="{245DD109-04BD-4778-B5D4-381C17B8B485}" type="pres">
      <dgm:prSet presAssocID="{AAE687E6-2B8D-4CBD-AE76-F23657520157}" presName="node" presStyleLbl="node1" presStyleIdx="3" presStyleCnt="4" custRadScaleRad="124118" custRadScaleInc="77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0F17A70F-4F34-41D8-85D5-6EBF9BEFBA3F}" type="presOf" srcId="{C03A5307-3986-4BBC-8C8A-9D2D78072FD6}" destId="{0F953FA7-8591-4907-9B17-C7C53ECB6CA6}" srcOrd="0" destOrd="0" presId="urn:microsoft.com/office/officeart/2005/8/layout/radial5"/>
    <dgm:cxn modelId="{C71A51FF-220E-4B4D-B9D5-D00CA0CAB58D}" srcId="{C03A5307-3986-4BBC-8C8A-9D2D78072FD6}" destId="{CAA74C22-6C01-4B1B-A332-7C9942B8ADA3}" srcOrd="1" destOrd="0" parTransId="{2D241247-889A-44D7-B857-EBC3922CC73C}" sibTransId="{F57BDF5B-5A9C-4F13-9249-2CA8839F4F3B}"/>
    <dgm:cxn modelId="{DD9D837A-1811-4D5B-AED1-3425C5529C72}" srcId="{C03A5307-3986-4BBC-8C8A-9D2D78072FD6}" destId="{BD525DE7-D4B1-43DA-81D5-97913552FBB8}" srcOrd="2" destOrd="0" parTransId="{30519DC6-203A-4394-BBB0-D8C74EA61CFB}" sibTransId="{FB1855FD-29AE-4132-B4A8-93ACF91C0992}"/>
    <dgm:cxn modelId="{536064AD-9351-46FB-8D57-489215A24ACD}" srcId="{67F846F6-FB37-4363-A7BF-ABD4757B4CDF}" destId="{C03A5307-3986-4BBC-8C8A-9D2D78072FD6}" srcOrd="0" destOrd="0" parTransId="{18ACEDC3-3032-4ADA-A049-3EB8515CCD1F}" sibTransId="{EE0B7CE2-A99B-4C24-B020-CA67546DBE9A}"/>
    <dgm:cxn modelId="{9E44B49E-4CD4-4A85-9A7A-4A828D04F680}" srcId="{C03A5307-3986-4BBC-8C8A-9D2D78072FD6}" destId="{2317A69A-EE13-4D15-AE1C-8C855B75091A}" srcOrd="0" destOrd="0" parTransId="{FC273499-53D0-45B8-89E6-B1D9AEB0FC64}" sibTransId="{D8B1823F-6770-420D-A2E5-90EB6DE88286}"/>
    <dgm:cxn modelId="{93BF57F0-57E3-44FF-ACDD-39CCA2CD9585}" type="presOf" srcId="{67F846F6-FB37-4363-A7BF-ABD4757B4CDF}" destId="{AB0963D6-CF91-4B00-8E29-FD7E95B7F120}" srcOrd="0" destOrd="0" presId="urn:microsoft.com/office/officeart/2005/8/layout/radial5"/>
    <dgm:cxn modelId="{2093E447-F16D-43C9-B7F5-8913BF0E4355}" type="presOf" srcId="{30519DC6-203A-4394-BBB0-D8C74EA61CFB}" destId="{BFCB16C9-3C8E-4347-B09F-C0D47641D0EA}" srcOrd="0" destOrd="0" presId="urn:microsoft.com/office/officeart/2005/8/layout/radial5"/>
    <dgm:cxn modelId="{FA0F7970-E594-4C6D-838A-23CE4BC673F6}" type="presOf" srcId="{7ECCA91B-C8D7-40A3-BA4C-31C3D33C7F5D}" destId="{0E0B0ECF-C9D9-4B5D-9CAC-BE70426D7986}" srcOrd="0" destOrd="0" presId="urn:microsoft.com/office/officeart/2005/8/layout/radial5"/>
    <dgm:cxn modelId="{AF7B8BD6-BA7B-4818-9D2E-C4D495237525}" type="presOf" srcId="{FC273499-53D0-45B8-89E6-B1D9AEB0FC64}" destId="{BEAE364B-1633-41CF-A9C3-8D6BA9812064}" srcOrd="1" destOrd="0" presId="urn:microsoft.com/office/officeart/2005/8/layout/radial5"/>
    <dgm:cxn modelId="{72A82C64-63FE-4700-AE9F-61D990DCEFCB}" type="presOf" srcId="{7ECCA91B-C8D7-40A3-BA4C-31C3D33C7F5D}" destId="{D02B92FD-5677-449E-98F3-22F529FBC044}" srcOrd="1" destOrd="0" presId="urn:microsoft.com/office/officeart/2005/8/layout/radial5"/>
    <dgm:cxn modelId="{ED028A63-8F4A-4035-91B5-91071165854D}" type="presOf" srcId="{2317A69A-EE13-4D15-AE1C-8C855B75091A}" destId="{17082D5F-883F-452F-8F5B-0FBBCCE3077D}" srcOrd="0" destOrd="0" presId="urn:microsoft.com/office/officeart/2005/8/layout/radial5"/>
    <dgm:cxn modelId="{AEE8906B-DB22-465A-BAB9-E69A6035C707}" type="presOf" srcId="{30519DC6-203A-4394-BBB0-D8C74EA61CFB}" destId="{4B7BB761-FC97-4B3A-9CAB-873CB8624B0D}" srcOrd="1" destOrd="0" presId="urn:microsoft.com/office/officeart/2005/8/layout/radial5"/>
    <dgm:cxn modelId="{1D89527C-1811-4957-954B-BBCF65FE36DD}" type="presOf" srcId="{AAE687E6-2B8D-4CBD-AE76-F23657520157}" destId="{245DD109-04BD-4778-B5D4-381C17B8B485}" srcOrd="0" destOrd="0" presId="urn:microsoft.com/office/officeart/2005/8/layout/radial5"/>
    <dgm:cxn modelId="{1DB8B2F7-A7FF-4647-B939-E6ED29574CD9}" type="presOf" srcId="{2D241247-889A-44D7-B857-EBC3922CC73C}" destId="{29DED867-5A0B-4BF9-AA2C-4C20844D0972}" srcOrd="1" destOrd="0" presId="urn:microsoft.com/office/officeart/2005/8/layout/radial5"/>
    <dgm:cxn modelId="{45E19729-CEBA-4DCA-9AF3-F324340830AA}" type="presOf" srcId="{FC273499-53D0-45B8-89E6-B1D9AEB0FC64}" destId="{56E781BB-7915-4369-BAD4-4E5AE3B89C7A}" srcOrd="0" destOrd="0" presId="urn:microsoft.com/office/officeart/2005/8/layout/radial5"/>
    <dgm:cxn modelId="{AFF55B67-E8E3-47B8-8A1C-8E3660337F63}" type="presOf" srcId="{2D241247-889A-44D7-B857-EBC3922CC73C}" destId="{6DD90D7D-81C5-405D-8E4C-ECF80790FA0C}" srcOrd="0" destOrd="0" presId="urn:microsoft.com/office/officeart/2005/8/layout/radial5"/>
    <dgm:cxn modelId="{36275B0C-EE93-4767-93F3-DC0CA9CC6373}" srcId="{C03A5307-3986-4BBC-8C8A-9D2D78072FD6}" destId="{AAE687E6-2B8D-4CBD-AE76-F23657520157}" srcOrd="3" destOrd="0" parTransId="{7ECCA91B-C8D7-40A3-BA4C-31C3D33C7F5D}" sibTransId="{27411081-A0EA-43ED-ADE3-FCD9222F07DC}"/>
    <dgm:cxn modelId="{B35EAEDA-6C20-4FD9-B507-D4DECB086F2C}" type="presOf" srcId="{CAA74C22-6C01-4B1B-A332-7C9942B8ADA3}" destId="{911C33C7-DFCD-4C3C-B6D7-95CF246C0CC3}" srcOrd="0" destOrd="0" presId="urn:microsoft.com/office/officeart/2005/8/layout/radial5"/>
    <dgm:cxn modelId="{C59D08D5-5B67-45F5-9292-781AC0ABBFD5}" type="presOf" srcId="{BD525DE7-D4B1-43DA-81D5-97913552FBB8}" destId="{EF8B59DA-9241-43BA-88BD-C7CFEE0E8BA8}" srcOrd="0" destOrd="0" presId="urn:microsoft.com/office/officeart/2005/8/layout/radial5"/>
    <dgm:cxn modelId="{7ECD21FF-3CD1-4609-BB66-F46B9CF022CA}" type="presParOf" srcId="{AB0963D6-CF91-4B00-8E29-FD7E95B7F120}" destId="{0F953FA7-8591-4907-9B17-C7C53ECB6CA6}" srcOrd="0" destOrd="0" presId="urn:microsoft.com/office/officeart/2005/8/layout/radial5"/>
    <dgm:cxn modelId="{6FD20E06-21F6-4D31-9EC5-A7ADFCAC3DE7}" type="presParOf" srcId="{AB0963D6-CF91-4B00-8E29-FD7E95B7F120}" destId="{56E781BB-7915-4369-BAD4-4E5AE3B89C7A}" srcOrd="1" destOrd="0" presId="urn:microsoft.com/office/officeart/2005/8/layout/radial5"/>
    <dgm:cxn modelId="{D5C0407F-D456-4397-B830-75B39164416E}" type="presParOf" srcId="{56E781BB-7915-4369-BAD4-4E5AE3B89C7A}" destId="{BEAE364B-1633-41CF-A9C3-8D6BA9812064}" srcOrd="0" destOrd="0" presId="urn:microsoft.com/office/officeart/2005/8/layout/radial5"/>
    <dgm:cxn modelId="{7A2DBD51-8DD2-4DEE-9735-15EBAF900BD7}" type="presParOf" srcId="{AB0963D6-CF91-4B00-8E29-FD7E95B7F120}" destId="{17082D5F-883F-452F-8F5B-0FBBCCE3077D}" srcOrd="2" destOrd="0" presId="urn:microsoft.com/office/officeart/2005/8/layout/radial5"/>
    <dgm:cxn modelId="{DFC3A0B5-E871-477B-9BE2-B70B83318EED}" type="presParOf" srcId="{AB0963D6-CF91-4B00-8E29-FD7E95B7F120}" destId="{6DD90D7D-81C5-405D-8E4C-ECF80790FA0C}" srcOrd="3" destOrd="0" presId="urn:microsoft.com/office/officeart/2005/8/layout/radial5"/>
    <dgm:cxn modelId="{7176D23E-1415-496E-95CC-6D21D5DB5814}" type="presParOf" srcId="{6DD90D7D-81C5-405D-8E4C-ECF80790FA0C}" destId="{29DED867-5A0B-4BF9-AA2C-4C20844D0972}" srcOrd="0" destOrd="0" presId="urn:microsoft.com/office/officeart/2005/8/layout/radial5"/>
    <dgm:cxn modelId="{89330CF3-7399-4B08-9EEA-F45590052BA6}" type="presParOf" srcId="{AB0963D6-CF91-4B00-8E29-FD7E95B7F120}" destId="{911C33C7-DFCD-4C3C-B6D7-95CF246C0CC3}" srcOrd="4" destOrd="0" presId="urn:microsoft.com/office/officeart/2005/8/layout/radial5"/>
    <dgm:cxn modelId="{6BDF4161-51AD-4319-91D0-D45523934705}" type="presParOf" srcId="{AB0963D6-CF91-4B00-8E29-FD7E95B7F120}" destId="{BFCB16C9-3C8E-4347-B09F-C0D47641D0EA}" srcOrd="5" destOrd="0" presId="urn:microsoft.com/office/officeart/2005/8/layout/radial5"/>
    <dgm:cxn modelId="{EE3F0CE1-794F-4FD8-A907-B6FEC260D7A3}" type="presParOf" srcId="{BFCB16C9-3C8E-4347-B09F-C0D47641D0EA}" destId="{4B7BB761-FC97-4B3A-9CAB-873CB8624B0D}" srcOrd="0" destOrd="0" presId="urn:microsoft.com/office/officeart/2005/8/layout/radial5"/>
    <dgm:cxn modelId="{DB2D88EB-6E18-4722-BB51-794DDBD86B24}" type="presParOf" srcId="{AB0963D6-CF91-4B00-8E29-FD7E95B7F120}" destId="{EF8B59DA-9241-43BA-88BD-C7CFEE0E8BA8}" srcOrd="6" destOrd="0" presId="urn:microsoft.com/office/officeart/2005/8/layout/radial5"/>
    <dgm:cxn modelId="{06B2D78C-AA23-4817-8EE9-32705BCB7CB2}" type="presParOf" srcId="{AB0963D6-CF91-4B00-8E29-FD7E95B7F120}" destId="{0E0B0ECF-C9D9-4B5D-9CAC-BE70426D7986}" srcOrd="7" destOrd="0" presId="urn:microsoft.com/office/officeart/2005/8/layout/radial5"/>
    <dgm:cxn modelId="{533F0B0B-C790-4BCB-A5CE-2AE383819C21}" type="presParOf" srcId="{0E0B0ECF-C9D9-4B5D-9CAC-BE70426D7986}" destId="{D02B92FD-5677-449E-98F3-22F529FBC044}" srcOrd="0" destOrd="0" presId="urn:microsoft.com/office/officeart/2005/8/layout/radial5"/>
    <dgm:cxn modelId="{2CB849BD-4BD5-43FD-A118-90C411DC9B7C}" type="presParOf" srcId="{AB0963D6-CF91-4B00-8E29-FD7E95B7F120}" destId="{245DD109-04BD-4778-B5D4-381C17B8B485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E7CEBE-1AD7-42E2-AEEE-E771E91FE88E}" type="datetimeFigureOut">
              <a:rPr lang="es-AR"/>
              <a:pPr>
                <a:defRPr/>
              </a:pPr>
              <a:t>30/09/2025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AR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Editar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AR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EE8839B-C080-4B0D-93F6-C2C3619E68C2}" type="slidenum">
              <a:rPr lang="es-AR"/>
              <a:pPr>
                <a:defRPr/>
              </a:pPr>
              <a:t>‹#›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15900" indent="-211138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E0437DEA-9FA7-43CA-BA13-F26C0FF9A0F7}" type="slidenum">
              <a:rPr lang="es-ES" altLang="es-AR" smtClean="0">
                <a:solidFill>
                  <a:srgbClr val="000000"/>
                </a:solidFill>
                <a:latin typeface="Times New Roman" pitchFamily="18" charset="0"/>
              </a:rPr>
              <a:pPr marL="215900" indent="-211138"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6</a:t>
            </a:fld>
            <a:endParaRPr lang="es-ES" altLang="es-A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4988"/>
            <a:ext cx="5484813" cy="411162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AR" altLang="es-A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AR" smtClean="0"/>
          </a:p>
          <a:p>
            <a:pPr eaLnBrk="1" hangingPunct="1">
              <a:spcBef>
                <a:spcPct val="0"/>
              </a:spcBef>
            </a:pPr>
            <a:endParaRPr lang="es-AR" smtClean="0"/>
          </a:p>
        </p:txBody>
      </p:sp>
      <p:sp>
        <p:nvSpPr>
          <p:cNvPr id="24579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018DE6-73AE-4CE2-8471-8F33CF7FD2D4}" type="slidenum">
              <a:rPr lang="es-A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s-A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15900" indent="-211138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4F471C4-0FD6-4B98-ADFD-62DCA50EF377}" type="slidenum">
              <a:rPr lang="es-ES" altLang="es-AR" smtClean="0">
                <a:solidFill>
                  <a:srgbClr val="000000"/>
                </a:solidFill>
                <a:latin typeface="Times New Roman" pitchFamily="18" charset="0"/>
              </a:rPr>
              <a:pPr marL="215900" indent="-211138"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17</a:t>
            </a:fld>
            <a:endParaRPr lang="es-ES" altLang="es-A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4819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D22E8060-EF93-418D-93D1-ED33CCD3A8B5}" type="slidenum">
              <a:rPr lang="es-ES" altLang="es-AR" sz="1200">
                <a:solidFill>
                  <a:srgbClr val="000000"/>
                </a:solidFill>
                <a:latin typeface="Times New Roman" pitchFamily="18" charset="0"/>
              </a:rPr>
              <a:pPr marL="215900" indent="-211138" algn="r"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17</a:t>
            </a:fld>
            <a:endParaRPr lang="es-ES" altLang="es-AR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4988"/>
            <a:ext cx="5486400" cy="411162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AR" altLang="es-A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15900" indent="-211138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D6FCCF64-8887-4337-81B4-A1196CDD3A47}" type="slidenum">
              <a:rPr lang="es-ES" altLang="es-AR" smtClean="0">
                <a:solidFill>
                  <a:srgbClr val="000000"/>
                </a:solidFill>
                <a:latin typeface="Times New Roman" pitchFamily="18" charset="0"/>
              </a:rPr>
              <a:pPr marL="215900" indent="-211138"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18</a:t>
            </a:fld>
            <a:endParaRPr lang="es-ES" altLang="es-A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86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4B1F5139-8EFE-4FB5-A081-1CAE000A6D20}" type="slidenum">
              <a:rPr lang="es-ES" altLang="es-AR" sz="1200">
                <a:solidFill>
                  <a:srgbClr val="000000"/>
                </a:solidFill>
                <a:latin typeface="Times New Roman" pitchFamily="18" charset="0"/>
              </a:rPr>
              <a:pPr marL="215900" indent="-211138" algn="r"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18</a:t>
            </a:fld>
            <a:endParaRPr lang="es-ES" altLang="es-AR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4988"/>
            <a:ext cx="5486400" cy="411162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AR" altLang="es-A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15900" indent="-211138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DE3ADA4-3376-4633-BA5A-40E4BB9E408E}" type="slidenum">
              <a:rPr lang="es-ES" altLang="es-AR" smtClean="0">
                <a:solidFill>
                  <a:srgbClr val="000000"/>
                </a:solidFill>
                <a:latin typeface="Times New Roman" pitchFamily="18" charset="0"/>
              </a:rPr>
              <a:pPr marL="215900" indent="-211138"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21</a:t>
            </a:fld>
            <a:endParaRPr lang="es-ES" altLang="es-A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6D19BF3D-B8C8-4A97-8191-766F7A1BCC3D}" type="slidenum">
              <a:rPr lang="es-ES" altLang="es-AR" sz="1200">
                <a:solidFill>
                  <a:srgbClr val="000000"/>
                </a:solidFill>
                <a:latin typeface="Times New Roman" pitchFamily="18" charset="0"/>
              </a:rPr>
              <a:pPr marL="215900" indent="-211138" algn="r"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21</a:t>
            </a:fld>
            <a:endParaRPr lang="es-ES" altLang="es-AR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4988"/>
            <a:ext cx="5486400" cy="411162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AR" altLang="es-A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15900" indent="-211138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A929C7FA-9DFE-45CF-AE9E-A1E8FA301A9A}" type="slidenum">
              <a:rPr lang="es-ES" altLang="es-AR" smtClean="0">
                <a:solidFill>
                  <a:srgbClr val="000000"/>
                </a:solidFill>
                <a:latin typeface="Times New Roman" pitchFamily="18" charset="0"/>
              </a:rPr>
              <a:pPr marL="215900" indent="-211138"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22</a:t>
            </a:fld>
            <a:endParaRPr lang="es-ES" altLang="es-A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301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1DBD0F40-2634-496F-93B6-505DE474966C}" type="slidenum">
              <a:rPr lang="es-ES" altLang="es-AR" sz="1200">
                <a:solidFill>
                  <a:srgbClr val="000000"/>
                </a:solidFill>
                <a:latin typeface="Times New Roman" pitchFamily="18" charset="0"/>
              </a:rPr>
              <a:pPr marL="215900" indent="-211138" algn="r"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22</a:t>
            </a:fld>
            <a:endParaRPr lang="es-ES" altLang="es-AR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4988"/>
            <a:ext cx="5486400" cy="411162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AR" altLang="es-A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6" name="Rectangle 10"/>
          <p:cNvSpPr/>
          <p:nvPr/>
        </p:nvSpPr>
        <p:spPr>
          <a:xfrm>
            <a:off x="1087438" y="1385888"/>
            <a:ext cx="6969125" cy="408622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" name="Rectangle 14"/>
          <p:cNvSpPr/>
          <p:nvPr/>
        </p:nvSpPr>
        <p:spPr>
          <a:xfrm>
            <a:off x="3794125" y="1268413"/>
            <a:ext cx="1555750" cy="63976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3886200" y="1268413"/>
            <a:ext cx="1371600" cy="547687"/>
            <a:chOff x="5318306" y="1386268"/>
            <a:chExt cx="1567331" cy="645295"/>
          </a:xfrm>
        </p:grpSpPr>
        <p:cxnSp>
          <p:nvCxnSpPr>
            <p:cNvPr id="9" name="Straight Connector 16"/>
            <p:cNvCxnSpPr/>
            <p:nvPr/>
          </p:nvCxnSpPr>
          <p:spPr>
            <a:xfrm>
              <a:off x="5318306" y="1386268"/>
              <a:ext cx="0" cy="639684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7"/>
            <p:cNvCxnSpPr/>
            <p:nvPr/>
          </p:nvCxnSpPr>
          <p:spPr>
            <a:xfrm>
              <a:off x="6885637" y="1386268"/>
              <a:ext cx="0" cy="639684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12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2238" y="1327150"/>
            <a:ext cx="1279525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13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00" y="5211763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14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4775" y="5211763"/>
            <a:ext cx="1584325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D721D63C-223B-42C9-9EFA-AE92F497374F}" type="slidenum">
              <a:rPr lang="en-US" altLang="es-AR"/>
              <a:pPr>
                <a:defRPr/>
              </a:pPr>
              <a:t>‹#›</a:t>
            </a:fld>
            <a:endParaRPr lang="en-US" alt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2AC4A-D428-4D7F-A54D-7F143ECFD7E1}" type="slidenum">
              <a:rPr lang="en-US" altLang="es-AR"/>
              <a:pPr>
                <a:defRPr/>
              </a:pPr>
              <a:t>‹#›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66050" cy="11366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idx="10"/>
          </p:nvPr>
        </p:nvSpPr>
        <p:spPr>
          <a:xfrm>
            <a:off x="212725" y="6275388"/>
            <a:ext cx="317500" cy="317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DE1CA-A103-4EEA-9C6E-119E756EA6F2}" type="slidenum">
              <a:rPr lang="es-ES" altLang="es-AR"/>
              <a:pPr>
                <a:defRPr/>
              </a:pPr>
              <a:t>‹#›</a:t>
            </a:fld>
            <a:endParaRPr lang="es-ES" alt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467CF-982E-47A8-A4DD-975FB431F6B7}" type="slidenum">
              <a:rPr lang="en-US" altLang="es-AR"/>
              <a:pPr>
                <a:defRPr/>
              </a:pPr>
              <a:t>‹#›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6" name="Rectangle 23"/>
          <p:cNvSpPr/>
          <p:nvPr/>
        </p:nvSpPr>
        <p:spPr>
          <a:xfrm>
            <a:off x="1087438" y="1385888"/>
            <a:ext cx="6969125" cy="408622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" name="Rectangle 29"/>
          <p:cNvSpPr/>
          <p:nvPr/>
        </p:nvSpPr>
        <p:spPr>
          <a:xfrm>
            <a:off x="3794125" y="1268413"/>
            <a:ext cx="1555750" cy="63976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8" name="Group 30"/>
          <p:cNvGrpSpPr>
            <a:grpSpLocks/>
          </p:cNvGrpSpPr>
          <p:nvPr/>
        </p:nvGrpSpPr>
        <p:grpSpPr bwMode="auto">
          <a:xfrm>
            <a:off x="3886200" y="1268413"/>
            <a:ext cx="1371600" cy="547687"/>
            <a:chOff x="5318306" y="1386268"/>
            <a:chExt cx="1567331" cy="645295"/>
          </a:xfrm>
        </p:grpSpPr>
        <p:cxnSp>
          <p:nvCxnSpPr>
            <p:cNvPr id="9" name="Straight Connector 31"/>
            <p:cNvCxnSpPr/>
            <p:nvPr/>
          </p:nvCxnSpPr>
          <p:spPr>
            <a:xfrm>
              <a:off x="5318306" y="1386268"/>
              <a:ext cx="0" cy="639684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32"/>
            <p:cNvCxnSpPr/>
            <p:nvPr/>
          </p:nvCxnSpPr>
          <p:spPr>
            <a:xfrm>
              <a:off x="6885637" y="1386268"/>
              <a:ext cx="0" cy="639684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3932238" y="1325563"/>
            <a:ext cx="1279525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altLang="es-AR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900" y="5211763"/>
            <a:ext cx="4430713" cy="2286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188" y="5211763"/>
            <a:ext cx="1584325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10367-A80D-4C3B-9E74-D32D81F3BA6B}" type="slidenum">
              <a:rPr lang="en-US" altLang="es-AR"/>
              <a:pPr>
                <a:defRPr/>
              </a:pPr>
              <a:t>‹#›</a:t>
            </a:fld>
            <a:endParaRPr lang="en-US" alt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2BC2D-0AB9-4955-B99A-99BE759D9DAB}" type="slidenum">
              <a:rPr lang="en-US" altLang="es-AR"/>
              <a:pPr>
                <a:defRPr/>
              </a:pPr>
              <a:t>‹#›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19B73-4505-44C1-AE1C-8B85D1BD3751}" type="slidenum">
              <a:rPr lang="en-US" altLang="es-AR"/>
              <a:pPr>
                <a:defRPr/>
              </a:pPr>
              <a:t>‹#›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27013-C1B2-4714-B765-51D013B984BD}" type="slidenum">
              <a:rPr lang="en-US" altLang="es-AR"/>
              <a:pPr>
                <a:defRPr/>
              </a:pPr>
              <a:t>‹#›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FFA56-B837-4662-9BED-9A5E5C57CABD}" type="slidenum">
              <a:rPr lang="en-US" altLang="es-AR"/>
              <a:pPr>
                <a:defRPr/>
              </a:pPr>
              <a:t>‹#›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/>
          <p:nvPr/>
        </p:nvSpPr>
        <p:spPr>
          <a:xfrm>
            <a:off x="184150" y="173038"/>
            <a:ext cx="6399213" cy="65119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14"/>
          <p:cNvSpPr/>
          <p:nvPr/>
        </p:nvSpPr>
        <p:spPr>
          <a:xfrm>
            <a:off x="6765925" y="173038"/>
            <a:ext cx="2193925" cy="65119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11"/>
          <p:cNvSpPr/>
          <p:nvPr/>
        </p:nvSpPr>
        <p:spPr>
          <a:xfrm>
            <a:off x="6867525" y="274638"/>
            <a:ext cx="1989138" cy="6308725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10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4625" y="6310313"/>
            <a:ext cx="1098550" cy="27463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EAE954D-B9CF-4DA3-B458-FF870603E1FC}" type="slidenum">
              <a:rPr lang="en-US" altLang="es-AR"/>
              <a:pPr>
                <a:defRPr/>
              </a:pPr>
              <a:t>‹#›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55710-B70E-491A-8E8A-CB31654C5DEA}" type="slidenum">
              <a:rPr lang="en-US" altLang="es-AR"/>
              <a:pPr>
                <a:defRPr/>
              </a:pPr>
              <a:t>‹#›</a:t>
            </a:fld>
            <a:endParaRPr lang="en-US" alt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chemeClr val="accent1"/>
          </a:fgClr>
          <a:bgClr>
            <a:schemeClr val="accent1">
              <a:lumMod val="60000"/>
              <a:lumOff val="4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731838" y="642938"/>
            <a:ext cx="76803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2103438"/>
            <a:ext cx="7680325" cy="393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950" y="6308725"/>
            <a:ext cx="2057400" cy="2746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7150" y="6308725"/>
            <a:ext cx="3949700" cy="2746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200" y="6308725"/>
            <a:ext cx="1096963" cy="2746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D17E783-C3CA-40F7-906B-46B62D7332D2}" type="slidenum">
              <a:rPr lang="en-US" altLang="es-AR"/>
              <a:pPr>
                <a:defRPr/>
              </a:pPr>
              <a:t>‹#›</a:t>
            </a:fld>
            <a:endParaRPr lang="en-US" alt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0" r:id="rId2"/>
    <p:sldLayoutId id="2147483912" r:id="rId3"/>
    <p:sldLayoutId id="2147483909" r:id="rId4"/>
    <p:sldLayoutId id="2147483908" r:id="rId5"/>
    <p:sldLayoutId id="2147483907" r:id="rId6"/>
    <p:sldLayoutId id="2147483906" r:id="rId7"/>
    <p:sldLayoutId id="2147483913" r:id="rId8"/>
    <p:sldLayoutId id="2147483905" r:id="rId9"/>
    <p:sldLayoutId id="2147483904" r:id="rId10"/>
    <p:sldLayoutId id="2147483914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000" kern="1200" dirty="0">
          <a:solidFill>
            <a:srgbClr val="262626"/>
          </a:solidFill>
          <a:latin typeface="+mj-lt"/>
          <a:ea typeface="+mn-ea"/>
          <a:cs typeface="+mn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Century Gothic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Century Gothic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Century Gothic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Century Gothic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Century Gothic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Century Gothic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Century Gothic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Century Gothic" pitchFamily="34" charset="0"/>
        </a:defRPr>
      </a:lvl9pPr>
    </p:titleStyle>
    <p:bodyStyle>
      <a:lvl1pPr marL="182563" indent="-182563" algn="l" rtl="0" eaLnBrk="0" fontAlgn="base" hangingPunct="0">
        <a:spcBef>
          <a:spcPts val="900"/>
        </a:spcBef>
        <a:spcAft>
          <a:spcPct val="0"/>
        </a:spcAft>
        <a:buClr>
          <a:srgbClr val="262626"/>
        </a:buClr>
        <a:buFont typeface="Garamond" pitchFamily="18" charset="0"/>
        <a:buChar char="◦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spcBef>
          <a:spcPts val="500"/>
        </a:spcBef>
        <a:spcAft>
          <a:spcPct val="0"/>
        </a:spcAft>
        <a:buClr>
          <a:srgbClr val="262626"/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spcBef>
          <a:spcPts val="500"/>
        </a:spcBef>
        <a:spcAft>
          <a:spcPct val="0"/>
        </a:spcAft>
        <a:buClr>
          <a:srgbClr val="262626"/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ts val="500"/>
        </a:spcBef>
        <a:spcAft>
          <a:spcPct val="0"/>
        </a:spcAft>
        <a:buClr>
          <a:srgbClr val="262626"/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500"/>
        </a:spcBef>
        <a:spcAft>
          <a:spcPct val="0"/>
        </a:spcAft>
        <a:buClr>
          <a:srgbClr val="262626"/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3000" y="1916113"/>
            <a:ext cx="6804025" cy="1550987"/>
          </a:xfrm>
        </p:spPr>
        <p:txBody>
          <a:bodyPr/>
          <a:lstStyle/>
          <a:p>
            <a:pPr eaLnBrk="1" hangingPunct="1"/>
            <a:r>
              <a:rPr lang="es-AR" sz="3600" cap="none" smtClean="0">
                <a:solidFill>
                  <a:srgbClr val="26262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ROL DE ENFERMERÍA EN INTERNACIÓN CONJUNTA Y CONSULTORIO DE LACTANCIA</a:t>
            </a:r>
          </a:p>
        </p:txBody>
      </p:sp>
      <p:sp>
        <p:nvSpPr>
          <p:cNvPr id="16386" name="Marcador de texto 2"/>
          <p:cNvSpPr>
            <a:spLocks noGrp="1"/>
          </p:cNvSpPr>
          <p:nvPr>
            <p:ph type="body" idx="1"/>
          </p:nvPr>
        </p:nvSpPr>
        <p:spPr>
          <a:xfrm>
            <a:off x="1143000" y="3789363"/>
            <a:ext cx="6804025" cy="14398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s-AR" sz="4400" b="1" smtClean="0">
              <a:solidFill>
                <a:srgbClr val="AA3E65"/>
              </a:solidFill>
              <a:latin typeface="AR DECODE"/>
            </a:endParaRPr>
          </a:p>
          <a:p>
            <a:pPr eaLnBrk="1" hangingPunct="1">
              <a:lnSpc>
                <a:spcPct val="90000"/>
              </a:lnSpc>
            </a:pPr>
            <a:r>
              <a:rPr lang="es-AR" sz="4400" b="1" smtClean="0">
                <a:solidFill>
                  <a:srgbClr val="AA3E65"/>
                </a:solidFill>
                <a:latin typeface="AR DECODE"/>
              </a:rPr>
              <a:t>Lic. Enf. Rosa Herrera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Título 2"/>
          <p:cNvSpPr>
            <a:spLocks noGrp="1"/>
          </p:cNvSpPr>
          <p:nvPr>
            <p:ph type="ctrTitle"/>
          </p:nvPr>
        </p:nvSpPr>
        <p:spPr>
          <a:xfrm>
            <a:off x="385763" y="0"/>
            <a:ext cx="8229600" cy="9874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altLang="es-AR"/>
              <a:t/>
            </a:r>
            <a:br>
              <a:rPr lang="es-AR" altLang="es-AR"/>
            </a:br>
            <a:r>
              <a:rPr lang="es-AR" altLang="es-AR" sz="4400" b="1">
                <a:solidFill>
                  <a:schemeClr val="tx2">
                    <a:lumMod val="50000"/>
                  </a:schemeClr>
                </a:solidFill>
              </a:rPr>
              <a:t>Qué interfiere con una lactancia exitosa?</a:t>
            </a:r>
          </a:p>
        </p:txBody>
      </p:sp>
      <p:sp>
        <p:nvSpPr>
          <p:cNvPr id="105474" name="Subtítulo 1"/>
          <p:cNvSpPr>
            <a:spLocks noGrp="1"/>
          </p:cNvSpPr>
          <p:nvPr>
            <p:ph type="subTitle" idx="1"/>
          </p:nvPr>
        </p:nvSpPr>
        <p:spPr>
          <a:xfrm>
            <a:off x="827088" y="1557338"/>
            <a:ext cx="7345362" cy="4464050"/>
          </a:xfrm>
        </p:spPr>
        <p:txBody>
          <a:bodyPr rtlCol="0">
            <a:noAutofit/>
          </a:bodyPr>
          <a:lstStyle/>
          <a:p>
            <a:pPr marL="457200" indent="-457200" algn="l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s-AR" altLang="es-AR" sz="2400" b="1" dirty="0"/>
              <a:t>La tardanza en la puesta al pecho, mas de una hora</a:t>
            </a:r>
          </a:p>
          <a:p>
            <a:pPr marL="457200" indent="-457200" algn="l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s-AR" altLang="es-AR" sz="2400" b="1" dirty="0"/>
              <a:t>La separación del niño del lado de su madre</a:t>
            </a:r>
          </a:p>
          <a:p>
            <a:pPr marL="457200" indent="-457200" algn="l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s-AR" altLang="es-AR" sz="2400" b="1" dirty="0"/>
              <a:t>Dar al niño bebidas o alimentos distintos de la LM</a:t>
            </a:r>
          </a:p>
          <a:p>
            <a:pPr marL="457200" indent="-457200" algn="l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s-AR" altLang="es-AR" sz="2400" b="1" dirty="0"/>
              <a:t>Dar al niño un chupete o biberón </a:t>
            </a:r>
          </a:p>
          <a:p>
            <a:pPr marL="457200" indent="-457200" algn="l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s-AR" altLang="es-AR" sz="2400" b="1" dirty="0"/>
              <a:t>Horarios rígidos de alimentación</a:t>
            </a:r>
          </a:p>
          <a:p>
            <a:pPr marL="457200" indent="-457200" algn="l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s-AR" altLang="es-AR" sz="2400" b="1" dirty="0"/>
              <a:t>Limitar el tiempo de succión o duración de la alimentación a pecho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50" y="0"/>
            <a:ext cx="7632700" cy="23764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b="1" i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OBSERVACION Y EVALUACION DEL AMAMANTAMIENTO</a:t>
            </a:r>
          </a:p>
        </p:txBody>
      </p:sp>
      <p:pic>
        <p:nvPicPr>
          <p:cNvPr id="27650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140200" y="2349500"/>
            <a:ext cx="4392613" cy="4103688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ítulo 1"/>
          <p:cNvSpPr>
            <a:spLocks noGrp="1"/>
          </p:cNvSpPr>
          <p:nvPr>
            <p:ph type="title"/>
          </p:nvPr>
        </p:nvSpPr>
        <p:spPr>
          <a:xfrm>
            <a:off x="1331913" y="404813"/>
            <a:ext cx="6589712" cy="788987"/>
          </a:xfrm>
        </p:spPr>
        <p:txBody>
          <a:bodyPr/>
          <a:lstStyle/>
          <a:p>
            <a:pPr eaLnBrk="1" hangingPunct="1"/>
            <a:r>
              <a:rPr lang="es-AR" sz="3100" b="1" smtClean="0">
                <a:solidFill>
                  <a:schemeClr val="accent1"/>
                </a:solidFill>
              </a:rPr>
              <a:t>COMO EVALUAR LA LACTANCIA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87450" y="1193800"/>
            <a:ext cx="6592888" cy="54038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/>
            </a:pPr>
            <a:r>
              <a:rPr lang="es-AR" sz="2000" b="1" dirty="0">
                <a:solidFill>
                  <a:schemeClr val="tx2">
                    <a:lumMod val="50000"/>
                  </a:schemeClr>
                </a:solidFill>
              </a:rPr>
              <a:t>LA EVALUACION DE LA PRENDIDA PUEDE: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es-AR" sz="2000" b="1" dirty="0">
                <a:solidFill>
                  <a:schemeClr val="tx2">
                    <a:lumMod val="50000"/>
                  </a:schemeClr>
                </a:solidFill>
              </a:rPr>
              <a:t>Ayudar a identificar y alabar aquello que la madre y el </a:t>
            </a:r>
            <a:r>
              <a:rPr lang="es-AR" sz="2000" b="1" dirty="0" err="1">
                <a:solidFill>
                  <a:schemeClr val="tx2">
                    <a:lumMod val="50000"/>
                  </a:schemeClr>
                </a:solidFill>
              </a:rPr>
              <a:t>rn</a:t>
            </a:r>
            <a:r>
              <a:rPr lang="es-AR" sz="2000" b="1" dirty="0">
                <a:solidFill>
                  <a:schemeClr val="tx2">
                    <a:lumMod val="50000"/>
                  </a:schemeClr>
                </a:solidFill>
              </a:rPr>
              <a:t> están haciendo bien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es-AR" sz="2000" b="1" dirty="0">
                <a:solidFill>
                  <a:schemeClr val="tx2">
                    <a:lumMod val="50000"/>
                  </a:schemeClr>
                </a:solidFill>
              </a:rPr>
              <a:t>Darle información sobre actuales dificultades que observa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es-AR" sz="2000" b="1" dirty="0">
                <a:solidFill>
                  <a:schemeClr val="tx2">
                    <a:lumMod val="50000"/>
                  </a:schemeClr>
                </a:solidFill>
              </a:rPr>
              <a:t>Resaltar las practicas que pueden dar problemas si no se cambian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v"/>
              <a:defRPr/>
            </a:pPr>
            <a:endParaRPr lang="es-AR" dirty="0"/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/>
            </a:pPr>
            <a:endParaRPr lang="es-AR" dirty="0">
              <a:solidFill>
                <a:schemeClr val="accent1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/>
            </a:pPr>
            <a:endParaRPr lang="es-AR" dirty="0">
              <a:solidFill>
                <a:schemeClr val="accent1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/>
            </a:pPr>
            <a:r>
              <a:rPr lang="es-AR" sz="2400" b="1" dirty="0">
                <a:solidFill>
                  <a:schemeClr val="accent1"/>
                </a:solidFill>
              </a:rPr>
              <a:t>LA EVALUACION  DE LA PRENDIDA IMPLICA QUE ESTAN HACIENDO BIEN O MAL LA MADRE Y EL RN Y ESCUCHAR QUE NOS DICE LA MADRE…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v"/>
              <a:defRPr/>
            </a:pPr>
            <a:endParaRPr lang="es-AR" dirty="0"/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/>
            </a:pPr>
            <a:endParaRPr lang="es-AR" dirty="0"/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/>
            </a:pPr>
            <a:endParaRPr lang="es-AR" b="1" dirty="0"/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/>
            </a:pPr>
            <a:endParaRPr lang="es-AR" b="1" dirty="0"/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endParaRPr lang="es-AR" b="1" dirty="0"/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endParaRPr lang="es-A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AR" smtClean="0"/>
          </a:p>
        </p:txBody>
      </p:sp>
      <p:pic>
        <p:nvPicPr>
          <p:cNvPr id="29698" name="Imagen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8642350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CuadroTexto 4"/>
          <p:cNvSpPr txBox="1">
            <a:spLocks noChangeArrowheads="1"/>
          </p:cNvSpPr>
          <p:nvPr/>
        </p:nvSpPr>
        <p:spPr bwMode="auto">
          <a:xfrm>
            <a:off x="4427538" y="908050"/>
            <a:ext cx="4176712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400" b="1">
                <a:latin typeface="Century Gothic" pitchFamily="34" charset="0"/>
              </a:rPr>
              <a:t>NO TODAS LAS MADRES Y BEBES SON IGUALES, UNOS NECESITAN MAS ATENCION QUE OTROS</a:t>
            </a:r>
          </a:p>
          <a:p>
            <a:r>
              <a:rPr lang="es-AR" sz="2400" b="1">
                <a:latin typeface="Century Gothic" pitchFamily="34" charset="0"/>
              </a:rPr>
              <a:t>ANTES DE ASISTIR AL BINOMIO SE DEBE PRIORIZAR LA OBSERVACION  ESCUCHA Y EL RESPETO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ítulo 3"/>
          <p:cNvSpPr>
            <a:spLocks noGrp="1"/>
          </p:cNvSpPr>
          <p:nvPr>
            <p:ph type="title"/>
          </p:nvPr>
        </p:nvSpPr>
        <p:spPr>
          <a:xfrm>
            <a:off x="1403350" y="360363"/>
            <a:ext cx="6589713" cy="860425"/>
          </a:xfrm>
        </p:spPr>
        <p:txBody>
          <a:bodyPr/>
          <a:lstStyle/>
          <a:p>
            <a:pPr eaLnBrk="1" hangingPunct="1"/>
            <a:r>
              <a:rPr lang="es-AR" b="1" smtClean="0">
                <a:solidFill>
                  <a:schemeClr val="accent1"/>
                </a:solidFill>
              </a:rPr>
              <a:t>QUE DEBEMOS OBSERVAR</a:t>
            </a:r>
          </a:p>
        </p:txBody>
      </p:sp>
      <p:sp>
        <p:nvSpPr>
          <p:cNvPr id="31746" name="Marcador de texto 4"/>
          <p:cNvSpPr>
            <a:spLocks noGrp="1"/>
          </p:cNvSpPr>
          <p:nvPr>
            <p:ph type="body" idx="1"/>
          </p:nvPr>
        </p:nvSpPr>
        <p:spPr>
          <a:xfrm>
            <a:off x="1619250" y="1633538"/>
            <a:ext cx="2874963" cy="4318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es-AR" sz="2800" b="1" dirty="0">
                <a:solidFill>
                  <a:schemeClr val="accent1"/>
                </a:solidFill>
              </a:rPr>
              <a:t>MADRE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>
          <a:xfrm>
            <a:off x="1042988" y="2136775"/>
            <a:ext cx="3198812" cy="4316413"/>
          </a:xfrm>
        </p:spPr>
        <p:txBody>
          <a:bodyPr>
            <a:noAutofit/>
          </a:bodyPr>
          <a:lstStyle/>
          <a:p>
            <a:pPr eaLnBrk="1" hangingPunct="1"/>
            <a:r>
              <a:rPr lang="es-AR" sz="2400" smtClean="0">
                <a:solidFill>
                  <a:srgbClr val="311731"/>
                </a:solidFill>
                <a:latin typeface="AR JULIAN"/>
                <a:ea typeface="Aharoni"/>
                <a:cs typeface="Aharoni"/>
              </a:rPr>
              <a:t>ESTADO GENERAL DE LA MADRE (parto, cesárea, descanso)</a:t>
            </a:r>
          </a:p>
          <a:p>
            <a:pPr eaLnBrk="1" hangingPunct="1"/>
            <a:r>
              <a:rPr lang="es-AR" sz="2400" smtClean="0">
                <a:solidFill>
                  <a:srgbClr val="311731"/>
                </a:solidFill>
                <a:latin typeface="AR JULIAN"/>
                <a:ea typeface="Aharoni"/>
                <a:cs typeface="Aharoni"/>
              </a:rPr>
              <a:t>PRIMIGESTA/MUL TIPARA</a:t>
            </a:r>
          </a:p>
          <a:p>
            <a:pPr eaLnBrk="1" hangingPunct="1"/>
            <a:r>
              <a:rPr lang="es-AR" sz="2400" smtClean="0">
                <a:solidFill>
                  <a:srgbClr val="311731"/>
                </a:solidFill>
                <a:latin typeface="AR JULIAN"/>
                <a:ea typeface="Aharoni"/>
                <a:cs typeface="Aharoni"/>
              </a:rPr>
              <a:t>PECHOS (protesis, reducción, turgencia, dolor..)</a:t>
            </a:r>
          </a:p>
          <a:p>
            <a:pPr eaLnBrk="1" hangingPunct="1">
              <a:buFont typeface="Garamond" pitchFamily="18" charset="0"/>
              <a:buNone/>
            </a:pPr>
            <a:endParaRPr lang="es-AR" sz="2400" smtClean="0">
              <a:solidFill>
                <a:srgbClr val="311731"/>
              </a:solidFill>
              <a:latin typeface="AR JULIAN"/>
              <a:ea typeface="Aharoni"/>
              <a:cs typeface="Aharoni"/>
            </a:endParaRPr>
          </a:p>
        </p:txBody>
      </p:sp>
      <p:sp>
        <p:nvSpPr>
          <p:cNvPr id="31748" name="Marcador de texto 6"/>
          <p:cNvSpPr>
            <a:spLocks noGrp="1"/>
          </p:cNvSpPr>
          <p:nvPr>
            <p:ph type="body" sz="quarter" idx="3"/>
          </p:nvPr>
        </p:nvSpPr>
        <p:spPr>
          <a:xfrm>
            <a:off x="5656263" y="1560513"/>
            <a:ext cx="2873375" cy="57626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es-AR" sz="3600" b="1">
                <a:solidFill>
                  <a:schemeClr val="accent1"/>
                </a:solidFill>
              </a:rPr>
              <a:t>BEBE</a:t>
            </a:r>
          </a:p>
        </p:txBody>
      </p:sp>
      <p:sp>
        <p:nvSpPr>
          <p:cNvPr id="8" name="Marcador de contenido 7"/>
          <p:cNvSpPr>
            <a:spLocks noGrp="1"/>
          </p:cNvSpPr>
          <p:nvPr>
            <p:ph sz="quarter" idx="4"/>
          </p:nvPr>
        </p:nvSpPr>
        <p:spPr>
          <a:xfrm>
            <a:off x="4932363" y="2276475"/>
            <a:ext cx="3195637" cy="4176713"/>
          </a:xfrm>
        </p:spPr>
        <p:txBody>
          <a:bodyPr rtlCol="0">
            <a:no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es-AR" sz="2400" dirty="0">
                <a:solidFill>
                  <a:schemeClr val="tx2">
                    <a:lumMod val="50000"/>
                  </a:schemeClr>
                </a:solidFill>
                <a:latin typeface="AR JULIAN" panose="02000000000000000000" pitchFamily="2" charset="0"/>
              </a:rPr>
              <a:t>ESTADO GENERAL DE BB (alerta, tranquilo, reflejo de búsqueda, irritable…)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es-AR" sz="2400" dirty="0">
                <a:solidFill>
                  <a:schemeClr val="tx2">
                    <a:lumMod val="50000"/>
                  </a:schemeClr>
                </a:solidFill>
                <a:latin typeface="AR JULIAN" panose="02000000000000000000" pitchFamily="2" charset="0"/>
              </a:rPr>
              <a:t>EDAD GESTACIONAL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es-AR" sz="2400" dirty="0">
                <a:solidFill>
                  <a:schemeClr val="tx2">
                    <a:lumMod val="50000"/>
                  </a:schemeClr>
                </a:solidFill>
                <a:latin typeface="AR JULIAN" panose="02000000000000000000" pitchFamily="2" charset="0"/>
              </a:rPr>
              <a:t>POSICION (alineado…)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es-AR" sz="2400" dirty="0">
                <a:solidFill>
                  <a:schemeClr val="tx2">
                    <a:lumMod val="50000"/>
                  </a:schemeClr>
                </a:solidFill>
                <a:latin typeface="AR JULIAN" panose="02000000000000000000" pitchFamily="2" charset="0"/>
              </a:rPr>
              <a:t>ACOPLE (técnica anterior..)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/>
            </a:pPr>
            <a:endParaRPr lang="es-AR" sz="2200" dirty="0">
              <a:solidFill>
                <a:schemeClr val="tx2">
                  <a:lumMod val="50000"/>
                </a:schemeClr>
              </a:solidFill>
              <a:latin typeface="AR JULIAN" panose="02000000000000000000" pitchFamily="2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ítulo 1"/>
          <p:cNvSpPr>
            <a:spLocks noGrp="1"/>
          </p:cNvSpPr>
          <p:nvPr>
            <p:ph type="title"/>
          </p:nvPr>
        </p:nvSpPr>
        <p:spPr>
          <a:xfrm>
            <a:off x="709613" y="684213"/>
            <a:ext cx="7680325" cy="1371600"/>
          </a:xfrm>
        </p:spPr>
        <p:txBody>
          <a:bodyPr/>
          <a:lstStyle/>
          <a:p>
            <a:pPr eaLnBrk="1" hangingPunct="1"/>
            <a:r>
              <a:rPr lang="es-AR" b="1" smtClean="0">
                <a:solidFill>
                  <a:schemeClr val="accent1"/>
                </a:solidFill>
              </a:rPr>
              <a:t>QUE DEBEMOS OBSERVAR……</a:t>
            </a:r>
          </a:p>
        </p:txBody>
      </p:sp>
      <p:sp>
        <p:nvSpPr>
          <p:cNvPr id="31746" name="Marcador de texto 2"/>
          <p:cNvSpPr>
            <a:spLocks noGrp="1"/>
          </p:cNvSpPr>
          <p:nvPr>
            <p:ph type="body" idx="1"/>
          </p:nvPr>
        </p:nvSpPr>
        <p:spPr>
          <a:xfrm>
            <a:off x="731838" y="2074863"/>
            <a:ext cx="3657600" cy="6397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s-AR" sz="2600" b="1" smtClean="0">
                <a:solidFill>
                  <a:schemeClr val="accent1"/>
                </a:solidFill>
              </a:rPr>
              <a:t>MADRE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31838" y="2755900"/>
            <a:ext cx="3657600" cy="3200400"/>
          </a:xfrm>
        </p:spPr>
        <p:txBody>
          <a:bodyPr/>
          <a:lstStyle/>
          <a:p>
            <a:pPr marL="182880" indent="-182880" eaLnBrk="1" fontAlgn="auto" hangingPunct="1"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defRPr/>
            </a:pPr>
            <a:r>
              <a:rPr lang="es-AR" sz="2400" dirty="0">
                <a:solidFill>
                  <a:srgbClr val="632E62">
                    <a:lumMod val="50000"/>
                  </a:srgbClr>
                </a:solidFill>
                <a:latin typeface="AR JULIAN" panose="02000000000000000000" pitchFamily="2" charset="0"/>
                <a:cs typeface="Aharoni" panose="02010803020104030203" pitchFamily="2" charset="-79"/>
              </a:rPr>
              <a:t>PEZONES (tipo de pezón, sanos, lesionados)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defRPr/>
            </a:pPr>
            <a:endParaRPr lang="es-AR" sz="2400" dirty="0">
              <a:solidFill>
                <a:srgbClr val="632E62">
                  <a:lumMod val="50000"/>
                </a:srgbClr>
              </a:solidFill>
              <a:latin typeface="AR JULIAN" panose="02000000000000000000" pitchFamily="2" charset="0"/>
              <a:cs typeface="Aharoni" panose="02010803020104030203" pitchFamily="2" charset="-79"/>
            </a:endParaRPr>
          </a:p>
          <a:p>
            <a:pPr eaLnBrk="1" fontAlgn="auto" hangingPunct="1"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defRPr/>
            </a:pPr>
            <a:r>
              <a:rPr lang="es-AR" sz="2400" dirty="0">
                <a:solidFill>
                  <a:srgbClr val="632E62">
                    <a:lumMod val="50000"/>
                  </a:srgbClr>
                </a:solidFill>
                <a:latin typeface="AR JULIAN" panose="02000000000000000000" pitchFamily="2" charset="0"/>
                <a:cs typeface="Aharoni" panose="02010803020104030203" pitchFamily="2" charset="-79"/>
              </a:rPr>
              <a:t>QUE SIENTE DURANTE LA SUCCION (entuertos, dolor…)</a:t>
            </a:r>
          </a:p>
          <a:p>
            <a:pPr eaLnBrk="1" hangingPunct="1">
              <a:defRPr/>
            </a:pPr>
            <a:endParaRPr lang="es-AR" dirty="0"/>
          </a:p>
        </p:txBody>
      </p:sp>
      <p:sp>
        <p:nvSpPr>
          <p:cNvPr id="31748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754563" y="2074863"/>
            <a:ext cx="3657600" cy="6397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s-AR" sz="2600" b="1" smtClean="0">
                <a:solidFill>
                  <a:schemeClr val="accent1"/>
                </a:solidFill>
              </a:rPr>
              <a:t>BEBE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754563" y="2755900"/>
            <a:ext cx="3657600" cy="3200400"/>
          </a:xfrm>
        </p:spPr>
        <p:txBody>
          <a:bodyPr/>
          <a:lstStyle/>
          <a:p>
            <a:pPr marL="182880" indent="-182880" eaLnBrk="1" fontAlgn="auto" hangingPunct="1"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defRPr/>
            </a:pPr>
            <a:r>
              <a:rPr lang="es-AR" sz="2200" dirty="0">
                <a:solidFill>
                  <a:srgbClr val="632E62">
                    <a:lumMod val="50000"/>
                  </a:srgbClr>
                </a:solidFill>
                <a:latin typeface="AR JULIAN" panose="02000000000000000000" pitchFamily="2" charset="0"/>
              </a:rPr>
              <a:t>SUCCION (lenta, profunda, se escucha que traga, suelta el pecho, chasquido)</a:t>
            </a:r>
          </a:p>
          <a:p>
            <a:pPr eaLnBrk="1" hangingPunct="1">
              <a:defRPr/>
            </a:pPr>
            <a:endParaRPr lang="es-A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ítulo 1"/>
          <p:cNvSpPr>
            <a:spLocks noGrp="1"/>
          </p:cNvSpPr>
          <p:nvPr>
            <p:ph type="title"/>
          </p:nvPr>
        </p:nvSpPr>
        <p:spPr>
          <a:xfrm>
            <a:off x="611188" y="333375"/>
            <a:ext cx="7681912" cy="1371600"/>
          </a:xfrm>
        </p:spPr>
        <p:txBody>
          <a:bodyPr/>
          <a:lstStyle/>
          <a:p>
            <a:pPr eaLnBrk="1" hangingPunct="1"/>
            <a:r>
              <a:rPr lang="es-AR" b="1" smtClean="0">
                <a:solidFill>
                  <a:schemeClr val="accent1"/>
                </a:solidFill>
              </a:rPr>
              <a:t>QUE ES UNA BUENA TECNICA O ACOPLE…..????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31913" y="1557338"/>
            <a:ext cx="7343775" cy="4967287"/>
          </a:xfrm>
        </p:spPr>
        <p:txBody>
          <a:bodyPr rtlCol="0">
            <a:normAutofit fontScale="92500" lnSpcReduction="10000"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es-AR" sz="2200" b="1" dirty="0"/>
              <a:t>Madre cómoda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es-AR" sz="2200" b="1" dirty="0"/>
              <a:t>RN alineado (cabeza-tronco)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es-AR" sz="2200" b="1" dirty="0"/>
              <a:t>RN pegado al cuerpo de la madre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es-AR" sz="2200" b="1" dirty="0"/>
              <a:t>RN frente al pecho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es-AR" sz="2200" b="1" dirty="0"/>
              <a:t>Boca bien abierta (que abarque pezón-areola)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es-AR" sz="2200" b="1" dirty="0"/>
              <a:t>Labios evertidos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es-AR" sz="2200" b="1" dirty="0"/>
              <a:t>Succión alargadas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es-AR" sz="2200" b="1" dirty="0"/>
              <a:t>Mejillas redondeadas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es-AR" sz="2200" b="1" dirty="0"/>
              <a:t>Se escucha que traga (no se escucha chasquido)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es-AR" sz="2200" b="1" dirty="0"/>
              <a:t>Madre no refiere dolor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es-AR" sz="2200" b="1" dirty="0"/>
              <a:t>Posición asimétrica ( mentón pegada al pecho nariz liberada)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r>
              <a:rPr lang="es-AR" sz="2200" b="1" dirty="0"/>
              <a:t>Pezones redondos y no aplanados (lápiz labial)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endParaRPr lang="es-AR" sz="2200" b="1" dirty="0"/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endParaRPr lang="es-AR" sz="2200" b="1" dirty="0"/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defRPr/>
            </a:pPr>
            <a:endParaRPr lang="es-A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ext Box 1"/>
          <p:cNvSpPr txBox="1">
            <a:spLocks noChangeArrowheads="1"/>
          </p:cNvSpPr>
          <p:nvPr/>
        </p:nvSpPr>
        <p:spPr bwMode="auto">
          <a:xfrm>
            <a:off x="720725" y="241300"/>
            <a:ext cx="8099425" cy="13620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9144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Verdan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Verdan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Verdan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Verdan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Verdana" pitchFamily="32" charset="0"/>
                <a:ea typeface="Microsoft YaHei" pitchFamily="32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Verdana" pitchFamily="32" charset="0"/>
                <a:ea typeface="Microsoft YaHei" pitchFamily="32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Verdana" pitchFamily="32" charset="0"/>
                <a:ea typeface="Microsoft YaHei" pitchFamily="32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Verdana" pitchFamily="32" charset="0"/>
                <a:ea typeface="Microsoft YaHei" pitchFamily="32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Verdana" pitchFamily="32" charset="0"/>
                <a:ea typeface="Microsoft YaHei" pitchFamily="32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altLang="es-AR" sz="4400" b="1" dirty="0">
                <a:solidFill>
                  <a:schemeClr val="tx2">
                    <a:lumMod val="50000"/>
                  </a:schemeClr>
                </a:solidFill>
                <a:latin typeface="AR JULIAN" panose="02000000000000000000" pitchFamily="2" charset="0"/>
              </a:rPr>
              <a:t>Prendida correcta</a:t>
            </a: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323850" y="2547938"/>
            <a:ext cx="8170863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5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8275" algn="l"/>
                <a:tab pos="10779125" algn="l"/>
                <a:tab pos="10780713" algn="l"/>
              </a:tabLst>
            </a:pPr>
            <a:r>
              <a:rPr lang="es-AR" altLang="es-AR" sz="2400">
                <a:solidFill>
                  <a:srgbClr val="898989"/>
                </a:solidFill>
                <a:latin typeface="Perpetua"/>
                <a:ea typeface="Microsoft YaHei"/>
                <a:cs typeface="Microsoft YaHei"/>
              </a:rPr>
              <a:t>	</a:t>
            </a: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500" y="2060575"/>
            <a:ext cx="448786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04788"/>
            <a:ext cx="250825" cy="6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6825" y="3228975"/>
            <a:ext cx="3743325" cy="322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 Box 1"/>
          <p:cNvSpPr txBox="1">
            <a:spLocks noChangeArrowheads="1"/>
          </p:cNvSpPr>
          <p:nvPr/>
        </p:nvSpPr>
        <p:spPr bwMode="auto">
          <a:xfrm>
            <a:off x="976313" y="485775"/>
            <a:ext cx="7772400" cy="13620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9144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Verdan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Verdan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Verdan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Verdan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Verdana" pitchFamily="32" charset="0"/>
                <a:ea typeface="Microsoft YaHei" pitchFamily="32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Verdana" pitchFamily="32" charset="0"/>
                <a:ea typeface="Microsoft YaHei" pitchFamily="32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Verdana" pitchFamily="32" charset="0"/>
                <a:ea typeface="Microsoft YaHei" pitchFamily="32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Verdana" pitchFamily="32" charset="0"/>
                <a:ea typeface="Microsoft YaHei" pitchFamily="32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Verdana" pitchFamily="32" charset="0"/>
                <a:ea typeface="Microsoft YaHei" pitchFamily="32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altLang="es-AR" sz="4800" b="1" dirty="0">
                <a:solidFill>
                  <a:schemeClr val="tx2">
                    <a:lumMod val="50000"/>
                  </a:schemeClr>
                </a:solidFill>
                <a:latin typeface="AR JULIAN" panose="02000000000000000000" pitchFamily="2" charset="0"/>
              </a:rPr>
              <a:t>Prendida incorrecta</a:t>
            </a:r>
          </a:p>
        </p:txBody>
      </p:sp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250825" y="2547938"/>
            <a:ext cx="8497888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AR" altLang="es-AR">
              <a:latin typeface="Century Gothic" pitchFamily="34" charset="0"/>
            </a:endParaRP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2144713"/>
            <a:ext cx="5976937" cy="423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88913"/>
            <a:ext cx="255587" cy="7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027" descr="slide0054_image0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8785225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/>
        </p:nvGraphicFramePr>
        <p:xfrm>
          <a:off x="539552" y="476672"/>
          <a:ext cx="7992888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F953FA7-8591-4907-9B17-C7C53ECB6C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6E781BB-7915-4369-BAD4-4E5AE3B89C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082D5F-883F-452F-8F5B-0FBBCCE307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DD90D7D-81C5-405D-8E4C-ECF80790FA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11C33C7-DFCD-4C3C-B6D7-95CF246C0C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FCB16C9-3C8E-4347-B09F-C0D47641D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F8B59DA-9241-43BA-88BD-C7CFEE0E8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E0B0ECF-C9D9-4B5D-9CAC-BE70426D79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45DD109-04BD-4778-B5D4-381C17B8B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F953FA7-8591-4907-9B17-C7C53ECB6C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6E781BB-7915-4369-BAD4-4E5AE3B89C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082D5F-883F-452F-8F5B-0FBBCCE307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DD90D7D-81C5-405D-8E4C-ECF80790FA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11C33C7-DFCD-4C3C-B6D7-95CF246C0C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FCB16C9-3C8E-4347-B09F-C0D47641D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F8B59DA-9241-43BA-88BD-C7CFEE0E8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E0B0ECF-C9D9-4B5D-9CAC-BE70426D79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45DD109-04BD-4778-B5D4-381C17B8B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F953FA7-8591-4907-9B17-C7C53ECB6C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6E781BB-7915-4369-BAD4-4E5AE3B89C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082D5F-883F-452F-8F5B-0FBBCCE307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DD90D7D-81C5-405D-8E4C-ECF80790FA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11C33C7-DFCD-4C3C-B6D7-95CF246C0C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FCB16C9-3C8E-4347-B09F-C0D47641D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F8B59DA-9241-43BA-88BD-C7CFEE0E8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E0B0ECF-C9D9-4B5D-9CAC-BE70426D79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45DD109-04BD-4778-B5D4-381C17B8B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F953FA7-8591-4907-9B17-C7C53ECB6C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6E781BB-7915-4369-BAD4-4E5AE3B89C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082D5F-883F-452F-8F5B-0FBBCCE307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DD90D7D-81C5-405D-8E4C-ECF80790FA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11C33C7-DFCD-4C3C-B6D7-95CF246C0C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FCB16C9-3C8E-4347-B09F-C0D47641D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F8B59DA-9241-43BA-88BD-C7CFEE0E8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E0B0ECF-C9D9-4B5D-9CAC-BE70426D79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45DD109-04BD-4778-B5D4-381C17B8B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F953FA7-8591-4907-9B17-C7C53ECB6C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6E781BB-7915-4369-BAD4-4E5AE3B89C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082D5F-883F-452F-8F5B-0FBBCCE307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DD90D7D-81C5-405D-8E4C-ECF80790FA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11C33C7-DFCD-4C3C-B6D7-95CF246C0C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FCB16C9-3C8E-4347-B09F-C0D47641D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F8B59DA-9241-43BA-88BD-C7CFEE0E8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E0B0ECF-C9D9-4B5D-9CAC-BE70426D79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45DD109-04BD-4778-B5D4-381C17B8B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Graphic spid="5" grpId="1">
        <p:bldSub>
          <a:bldDgm bld="one"/>
        </p:bldSub>
      </p:bldGraphic>
      <p:bldGraphic spid="5" grpId="2">
        <p:bldSub>
          <a:bldDgm bld="one"/>
        </p:bldSub>
      </p:bldGraphic>
      <p:bldGraphic spid="5" grpId="3">
        <p:bldSub>
          <a:bldDgm bld="one"/>
        </p:bldSub>
      </p:bldGraphic>
      <p:bldGraphic spid="5" grpId="4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ítulo 1"/>
          <p:cNvSpPr>
            <a:spLocks noGrp="1"/>
          </p:cNvSpPr>
          <p:nvPr>
            <p:ph type="title"/>
          </p:nvPr>
        </p:nvSpPr>
        <p:spPr>
          <a:xfrm>
            <a:off x="1944688" y="404813"/>
            <a:ext cx="6589712" cy="1223962"/>
          </a:xfrm>
        </p:spPr>
        <p:txBody>
          <a:bodyPr/>
          <a:lstStyle/>
          <a:p>
            <a:pPr eaLnBrk="1" hangingPunct="1"/>
            <a:r>
              <a:rPr lang="es-AR" b="1" smtClean="0">
                <a:solidFill>
                  <a:schemeClr val="accent1"/>
                </a:solidFill>
              </a:rPr>
              <a:t>TECNICAS DE AMAMANTAMIENTO</a:t>
            </a:r>
          </a:p>
        </p:txBody>
      </p:sp>
      <p:pic>
        <p:nvPicPr>
          <p:cNvPr id="3891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31838" y="1862138"/>
            <a:ext cx="2427287" cy="1998662"/>
          </a:xfrm>
        </p:spPr>
      </p:pic>
      <p:pic>
        <p:nvPicPr>
          <p:cNvPr id="38915" name="Imagen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5" y="1862138"/>
            <a:ext cx="2160588" cy="196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Imagen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7913" y="1830388"/>
            <a:ext cx="2376487" cy="207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Imagen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9613" y="4144963"/>
            <a:ext cx="24701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Imagen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54425" y="4144963"/>
            <a:ext cx="2160588" cy="213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Imagen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75363" y="4175125"/>
            <a:ext cx="2459037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0" name="CuadroTexto 1"/>
          <p:cNvSpPr txBox="1">
            <a:spLocks noChangeArrowheads="1"/>
          </p:cNvSpPr>
          <p:nvPr/>
        </p:nvSpPr>
        <p:spPr bwMode="auto">
          <a:xfrm>
            <a:off x="3609975" y="3503613"/>
            <a:ext cx="2470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>
                <a:solidFill>
                  <a:schemeClr val="bg1"/>
                </a:solidFill>
              </a:rPr>
              <a:t>PINZA</a:t>
            </a:r>
          </a:p>
        </p:txBody>
      </p:sp>
      <p:sp>
        <p:nvSpPr>
          <p:cNvPr id="38921" name="CuadroTexto 2"/>
          <p:cNvSpPr txBox="1">
            <a:spLocks noChangeArrowheads="1"/>
          </p:cNvSpPr>
          <p:nvPr/>
        </p:nvSpPr>
        <p:spPr bwMode="auto">
          <a:xfrm>
            <a:off x="3533775" y="5945188"/>
            <a:ext cx="21605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b="1"/>
              <a:t>DESPRENDERLO</a:t>
            </a:r>
          </a:p>
        </p:txBody>
      </p:sp>
      <p:sp>
        <p:nvSpPr>
          <p:cNvPr id="38922" name="CuadroTexto 3"/>
          <p:cNvSpPr txBox="1">
            <a:spLocks noChangeArrowheads="1"/>
          </p:cNvSpPr>
          <p:nvPr/>
        </p:nvSpPr>
        <p:spPr bwMode="auto">
          <a:xfrm>
            <a:off x="703263" y="5534025"/>
            <a:ext cx="2254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b="1">
                <a:solidFill>
                  <a:schemeClr val="bg1"/>
                </a:solidFill>
              </a:rPr>
              <a:t>EXTRACCION DE LECHE</a:t>
            </a:r>
          </a:p>
        </p:txBody>
      </p:sp>
      <p:sp>
        <p:nvSpPr>
          <p:cNvPr id="38923" name="CuadroTexto 4"/>
          <p:cNvSpPr txBox="1">
            <a:spLocks noChangeArrowheads="1"/>
          </p:cNvSpPr>
          <p:nvPr/>
        </p:nvSpPr>
        <p:spPr bwMode="auto">
          <a:xfrm>
            <a:off x="696913" y="1843088"/>
            <a:ext cx="2247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b="1">
                <a:solidFill>
                  <a:schemeClr val="bg1"/>
                </a:solidFill>
              </a:rPr>
              <a:t>ASISTENCIA</a:t>
            </a:r>
          </a:p>
        </p:txBody>
      </p:sp>
      <p:sp>
        <p:nvSpPr>
          <p:cNvPr id="38924" name="CuadroTexto 5"/>
          <p:cNvSpPr txBox="1">
            <a:spLocks noChangeArrowheads="1"/>
          </p:cNvSpPr>
          <p:nvPr/>
        </p:nvSpPr>
        <p:spPr bwMode="auto">
          <a:xfrm>
            <a:off x="6767513" y="6016625"/>
            <a:ext cx="23764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b="1"/>
              <a:t>DEL PECHO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2411413" y="-177800"/>
            <a:ext cx="8026400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altLang="es-AR" sz="4000">
                <a:solidFill>
                  <a:srgbClr val="FFFFFF"/>
                </a:solidFill>
                <a:latin typeface="Franklin Gothic Book"/>
                <a:ea typeface="Microsoft YaHei"/>
                <a:cs typeface="Microsoft YaHei"/>
              </a:rPr>
              <a:t>E       </a:t>
            </a:r>
            <a:r>
              <a:rPr lang="es-ES" altLang="es-AR" sz="4800" b="1">
                <a:solidFill>
                  <a:srgbClr val="000000"/>
                </a:solidFill>
                <a:latin typeface="AR JULIAN"/>
                <a:ea typeface="Microsoft YaHei"/>
                <a:cs typeface="Microsoft YaHei"/>
              </a:rPr>
              <a:t>Extracción manual</a:t>
            </a:r>
          </a:p>
        </p:txBody>
      </p:sp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250825" y="2547938"/>
            <a:ext cx="8243888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AR" altLang="es-AR">
              <a:latin typeface="Century Gothic" pitchFamily="34" charset="0"/>
            </a:endParaRP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981075"/>
            <a:ext cx="8642350" cy="556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01600" y="201613"/>
            <a:ext cx="209550" cy="5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722313" y="376238"/>
            <a:ext cx="7772400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altLang="es-AR" sz="3200">
                <a:solidFill>
                  <a:schemeClr val="accent1"/>
                </a:solidFill>
                <a:latin typeface="AR JULIAN"/>
                <a:ea typeface="Microsoft YaHei"/>
                <a:cs typeface="Microsoft YaHei"/>
              </a:rPr>
              <a:t>Extracción manual y estimulación de mamas</a:t>
            </a:r>
          </a:p>
        </p:txBody>
      </p:sp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323850" y="2547938"/>
            <a:ext cx="8170863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AR" altLang="es-AR">
              <a:latin typeface="Century Gothic" pitchFamily="34" charset="0"/>
            </a:endParaRPr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4825" y="3221038"/>
            <a:ext cx="273685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9550" y="2330450"/>
            <a:ext cx="261143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7100" y="4149725"/>
            <a:ext cx="2835275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9388" y="274638"/>
            <a:ext cx="209550" cy="5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ítulo 1"/>
          <p:cNvSpPr>
            <a:spLocks noGrp="1"/>
          </p:cNvSpPr>
          <p:nvPr>
            <p:ph type="title"/>
          </p:nvPr>
        </p:nvSpPr>
        <p:spPr>
          <a:xfrm>
            <a:off x="1943100" y="188913"/>
            <a:ext cx="6588125" cy="1281112"/>
          </a:xfrm>
        </p:spPr>
        <p:txBody>
          <a:bodyPr/>
          <a:lstStyle/>
          <a:p>
            <a:pPr eaLnBrk="1" hangingPunct="1"/>
            <a:r>
              <a:rPr lang="es-AR" sz="3600" b="1" smtClean="0">
                <a:solidFill>
                  <a:schemeClr val="accent1"/>
                </a:solidFill>
              </a:rPr>
              <a:t>RECOMENDACIÓNES A LA MADRE EN NEONATOLOGÍA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4213" y="1470025"/>
            <a:ext cx="8064500" cy="512762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Garamond" pitchFamily="18" charset="0"/>
              <a:buNone/>
            </a:pPr>
            <a:endParaRPr lang="es-AR" sz="2000" b="1" smtClean="0"/>
          </a:p>
          <a:p>
            <a:pPr eaLnBrk="1" hangingPunct="1">
              <a:lnSpc>
                <a:spcPct val="90000"/>
              </a:lnSpc>
            </a:pPr>
            <a:r>
              <a:rPr lang="es-AR" sz="2000" b="1" smtClean="0"/>
              <a:t>SE LE DEBE INFORMAR A LA MADRE QUE LAS PRIMERAS EXTRACCIONES SOLO SERA DE ESTIMULACION, POR LO TANTO SOLO SE VERAN GOTAS DE CALOSTRO</a:t>
            </a:r>
          </a:p>
          <a:p>
            <a:pPr eaLnBrk="1" hangingPunct="1">
              <a:lnSpc>
                <a:spcPct val="90000"/>
              </a:lnSpc>
            </a:pPr>
            <a:endParaRPr lang="es-AR" sz="2000" b="1" smtClean="0"/>
          </a:p>
          <a:p>
            <a:pPr eaLnBrk="1" hangingPunct="1">
              <a:lnSpc>
                <a:spcPct val="90000"/>
              </a:lnSpc>
            </a:pPr>
            <a:r>
              <a:rPr lang="es-AR" sz="2000" b="1" smtClean="0"/>
              <a:t>SE DEBE ESTIMULAR A QUE REALICE LA TÉCNICA DE EXTRACCIÓN DE LECHE CON FRCUENCIA. </a:t>
            </a:r>
          </a:p>
          <a:p>
            <a:pPr eaLnBrk="1" hangingPunct="1">
              <a:lnSpc>
                <a:spcPct val="90000"/>
              </a:lnSpc>
            </a:pPr>
            <a:endParaRPr lang="es-AR" sz="2000" b="1" smtClean="0"/>
          </a:p>
          <a:p>
            <a:pPr eaLnBrk="1" hangingPunct="1">
              <a:lnSpc>
                <a:spcPct val="90000"/>
              </a:lnSpc>
            </a:pPr>
            <a:r>
              <a:rPr lang="es-AR" sz="2000" b="1" smtClean="0"/>
              <a:t>INCENTIVARLA A QUE EL CALOSTRO ES EL MEJOR ALIMENTO PARA SU BEBÉ</a:t>
            </a:r>
          </a:p>
          <a:p>
            <a:pPr eaLnBrk="1" hangingPunct="1">
              <a:lnSpc>
                <a:spcPct val="90000"/>
              </a:lnSpc>
            </a:pPr>
            <a:endParaRPr lang="es-AR" sz="2000" b="1" smtClean="0">
              <a:solidFill>
                <a:schemeClr val="accent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AR" sz="2000" b="1" smtClean="0">
                <a:solidFill>
                  <a:schemeClr val="accent1"/>
                </a:solidFill>
              </a:rPr>
              <a:t>SE DEBE ENSEÑAR AMBAS TÉCNICAS PARA QUE LA MADRE TOME LA QUE MEJOR LE RESULTA A ELLA CON EL OBJETIVO DE OBTENER MAYOR CALOSTRO/LECHE POSIBLE</a:t>
            </a:r>
          </a:p>
          <a:p>
            <a:pPr eaLnBrk="1" hangingPunct="1">
              <a:lnSpc>
                <a:spcPct val="90000"/>
              </a:lnSpc>
            </a:pPr>
            <a:r>
              <a:rPr lang="es-AR" sz="2000" b="1" smtClean="0">
                <a:solidFill>
                  <a:schemeClr val="accent1"/>
                </a:solidFill>
              </a:rPr>
              <a:t>COPAP Y LACTANCIA MATERNA</a:t>
            </a:r>
            <a:endParaRPr lang="es-AR" sz="2000" b="1" smtClean="0"/>
          </a:p>
          <a:p>
            <a:pPr eaLnBrk="1" hangingPunct="1">
              <a:lnSpc>
                <a:spcPct val="90000"/>
              </a:lnSpc>
            </a:pPr>
            <a:endParaRPr lang="es-AR" smtClean="0">
              <a:solidFill>
                <a:schemeClr val="accent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s-AR" b="1" smtClean="0">
              <a:solidFill>
                <a:schemeClr val="accent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s-AR" b="1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Título"/>
          <p:cNvSpPr>
            <a:spLocks noGrp="1"/>
          </p:cNvSpPr>
          <p:nvPr>
            <p:ph type="title"/>
          </p:nvPr>
        </p:nvSpPr>
        <p:spPr>
          <a:xfrm>
            <a:off x="395288" y="765175"/>
            <a:ext cx="8424862" cy="15494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endParaRPr lang="es-AR" altLang="es-ES"/>
          </a:p>
        </p:txBody>
      </p:sp>
      <p:sp>
        <p:nvSpPr>
          <p:cNvPr id="45058" name="2 Marcador de texto"/>
          <p:cNvSpPr>
            <a:spLocks noGrp="1"/>
          </p:cNvSpPr>
          <p:nvPr>
            <p:ph type="body" idx="1"/>
          </p:nvPr>
        </p:nvSpPr>
        <p:spPr>
          <a:xfrm>
            <a:off x="250825" y="2547938"/>
            <a:ext cx="8243888" cy="3976687"/>
          </a:xfrm>
        </p:spPr>
        <p:txBody>
          <a:bodyPr/>
          <a:lstStyle/>
          <a:p>
            <a:pPr eaLnBrk="1" hangingPunct="1"/>
            <a:endParaRPr lang="es-AR" smtClean="0"/>
          </a:p>
        </p:txBody>
      </p:sp>
      <p:pic>
        <p:nvPicPr>
          <p:cNvPr id="45059" name="3 Imag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90538" y="-387350"/>
            <a:ext cx="9634538" cy="724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>
                <a:solidFill>
                  <a:schemeClr val="accent2">
                    <a:lumMod val="75000"/>
                  </a:schemeClr>
                </a:solidFill>
              </a:rPr>
              <a:t>A LA HORA DE EDUCAR A LA PTE Y SU ENTORNO ES DE MUCHA UTILIDAD UTILIZAR………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v"/>
            </a:pPr>
            <a:endParaRPr lang="es-AR" sz="2800" b="1" smtClean="0">
              <a:solidFill>
                <a:srgbClr val="482CBC"/>
              </a:solidFill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es-AR" sz="2800" b="1" smtClean="0">
                <a:solidFill>
                  <a:srgbClr val="482CBC"/>
                </a:solidFill>
              </a:rPr>
              <a:t>TRIPTICOS</a:t>
            </a:r>
            <a:r>
              <a:rPr lang="es-AR" sz="2800" smtClean="0"/>
              <a:t> ( folletos con información útil, clara y precisa)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s-AR" sz="2800" b="1" smtClean="0">
                <a:solidFill>
                  <a:srgbClr val="482CBC"/>
                </a:solidFill>
              </a:rPr>
              <a:t>IMÁGENES</a:t>
            </a:r>
            <a:r>
              <a:rPr lang="es-AR" sz="2800" smtClean="0"/>
              <a:t> ( ya sea de una prendida al pecho, capacidad gastrica, etc)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s-AR" sz="2800" b="1" smtClean="0">
                <a:solidFill>
                  <a:srgbClr val="482CBC"/>
                </a:solidFill>
              </a:rPr>
              <a:t> VIDEOS </a:t>
            </a:r>
            <a:endParaRPr lang="es-AR" sz="2800" smtClean="0"/>
          </a:p>
          <a:p>
            <a:pPr eaLnBrk="1" hangingPunct="1">
              <a:buFont typeface="Wingdings" pitchFamily="2" charset="2"/>
              <a:buChar char="v"/>
            </a:pPr>
            <a:r>
              <a:rPr lang="es-AR" sz="2800" smtClean="0"/>
              <a:t>QUE LA PTE REALICE LAS TÉCNICAS APRENDIDAS Y REPITA LA INFORMACION DADA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ítulo 1"/>
          <p:cNvSpPr>
            <a:spLocks noGrp="1"/>
          </p:cNvSpPr>
          <p:nvPr>
            <p:ph type="title"/>
          </p:nvPr>
        </p:nvSpPr>
        <p:spPr>
          <a:xfrm>
            <a:off x="403225" y="20638"/>
            <a:ext cx="7680325" cy="1371600"/>
          </a:xfrm>
        </p:spPr>
        <p:txBody>
          <a:bodyPr/>
          <a:lstStyle/>
          <a:p>
            <a:pPr eaLnBrk="1" hangingPunct="1"/>
            <a:r>
              <a:rPr lang="es-AR" b="1" smtClean="0">
                <a:solidFill>
                  <a:schemeClr val="accent1"/>
                </a:solidFill>
              </a:rPr>
              <a:t>RESUMIENDO…..</a:t>
            </a:r>
          </a:p>
        </p:txBody>
      </p:sp>
      <p:sp>
        <p:nvSpPr>
          <p:cNvPr id="48130" name="Marcador de contenido 2"/>
          <p:cNvSpPr>
            <a:spLocks noGrp="1"/>
          </p:cNvSpPr>
          <p:nvPr>
            <p:ph idx="1"/>
          </p:nvPr>
        </p:nvSpPr>
        <p:spPr>
          <a:xfrm>
            <a:off x="395288" y="1125538"/>
            <a:ext cx="8353425" cy="5327650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s-AR" sz="2400" b="1" smtClean="0"/>
              <a:t>Para una lactancia exitosa hay que asegurar una buena técnica y acoplamiento BOCA-AREOLA-PEZON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s-AR" sz="2400" b="1" smtClean="0"/>
              <a:t> OBSERVAR las prendidas al pecho antes de intentar ayudar/asistir al binomio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s-AR" sz="2400" b="1" smtClean="0"/>
              <a:t>ENSEÑAR la extracción de calostro y manual asegurar que la madre realice la técnica antes del alta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s-AR" sz="2400" b="1" smtClean="0"/>
              <a:t>La OMS recomienda evaluar al menos una prendida al pecho antes del alta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s-AR" sz="2400" b="1" smtClean="0"/>
              <a:t>Priorizar la lactancia a demanda y copap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Imagen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15888"/>
            <a:ext cx="8856663" cy="662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2" name="CuadroTexto 2"/>
          <p:cNvSpPr txBox="1">
            <a:spLocks noChangeArrowheads="1"/>
          </p:cNvSpPr>
          <p:nvPr/>
        </p:nvSpPr>
        <p:spPr bwMode="auto">
          <a:xfrm>
            <a:off x="250825" y="333375"/>
            <a:ext cx="835342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800" b="1"/>
              <a:t>SOLO SI ESTAMOS CONVENCIDOS DE LO QUE HACEMOS OBTENDREMOS MEJORES RESULTADOS YA QUE EL CAMINO ELEGIDO SERA EL DE LA PERSISTENCIA, DEDICACION Y ESMERO….ENTONCES Y SOLO ENTONCES EL ESFUERZO VALDRA LA PENA………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AR" smtClean="0"/>
          </a:p>
        </p:txBody>
      </p:sp>
      <p:pic>
        <p:nvPicPr>
          <p:cNvPr id="52226" name="Imagen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8785225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uadroTexto 3"/>
          <p:cNvSpPr txBox="1"/>
          <p:nvPr/>
        </p:nvSpPr>
        <p:spPr>
          <a:xfrm>
            <a:off x="468313" y="6021388"/>
            <a:ext cx="8135937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2400" b="1" dirty="0">
                <a:solidFill>
                  <a:schemeClr val="accent3">
                    <a:lumMod val="75000"/>
                  </a:schemeClr>
                </a:solidFill>
                <a:latin typeface="AR CHRISTY" panose="02000000000000000000" pitchFamily="2" charset="0"/>
              </a:rPr>
              <a:t>MUCHAS GRACIAS POR SU ATENCION………..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Imagen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115888"/>
            <a:ext cx="4567237" cy="399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ítulo 1"/>
          <p:cNvSpPr>
            <a:spLocks noGrp="1"/>
          </p:cNvSpPr>
          <p:nvPr>
            <p:ph type="title"/>
          </p:nvPr>
        </p:nvSpPr>
        <p:spPr>
          <a:xfrm>
            <a:off x="250825" y="263525"/>
            <a:ext cx="7681913" cy="1371600"/>
          </a:xfrm>
        </p:spPr>
        <p:txBody>
          <a:bodyPr/>
          <a:lstStyle/>
          <a:p>
            <a:pPr eaLnBrk="1" hangingPunct="1"/>
            <a:r>
              <a:rPr lang="es-AR" smtClean="0">
                <a:latin typeface="Algerian" pitchFamily="82" charset="0"/>
              </a:rPr>
              <a:t>POLITICA DE LA INSTITUCION……QUE ES????</a:t>
            </a:r>
          </a:p>
        </p:txBody>
      </p:sp>
      <p:sp>
        <p:nvSpPr>
          <p:cNvPr id="17411" name="CuadroTexto 3"/>
          <p:cNvSpPr txBox="1">
            <a:spLocks noChangeArrowheads="1"/>
          </p:cNvSpPr>
          <p:nvPr/>
        </p:nvSpPr>
        <p:spPr bwMode="auto">
          <a:xfrm>
            <a:off x="323850" y="2008188"/>
            <a:ext cx="40322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endParaRPr lang="es-AR">
              <a:latin typeface="Century Gothic" pitchFamily="34" charset="0"/>
            </a:endParaRPr>
          </a:p>
        </p:txBody>
      </p:sp>
      <p:sp>
        <p:nvSpPr>
          <p:cNvPr id="17412" name="CuadroTexto 4"/>
          <p:cNvSpPr txBox="1">
            <a:spLocks noChangeArrowheads="1"/>
          </p:cNvSpPr>
          <p:nvPr/>
        </p:nvSpPr>
        <p:spPr bwMode="auto">
          <a:xfrm>
            <a:off x="323850" y="2008188"/>
            <a:ext cx="403225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s-AR" sz="2400" b="1">
                <a:latin typeface="Century Gothic" pitchFamily="34" charset="0"/>
              </a:rPr>
              <a:t>Disponer de una política por escrito relativa a la LACTANCIA MATERNA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s-AR" sz="2400" b="1">
                <a:latin typeface="Century Gothic" pitchFamily="34" charset="0"/>
              </a:rPr>
              <a:t>1º Paso de la IHAMN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50825" y="4437063"/>
            <a:ext cx="8569325" cy="157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2400" b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DETALLA LAS PRACTICAS A LA INICIACION Y MANTENIMIENTO DE LA ALIMENTACION A PECHO DESDE EL NACIMIENTO HASTA EL ALTA DEL BINOMIO BASADO EN RECOMENDACIONES DE OMS-UNICEF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ubtítulo 1"/>
          <p:cNvSpPr>
            <a:spLocks noGrp="1"/>
          </p:cNvSpPr>
          <p:nvPr>
            <p:ph type="subTitle" idx="1"/>
          </p:nvPr>
        </p:nvSpPr>
        <p:spPr>
          <a:xfrm>
            <a:off x="835025" y="1916113"/>
            <a:ext cx="7705725" cy="3816350"/>
          </a:xfrm>
        </p:spPr>
        <p:txBody>
          <a:bodyPr rtlCol="0">
            <a:normAutofit lnSpcReduction="10000"/>
          </a:bodyPr>
          <a:lstStyle/>
          <a:p>
            <a:pPr marL="457200" indent="-457200" algn="l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s-AR" altLang="es-AR" sz="2200" b="1" dirty="0"/>
              <a:t>CULTURA ORGANIZACIONAL QUE RECONOCE A LOS PADRES  Y LA FAMILIA COMO PROTAGONISTAS DE LA ATENCION </a:t>
            </a:r>
          </a:p>
          <a:p>
            <a:pPr marL="457200" indent="-457200" algn="l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s-AR" altLang="es-AR" sz="2200" b="1" dirty="0"/>
              <a:t> RESPETO Y  PROTECCION DE LOS DERECHOS DE LA MUJER Y DEL RECIEN NACIDO</a:t>
            </a:r>
          </a:p>
          <a:p>
            <a:pPr marL="457200" indent="-457200" algn="l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s-AR" altLang="es-AR" sz="2200" b="1" dirty="0"/>
              <a:t>PROMUEVE LA PARTICIPACION Y COLABORACION DEL PADRE LA FAMILIA Y LA COMUNIDAD EN LA PROTECCION Y EL CUIDADO DE LA MUJER Y EL RECIEN NACIDO</a:t>
            </a:r>
          </a:p>
          <a:p>
            <a:pPr marL="457200" indent="-457200" algn="l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s-AR" altLang="es-AR" sz="2200" b="1" dirty="0"/>
              <a:t>FORTALECE  LA INICIATIVA DEL HOSPITAL AMIGO DE LA MADRE  Y EL NIÑO</a:t>
            </a:r>
          </a:p>
          <a:p>
            <a:pPr marL="457200" indent="-457200" algn="l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s-AR" altLang="es-AR" sz="2200" b="1" dirty="0"/>
              <a:t>PROMUEVE LA LACTANCIA MATERNA</a:t>
            </a:r>
          </a:p>
          <a:p>
            <a:pPr marL="457200" indent="-457200" algn="l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s-AR" altLang="es-AR" sz="1800" dirty="0"/>
          </a:p>
          <a:p>
            <a:pPr marL="457200" indent="-457200" eaLnBrk="1" fontAlgn="auto" hangingPunct="1"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s-AR" altLang="es-AR" dirty="0"/>
          </a:p>
        </p:txBody>
      </p:sp>
      <p:sp>
        <p:nvSpPr>
          <p:cNvPr id="100355" name="Título 2"/>
          <p:cNvSpPr>
            <a:spLocks noGrp="1"/>
          </p:cNvSpPr>
          <p:nvPr>
            <p:ph type="ctrTitle"/>
          </p:nvPr>
        </p:nvSpPr>
        <p:spPr>
          <a:xfrm>
            <a:off x="311150" y="1052513"/>
            <a:ext cx="8229600" cy="8636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altLang="es-AR" sz="3600" b="1"/>
              <a:t>MATERNIDAD SEGURA Y CENTRADA EN LA FAMILIA (MSCF)</a:t>
            </a:r>
            <a:br>
              <a:rPr lang="es-AR" altLang="es-AR" sz="3600" b="1"/>
            </a:br>
            <a:r>
              <a:rPr lang="es-AR" altLang="es-AR" sz="3600" b="1"/>
              <a:t>DE QUE SE TRATA? QUE SIGNIFICA?</a:t>
            </a:r>
            <a:r>
              <a:rPr lang="es-AR" altLang="es-AR"/>
              <a:t/>
            </a:r>
            <a:br>
              <a:rPr lang="es-AR" altLang="es-AR"/>
            </a:br>
            <a:endParaRPr lang="es-AR" altLang="es-A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AR" smtClean="0"/>
          </a:p>
        </p:txBody>
      </p:sp>
      <p:pic>
        <p:nvPicPr>
          <p:cNvPr id="19458" name="Marcador de contenido 4" descr="... así debería de ser la lactancia materna algo natural y normalizado"/>
          <p:cNvPicPr>
            <a:picLocks noGrp="1" noChangeAspect="1"/>
          </p:cNvPicPr>
          <p:nvPr>
            <p:ph idx="1"/>
          </p:nvPr>
        </p:nvPicPr>
        <p:blipFill>
          <a:blip r:embed="rId2"/>
          <a:srcRect t="94666" r="96542"/>
          <a:stretch>
            <a:fillRect/>
          </a:stretch>
        </p:blipFill>
        <p:spPr>
          <a:xfrm>
            <a:off x="5422900" y="7097713"/>
            <a:ext cx="228600" cy="307975"/>
          </a:xfrm>
        </p:spPr>
      </p:pic>
      <p:pic>
        <p:nvPicPr>
          <p:cNvPr id="19459" name="Imagen 5" descr="... 10 passos per a la lactància materna eficaç són, segons la UNICE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88913"/>
            <a:ext cx="8482012" cy="636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Imagen 6" descr="lactancia-materna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4738" y="13173075"/>
            <a:ext cx="73025" cy="4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Imagen 7" descr="Cuidados Pediátricos y Neonatales: ¿Cómo sabemos si el aporte ...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509500" y="7291388"/>
            <a:ext cx="12700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Imagen 8" descr="lactancia-materna.jpg"/>
          <p:cNvPicPr>
            <a:picLocks noChangeAspect="1"/>
          </p:cNvPicPr>
          <p:nvPr/>
        </p:nvPicPr>
        <p:blipFill>
          <a:blip r:embed="rId6"/>
          <a:srcRect t="96480" r="96851"/>
          <a:stretch>
            <a:fillRect/>
          </a:stretch>
        </p:blipFill>
        <p:spPr bwMode="auto">
          <a:xfrm>
            <a:off x="-2989263" y="13077825"/>
            <a:ext cx="192088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914400" y="274638"/>
            <a:ext cx="7769225" cy="1139825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AR" altLang="es-AR" smtClean="0"/>
              <a:t>Diez pasos</a:t>
            </a:r>
          </a:p>
        </p:txBody>
      </p:sp>
      <p:pic>
        <p:nvPicPr>
          <p:cNvPr id="20482" name="4 Imagen" descr="http://4.bp.blogspot.com/_VfcBhAzpq8E/TNKlZCULxtI/AAAAAAAAACU/HnGRQdEltjU/s1600/Afiche+Lactanc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15888"/>
            <a:ext cx="8785225" cy="648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682750" cy="11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Imagen 2" descr="... de tu pediatra y tu matrona : Técnica de la lactancia materna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188913"/>
            <a:ext cx="320198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Rectángulo"/>
          <p:cNvSpPr/>
          <p:nvPr/>
        </p:nvSpPr>
        <p:spPr>
          <a:xfrm>
            <a:off x="1763713" y="908050"/>
            <a:ext cx="4572000" cy="5540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2400" b="1" u="sng" dirty="0">
                <a:solidFill>
                  <a:schemeClr val="accent1"/>
                </a:solidFill>
                <a:latin typeface="Century Gothic" panose="020B0502020202020204" pitchFamily="34" charset="0"/>
              </a:rPr>
              <a:t>Recomendaciones de la OMS</a:t>
            </a:r>
            <a:endParaRPr lang="es-AR" dirty="0">
              <a:latin typeface="Century Gothic" panose="020B0502020202020204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dirty="0">
                <a:latin typeface="Century Gothic" panose="020B0502020202020204" pitchFamily="34" charset="0"/>
              </a:rPr>
              <a:t>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AR" dirty="0">
              <a:latin typeface="Century Gothic" panose="020B0502020202020204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AR" dirty="0">
              <a:latin typeface="Century Gothic" panose="020B0502020202020204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AR" sz="2800" b="1" dirty="0">
                <a:latin typeface="Curlz MT" panose="04040404050702020202" pitchFamily="82" charset="0"/>
              </a:rPr>
              <a:t>La OMS recomienda la lactancia materna exclusiva durante seis meses, la introducción de alimentos apropiados para la edad y seguros a partir de entonces, y el mantenimiento de la lactancia materna hasta los 2 años o más.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39750" y="836613"/>
            <a:ext cx="8208963" cy="54784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2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Para que las madres puedan practicar el amamantamiento exclusivo durante los seis primeros meses, la OMS y el UNICEF recomiendan: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AR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AR" sz="2000" b="1" dirty="0">
                <a:latin typeface="Century Gothic" panose="020B0502020202020204" pitchFamily="34" charset="0"/>
              </a:rPr>
              <a:t>Iniciar el amamantamiento durante la </a:t>
            </a:r>
            <a:r>
              <a:rPr lang="es-AR" sz="2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primera hora de vida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AR" sz="2000" b="1" dirty="0">
                <a:latin typeface="Century Gothic" panose="020B0502020202020204" pitchFamily="34" charset="0"/>
              </a:rPr>
              <a:t>Practicar el amamantamiento </a:t>
            </a:r>
            <a:r>
              <a:rPr lang="es-AR" sz="2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exclusivo</a:t>
            </a:r>
            <a:r>
              <a:rPr lang="es-AR" sz="2000" b="1" dirty="0">
                <a:latin typeface="Century Gothic" panose="020B0502020202020204" pitchFamily="34" charset="0"/>
              </a:rPr>
              <a:t>, es decir, proporcionar al lactante únicamente leche materna, sin otros alimentos o bebidas, ni siquiera agua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AR" sz="2000" b="1" dirty="0">
                <a:latin typeface="Century Gothic" panose="020B0502020202020204" pitchFamily="34" charset="0"/>
              </a:rPr>
              <a:t>Dar el pecho cuando el niño lo reclame, ya sea de día o de noche </a:t>
            </a:r>
            <a:r>
              <a:rPr lang="es-AR" sz="2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a demanda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AR" sz="2000" b="1" dirty="0">
                <a:latin typeface="Century Gothic" panose="020B0502020202020204" pitchFamily="34" charset="0"/>
              </a:rPr>
              <a:t>No utilizar biberones, tetinas o chupetes.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AR" sz="2000" b="1" dirty="0">
                <a:latin typeface="Century Gothic" panose="020B0502020202020204" pitchFamily="34" charset="0"/>
              </a:rPr>
              <a:t>La leche materna es el </a:t>
            </a:r>
            <a:r>
              <a:rPr lang="es-AR" sz="2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primer alimento natural </a:t>
            </a:r>
            <a:r>
              <a:rPr lang="es-AR" sz="2000" b="1" dirty="0">
                <a:latin typeface="Century Gothic" panose="020B0502020202020204" pitchFamily="34" charset="0"/>
              </a:rPr>
              <a:t>de los niños, proporciona toda la energía y los nutrientes que necesitan durante sus primeros meses de vida y sigue aportándoles al menos la mitad de sus necesidades nutricionales durante la segunda mitad del primer año y hasta un tercio durante el segundo año de vida.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ubtítulo 1"/>
          <p:cNvSpPr>
            <a:spLocks noGrp="1"/>
          </p:cNvSpPr>
          <p:nvPr>
            <p:ph type="subTitle" idx="1"/>
          </p:nvPr>
        </p:nvSpPr>
        <p:spPr>
          <a:xfrm>
            <a:off x="611188" y="2060575"/>
            <a:ext cx="7632700" cy="4484688"/>
          </a:xfrm>
        </p:spPr>
        <p:txBody>
          <a:bodyPr/>
          <a:lstStyle/>
          <a:p>
            <a:pPr marL="457200" indent="-457200" algn="l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es-AR" altLang="es-AR" sz="2200" b="1" smtClean="0"/>
          </a:p>
          <a:p>
            <a:pPr marL="457200" indent="-457200" algn="l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es-AR" altLang="es-AR" sz="2200" b="1" smtClean="0"/>
          </a:p>
          <a:p>
            <a:pPr marL="457200" indent="-457200" algn="l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es-AR" altLang="es-AR" sz="2200" b="1" smtClean="0"/>
              <a:t>CONTACTO PIEL A PIEL INMEDIATO AL NACER</a:t>
            </a:r>
          </a:p>
          <a:p>
            <a:pPr marL="457200" indent="-457200" algn="l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es-AR" altLang="es-AR" sz="2200" b="1" smtClean="0"/>
              <a:t>ALIMENTACION A PECHO EN LA PRIMERA HORA DE VIDA</a:t>
            </a:r>
          </a:p>
          <a:p>
            <a:pPr marL="457200" indent="-457200" algn="l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es-AR" altLang="es-AR" sz="2200" b="1" smtClean="0"/>
              <a:t>ALIMENTACION A PECHO EXCLUSIVO Y A DEMANDA (no ofrecer agua, glucosa, formula lácteas, tés de yuyos)</a:t>
            </a:r>
          </a:p>
          <a:p>
            <a:pPr marL="457200" indent="-457200" algn="l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es-AR" altLang="es-AR" sz="2200" b="1" smtClean="0"/>
              <a:t>INTERNACION CONJUNTA LAS 24HS</a:t>
            </a:r>
          </a:p>
          <a:p>
            <a:pPr marL="457200" indent="-457200" algn="l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es-AR" altLang="es-AR" sz="2200" b="1" smtClean="0"/>
              <a:t>EVITAR CHUPETES, PEZONERAS, TETINAS</a:t>
            </a:r>
          </a:p>
        </p:txBody>
      </p:sp>
      <p:sp>
        <p:nvSpPr>
          <p:cNvPr id="104451" name="Título 2"/>
          <p:cNvSpPr>
            <a:spLocks noGrp="1"/>
          </p:cNvSpPr>
          <p:nvPr>
            <p:ph type="ctrTitle"/>
          </p:nvPr>
        </p:nvSpPr>
        <p:spPr>
          <a:xfrm>
            <a:off x="611188" y="1422400"/>
            <a:ext cx="8229600" cy="98742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altLang="es-AR" sz="3200" b="1">
                <a:solidFill>
                  <a:schemeClr val="accent1"/>
                </a:solidFill>
                <a:latin typeface="+mn-lt"/>
              </a:rPr>
              <a:t>CLAVES PARA UNA LACTANCIA EXITOSA</a:t>
            </a:r>
            <a:r>
              <a:rPr lang="es-AR" altLang="es-AR" sz="3600" b="1">
                <a:solidFill>
                  <a:schemeClr val="accent1"/>
                </a:solidFill>
              </a:rPr>
              <a:t/>
            </a:r>
            <a:br>
              <a:rPr lang="es-AR" altLang="es-AR" sz="3600" b="1">
                <a:solidFill>
                  <a:schemeClr val="accent1"/>
                </a:solidFill>
              </a:rPr>
            </a:br>
            <a:endParaRPr lang="es-AR" altLang="es-AR" sz="3600" b="1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2177</TotalTime>
  <Words>913</Words>
  <Application>Microsoft Office PowerPoint</Application>
  <PresentationFormat>On-screen Show (4:3)</PresentationFormat>
  <Paragraphs>134</Paragraphs>
  <Slides>29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Plantilla de diseño</vt:lpstr>
      </vt:variant>
      <vt:variant>
        <vt:i4>5</vt:i4>
      </vt:variant>
      <vt:variant>
        <vt:lpstr>Títulos de diapositiva</vt:lpstr>
      </vt:variant>
      <vt:variant>
        <vt:i4>29</vt:i4>
      </vt:variant>
    </vt:vector>
  </HeadingPairs>
  <TitlesOfParts>
    <vt:vector size="49" baseType="lpstr">
      <vt:lpstr>Arial</vt:lpstr>
      <vt:lpstr>Century Gothic</vt:lpstr>
      <vt:lpstr>Garamond</vt:lpstr>
      <vt:lpstr>Calibri</vt:lpstr>
      <vt:lpstr>AR DECODE</vt:lpstr>
      <vt:lpstr>Algerian</vt:lpstr>
      <vt:lpstr>Wingdings</vt:lpstr>
      <vt:lpstr>Curlz MT</vt:lpstr>
      <vt:lpstr>AR JULIAN</vt:lpstr>
      <vt:lpstr>Aharoni</vt:lpstr>
      <vt:lpstr>Microsoft YaHei</vt:lpstr>
      <vt:lpstr>Perpetua</vt:lpstr>
      <vt:lpstr>Franklin Gothic Book</vt:lpstr>
      <vt:lpstr>AR CHRISTY</vt:lpstr>
      <vt:lpstr>Times New Roman</vt:lpstr>
      <vt:lpstr>Savon</vt:lpstr>
      <vt:lpstr>Savon</vt:lpstr>
      <vt:lpstr>Savon</vt:lpstr>
      <vt:lpstr>Savon</vt:lpstr>
      <vt:lpstr>Savon</vt:lpstr>
      <vt:lpstr>ROL DE ENFERMERÍA EN INTERNACIÓN CONJUNTA Y CONSULTORIO DE LACTANCIA</vt:lpstr>
      <vt:lpstr>Diapositiva 2</vt:lpstr>
      <vt:lpstr>POLITICA DE LA INSTITUCION……QUE ES????</vt:lpstr>
      <vt:lpstr>MATERNIDAD SEGURA Y CENTRADA EN LA FAMILIA (MSCF) DE QUE SE TRATA? QUE SIGNIFICA? </vt:lpstr>
      <vt:lpstr>Diapositiva 5</vt:lpstr>
      <vt:lpstr>Diez pasos</vt:lpstr>
      <vt:lpstr>Diapositiva 7</vt:lpstr>
      <vt:lpstr>Diapositiva 8</vt:lpstr>
      <vt:lpstr>CLAVES PARA UNA LACTANCIA EXITOSA </vt:lpstr>
      <vt:lpstr> QUÉ INTERFIERE CON UNA LACTANCIA EXITOSA?</vt:lpstr>
      <vt:lpstr>OBSERVACION Y EVALUACION DEL AMAMANTAMIENTO</vt:lpstr>
      <vt:lpstr>COMO EVALUAR LA LACTANCIA</vt:lpstr>
      <vt:lpstr>Diapositiva 13</vt:lpstr>
      <vt:lpstr>QUE DEBEMOS OBSERVAR</vt:lpstr>
      <vt:lpstr>QUE DEBEMOS OBSERVAR……</vt:lpstr>
      <vt:lpstr>QUE ES UNA BUENA TECNICA O ACOPLE…..????</vt:lpstr>
      <vt:lpstr>Diapositiva 17</vt:lpstr>
      <vt:lpstr>Diapositiva 18</vt:lpstr>
      <vt:lpstr>Diapositiva 19</vt:lpstr>
      <vt:lpstr>TECNICAS DE AMAMANTAMIENTO</vt:lpstr>
      <vt:lpstr>Diapositiva 21</vt:lpstr>
      <vt:lpstr>Diapositiva 22</vt:lpstr>
      <vt:lpstr>RECOMENDACIÓNES A LA MADRE EN NEONATOLOGÍA</vt:lpstr>
      <vt:lpstr>Diapositiva 24</vt:lpstr>
      <vt:lpstr>Diapositiva 25</vt:lpstr>
      <vt:lpstr>A LA HORA DE EDUCAR A LA PTE Y SU ENTORNO ES DE MUCHA UTILIDAD UTILIZAR………</vt:lpstr>
      <vt:lpstr>RESUMIENDO…..</vt:lpstr>
      <vt:lpstr>Diapositiva 28</vt:lpstr>
      <vt:lpstr>Diapositiva 29</vt:lpstr>
    </vt:vector>
  </TitlesOfParts>
  <Company>FLR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Lactancia Materna: Apoyo de Enfermería en los principales problemas.</dc:title>
  <dc:creator>Florencia Lucchini</dc:creator>
  <cp:lastModifiedBy>x</cp:lastModifiedBy>
  <cp:revision>129</cp:revision>
  <cp:lastPrinted>2001-11-09T19:45:39Z</cp:lastPrinted>
  <dcterms:created xsi:type="dcterms:W3CDTF">2001-07-31T22:29:43Z</dcterms:created>
  <dcterms:modified xsi:type="dcterms:W3CDTF">2025-10-01T02:45:05Z</dcterms:modified>
</cp:coreProperties>
</file>