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64" r:id="rId4"/>
    <p:sldId id="259" r:id="rId5"/>
    <p:sldId id="258" r:id="rId6"/>
    <p:sldId id="265" r:id="rId7"/>
    <p:sldId id="266" r:id="rId8"/>
    <p:sldId id="267" r:id="rId9"/>
    <p:sldId id="260" r:id="rId10"/>
    <p:sldId id="261" r:id="rId11"/>
    <p:sldId id="268" r:id="rId1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456AE-E3AC-4D7D-B91A-AE5931506384}" type="datetimeFigureOut">
              <a:rPr lang="es-AR" smtClean="0"/>
              <a:t>20/4/2026</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80A9-1168-4FFC-840E-7D7F0E04CA1B}" type="slidenum">
              <a:rPr lang="es-AR" smtClean="0"/>
              <a:t>‹Nº›</a:t>
            </a:fld>
            <a:endParaRPr lang="es-AR"/>
          </a:p>
        </p:txBody>
      </p:sp>
    </p:spTree>
    <p:extLst>
      <p:ext uri="{BB962C8B-B14F-4D97-AF65-F5344CB8AC3E}">
        <p14:creationId xmlns:p14="http://schemas.microsoft.com/office/powerpoint/2010/main" val="599558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AR"/>
          </a:p>
        </p:txBody>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910C80A9-1168-4FFC-840E-7D7F0E04CA1B}" type="slidenum">
              <a:rPr lang="es-AR" smtClean="0"/>
              <a:t>4</a:t>
            </a:fld>
            <a:endParaRPr lang="es-AR"/>
          </a:p>
        </p:txBody>
      </p:sp>
    </p:spTree>
    <p:extLst>
      <p:ext uri="{BB962C8B-B14F-4D97-AF65-F5344CB8AC3E}">
        <p14:creationId xmlns:p14="http://schemas.microsoft.com/office/powerpoint/2010/main" val="4086528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181A5-B0C8-D71A-7365-B406AA36E10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B9516DBC-97C4-DD30-7AE8-BE0F765D2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25491AB7-A764-5BE3-4043-B0A48205AA5A}"/>
              </a:ext>
            </a:extLst>
          </p:cNvPr>
          <p:cNvSpPr>
            <a:spLocks noGrp="1"/>
          </p:cNvSpPr>
          <p:nvPr>
            <p:ph type="dt" sz="half" idx="10"/>
          </p:nvPr>
        </p:nvSpPr>
        <p:spPr/>
        <p:txBody>
          <a:bodyPr/>
          <a:lstStyle/>
          <a:p>
            <a:fld id="{41F50764-B1E9-4F39-A961-079602501FDF}" type="datetimeFigureOut">
              <a:rPr lang="es-AR" smtClean="0"/>
              <a:t>20/4/2026</a:t>
            </a:fld>
            <a:endParaRPr lang="es-AR"/>
          </a:p>
        </p:txBody>
      </p:sp>
      <p:sp>
        <p:nvSpPr>
          <p:cNvPr id="5" name="Marcador de pie de página 4">
            <a:extLst>
              <a:ext uri="{FF2B5EF4-FFF2-40B4-BE49-F238E27FC236}">
                <a16:creationId xmlns:a16="http://schemas.microsoft.com/office/drawing/2014/main" id="{9CE129AE-0351-4646-EEE3-CC3E642C190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F24BF4FB-E7E0-BC27-4D67-5D94CB996A1D}"/>
              </a:ext>
            </a:extLst>
          </p:cNvPr>
          <p:cNvSpPr>
            <a:spLocks noGrp="1"/>
          </p:cNvSpPr>
          <p:nvPr>
            <p:ph type="sldNum" sz="quarter" idx="12"/>
          </p:nvPr>
        </p:nvSpPr>
        <p:spPr/>
        <p:txBody>
          <a:bodyPr/>
          <a:lstStyle/>
          <a:p>
            <a:fld id="{AD4CD538-2304-4653-91DA-89160E040276}" type="slidenum">
              <a:rPr lang="es-AR" smtClean="0"/>
              <a:t>‹Nº›</a:t>
            </a:fld>
            <a:endParaRPr lang="es-AR"/>
          </a:p>
        </p:txBody>
      </p:sp>
    </p:spTree>
    <p:extLst>
      <p:ext uri="{BB962C8B-B14F-4D97-AF65-F5344CB8AC3E}">
        <p14:creationId xmlns:p14="http://schemas.microsoft.com/office/powerpoint/2010/main" val="205081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C048C-1A35-0136-2E9D-02D617525C90}"/>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2BC24BBB-6DA0-18CB-8038-06517A98879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305B9457-356F-1CA3-0AC4-8E5318CF18EB}"/>
              </a:ext>
            </a:extLst>
          </p:cNvPr>
          <p:cNvSpPr>
            <a:spLocks noGrp="1"/>
          </p:cNvSpPr>
          <p:nvPr>
            <p:ph type="dt" sz="half" idx="10"/>
          </p:nvPr>
        </p:nvSpPr>
        <p:spPr/>
        <p:txBody>
          <a:bodyPr/>
          <a:lstStyle/>
          <a:p>
            <a:fld id="{41F50764-B1E9-4F39-A961-079602501FDF}" type="datetimeFigureOut">
              <a:rPr lang="es-AR" smtClean="0"/>
              <a:t>20/4/2026</a:t>
            </a:fld>
            <a:endParaRPr lang="es-AR"/>
          </a:p>
        </p:txBody>
      </p:sp>
      <p:sp>
        <p:nvSpPr>
          <p:cNvPr id="5" name="Marcador de pie de página 4">
            <a:extLst>
              <a:ext uri="{FF2B5EF4-FFF2-40B4-BE49-F238E27FC236}">
                <a16:creationId xmlns:a16="http://schemas.microsoft.com/office/drawing/2014/main" id="{E42F7D19-76AD-9013-F9EB-8356A2701B37}"/>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7E47B84-2E4E-AAE0-404E-67B8A5971822}"/>
              </a:ext>
            </a:extLst>
          </p:cNvPr>
          <p:cNvSpPr>
            <a:spLocks noGrp="1"/>
          </p:cNvSpPr>
          <p:nvPr>
            <p:ph type="sldNum" sz="quarter" idx="12"/>
          </p:nvPr>
        </p:nvSpPr>
        <p:spPr/>
        <p:txBody>
          <a:bodyPr/>
          <a:lstStyle/>
          <a:p>
            <a:fld id="{AD4CD538-2304-4653-91DA-89160E040276}" type="slidenum">
              <a:rPr lang="es-AR" smtClean="0"/>
              <a:t>‹Nº›</a:t>
            </a:fld>
            <a:endParaRPr lang="es-AR"/>
          </a:p>
        </p:txBody>
      </p:sp>
    </p:spTree>
    <p:extLst>
      <p:ext uri="{BB962C8B-B14F-4D97-AF65-F5344CB8AC3E}">
        <p14:creationId xmlns:p14="http://schemas.microsoft.com/office/powerpoint/2010/main" val="396200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EFAABD1-C0F5-6683-74BB-09CDFD0CABE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981B9DAC-173B-B285-CE7B-CA58F6E2DC9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48C190C-56F5-9B52-5061-A08C47AC647C}"/>
              </a:ext>
            </a:extLst>
          </p:cNvPr>
          <p:cNvSpPr>
            <a:spLocks noGrp="1"/>
          </p:cNvSpPr>
          <p:nvPr>
            <p:ph type="dt" sz="half" idx="10"/>
          </p:nvPr>
        </p:nvSpPr>
        <p:spPr/>
        <p:txBody>
          <a:bodyPr/>
          <a:lstStyle/>
          <a:p>
            <a:fld id="{41F50764-B1E9-4F39-A961-079602501FDF}" type="datetimeFigureOut">
              <a:rPr lang="es-AR" smtClean="0"/>
              <a:t>20/4/2026</a:t>
            </a:fld>
            <a:endParaRPr lang="es-AR"/>
          </a:p>
        </p:txBody>
      </p:sp>
      <p:sp>
        <p:nvSpPr>
          <p:cNvPr id="5" name="Marcador de pie de página 4">
            <a:extLst>
              <a:ext uri="{FF2B5EF4-FFF2-40B4-BE49-F238E27FC236}">
                <a16:creationId xmlns:a16="http://schemas.microsoft.com/office/drawing/2014/main" id="{59168959-675C-1312-791E-C5364113D80E}"/>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E8EA20B-A5DC-3378-F2FE-D268BCC34FB8}"/>
              </a:ext>
            </a:extLst>
          </p:cNvPr>
          <p:cNvSpPr>
            <a:spLocks noGrp="1"/>
          </p:cNvSpPr>
          <p:nvPr>
            <p:ph type="sldNum" sz="quarter" idx="12"/>
          </p:nvPr>
        </p:nvSpPr>
        <p:spPr/>
        <p:txBody>
          <a:bodyPr/>
          <a:lstStyle/>
          <a:p>
            <a:fld id="{AD4CD538-2304-4653-91DA-89160E040276}" type="slidenum">
              <a:rPr lang="es-AR" smtClean="0"/>
              <a:t>‹Nº›</a:t>
            </a:fld>
            <a:endParaRPr lang="es-AR"/>
          </a:p>
        </p:txBody>
      </p:sp>
    </p:spTree>
    <p:extLst>
      <p:ext uri="{BB962C8B-B14F-4D97-AF65-F5344CB8AC3E}">
        <p14:creationId xmlns:p14="http://schemas.microsoft.com/office/powerpoint/2010/main" val="991060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7DBAEC-41E5-181A-469F-08608FA98A6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A68CADCE-D72E-8E80-2CF7-54AD073BCE3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03316EA3-BE1A-2B14-4823-4126454BB90C}"/>
              </a:ext>
            </a:extLst>
          </p:cNvPr>
          <p:cNvSpPr>
            <a:spLocks noGrp="1"/>
          </p:cNvSpPr>
          <p:nvPr>
            <p:ph type="dt" sz="half" idx="10"/>
          </p:nvPr>
        </p:nvSpPr>
        <p:spPr/>
        <p:txBody>
          <a:bodyPr/>
          <a:lstStyle/>
          <a:p>
            <a:fld id="{41F50764-B1E9-4F39-A961-079602501FDF}" type="datetimeFigureOut">
              <a:rPr lang="es-AR" smtClean="0"/>
              <a:t>20/4/2026</a:t>
            </a:fld>
            <a:endParaRPr lang="es-AR"/>
          </a:p>
        </p:txBody>
      </p:sp>
      <p:sp>
        <p:nvSpPr>
          <p:cNvPr id="5" name="Marcador de pie de página 4">
            <a:extLst>
              <a:ext uri="{FF2B5EF4-FFF2-40B4-BE49-F238E27FC236}">
                <a16:creationId xmlns:a16="http://schemas.microsoft.com/office/drawing/2014/main" id="{51942996-6C5C-DAF0-941D-1C386EDF0AC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6C1E99F8-DFAF-C504-DFC9-A1A101BC9BD5}"/>
              </a:ext>
            </a:extLst>
          </p:cNvPr>
          <p:cNvSpPr>
            <a:spLocks noGrp="1"/>
          </p:cNvSpPr>
          <p:nvPr>
            <p:ph type="sldNum" sz="quarter" idx="12"/>
          </p:nvPr>
        </p:nvSpPr>
        <p:spPr/>
        <p:txBody>
          <a:bodyPr/>
          <a:lstStyle/>
          <a:p>
            <a:fld id="{AD4CD538-2304-4653-91DA-89160E040276}" type="slidenum">
              <a:rPr lang="es-AR" smtClean="0"/>
              <a:t>‹Nº›</a:t>
            </a:fld>
            <a:endParaRPr lang="es-AR"/>
          </a:p>
        </p:txBody>
      </p:sp>
    </p:spTree>
    <p:extLst>
      <p:ext uri="{BB962C8B-B14F-4D97-AF65-F5344CB8AC3E}">
        <p14:creationId xmlns:p14="http://schemas.microsoft.com/office/powerpoint/2010/main" val="222814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00915-2AC9-65AB-1443-988AF37DEF4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B11BACB6-0E40-A075-A929-F7CC6917D48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E78C42F-E00B-FBE4-23EC-B9FBC633ED4B}"/>
              </a:ext>
            </a:extLst>
          </p:cNvPr>
          <p:cNvSpPr>
            <a:spLocks noGrp="1"/>
          </p:cNvSpPr>
          <p:nvPr>
            <p:ph type="dt" sz="half" idx="10"/>
          </p:nvPr>
        </p:nvSpPr>
        <p:spPr/>
        <p:txBody>
          <a:bodyPr/>
          <a:lstStyle/>
          <a:p>
            <a:fld id="{41F50764-B1E9-4F39-A961-079602501FDF}" type="datetimeFigureOut">
              <a:rPr lang="es-AR" smtClean="0"/>
              <a:t>20/4/2026</a:t>
            </a:fld>
            <a:endParaRPr lang="es-AR"/>
          </a:p>
        </p:txBody>
      </p:sp>
      <p:sp>
        <p:nvSpPr>
          <p:cNvPr id="5" name="Marcador de pie de página 4">
            <a:extLst>
              <a:ext uri="{FF2B5EF4-FFF2-40B4-BE49-F238E27FC236}">
                <a16:creationId xmlns:a16="http://schemas.microsoft.com/office/drawing/2014/main" id="{CD59FF99-993F-3CDA-0A40-04471B56BB2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D2F2E6E2-45CD-E0E0-C534-771590BAEE9B}"/>
              </a:ext>
            </a:extLst>
          </p:cNvPr>
          <p:cNvSpPr>
            <a:spLocks noGrp="1"/>
          </p:cNvSpPr>
          <p:nvPr>
            <p:ph type="sldNum" sz="quarter" idx="12"/>
          </p:nvPr>
        </p:nvSpPr>
        <p:spPr/>
        <p:txBody>
          <a:bodyPr/>
          <a:lstStyle/>
          <a:p>
            <a:fld id="{AD4CD538-2304-4653-91DA-89160E040276}" type="slidenum">
              <a:rPr lang="es-AR" smtClean="0"/>
              <a:t>‹Nº›</a:t>
            </a:fld>
            <a:endParaRPr lang="es-AR"/>
          </a:p>
        </p:txBody>
      </p:sp>
    </p:spTree>
    <p:extLst>
      <p:ext uri="{BB962C8B-B14F-4D97-AF65-F5344CB8AC3E}">
        <p14:creationId xmlns:p14="http://schemas.microsoft.com/office/powerpoint/2010/main" val="413754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3085F5-0F73-5B6E-136B-C4066ED3B1B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082FA3F-41A6-8F62-DB56-FAC5408F9D0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7CCB6E6D-52FA-B9B7-1A50-D1D45334303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35D03520-A212-6C8B-687C-B91E6695122C}"/>
              </a:ext>
            </a:extLst>
          </p:cNvPr>
          <p:cNvSpPr>
            <a:spLocks noGrp="1"/>
          </p:cNvSpPr>
          <p:nvPr>
            <p:ph type="dt" sz="half" idx="10"/>
          </p:nvPr>
        </p:nvSpPr>
        <p:spPr/>
        <p:txBody>
          <a:bodyPr/>
          <a:lstStyle/>
          <a:p>
            <a:fld id="{41F50764-B1E9-4F39-A961-079602501FDF}" type="datetimeFigureOut">
              <a:rPr lang="es-AR" smtClean="0"/>
              <a:t>20/4/2026</a:t>
            </a:fld>
            <a:endParaRPr lang="es-AR"/>
          </a:p>
        </p:txBody>
      </p:sp>
      <p:sp>
        <p:nvSpPr>
          <p:cNvPr id="6" name="Marcador de pie de página 5">
            <a:extLst>
              <a:ext uri="{FF2B5EF4-FFF2-40B4-BE49-F238E27FC236}">
                <a16:creationId xmlns:a16="http://schemas.microsoft.com/office/drawing/2014/main" id="{888FF6A0-7F9F-2F19-5635-A82BA8F2DE4F}"/>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6C30C6C-BE71-779C-C101-AE81420E6A9A}"/>
              </a:ext>
            </a:extLst>
          </p:cNvPr>
          <p:cNvSpPr>
            <a:spLocks noGrp="1"/>
          </p:cNvSpPr>
          <p:nvPr>
            <p:ph type="sldNum" sz="quarter" idx="12"/>
          </p:nvPr>
        </p:nvSpPr>
        <p:spPr/>
        <p:txBody>
          <a:bodyPr/>
          <a:lstStyle/>
          <a:p>
            <a:fld id="{AD4CD538-2304-4653-91DA-89160E040276}" type="slidenum">
              <a:rPr lang="es-AR" smtClean="0"/>
              <a:t>‹Nº›</a:t>
            </a:fld>
            <a:endParaRPr lang="es-AR"/>
          </a:p>
        </p:txBody>
      </p:sp>
    </p:spTree>
    <p:extLst>
      <p:ext uri="{BB962C8B-B14F-4D97-AF65-F5344CB8AC3E}">
        <p14:creationId xmlns:p14="http://schemas.microsoft.com/office/powerpoint/2010/main" val="3909948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C9D691-BEC0-06D3-7305-21EF00731F4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B618AB5-5B8F-EDE2-E285-1A4A1CA635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8BAB32-3AF6-33FE-3E72-98814C13A59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a:extLst>
              <a:ext uri="{FF2B5EF4-FFF2-40B4-BE49-F238E27FC236}">
                <a16:creationId xmlns:a16="http://schemas.microsoft.com/office/drawing/2014/main" id="{5444E177-9109-D1CC-B626-BA120904C8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92BE8A0-96E0-AD1E-0725-2E45D6CB9D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a:extLst>
              <a:ext uri="{FF2B5EF4-FFF2-40B4-BE49-F238E27FC236}">
                <a16:creationId xmlns:a16="http://schemas.microsoft.com/office/drawing/2014/main" id="{10D17BBA-848E-D335-F412-EA1749B29FB9}"/>
              </a:ext>
            </a:extLst>
          </p:cNvPr>
          <p:cNvSpPr>
            <a:spLocks noGrp="1"/>
          </p:cNvSpPr>
          <p:nvPr>
            <p:ph type="dt" sz="half" idx="10"/>
          </p:nvPr>
        </p:nvSpPr>
        <p:spPr/>
        <p:txBody>
          <a:bodyPr/>
          <a:lstStyle/>
          <a:p>
            <a:fld id="{41F50764-B1E9-4F39-A961-079602501FDF}" type="datetimeFigureOut">
              <a:rPr lang="es-AR" smtClean="0"/>
              <a:t>20/4/2026</a:t>
            </a:fld>
            <a:endParaRPr lang="es-AR"/>
          </a:p>
        </p:txBody>
      </p:sp>
      <p:sp>
        <p:nvSpPr>
          <p:cNvPr id="8" name="Marcador de pie de página 7">
            <a:extLst>
              <a:ext uri="{FF2B5EF4-FFF2-40B4-BE49-F238E27FC236}">
                <a16:creationId xmlns:a16="http://schemas.microsoft.com/office/drawing/2014/main" id="{E0C04784-62B7-3186-F1E6-0C06C16307C2}"/>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701F32E9-2C8C-C493-06C6-4738BE7A91D4}"/>
              </a:ext>
            </a:extLst>
          </p:cNvPr>
          <p:cNvSpPr>
            <a:spLocks noGrp="1"/>
          </p:cNvSpPr>
          <p:nvPr>
            <p:ph type="sldNum" sz="quarter" idx="12"/>
          </p:nvPr>
        </p:nvSpPr>
        <p:spPr/>
        <p:txBody>
          <a:bodyPr/>
          <a:lstStyle/>
          <a:p>
            <a:fld id="{AD4CD538-2304-4653-91DA-89160E040276}" type="slidenum">
              <a:rPr lang="es-AR" smtClean="0"/>
              <a:t>‹Nº›</a:t>
            </a:fld>
            <a:endParaRPr lang="es-AR"/>
          </a:p>
        </p:txBody>
      </p:sp>
    </p:spTree>
    <p:extLst>
      <p:ext uri="{BB962C8B-B14F-4D97-AF65-F5344CB8AC3E}">
        <p14:creationId xmlns:p14="http://schemas.microsoft.com/office/powerpoint/2010/main" val="209030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4FCBB9-0944-FA31-D46C-5486B8E78880}"/>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65D92194-0918-2405-23E1-59F0848C364B}"/>
              </a:ext>
            </a:extLst>
          </p:cNvPr>
          <p:cNvSpPr>
            <a:spLocks noGrp="1"/>
          </p:cNvSpPr>
          <p:nvPr>
            <p:ph type="dt" sz="half" idx="10"/>
          </p:nvPr>
        </p:nvSpPr>
        <p:spPr/>
        <p:txBody>
          <a:bodyPr/>
          <a:lstStyle/>
          <a:p>
            <a:fld id="{41F50764-B1E9-4F39-A961-079602501FDF}" type="datetimeFigureOut">
              <a:rPr lang="es-AR" smtClean="0"/>
              <a:t>20/4/2026</a:t>
            </a:fld>
            <a:endParaRPr lang="es-AR"/>
          </a:p>
        </p:txBody>
      </p:sp>
      <p:sp>
        <p:nvSpPr>
          <p:cNvPr id="4" name="Marcador de pie de página 3">
            <a:extLst>
              <a:ext uri="{FF2B5EF4-FFF2-40B4-BE49-F238E27FC236}">
                <a16:creationId xmlns:a16="http://schemas.microsoft.com/office/drawing/2014/main" id="{BEE38FE3-1DC4-365D-D585-142690154324}"/>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0D5A18DF-F133-E54A-7B26-BCE0DE56448D}"/>
              </a:ext>
            </a:extLst>
          </p:cNvPr>
          <p:cNvSpPr>
            <a:spLocks noGrp="1"/>
          </p:cNvSpPr>
          <p:nvPr>
            <p:ph type="sldNum" sz="quarter" idx="12"/>
          </p:nvPr>
        </p:nvSpPr>
        <p:spPr/>
        <p:txBody>
          <a:bodyPr/>
          <a:lstStyle/>
          <a:p>
            <a:fld id="{AD4CD538-2304-4653-91DA-89160E040276}" type="slidenum">
              <a:rPr lang="es-AR" smtClean="0"/>
              <a:t>‹Nº›</a:t>
            </a:fld>
            <a:endParaRPr lang="es-AR"/>
          </a:p>
        </p:txBody>
      </p:sp>
    </p:spTree>
    <p:extLst>
      <p:ext uri="{BB962C8B-B14F-4D97-AF65-F5344CB8AC3E}">
        <p14:creationId xmlns:p14="http://schemas.microsoft.com/office/powerpoint/2010/main" val="346160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820A7E4-A3EC-75F7-ADDA-EB063AB3A342}"/>
              </a:ext>
            </a:extLst>
          </p:cNvPr>
          <p:cNvSpPr>
            <a:spLocks noGrp="1"/>
          </p:cNvSpPr>
          <p:nvPr>
            <p:ph type="dt" sz="half" idx="10"/>
          </p:nvPr>
        </p:nvSpPr>
        <p:spPr/>
        <p:txBody>
          <a:bodyPr/>
          <a:lstStyle/>
          <a:p>
            <a:fld id="{41F50764-B1E9-4F39-A961-079602501FDF}" type="datetimeFigureOut">
              <a:rPr lang="es-AR" smtClean="0"/>
              <a:t>20/4/2026</a:t>
            </a:fld>
            <a:endParaRPr lang="es-AR"/>
          </a:p>
        </p:txBody>
      </p:sp>
      <p:sp>
        <p:nvSpPr>
          <p:cNvPr id="3" name="Marcador de pie de página 2">
            <a:extLst>
              <a:ext uri="{FF2B5EF4-FFF2-40B4-BE49-F238E27FC236}">
                <a16:creationId xmlns:a16="http://schemas.microsoft.com/office/drawing/2014/main" id="{3BF1A64C-6022-EC25-6E09-B18F51A09222}"/>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21E09E96-8EA8-744C-7C8C-2B8110DE2919}"/>
              </a:ext>
            </a:extLst>
          </p:cNvPr>
          <p:cNvSpPr>
            <a:spLocks noGrp="1"/>
          </p:cNvSpPr>
          <p:nvPr>
            <p:ph type="sldNum" sz="quarter" idx="12"/>
          </p:nvPr>
        </p:nvSpPr>
        <p:spPr/>
        <p:txBody>
          <a:bodyPr/>
          <a:lstStyle/>
          <a:p>
            <a:fld id="{AD4CD538-2304-4653-91DA-89160E040276}" type="slidenum">
              <a:rPr lang="es-AR" smtClean="0"/>
              <a:t>‹Nº›</a:t>
            </a:fld>
            <a:endParaRPr lang="es-AR"/>
          </a:p>
        </p:txBody>
      </p:sp>
    </p:spTree>
    <p:extLst>
      <p:ext uri="{BB962C8B-B14F-4D97-AF65-F5344CB8AC3E}">
        <p14:creationId xmlns:p14="http://schemas.microsoft.com/office/powerpoint/2010/main" val="1039589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3197F-A771-B071-D750-23D477A205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2C3FC5CB-3C9F-04A9-E1FC-8F92723258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a:extLst>
              <a:ext uri="{FF2B5EF4-FFF2-40B4-BE49-F238E27FC236}">
                <a16:creationId xmlns:a16="http://schemas.microsoft.com/office/drawing/2014/main" id="{165E50FE-B86D-2561-4665-606BEC7A5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D2F55D-D60E-3AF6-2BE3-21C1233D5E1D}"/>
              </a:ext>
            </a:extLst>
          </p:cNvPr>
          <p:cNvSpPr>
            <a:spLocks noGrp="1"/>
          </p:cNvSpPr>
          <p:nvPr>
            <p:ph type="dt" sz="half" idx="10"/>
          </p:nvPr>
        </p:nvSpPr>
        <p:spPr/>
        <p:txBody>
          <a:bodyPr/>
          <a:lstStyle/>
          <a:p>
            <a:fld id="{41F50764-B1E9-4F39-A961-079602501FDF}" type="datetimeFigureOut">
              <a:rPr lang="es-AR" smtClean="0"/>
              <a:t>20/4/2026</a:t>
            </a:fld>
            <a:endParaRPr lang="es-AR"/>
          </a:p>
        </p:txBody>
      </p:sp>
      <p:sp>
        <p:nvSpPr>
          <p:cNvPr id="6" name="Marcador de pie de página 5">
            <a:extLst>
              <a:ext uri="{FF2B5EF4-FFF2-40B4-BE49-F238E27FC236}">
                <a16:creationId xmlns:a16="http://schemas.microsoft.com/office/drawing/2014/main" id="{79143594-53D6-540E-D476-6C0B8A7577F4}"/>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F2B9BB61-2B05-CFED-4304-F3FFBDA44F37}"/>
              </a:ext>
            </a:extLst>
          </p:cNvPr>
          <p:cNvSpPr>
            <a:spLocks noGrp="1"/>
          </p:cNvSpPr>
          <p:nvPr>
            <p:ph type="sldNum" sz="quarter" idx="12"/>
          </p:nvPr>
        </p:nvSpPr>
        <p:spPr/>
        <p:txBody>
          <a:bodyPr/>
          <a:lstStyle/>
          <a:p>
            <a:fld id="{AD4CD538-2304-4653-91DA-89160E040276}" type="slidenum">
              <a:rPr lang="es-AR" smtClean="0"/>
              <a:t>‹Nº›</a:t>
            </a:fld>
            <a:endParaRPr lang="es-AR"/>
          </a:p>
        </p:txBody>
      </p:sp>
    </p:spTree>
    <p:extLst>
      <p:ext uri="{BB962C8B-B14F-4D97-AF65-F5344CB8AC3E}">
        <p14:creationId xmlns:p14="http://schemas.microsoft.com/office/powerpoint/2010/main" val="2722360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EB51EC-5BA6-02A7-9599-8914974CEC7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788AC564-DB5C-B303-0AD0-EA4A0D6567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a:extLst>
              <a:ext uri="{FF2B5EF4-FFF2-40B4-BE49-F238E27FC236}">
                <a16:creationId xmlns:a16="http://schemas.microsoft.com/office/drawing/2014/main" id="{B3420126-4A7B-C4C4-E674-8941481E2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39A3EAB-E4E7-21B9-8EAB-4E5461AA9E76}"/>
              </a:ext>
            </a:extLst>
          </p:cNvPr>
          <p:cNvSpPr>
            <a:spLocks noGrp="1"/>
          </p:cNvSpPr>
          <p:nvPr>
            <p:ph type="dt" sz="half" idx="10"/>
          </p:nvPr>
        </p:nvSpPr>
        <p:spPr/>
        <p:txBody>
          <a:bodyPr/>
          <a:lstStyle/>
          <a:p>
            <a:fld id="{41F50764-B1E9-4F39-A961-079602501FDF}" type="datetimeFigureOut">
              <a:rPr lang="es-AR" smtClean="0"/>
              <a:t>20/4/2026</a:t>
            </a:fld>
            <a:endParaRPr lang="es-AR"/>
          </a:p>
        </p:txBody>
      </p:sp>
      <p:sp>
        <p:nvSpPr>
          <p:cNvPr id="6" name="Marcador de pie de página 5">
            <a:extLst>
              <a:ext uri="{FF2B5EF4-FFF2-40B4-BE49-F238E27FC236}">
                <a16:creationId xmlns:a16="http://schemas.microsoft.com/office/drawing/2014/main" id="{91F7DBB5-8966-B017-04EE-E8A8DED422DC}"/>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B99F82DB-6EE2-DC0E-84BC-40C27A7E62C4}"/>
              </a:ext>
            </a:extLst>
          </p:cNvPr>
          <p:cNvSpPr>
            <a:spLocks noGrp="1"/>
          </p:cNvSpPr>
          <p:nvPr>
            <p:ph type="sldNum" sz="quarter" idx="12"/>
          </p:nvPr>
        </p:nvSpPr>
        <p:spPr/>
        <p:txBody>
          <a:bodyPr/>
          <a:lstStyle/>
          <a:p>
            <a:fld id="{AD4CD538-2304-4653-91DA-89160E040276}" type="slidenum">
              <a:rPr lang="es-AR" smtClean="0"/>
              <a:t>‹Nº›</a:t>
            </a:fld>
            <a:endParaRPr lang="es-AR"/>
          </a:p>
        </p:txBody>
      </p:sp>
    </p:spTree>
    <p:extLst>
      <p:ext uri="{BB962C8B-B14F-4D97-AF65-F5344CB8AC3E}">
        <p14:creationId xmlns:p14="http://schemas.microsoft.com/office/powerpoint/2010/main" val="1331968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5C6DE9-7DE2-05AD-3FEF-CB4CFDA10F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7251BBA7-4778-326D-9807-C980089E4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a:extLst>
              <a:ext uri="{FF2B5EF4-FFF2-40B4-BE49-F238E27FC236}">
                <a16:creationId xmlns:a16="http://schemas.microsoft.com/office/drawing/2014/main" id="{A34C7FFC-5A74-C41E-81CD-058AAC604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F50764-B1E9-4F39-A961-079602501FDF}" type="datetimeFigureOut">
              <a:rPr lang="es-AR" smtClean="0"/>
              <a:t>20/4/2026</a:t>
            </a:fld>
            <a:endParaRPr lang="es-AR"/>
          </a:p>
        </p:txBody>
      </p:sp>
      <p:sp>
        <p:nvSpPr>
          <p:cNvPr id="5" name="Marcador de pie de página 4">
            <a:extLst>
              <a:ext uri="{FF2B5EF4-FFF2-40B4-BE49-F238E27FC236}">
                <a16:creationId xmlns:a16="http://schemas.microsoft.com/office/drawing/2014/main" id="{D5BB71BF-D949-7262-131E-5F2E12FFB2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AR"/>
          </a:p>
        </p:txBody>
      </p:sp>
      <p:sp>
        <p:nvSpPr>
          <p:cNvPr id="6" name="Marcador de número de diapositiva 5">
            <a:extLst>
              <a:ext uri="{FF2B5EF4-FFF2-40B4-BE49-F238E27FC236}">
                <a16:creationId xmlns:a16="http://schemas.microsoft.com/office/drawing/2014/main" id="{5D94ACAE-8510-DAC7-A76E-9A8316A56D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4CD538-2304-4653-91DA-89160E040276}" type="slidenum">
              <a:rPr lang="es-AR" smtClean="0"/>
              <a:t>‹Nº›</a:t>
            </a:fld>
            <a:endParaRPr lang="es-AR"/>
          </a:p>
        </p:txBody>
      </p:sp>
    </p:spTree>
    <p:extLst>
      <p:ext uri="{BB962C8B-B14F-4D97-AF65-F5344CB8AC3E}">
        <p14:creationId xmlns:p14="http://schemas.microsoft.com/office/powerpoint/2010/main" val="2160957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1507EC4-B14F-BDF9-7626-8607776C6857}"/>
              </a:ext>
            </a:extLst>
          </p:cNvPr>
          <p:cNvSpPr>
            <a:spLocks noGrp="1"/>
          </p:cNvSpPr>
          <p:nvPr>
            <p:ph type="ctrTitle"/>
          </p:nvPr>
        </p:nvSpPr>
        <p:spPr>
          <a:xfrm>
            <a:off x="1524000" y="1584683"/>
            <a:ext cx="9144000" cy="2551829"/>
          </a:xfrm>
        </p:spPr>
        <p:txBody>
          <a:bodyPr anchor="ctr">
            <a:normAutofit/>
          </a:bodyPr>
          <a:lstStyle/>
          <a:p>
            <a:r>
              <a:rPr lang="es-AR" sz="6100" dirty="0"/>
              <a:t>POSICIONES ANATÓMICAS DEL PACIENTE</a:t>
            </a:r>
          </a:p>
        </p:txBody>
      </p:sp>
      <p:sp>
        <p:nvSpPr>
          <p:cNvPr id="3" name="Subtítulo 2">
            <a:extLst>
              <a:ext uri="{FF2B5EF4-FFF2-40B4-BE49-F238E27FC236}">
                <a16:creationId xmlns:a16="http://schemas.microsoft.com/office/drawing/2014/main" id="{CC11303D-A91A-625C-3849-81DDFB8AD27B}"/>
              </a:ext>
            </a:extLst>
          </p:cNvPr>
          <p:cNvSpPr>
            <a:spLocks noGrp="1"/>
          </p:cNvSpPr>
          <p:nvPr>
            <p:ph type="subTitle" idx="1"/>
          </p:nvPr>
        </p:nvSpPr>
        <p:spPr>
          <a:xfrm>
            <a:off x="1524000" y="4277033"/>
            <a:ext cx="9144000" cy="2065572"/>
          </a:xfrm>
        </p:spPr>
        <p:txBody>
          <a:bodyPr anchor="ctr">
            <a:normAutofit/>
          </a:bodyPr>
          <a:lstStyle/>
          <a:p>
            <a:r>
              <a:rPr lang="es-AR" sz="2800" dirty="0"/>
              <a:t>ENFERMERIA 1° AÑO</a:t>
            </a:r>
          </a:p>
        </p:txBody>
      </p:sp>
    </p:spTree>
    <p:extLst>
      <p:ext uri="{BB962C8B-B14F-4D97-AF65-F5344CB8AC3E}">
        <p14:creationId xmlns:p14="http://schemas.microsoft.com/office/powerpoint/2010/main" val="1368314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0E854D0-FF9E-0FEC-5B4F-F8A155FD1002}"/>
              </a:ext>
            </a:extLst>
          </p:cNvPr>
          <p:cNvSpPr>
            <a:spLocks noGrp="1"/>
          </p:cNvSpPr>
          <p:nvPr>
            <p:ph type="title"/>
          </p:nvPr>
        </p:nvSpPr>
        <p:spPr>
          <a:xfrm>
            <a:off x="793662" y="386930"/>
            <a:ext cx="10066122" cy="1298448"/>
          </a:xfrm>
        </p:spPr>
        <p:txBody>
          <a:bodyPr anchor="b">
            <a:normAutofit/>
          </a:bodyPr>
          <a:lstStyle/>
          <a:p>
            <a:r>
              <a:rPr lang="es-AR" sz="4800" b="1" u="sng"/>
              <a:t>DECÚBITO LATERAL</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F0E15ED-AE09-88F1-9F89-B0E4527C98E7}"/>
              </a:ext>
            </a:extLst>
          </p:cNvPr>
          <p:cNvSpPr>
            <a:spLocks noGrp="1"/>
          </p:cNvSpPr>
          <p:nvPr>
            <p:ph idx="1"/>
          </p:nvPr>
        </p:nvSpPr>
        <p:spPr>
          <a:xfrm>
            <a:off x="793661" y="1685378"/>
            <a:ext cx="4530898" cy="4553581"/>
          </a:xfrm>
        </p:spPr>
        <p:txBody>
          <a:bodyPr anchor="ctr">
            <a:normAutofit/>
          </a:bodyPr>
          <a:lstStyle/>
          <a:p>
            <a:pPr marL="0" indent="0">
              <a:buNone/>
            </a:pPr>
            <a:r>
              <a:rPr lang="es-ES" sz="2000" dirty="0"/>
              <a:t>Posición anatómica en la que el paciente descansa sobre un lado (derecho o izquierdo), con el cuerpo paralelo al suelo, cuello neutro y extremidades flexionadas. </a:t>
            </a:r>
          </a:p>
          <a:p>
            <a:pPr marL="0" indent="0">
              <a:buNone/>
            </a:pPr>
            <a:r>
              <a:rPr lang="es-ES" sz="2000" dirty="0"/>
              <a:t>Es fundamental para aliviar la presión en el sacro/talones, mejorar la oxigenación pulmonar, facilitar procedimientos rectales y como posición de seguridad</a:t>
            </a:r>
            <a:endParaRPr lang="es-AR" sz="2000" dirty="0"/>
          </a:p>
          <a:p>
            <a:endParaRPr lang="es-AR" sz="2000" dirty="0"/>
          </a:p>
        </p:txBody>
      </p:sp>
      <p:pic>
        <p:nvPicPr>
          <p:cNvPr id="5" name="Imagen 4">
            <a:extLst>
              <a:ext uri="{FF2B5EF4-FFF2-40B4-BE49-F238E27FC236}">
                <a16:creationId xmlns:a16="http://schemas.microsoft.com/office/drawing/2014/main" id="{8B42C259-D2E5-C7A7-30BF-9DFCDD2602E1}"/>
              </a:ext>
            </a:extLst>
          </p:cNvPr>
          <p:cNvPicPr>
            <a:picLocks noChangeAspect="1"/>
          </p:cNvPicPr>
          <p:nvPr/>
        </p:nvPicPr>
        <p:blipFill>
          <a:blip r:embed="rId2"/>
          <a:stretch>
            <a:fillRect/>
          </a:stretch>
        </p:blipFill>
        <p:spPr>
          <a:xfrm>
            <a:off x="5911532" y="2700016"/>
            <a:ext cx="5150277" cy="3282721"/>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3484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5" name="Rectangle 14">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A4664FD-A2DF-C974-1E93-8ABA98FAA207}"/>
              </a:ext>
            </a:extLst>
          </p:cNvPr>
          <p:cNvSpPr>
            <a:spLocks noGrp="1"/>
          </p:cNvSpPr>
          <p:nvPr>
            <p:ph type="title"/>
          </p:nvPr>
        </p:nvSpPr>
        <p:spPr>
          <a:xfrm>
            <a:off x="1057025" y="922644"/>
            <a:ext cx="5040285" cy="1169585"/>
          </a:xfrm>
        </p:spPr>
        <p:txBody>
          <a:bodyPr anchor="b">
            <a:normAutofit/>
          </a:bodyPr>
          <a:lstStyle/>
          <a:p>
            <a:r>
              <a:rPr lang="es-AR" sz="4000"/>
              <a:t>Posición de SIMS </a:t>
            </a:r>
          </a:p>
        </p:txBody>
      </p:sp>
      <p:sp>
        <p:nvSpPr>
          <p:cNvPr id="20" name="Rectangle 1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FD6CF23-2E0E-3A7C-D74D-EF7875AFC10E}"/>
              </a:ext>
            </a:extLst>
          </p:cNvPr>
          <p:cNvSpPr>
            <a:spLocks noGrp="1"/>
          </p:cNvSpPr>
          <p:nvPr>
            <p:ph idx="1"/>
          </p:nvPr>
        </p:nvSpPr>
        <p:spPr>
          <a:xfrm>
            <a:off x="1055715" y="1433445"/>
            <a:ext cx="5040285" cy="4707153"/>
          </a:xfrm>
        </p:spPr>
        <p:txBody>
          <a:bodyPr anchor="ctr">
            <a:normAutofit/>
          </a:bodyPr>
          <a:lstStyle/>
          <a:p>
            <a:r>
              <a:rPr lang="es-ES" sz="2000" dirty="0"/>
              <a:t>La posición de Sims, o decúbito lateral izquierdo, es una postura intermedia entre el decúbito lateral y el prono. El paciente se acuesta sobre su lado izquierdo, con la pierna derecha flexionada hacia el abdomen y la izquierda ligeramente flexionada, usada para exámenes rectales/vaginales, enemas, y comodidad.</a:t>
            </a:r>
            <a:endParaRPr lang="es-AR" sz="2000" dirty="0"/>
          </a:p>
        </p:txBody>
      </p:sp>
      <p:pic>
        <p:nvPicPr>
          <p:cNvPr id="7" name="Imagen 6">
            <a:extLst>
              <a:ext uri="{FF2B5EF4-FFF2-40B4-BE49-F238E27FC236}">
                <a16:creationId xmlns:a16="http://schemas.microsoft.com/office/drawing/2014/main" id="{6B43083D-027E-366C-9377-A5AD81552365}"/>
              </a:ext>
            </a:extLst>
          </p:cNvPr>
          <p:cNvPicPr>
            <a:picLocks noChangeAspect="1"/>
          </p:cNvPicPr>
          <p:nvPr/>
        </p:nvPicPr>
        <p:blipFill>
          <a:blip r:embed="rId2"/>
          <a:stretch>
            <a:fillRect/>
          </a:stretch>
        </p:blipFill>
        <p:spPr>
          <a:xfrm>
            <a:off x="7208558" y="774285"/>
            <a:ext cx="3865338" cy="2581173"/>
          </a:xfrm>
          <a:prstGeom prst="rect">
            <a:avLst/>
          </a:prstGeom>
        </p:spPr>
      </p:pic>
      <p:pic>
        <p:nvPicPr>
          <p:cNvPr id="5" name="Imagen 4">
            <a:extLst>
              <a:ext uri="{FF2B5EF4-FFF2-40B4-BE49-F238E27FC236}">
                <a16:creationId xmlns:a16="http://schemas.microsoft.com/office/drawing/2014/main" id="{71EEA5B9-4D65-5D80-62CA-7B4658BCD242}"/>
              </a:ext>
            </a:extLst>
          </p:cNvPr>
          <p:cNvPicPr>
            <a:picLocks noChangeAspect="1"/>
          </p:cNvPicPr>
          <p:nvPr/>
        </p:nvPicPr>
        <p:blipFill>
          <a:blip r:embed="rId3"/>
          <a:stretch>
            <a:fillRect/>
          </a:stretch>
        </p:blipFill>
        <p:spPr>
          <a:xfrm>
            <a:off x="6946667" y="3916513"/>
            <a:ext cx="4389120" cy="1898294"/>
          </a:xfrm>
          <a:prstGeom prst="rect">
            <a:avLst/>
          </a:prstGeom>
        </p:spPr>
      </p:pic>
    </p:spTree>
    <p:extLst>
      <p:ext uri="{BB962C8B-B14F-4D97-AF65-F5344CB8AC3E}">
        <p14:creationId xmlns:p14="http://schemas.microsoft.com/office/powerpoint/2010/main" val="112379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D2C838C-BD41-C9FD-73F1-FE9FE88B05F9}"/>
              </a:ext>
            </a:extLst>
          </p:cNvPr>
          <p:cNvSpPr>
            <a:spLocks noGrp="1"/>
          </p:cNvSpPr>
          <p:nvPr>
            <p:ph idx="1"/>
          </p:nvPr>
        </p:nvSpPr>
        <p:spPr>
          <a:xfrm>
            <a:off x="838200" y="580103"/>
            <a:ext cx="10515600" cy="5919020"/>
          </a:xfrm>
        </p:spPr>
        <p:txBody>
          <a:bodyPr>
            <a:normAutofit fontScale="92500" lnSpcReduction="10000"/>
          </a:bodyPr>
          <a:lstStyle/>
          <a:p>
            <a:r>
              <a:rPr lang="es-ES" dirty="0"/>
              <a:t>Existen diversas posiciones características que se emplean en diversas situaciones patológicas o para efectuar ciertas exploraciones y prácticas terapéuticas o quirúrgicas.</a:t>
            </a:r>
          </a:p>
          <a:p>
            <a:r>
              <a:rPr lang="es-ES" dirty="0"/>
              <a:t>Al colocar a la persona en una posición determinada, deben comprobarse los siguientes puntos:</a:t>
            </a:r>
          </a:p>
          <a:p>
            <a:r>
              <a:rPr lang="es-ES" dirty="0"/>
              <a:t>1- Que no se obstaculice la respiración. No debe comprimir ni el cuello ni el tórax.</a:t>
            </a:r>
            <a:br>
              <a:rPr lang="es-ES" dirty="0"/>
            </a:br>
            <a:r>
              <a:rPr lang="es-ES" dirty="0"/>
              <a:t>2- Que no se obstaculice la circulación. Si se realiza una restricción, los elementos de sujeción no deben estar ceñidos.</a:t>
            </a:r>
            <a:br>
              <a:rPr lang="es-ES" dirty="0"/>
            </a:br>
            <a:r>
              <a:rPr lang="es-ES" dirty="0"/>
              <a:t>3- Que no se ejerza ninguna presión ni tracción sobre nervio alguno. La presión sostenida sobre nervios periféricos o su estiramiento pueden causar pérdida sensitiva o motora.</a:t>
            </a:r>
            <a:br>
              <a:rPr lang="es-ES" dirty="0"/>
            </a:br>
            <a:r>
              <a:rPr lang="es-ES" dirty="0"/>
              <a:t>4- Que se reduzca al máximo la presión sobre la piel, con un mínimo de contacto de los rebordes óseos sobre la superficie de apoyo, en prevención de úlceras por presión (UPP)</a:t>
            </a:r>
            <a:br>
              <a:rPr lang="es-ES" dirty="0"/>
            </a:br>
            <a:r>
              <a:rPr lang="es-ES" dirty="0"/>
              <a:t>5- Si se va a efectuar un procedimiento asistencias o quirúrgico, que se tenga la máxima accesibilidad al sitio de actuación.</a:t>
            </a:r>
          </a:p>
          <a:p>
            <a:endParaRPr lang="es-AR" dirty="0"/>
          </a:p>
        </p:txBody>
      </p:sp>
    </p:spTree>
    <p:extLst>
      <p:ext uri="{BB962C8B-B14F-4D97-AF65-F5344CB8AC3E}">
        <p14:creationId xmlns:p14="http://schemas.microsoft.com/office/powerpoint/2010/main" val="240229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6AC64A4-4871-60FD-73FB-D3FD02AD64FE}"/>
              </a:ext>
            </a:extLst>
          </p:cNvPr>
          <p:cNvSpPr>
            <a:spLocks noGrp="1"/>
          </p:cNvSpPr>
          <p:nvPr>
            <p:ph type="title"/>
          </p:nvPr>
        </p:nvSpPr>
        <p:spPr>
          <a:xfrm>
            <a:off x="808638" y="88490"/>
            <a:ext cx="9236700" cy="2408904"/>
          </a:xfrm>
        </p:spPr>
        <p:txBody>
          <a:bodyPr anchor="b">
            <a:normAutofit/>
          </a:bodyPr>
          <a:lstStyle/>
          <a:p>
            <a:r>
              <a:rPr lang="es-AR" sz="5400" b="1" dirty="0"/>
              <a:t>Posición de decúbito</a:t>
            </a:r>
            <a:br>
              <a:rPr lang="es-AR" sz="5400" dirty="0"/>
            </a:br>
            <a:endParaRPr lang="es-AR"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33233A8-13C0-22D4-B11A-196A93E3A7C6}"/>
              </a:ext>
            </a:extLst>
          </p:cNvPr>
          <p:cNvSpPr>
            <a:spLocks noGrp="1"/>
          </p:cNvSpPr>
          <p:nvPr>
            <p:ph idx="1"/>
          </p:nvPr>
        </p:nvSpPr>
        <p:spPr>
          <a:xfrm>
            <a:off x="793660" y="1696639"/>
            <a:ext cx="10143668" cy="4338402"/>
          </a:xfrm>
        </p:spPr>
        <p:txBody>
          <a:bodyPr anchor="ctr">
            <a:normAutofit/>
          </a:bodyPr>
          <a:lstStyle/>
          <a:p>
            <a:r>
              <a:rPr lang="es-AR" sz="2400" dirty="0"/>
              <a:t>Decúbito es toda posición del cuerpo en estado de reposo sobre un plano horizontal. Según sea la parte de cuerpo en contacto con la superficie, se diferencian distintos decúbitos.</a:t>
            </a:r>
          </a:p>
          <a:p>
            <a:pPr>
              <a:buFont typeface="Wingdings" panose="05000000000000000000" pitchFamily="2" charset="2"/>
              <a:buChar char="Ø"/>
            </a:pPr>
            <a:r>
              <a:rPr lang="es-AR" sz="2400" dirty="0"/>
              <a:t>DECÚBITO SUPINO O DORSAL</a:t>
            </a:r>
          </a:p>
          <a:p>
            <a:pPr>
              <a:buFont typeface="Wingdings" panose="05000000000000000000" pitchFamily="2" charset="2"/>
              <a:buChar char="Ø"/>
            </a:pPr>
            <a:r>
              <a:rPr lang="es-AR" sz="2400" dirty="0"/>
              <a:t>DECÚBITO PRONO, VENTRAL O ABDOMINAL </a:t>
            </a:r>
          </a:p>
          <a:p>
            <a:pPr>
              <a:buFont typeface="Wingdings" panose="05000000000000000000" pitchFamily="2" charset="2"/>
              <a:buChar char="Ø"/>
            </a:pPr>
            <a:r>
              <a:rPr lang="es-AR" sz="2400" dirty="0"/>
              <a:t>DECÚBITO LATERAL</a:t>
            </a:r>
          </a:p>
          <a:p>
            <a:endParaRPr lang="es-AR" sz="2400" dirty="0"/>
          </a:p>
        </p:txBody>
      </p:sp>
    </p:spTree>
    <p:extLst>
      <p:ext uri="{BB962C8B-B14F-4D97-AF65-F5344CB8AC3E}">
        <p14:creationId xmlns:p14="http://schemas.microsoft.com/office/powerpoint/2010/main" val="777996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D7FCF44-7555-8842-ADD9-D7A3FD7618E0}"/>
              </a:ext>
            </a:extLst>
          </p:cNvPr>
          <p:cNvSpPr>
            <a:spLocks noGrp="1"/>
          </p:cNvSpPr>
          <p:nvPr>
            <p:ph type="title"/>
          </p:nvPr>
        </p:nvSpPr>
        <p:spPr>
          <a:xfrm>
            <a:off x="793662" y="386930"/>
            <a:ext cx="10066122" cy="1298448"/>
          </a:xfrm>
        </p:spPr>
        <p:txBody>
          <a:bodyPr anchor="b">
            <a:normAutofit/>
          </a:bodyPr>
          <a:lstStyle/>
          <a:p>
            <a:r>
              <a:rPr lang="es-AR" sz="4800" b="1" u="sng"/>
              <a:t>DECUBITO SUPINO O DORSAL</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7AF20BC-D8C5-5156-8526-224B61DFECF3}"/>
              </a:ext>
            </a:extLst>
          </p:cNvPr>
          <p:cNvSpPr>
            <a:spLocks noGrp="1"/>
          </p:cNvSpPr>
          <p:nvPr>
            <p:ph idx="1"/>
          </p:nvPr>
        </p:nvSpPr>
        <p:spPr>
          <a:xfrm>
            <a:off x="334297" y="2625213"/>
            <a:ext cx="4990262" cy="3613745"/>
          </a:xfrm>
        </p:spPr>
        <p:txBody>
          <a:bodyPr anchor="ctr">
            <a:normAutofit/>
          </a:bodyPr>
          <a:lstStyle/>
          <a:p>
            <a:pPr marL="0" indent="0">
              <a:buNone/>
            </a:pPr>
            <a:r>
              <a:rPr lang="es-ES" sz="1600" dirty="0"/>
              <a:t>Es la posición anatómica en la que una persona yace boca arriba, horizontalmente, con la espalda apoyada sobre una superficie, las piernas extendidas y los brazos alineados o pegados al cuerpo. Es la postura estándar para descanso, exámenes físicos de la zona anterior y procedimientos quirúrgicos.</a:t>
            </a:r>
          </a:p>
          <a:p>
            <a:pPr marL="0" indent="0">
              <a:buNone/>
            </a:pPr>
            <a:r>
              <a:rPr lang="es-ES" sz="1600" b="1" dirty="0"/>
              <a:t>Consideraciones de Enfermería y Cuidados:</a:t>
            </a:r>
            <a:endParaRPr lang="es-ES" sz="1600" dirty="0"/>
          </a:p>
          <a:p>
            <a:r>
              <a:rPr lang="es-ES" sz="1600" b="1" dirty="0"/>
              <a:t>Prevención de úlceras:</a:t>
            </a:r>
            <a:r>
              <a:rPr lang="es-ES" sz="1600" dirty="0"/>
              <a:t> Al ser una posición estática, requiere cambios posturales frecuentes, especialmente en el sacro y talones.</a:t>
            </a:r>
          </a:p>
          <a:p>
            <a:r>
              <a:rPr lang="es-ES" sz="1600" b="1" dirty="0"/>
              <a:t>Almohadillado:</a:t>
            </a:r>
            <a:r>
              <a:rPr lang="es-ES" sz="1600" dirty="0"/>
              <a:t> Se recomiendan almohadas bajo la cabeza, zona lumbar, rodillas y soporte en los pies para evitar la caída del pie (pie equino) y mejorar la alineación.</a:t>
            </a:r>
          </a:p>
          <a:p>
            <a:pPr marL="0" indent="0">
              <a:buNone/>
            </a:pPr>
            <a:endParaRPr lang="es-AR" sz="1400" dirty="0"/>
          </a:p>
          <a:p>
            <a:pPr marL="0" indent="0">
              <a:buNone/>
            </a:pPr>
            <a:endParaRPr lang="es-AR" sz="1400" dirty="0"/>
          </a:p>
          <a:p>
            <a:endParaRPr lang="es-AR" sz="1400" dirty="0"/>
          </a:p>
        </p:txBody>
      </p:sp>
      <p:pic>
        <p:nvPicPr>
          <p:cNvPr id="5" name="Imagen 4">
            <a:extLst>
              <a:ext uri="{FF2B5EF4-FFF2-40B4-BE49-F238E27FC236}">
                <a16:creationId xmlns:a16="http://schemas.microsoft.com/office/drawing/2014/main" id="{BAA795A7-4950-FF7F-4A8D-DCF05F1C0758}"/>
              </a:ext>
            </a:extLst>
          </p:cNvPr>
          <p:cNvPicPr>
            <a:picLocks noChangeAspect="1"/>
          </p:cNvPicPr>
          <p:nvPr/>
        </p:nvPicPr>
        <p:blipFill>
          <a:blip r:embed="rId3"/>
          <a:stretch>
            <a:fillRect/>
          </a:stretch>
        </p:blipFill>
        <p:spPr>
          <a:xfrm>
            <a:off x="5911532" y="2931312"/>
            <a:ext cx="5150277" cy="2820130"/>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971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A18E21-7F35-543F-EAF1-546BAA00FA16}"/>
              </a:ext>
            </a:extLst>
          </p:cNvPr>
          <p:cNvSpPr>
            <a:spLocks noGrp="1"/>
          </p:cNvSpPr>
          <p:nvPr>
            <p:ph type="title"/>
          </p:nvPr>
        </p:nvSpPr>
        <p:spPr>
          <a:xfrm>
            <a:off x="838200" y="365125"/>
            <a:ext cx="10515600" cy="480319"/>
          </a:xfrm>
        </p:spPr>
        <p:txBody>
          <a:bodyPr>
            <a:normAutofit fontScale="90000"/>
          </a:bodyPr>
          <a:lstStyle/>
          <a:p>
            <a:r>
              <a:rPr lang="es-AR" b="1" u="sng" dirty="0"/>
              <a:t>DECUBITO DORSAL Y SUS VARIABLES:</a:t>
            </a:r>
          </a:p>
        </p:txBody>
      </p:sp>
      <p:sp>
        <p:nvSpPr>
          <p:cNvPr id="3" name="Marcador de contenido 2">
            <a:extLst>
              <a:ext uri="{FF2B5EF4-FFF2-40B4-BE49-F238E27FC236}">
                <a16:creationId xmlns:a16="http://schemas.microsoft.com/office/drawing/2014/main" id="{A5EB3BFE-4E2F-9EFD-DCC4-EACA369933D8}"/>
              </a:ext>
            </a:extLst>
          </p:cNvPr>
          <p:cNvSpPr>
            <a:spLocks noGrp="1"/>
          </p:cNvSpPr>
          <p:nvPr>
            <p:ph idx="1"/>
          </p:nvPr>
        </p:nvSpPr>
        <p:spPr>
          <a:xfrm>
            <a:off x="838200" y="1160206"/>
            <a:ext cx="10515600" cy="5332669"/>
          </a:xfrm>
        </p:spPr>
        <p:txBody>
          <a:bodyPr/>
          <a:lstStyle/>
          <a:p>
            <a:r>
              <a:rPr lang="es-AR" sz="2400" b="1" dirty="0"/>
              <a:t>FOWLER- SEMIFOWLER- FOWLER ELEVADA</a:t>
            </a:r>
            <a:r>
              <a:rPr lang="es-AR" sz="2400" dirty="0"/>
              <a:t>: E</a:t>
            </a:r>
            <a:r>
              <a:rPr lang="es-ES" sz="2400" dirty="0"/>
              <a:t>s aquella en la que el paciente está sentado, generalmente en cama o silla, con el tronco erguido a 90° o elevado entre 30°-90° en cama. </a:t>
            </a:r>
          </a:p>
          <a:p>
            <a:r>
              <a:rPr lang="es-ES" sz="2400" dirty="0"/>
              <a:t>Se utiliza para favorecer la respiración, alimentación, higiene, y exploraciones físicas de tórax/cabeza.</a:t>
            </a:r>
          </a:p>
          <a:p>
            <a:r>
              <a:rPr lang="es-ES" sz="2400" dirty="0"/>
              <a:t>Requiere asegurar la estabilidad de la silla o cama y colocar almohadas de apoyo en la espalda para mayor comodidad, especialmente para prevenir úlceras por presión en las zonas sacra e isquiática</a:t>
            </a:r>
            <a:endParaRPr lang="es-AR" sz="2400" dirty="0"/>
          </a:p>
          <a:p>
            <a:pPr marL="0" indent="0">
              <a:buNone/>
            </a:pPr>
            <a:endParaRPr lang="es-AR" dirty="0"/>
          </a:p>
          <a:p>
            <a:endParaRPr lang="es-AR" dirty="0"/>
          </a:p>
        </p:txBody>
      </p:sp>
      <p:pic>
        <p:nvPicPr>
          <p:cNvPr id="5" name="Imagen 4">
            <a:extLst>
              <a:ext uri="{FF2B5EF4-FFF2-40B4-BE49-F238E27FC236}">
                <a16:creationId xmlns:a16="http://schemas.microsoft.com/office/drawing/2014/main" id="{6AECDE92-F559-3AFF-A7C6-E838112B5489}"/>
              </a:ext>
            </a:extLst>
          </p:cNvPr>
          <p:cNvPicPr>
            <a:picLocks noChangeAspect="1"/>
          </p:cNvPicPr>
          <p:nvPr/>
        </p:nvPicPr>
        <p:blipFill>
          <a:blip r:embed="rId2"/>
          <a:stretch>
            <a:fillRect/>
          </a:stretch>
        </p:blipFill>
        <p:spPr>
          <a:xfrm>
            <a:off x="3942735" y="4316361"/>
            <a:ext cx="2678062" cy="2176514"/>
          </a:xfrm>
          <a:prstGeom prst="rect">
            <a:avLst/>
          </a:prstGeom>
        </p:spPr>
      </p:pic>
      <p:pic>
        <p:nvPicPr>
          <p:cNvPr id="7" name="Imagen 6">
            <a:extLst>
              <a:ext uri="{FF2B5EF4-FFF2-40B4-BE49-F238E27FC236}">
                <a16:creationId xmlns:a16="http://schemas.microsoft.com/office/drawing/2014/main" id="{F26EA60B-1902-1173-BA9B-CD43AF328E18}"/>
              </a:ext>
            </a:extLst>
          </p:cNvPr>
          <p:cNvPicPr>
            <a:picLocks noChangeAspect="1"/>
          </p:cNvPicPr>
          <p:nvPr/>
        </p:nvPicPr>
        <p:blipFill>
          <a:blip r:embed="rId3"/>
          <a:stretch>
            <a:fillRect/>
          </a:stretch>
        </p:blipFill>
        <p:spPr>
          <a:xfrm>
            <a:off x="838200" y="4316362"/>
            <a:ext cx="2958478" cy="2176514"/>
          </a:xfrm>
          <a:prstGeom prst="rect">
            <a:avLst/>
          </a:prstGeom>
        </p:spPr>
      </p:pic>
      <p:pic>
        <p:nvPicPr>
          <p:cNvPr id="11" name="Imagen 10">
            <a:extLst>
              <a:ext uri="{FF2B5EF4-FFF2-40B4-BE49-F238E27FC236}">
                <a16:creationId xmlns:a16="http://schemas.microsoft.com/office/drawing/2014/main" id="{644B1CBD-77CA-7671-9932-99FB27DC6D4E}"/>
              </a:ext>
            </a:extLst>
          </p:cNvPr>
          <p:cNvPicPr>
            <a:picLocks noChangeAspect="1"/>
          </p:cNvPicPr>
          <p:nvPr/>
        </p:nvPicPr>
        <p:blipFill>
          <a:blip r:embed="rId4"/>
          <a:stretch>
            <a:fillRect/>
          </a:stretch>
        </p:blipFill>
        <p:spPr>
          <a:xfrm>
            <a:off x="6741240" y="4316361"/>
            <a:ext cx="2497394" cy="1916728"/>
          </a:xfrm>
          <a:prstGeom prst="rect">
            <a:avLst/>
          </a:prstGeom>
        </p:spPr>
      </p:pic>
      <p:pic>
        <p:nvPicPr>
          <p:cNvPr id="13" name="Imagen 12">
            <a:extLst>
              <a:ext uri="{FF2B5EF4-FFF2-40B4-BE49-F238E27FC236}">
                <a16:creationId xmlns:a16="http://schemas.microsoft.com/office/drawing/2014/main" id="{30D44592-C2E1-1869-B2CB-498670AEEFA8}"/>
              </a:ext>
            </a:extLst>
          </p:cNvPr>
          <p:cNvPicPr>
            <a:picLocks noChangeAspect="1"/>
          </p:cNvPicPr>
          <p:nvPr/>
        </p:nvPicPr>
        <p:blipFill>
          <a:blip r:embed="rId5"/>
          <a:stretch>
            <a:fillRect/>
          </a:stretch>
        </p:blipFill>
        <p:spPr>
          <a:xfrm>
            <a:off x="9565359" y="4442641"/>
            <a:ext cx="2115166" cy="1676400"/>
          </a:xfrm>
          <a:prstGeom prst="rect">
            <a:avLst/>
          </a:prstGeom>
        </p:spPr>
      </p:pic>
    </p:spTree>
    <p:extLst>
      <p:ext uri="{BB962C8B-B14F-4D97-AF65-F5344CB8AC3E}">
        <p14:creationId xmlns:p14="http://schemas.microsoft.com/office/powerpoint/2010/main" val="1809540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49FB5C3-7336-4FE0-A30C-CC0A3646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5" name="Rectangle 14">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2693954-5EC8-4D98-3A93-504C2188019F}"/>
              </a:ext>
            </a:extLst>
          </p:cNvPr>
          <p:cNvSpPr>
            <a:spLocks noGrp="1"/>
          </p:cNvSpPr>
          <p:nvPr>
            <p:ph type="title"/>
          </p:nvPr>
        </p:nvSpPr>
        <p:spPr>
          <a:xfrm>
            <a:off x="1057025" y="922644"/>
            <a:ext cx="5609246" cy="1169585"/>
          </a:xfrm>
        </p:spPr>
        <p:txBody>
          <a:bodyPr anchor="b">
            <a:normAutofit/>
          </a:bodyPr>
          <a:lstStyle/>
          <a:p>
            <a:r>
              <a:rPr lang="es-AR" sz="2500" b="1" dirty="0"/>
              <a:t>Posición ginecológica o de litotomía: </a:t>
            </a:r>
            <a:br>
              <a:rPr lang="es-AR" sz="2500" dirty="0"/>
            </a:br>
            <a:endParaRPr lang="es-AR" sz="2500" dirty="0"/>
          </a:p>
        </p:txBody>
      </p:sp>
      <p:sp>
        <p:nvSpPr>
          <p:cNvPr id="20" name="Rectangle 19">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D9A3BD7-7053-CE66-2F8A-E68C3AA47CA0}"/>
              </a:ext>
            </a:extLst>
          </p:cNvPr>
          <p:cNvSpPr>
            <a:spLocks noGrp="1"/>
          </p:cNvSpPr>
          <p:nvPr>
            <p:ph idx="1"/>
          </p:nvPr>
        </p:nvSpPr>
        <p:spPr>
          <a:xfrm>
            <a:off x="1055715" y="2015613"/>
            <a:ext cx="5040285" cy="4124985"/>
          </a:xfrm>
        </p:spPr>
        <p:txBody>
          <a:bodyPr anchor="ctr">
            <a:normAutofit/>
          </a:bodyPr>
          <a:lstStyle/>
          <a:p>
            <a:r>
              <a:rPr lang="es-ES" sz="2000" dirty="0"/>
              <a:t>Postura en la que el paciente descansa de espaldas (decúbito supino) con las piernas elevadas, flexionadas y separadas, pueden estar  apoyadas en estribos. </a:t>
            </a:r>
          </a:p>
          <a:p>
            <a:r>
              <a:rPr lang="es-ES" sz="2000" dirty="0"/>
              <a:t>Se utiliza principalmente para exámenes ginecológicos, urológicos, rectales y partos, facilitando el acceso a la zona pélvica</a:t>
            </a:r>
            <a:endParaRPr lang="es-AR" sz="2000" dirty="0"/>
          </a:p>
          <a:p>
            <a:endParaRPr lang="es-AR" sz="2000" dirty="0"/>
          </a:p>
        </p:txBody>
      </p:sp>
      <p:pic>
        <p:nvPicPr>
          <p:cNvPr id="5" name="Imagen 4">
            <a:extLst>
              <a:ext uri="{FF2B5EF4-FFF2-40B4-BE49-F238E27FC236}">
                <a16:creationId xmlns:a16="http://schemas.microsoft.com/office/drawing/2014/main" id="{923D880D-6BD4-7D01-ECDD-9F94E09570E9}"/>
              </a:ext>
            </a:extLst>
          </p:cNvPr>
          <p:cNvPicPr>
            <a:picLocks noChangeAspect="1"/>
          </p:cNvPicPr>
          <p:nvPr/>
        </p:nvPicPr>
        <p:blipFill>
          <a:blip r:embed="rId2"/>
          <a:stretch>
            <a:fillRect/>
          </a:stretch>
        </p:blipFill>
        <p:spPr>
          <a:xfrm>
            <a:off x="6946667" y="1070461"/>
            <a:ext cx="4389120" cy="1988820"/>
          </a:xfrm>
          <a:prstGeom prst="rect">
            <a:avLst/>
          </a:prstGeom>
        </p:spPr>
      </p:pic>
      <p:pic>
        <p:nvPicPr>
          <p:cNvPr id="7" name="Imagen 6">
            <a:extLst>
              <a:ext uri="{FF2B5EF4-FFF2-40B4-BE49-F238E27FC236}">
                <a16:creationId xmlns:a16="http://schemas.microsoft.com/office/drawing/2014/main" id="{306659CC-F9A5-5813-AB4A-3FA1E6551CFF}"/>
              </a:ext>
            </a:extLst>
          </p:cNvPr>
          <p:cNvPicPr>
            <a:picLocks noChangeAspect="1"/>
          </p:cNvPicPr>
          <p:nvPr/>
        </p:nvPicPr>
        <p:blipFill>
          <a:blip r:embed="rId3"/>
          <a:stretch>
            <a:fillRect/>
          </a:stretch>
        </p:blipFill>
        <p:spPr>
          <a:xfrm>
            <a:off x="6946667" y="3939632"/>
            <a:ext cx="4389120" cy="1852056"/>
          </a:xfrm>
          <a:prstGeom prst="rect">
            <a:avLst/>
          </a:prstGeom>
        </p:spPr>
      </p:pic>
    </p:spTree>
    <p:extLst>
      <p:ext uri="{BB962C8B-B14F-4D97-AF65-F5344CB8AC3E}">
        <p14:creationId xmlns:p14="http://schemas.microsoft.com/office/powerpoint/2010/main" val="3956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5D40847-F457-1A2C-972C-DCA30C5E2767}"/>
              </a:ext>
            </a:extLst>
          </p:cNvPr>
          <p:cNvSpPr>
            <a:spLocks noGrp="1"/>
          </p:cNvSpPr>
          <p:nvPr>
            <p:ph type="title"/>
          </p:nvPr>
        </p:nvSpPr>
        <p:spPr>
          <a:xfrm>
            <a:off x="1043631" y="873940"/>
            <a:ext cx="4928291" cy="1035781"/>
          </a:xfrm>
        </p:spPr>
        <p:txBody>
          <a:bodyPr anchor="ctr">
            <a:normAutofit/>
          </a:bodyPr>
          <a:lstStyle/>
          <a:p>
            <a:r>
              <a:rPr lang="es-AR" sz="3300" dirty="0"/>
              <a:t>Posición de trendelenburg:</a:t>
            </a:r>
          </a:p>
        </p:txBody>
      </p:sp>
      <p:sp>
        <p:nvSpPr>
          <p:cNvPr id="3" name="Marcador de contenido 2">
            <a:extLst>
              <a:ext uri="{FF2B5EF4-FFF2-40B4-BE49-F238E27FC236}">
                <a16:creationId xmlns:a16="http://schemas.microsoft.com/office/drawing/2014/main" id="{820AEA62-B1CE-08F7-06D3-B36E3951E9F1}"/>
              </a:ext>
            </a:extLst>
          </p:cNvPr>
          <p:cNvSpPr>
            <a:spLocks noGrp="1"/>
          </p:cNvSpPr>
          <p:nvPr>
            <p:ph idx="1"/>
          </p:nvPr>
        </p:nvSpPr>
        <p:spPr>
          <a:xfrm>
            <a:off x="1045029" y="1828801"/>
            <a:ext cx="4991629" cy="4373044"/>
          </a:xfrm>
        </p:spPr>
        <p:txBody>
          <a:bodyPr anchor="ctr">
            <a:normAutofit/>
          </a:bodyPr>
          <a:lstStyle/>
          <a:p>
            <a:r>
              <a:rPr lang="es-ES" sz="1800" dirty="0"/>
              <a:t>Es una técnica donde el paciente en decúbito supino se inclina entre 15° y 30°, con la cabeza más baja que los pies. </a:t>
            </a:r>
          </a:p>
          <a:p>
            <a:r>
              <a:rPr lang="es-ES" sz="1800" dirty="0"/>
              <a:t>Se utiliza para facilitar cirugías de pelvis/abdomen inferior al desplazar vísceras y para aumentar el retorno venoso, mejorando la hipotensión arterial.</a:t>
            </a:r>
            <a:endParaRPr lang="es-AR" sz="1800" dirty="0"/>
          </a:p>
        </p:txBody>
      </p:sp>
      <p:sp>
        <p:nvSpPr>
          <p:cNvPr id="21" name="Rectangle 20">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a:extLst>
              <a:ext uri="{FF2B5EF4-FFF2-40B4-BE49-F238E27FC236}">
                <a16:creationId xmlns:a16="http://schemas.microsoft.com/office/drawing/2014/main" id="{1BF61F0A-5BEA-F907-76A7-AAFDCDC9812C}"/>
              </a:ext>
            </a:extLst>
          </p:cNvPr>
          <p:cNvPicPr>
            <a:picLocks noChangeAspect="1"/>
          </p:cNvPicPr>
          <p:nvPr/>
        </p:nvPicPr>
        <p:blipFill>
          <a:blip r:embed="rId2"/>
          <a:stretch>
            <a:fillRect/>
          </a:stretch>
        </p:blipFill>
        <p:spPr>
          <a:xfrm>
            <a:off x="6841066" y="843282"/>
            <a:ext cx="4305905" cy="2314423"/>
          </a:xfrm>
          <a:prstGeom prst="rect">
            <a:avLst/>
          </a:prstGeom>
        </p:spPr>
      </p:pic>
      <p:sp>
        <p:nvSpPr>
          <p:cNvPr id="23" name="Rectangle 22">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845EA2E8-7F8B-C590-8169-1217FC7C61F6}"/>
              </a:ext>
            </a:extLst>
          </p:cNvPr>
          <p:cNvPicPr>
            <a:picLocks noChangeAspect="1"/>
          </p:cNvPicPr>
          <p:nvPr/>
        </p:nvPicPr>
        <p:blipFill>
          <a:blip r:embed="rId3"/>
          <a:stretch>
            <a:fillRect/>
          </a:stretch>
        </p:blipFill>
        <p:spPr>
          <a:xfrm>
            <a:off x="6841066" y="3771419"/>
            <a:ext cx="4305905" cy="2181658"/>
          </a:xfrm>
          <a:prstGeom prst="rect">
            <a:avLst/>
          </a:prstGeom>
        </p:spPr>
      </p:pic>
      <p:cxnSp>
        <p:nvCxnSpPr>
          <p:cNvPr id="25" name="Straight Connector 24">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202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ED7CA7E-C977-0210-21BC-C9F7867F9F53}"/>
              </a:ext>
            </a:extLst>
          </p:cNvPr>
          <p:cNvSpPr>
            <a:spLocks noGrp="1"/>
          </p:cNvSpPr>
          <p:nvPr>
            <p:ph type="title"/>
          </p:nvPr>
        </p:nvSpPr>
        <p:spPr>
          <a:xfrm>
            <a:off x="793662" y="386930"/>
            <a:ext cx="10066122" cy="1298448"/>
          </a:xfrm>
        </p:spPr>
        <p:txBody>
          <a:bodyPr anchor="b">
            <a:normAutofit/>
          </a:bodyPr>
          <a:lstStyle/>
          <a:p>
            <a:r>
              <a:rPr lang="es-AR" sz="4800"/>
              <a:t>Posición de trendelenburg invertida:</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326B470-1C3A-5D79-E0ED-F577B45ACB69}"/>
              </a:ext>
            </a:extLst>
          </p:cNvPr>
          <p:cNvSpPr>
            <a:spLocks noGrp="1"/>
          </p:cNvSpPr>
          <p:nvPr>
            <p:ph idx="1"/>
          </p:nvPr>
        </p:nvSpPr>
        <p:spPr>
          <a:xfrm>
            <a:off x="793661" y="1484671"/>
            <a:ext cx="4530898" cy="4754288"/>
          </a:xfrm>
        </p:spPr>
        <p:txBody>
          <a:bodyPr anchor="ctr">
            <a:normAutofit/>
          </a:bodyPr>
          <a:lstStyle/>
          <a:p>
            <a:r>
              <a:rPr lang="es-ES" sz="2000" dirty="0"/>
              <a:t>Es una postura quirúrgica y clínica donde el paciente está en decúbito supino inclinado, con la cabeza más elevada que los pies. </a:t>
            </a:r>
          </a:p>
          <a:p>
            <a:r>
              <a:rPr lang="es-ES" sz="2000" dirty="0"/>
              <a:t>Se utiliza para mejorar la exposición en cirugías abdominales superiores, reducir el sangrado en cabeza/cuello y favorecer la respiración, disminuyendo el reflujo</a:t>
            </a:r>
            <a:endParaRPr lang="es-AR" sz="2000" dirty="0"/>
          </a:p>
        </p:txBody>
      </p:sp>
      <p:pic>
        <p:nvPicPr>
          <p:cNvPr id="5" name="Imagen 4">
            <a:extLst>
              <a:ext uri="{FF2B5EF4-FFF2-40B4-BE49-F238E27FC236}">
                <a16:creationId xmlns:a16="http://schemas.microsoft.com/office/drawing/2014/main" id="{91B114D3-10F1-310A-86EF-6B30E010EED7}"/>
              </a:ext>
            </a:extLst>
          </p:cNvPr>
          <p:cNvPicPr>
            <a:picLocks noChangeAspect="1"/>
          </p:cNvPicPr>
          <p:nvPr/>
        </p:nvPicPr>
        <p:blipFill>
          <a:blip r:embed="rId2"/>
          <a:stretch>
            <a:fillRect/>
          </a:stretch>
        </p:blipFill>
        <p:spPr>
          <a:xfrm>
            <a:off x="5911532" y="2661099"/>
            <a:ext cx="5150277" cy="3360556"/>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653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F201C4F-52C0-56C2-042E-5C3849E6B98C}"/>
              </a:ext>
            </a:extLst>
          </p:cNvPr>
          <p:cNvSpPr>
            <a:spLocks noGrp="1"/>
          </p:cNvSpPr>
          <p:nvPr>
            <p:ph type="title"/>
          </p:nvPr>
        </p:nvSpPr>
        <p:spPr>
          <a:xfrm>
            <a:off x="793662" y="386930"/>
            <a:ext cx="10589700" cy="1298448"/>
          </a:xfrm>
        </p:spPr>
        <p:txBody>
          <a:bodyPr anchor="b">
            <a:normAutofit/>
          </a:bodyPr>
          <a:lstStyle/>
          <a:p>
            <a:r>
              <a:rPr lang="es-AR" sz="4100" b="1" u="sng"/>
              <a:t>DECÚBITO PRONO, VENTRAL O ABDOMINAL</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C0CC8FF-63F8-088A-3281-8E2563821424}"/>
              </a:ext>
            </a:extLst>
          </p:cNvPr>
          <p:cNvSpPr>
            <a:spLocks noGrp="1"/>
          </p:cNvSpPr>
          <p:nvPr>
            <p:ph idx="1"/>
          </p:nvPr>
        </p:nvSpPr>
        <p:spPr>
          <a:xfrm>
            <a:off x="245806" y="1889612"/>
            <a:ext cx="5078753" cy="4349347"/>
          </a:xfrm>
        </p:spPr>
        <p:txBody>
          <a:bodyPr anchor="ctr">
            <a:normAutofit/>
          </a:bodyPr>
          <a:lstStyle/>
          <a:p>
            <a:r>
              <a:rPr lang="es-ES" sz="1400" dirty="0"/>
              <a:t>El paciente descansa boca abajo, con el pecho apoyado, la cabeza girada hacia un lado y las extremidades alineadas. </a:t>
            </a:r>
          </a:p>
          <a:p>
            <a:r>
              <a:rPr lang="es-ES" sz="1400" dirty="0"/>
              <a:t>Se usa en cirugías de espalda/columna, para mejorar la oxigenación en pacientes críticos y en curas de quemaduras</a:t>
            </a:r>
          </a:p>
          <a:p>
            <a:r>
              <a:rPr lang="es-ES" sz="1400" b="1" dirty="0"/>
              <a:t>Consideraciones de enfermería  y cuidados:</a:t>
            </a:r>
            <a:endParaRPr lang="es-ES" sz="1400" dirty="0"/>
          </a:p>
          <a:p>
            <a:r>
              <a:rPr lang="es-ES" sz="1400" b="1" dirty="0"/>
              <a:t>Alineación:</a:t>
            </a:r>
            <a:r>
              <a:rPr lang="es-ES" sz="1400" dirty="0"/>
              <a:t> El cuello debe estar en posición neutra y la columna alineada para evitar lesiones.</a:t>
            </a:r>
          </a:p>
          <a:p>
            <a:r>
              <a:rPr lang="es-ES" sz="1400" b="1" dirty="0"/>
              <a:t>Posición de extremidades:</a:t>
            </a:r>
            <a:r>
              <a:rPr lang="es-ES" sz="1400" dirty="0"/>
              <a:t> Brazos extendidos a lo largo del cuerpo o flexionados en apoyabrazos.</a:t>
            </a:r>
          </a:p>
          <a:p>
            <a:r>
              <a:rPr lang="es-ES" sz="1400" b="1" dirty="0"/>
              <a:t>Protección:</a:t>
            </a:r>
            <a:r>
              <a:rPr lang="es-ES" sz="1400" dirty="0"/>
              <a:t> Se utilizan almohadas bajo la cabeza, el tórax y las rodillas para aliviar puntos de presión, proteger los ojos, oídos y genitales.</a:t>
            </a:r>
            <a:endParaRPr lang="es-AR" sz="1400" dirty="0"/>
          </a:p>
          <a:p>
            <a:endParaRPr lang="es-AR" sz="1400" dirty="0"/>
          </a:p>
        </p:txBody>
      </p:sp>
      <p:pic>
        <p:nvPicPr>
          <p:cNvPr id="5" name="Imagen 4">
            <a:extLst>
              <a:ext uri="{FF2B5EF4-FFF2-40B4-BE49-F238E27FC236}">
                <a16:creationId xmlns:a16="http://schemas.microsoft.com/office/drawing/2014/main" id="{720E1CA0-B30B-8A40-AC5E-4DB25EAC935C}"/>
              </a:ext>
            </a:extLst>
          </p:cNvPr>
          <p:cNvPicPr>
            <a:picLocks noChangeAspect="1"/>
          </p:cNvPicPr>
          <p:nvPr/>
        </p:nvPicPr>
        <p:blipFill>
          <a:blip r:embed="rId2"/>
          <a:stretch>
            <a:fillRect/>
          </a:stretch>
        </p:blipFill>
        <p:spPr>
          <a:xfrm>
            <a:off x="5911532" y="3338668"/>
            <a:ext cx="5150277" cy="2005417"/>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59483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334</TotalTime>
  <Words>839</Words>
  <Application>Microsoft Office PowerPoint</Application>
  <PresentationFormat>Panorámica</PresentationFormat>
  <Paragraphs>42</Paragraphs>
  <Slides>11</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Aptos</vt:lpstr>
      <vt:lpstr>Aptos Display</vt:lpstr>
      <vt:lpstr>Arial</vt:lpstr>
      <vt:lpstr>Wingdings</vt:lpstr>
      <vt:lpstr>Tema de Office</vt:lpstr>
      <vt:lpstr>POSICIONES ANATÓMICAS DEL PACIENTE</vt:lpstr>
      <vt:lpstr>Presentación de PowerPoint</vt:lpstr>
      <vt:lpstr>Posición de decúbito </vt:lpstr>
      <vt:lpstr>DECUBITO SUPINO O DORSAL</vt:lpstr>
      <vt:lpstr>DECUBITO DORSAL Y SUS VARIABLES:</vt:lpstr>
      <vt:lpstr>Posición ginecológica o de litotomía:  </vt:lpstr>
      <vt:lpstr>Posición de trendelenburg:</vt:lpstr>
      <vt:lpstr>Posición de trendelenburg invertida:</vt:lpstr>
      <vt:lpstr>DECÚBITO PRONO, VENTRAL O ABDOMINAL</vt:lpstr>
      <vt:lpstr>DECÚBITO LATERAL</vt:lpstr>
      <vt:lpstr>Posición de SIMS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Carlos Torres</dc:creator>
  <cp:lastModifiedBy>Terciario</cp:lastModifiedBy>
  <cp:revision>4</cp:revision>
  <dcterms:created xsi:type="dcterms:W3CDTF">2026-04-15T10:53:29Z</dcterms:created>
  <dcterms:modified xsi:type="dcterms:W3CDTF">2026-04-20T18:09:21Z</dcterms:modified>
</cp:coreProperties>
</file>