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3" r:id="rId3"/>
    <p:sldId id="276" r:id="rId4"/>
    <p:sldId id="289" r:id="rId5"/>
    <p:sldId id="290" r:id="rId6"/>
    <p:sldId id="300" r:id="rId7"/>
    <p:sldId id="305" r:id="rId8"/>
    <p:sldId id="306" r:id="rId9"/>
    <p:sldId id="301" r:id="rId10"/>
    <p:sldId id="284" r:id="rId11"/>
    <p:sldId id="307" r:id="rId12"/>
    <p:sldId id="294" r:id="rId13"/>
    <p:sldId id="297" r:id="rId14"/>
    <p:sldId id="279" r:id="rId15"/>
    <p:sldId id="304" r:id="rId16"/>
    <p:sldId id="280" r:id="rId17"/>
    <p:sldId id="269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292929"/>
    <a:srgbClr val="FF33CC"/>
    <a:srgbClr val="CC3399"/>
    <a:srgbClr val="CC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6DCE-C56F-F8C8-0764-0D2DB0355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AC44A-4F13-8A6A-D246-1EC4DB30B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3556-55B6-4953-D25A-1057EB5C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790B-F215-3C8E-A003-3013CCE1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F9CD2-C73F-76D6-1651-48C16650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4C44-A031-4F59-802B-D3CF37BC2E7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77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13D1-DC4C-1849-0175-4E7171CF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1CA95-919F-AA8B-234E-E0B891BA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3BE9-3A1A-FFB5-90E2-6B63E6BD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8D13-084F-4B3A-DC6D-19CA6CF1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DA7C-9093-9265-BBB0-DCAFC72E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4BED2-F831-4673-8F1A-27D439B8FD6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914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176ED-9F52-CF7E-B984-99AF685F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73B5-7487-E2EF-EC7E-E90778E99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5412-F4EE-0BBA-C6DD-BC58D067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06B5-B9CD-1909-0A23-67EB4211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250D-A1AC-F6FB-F44F-A9365D4B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45E89-858A-4EE4-A82F-9DDEC865978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065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9B05-DE4D-050D-51FE-C3E2E104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91C6D-2684-92B6-2EE7-12FC237B888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9C50D81-9D3D-C6AD-F123-6BD68D07213E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0C723-97E2-2192-5112-BD864823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CFB89-BC3C-20FD-3BFF-D7BAB458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F3716-6C4C-0C57-15A4-74CB01AE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C2B1A4-CAB5-4520-A1C4-1B223560F15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3690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7515-A55A-7B8F-5FEE-BD83794A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121673B-3F58-F7E2-E881-AEA8316F12E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A337-834C-F9E7-3974-94103DF2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000B-C994-3B10-35FD-1D99020D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DA6DE-1770-3443-53CE-A62F5E1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DAAFF5-0363-48FB-877E-AF7FABDC7B8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238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6272-8AC1-F645-D5D7-005C5C7B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58F3B-C51D-EB74-26FE-0AE60034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47D32-B4ED-0D5D-9B60-36AE9186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E3658-B9EF-CB8A-FD33-C7DA64A7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EAFE-ED19-419F-47A2-B6337A6F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FFCE-D9D5-442C-97C9-4D187933428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454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B0F1-AD2F-FAE2-6408-760FBB5D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0FA45-6B01-963B-B0D9-CB6068F54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B5DBA-A78A-E9E7-FC5C-74E6EF90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F8EE-42FF-D556-1299-0F53EA1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F86F-BD8A-94B2-B902-F5C57DB7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C51B-A9AB-4BBF-90DB-B45DA4193E1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348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85B8-C6B1-4D65-06AB-5539797C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8AD2-C048-4238-4567-4DA4569EC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4F3AE-198F-D683-E479-9A8E6419E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37F8B-C0DF-5C02-5E71-FFA745F3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45BDC-EDCF-08D8-9232-6D15BB51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A322-0EA7-4BAE-DF26-61093ADC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DB91-3155-4EE1-A855-B9E7F350B51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802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7C33-3E37-6779-8C6F-2281E9EB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40EF-D8F3-BE82-BCB6-FF4F4F146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F6B63-78E8-246E-ACCE-921D40A4E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0F712-8C86-3452-7E7B-9C71F3B0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212F8-3A92-CD36-24AE-E81468456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7B719-1AA4-1F37-C831-558DA7A5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1AE5F-6B17-26F9-39C3-261E5122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97C4A-17A1-53B1-701B-FF42A545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10358-5FA1-4C71-AE42-D84C5D7ECCC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0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6F8E-C629-01EE-182D-47AC2A5E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5F8AF-5E95-D810-EE53-138296F6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B0F26-D3B0-5CEA-8CCD-161D2F5B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F63E1-BB21-DBA1-FD9C-6B97EDE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EB26-337A-4353-B22D-7886C037E03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267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82096-DEE9-73AD-01D5-81A60959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F2148-3D56-0453-EF88-7554774A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1577C-88F9-F2DA-C377-AF4CC310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79F23-CB79-4B9A-ADEE-84E35F68A30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21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37F1-402A-6F53-F3D3-DB47461D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6F80-C44C-3D1C-E99A-4066026B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92300-96A9-E5CA-F787-A0737ADA2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F21D9-99F1-F167-7E6C-43A1D394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2D8A2-05A9-2C1F-52D8-85318B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531CA-452C-1025-1052-120BB98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A7FA-23D1-45CC-AD2A-1578B24D9A3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27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AEED-4AD2-BDBE-6162-CD970585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27E8C-DA14-1814-FF92-78D5B4AF9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06829-E8F0-9602-9891-2C00F64A3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7D873-4F54-D0F1-10F8-A528FF45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56543-706A-F7A9-53BF-72681176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76349-0C60-2E93-BE35-BC61D65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89DE-D78B-4544-9440-EC2DF97D620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4578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942289-A9A2-4320-B855-8B5728F79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00CC35-3666-31FD-4ABC-CCBF62273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C4E9AA-D058-5AFC-0A70-B2C3CF973D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7518FB-7A82-31E1-D563-BD3D5C9C6D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25BE39-BA1D-8DFF-C44A-6BC06A58E2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05872E-70E2-4AAE-8A00-A5FFC5BB1B11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20CBA2-3B63-EF9C-5AC3-3B0F759A9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altLang="en-US" sz="4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Bioseguridad: Prevención y control de infecciones. Esterilización.</a:t>
            </a:r>
            <a:endParaRPr lang="es-ES" altLang="en-US" sz="40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53C5A13-FE59-21BB-D5E5-5A6476FE3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797550" y="476250"/>
            <a:ext cx="5327650" cy="5373688"/>
          </a:xfrm>
        </p:spPr>
        <p:txBody>
          <a:bodyPr/>
          <a:lstStyle/>
          <a:p>
            <a:pPr>
              <a:buFontTx/>
              <a:buNone/>
            </a:pPr>
            <a:r>
              <a:rPr lang="es-ES_tradnl" altLang="en-US" sz="2000"/>
              <a:t>. </a:t>
            </a:r>
            <a:endParaRPr lang="es-ES" altLang="en-US" sz="2000"/>
          </a:p>
        </p:txBody>
      </p:sp>
      <p:pic>
        <p:nvPicPr>
          <p:cNvPr id="24587" name="Picture 11" descr="Resultado de imagen para esterilizacion">
            <a:extLst>
              <a:ext uri="{FF2B5EF4-FFF2-40B4-BE49-F238E27FC236}">
                <a16:creationId xmlns:a16="http://schemas.microsoft.com/office/drawing/2014/main" id="{4E58C8B3-B868-9E65-3893-CE197E19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Imagen relacionada">
            <a:extLst>
              <a:ext uri="{FF2B5EF4-FFF2-40B4-BE49-F238E27FC236}">
                <a16:creationId xmlns:a16="http://schemas.microsoft.com/office/drawing/2014/main" id="{54229F7E-6F53-1788-05C0-FCE840BF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536416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6CC647-4BC4-F170-DEC8-FA64CD00D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5BCD8A5-D7EA-EC0F-863E-0518090B7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1" name="Picture 5" descr="Resultado de imagen para centrales de esterilizacion">
            <a:extLst>
              <a:ext uri="{FF2B5EF4-FFF2-40B4-BE49-F238E27FC236}">
                <a16:creationId xmlns:a16="http://schemas.microsoft.com/office/drawing/2014/main" id="{26622BD7-D086-EAE9-497F-1E5E2706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Imagen relacionada">
            <a:extLst>
              <a:ext uri="{FF2B5EF4-FFF2-40B4-BE49-F238E27FC236}">
                <a16:creationId xmlns:a16="http://schemas.microsoft.com/office/drawing/2014/main" id="{F0AE096B-BA83-68F3-C4C3-CC0A709D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45720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Resultado de imagen para centrales de esterilizacion">
            <a:extLst>
              <a:ext uri="{FF2B5EF4-FFF2-40B4-BE49-F238E27FC236}">
                <a16:creationId xmlns:a16="http://schemas.microsoft.com/office/drawing/2014/main" id="{4FC6AE45-C817-259D-76D6-6DE7F03E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482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4D361B95-1937-51C9-732D-46D3A7CB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95251D58-7AD7-103B-A7D7-D5C3E27C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>
            <a:extLst>
              <a:ext uri="{FF2B5EF4-FFF2-40B4-BE49-F238E27FC236}">
                <a16:creationId xmlns:a16="http://schemas.microsoft.com/office/drawing/2014/main" id="{71D90F6C-F337-F6CA-DCCF-E4CD214EA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125538"/>
            <a:ext cx="568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n-US" sz="3200" b="1">
                <a:solidFill>
                  <a:srgbClr val="CC6600"/>
                </a:solidFill>
              </a:rPr>
              <a:t>(Estufa o Pupinel)</a:t>
            </a:r>
            <a:endParaRPr lang="es-ES" altLang="en-US" sz="3200" b="1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Resultado de imagen para esterilizaciÃ³n calor humedo imagenes">
            <a:extLst>
              <a:ext uri="{FF2B5EF4-FFF2-40B4-BE49-F238E27FC236}">
                <a16:creationId xmlns:a16="http://schemas.microsoft.com/office/drawing/2014/main" id="{6A93501F-CA72-4B25-D082-53C13C76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9B9A6F-3186-6FEC-C971-0EB3FEDC7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7" name="Picture 7">
            <a:extLst>
              <a:ext uri="{FF2B5EF4-FFF2-40B4-BE49-F238E27FC236}">
                <a16:creationId xmlns:a16="http://schemas.microsoft.com/office/drawing/2014/main" id="{BA438E61-503C-E863-3815-D990D772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>
            <a:extLst>
              <a:ext uri="{FF2B5EF4-FFF2-40B4-BE49-F238E27FC236}">
                <a16:creationId xmlns:a16="http://schemas.microsoft.com/office/drawing/2014/main" id="{2D2E89EE-CF6F-AE7A-21F7-E33EB00B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3200" b="1">
                <a:solidFill>
                  <a:srgbClr val="FF33CC"/>
                </a:solidFill>
              </a:rPr>
              <a:t>(ETO)</a:t>
            </a:r>
            <a:endParaRPr lang="es-ES" altLang="en-US" sz="3200" b="1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03A693-53F7-480E-F8BE-89104562E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0563" cy="692150"/>
          </a:xfrm>
        </p:spPr>
        <p:txBody>
          <a:bodyPr/>
          <a:lstStyle/>
          <a:p>
            <a:r>
              <a:rPr lang="es-AR" altLang="en-US" sz="3600" b="1" u="sng"/>
              <a:t>Controles:</a:t>
            </a:r>
            <a:endParaRPr lang="es-ES" altLang="en-US" sz="3600" b="1" u="sng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DC6E6AC0-47BD-4009-9686-5E4F9BB1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58674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s-AR" altLang="en-US" sz="3200"/>
              <a:t>Cintas testigo (viraje)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AR" altLang="en-US" sz="3200"/>
              <a:t>Integridad del doble envoltorio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AR" altLang="en-US" sz="3200"/>
              <a:t>Vencimiento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AR" altLang="en-US" sz="3200"/>
              <a:t>Manipulación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AR" altLang="en-US" sz="3200"/>
              <a:t>Acopio</a:t>
            </a:r>
          </a:p>
          <a:p>
            <a:pPr>
              <a:spcBef>
                <a:spcPct val="50000"/>
              </a:spcBef>
            </a:pPr>
            <a:endParaRPr lang="es-ES" altLang="en-US" sz="3200"/>
          </a:p>
        </p:txBody>
      </p:sp>
      <p:pic>
        <p:nvPicPr>
          <p:cNvPr id="29706" name="Picture 10" descr="Resultado de imagen para apertura de material esteril">
            <a:extLst>
              <a:ext uri="{FF2B5EF4-FFF2-40B4-BE49-F238E27FC236}">
                <a16:creationId xmlns:a16="http://schemas.microsoft.com/office/drawing/2014/main" id="{7F051DE2-46D8-734D-261A-7511DAE9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EB059F39-3EEF-3188-07E8-95641DC4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32035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Resultado de imagen para fecha material esteril">
            <a:extLst>
              <a:ext uri="{FF2B5EF4-FFF2-40B4-BE49-F238E27FC236}">
                <a16:creationId xmlns:a16="http://schemas.microsoft.com/office/drawing/2014/main" id="{AC5B236F-81EC-8CB4-027B-70676CFF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3632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8F077A9-573C-2694-A886-41C9BD01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7C405DC-DD3F-8F06-91B6-57B6D84D5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8150B9D0-9E66-8D60-16E8-B1029E96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4A72ACA4-430B-A3C4-FEB4-2EEE4328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6011863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AR" altLang="en-US" sz="2400"/>
              <a:t>Asegurar el baño diario de los usuarios.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Cambiar apósitos según protocolo y toda vez que se vean húmedos.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Eliminación de artículos contaminados en las bolsas a tal fin.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Deposito de  cortopunzantes en contenedores a tal fin.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Asegurar el mantenimiento de la mesa de la unidad del usuario.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Controlar la permanencia y  desecho de soluciones. 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Controlar el funcionamiento de los dispositivos asociados a heridas quirúrgicas (drenajes) y su estado de higiene </a:t>
            </a:r>
          </a:p>
          <a:p>
            <a:pPr>
              <a:lnSpc>
                <a:spcPct val="80000"/>
              </a:lnSpc>
            </a:pPr>
            <a:r>
              <a:rPr lang="es-AR" altLang="en-US" sz="2400"/>
              <a:t>Vaciado y manipulación de drenajes regular y con protección.</a:t>
            </a:r>
            <a:endParaRPr lang="es-ES" altLang="en-US" sz="2400"/>
          </a:p>
        </p:txBody>
      </p:sp>
      <p:pic>
        <p:nvPicPr>
          <p:cNvPr id="30725" name="Picture 5" descr="Resultado de imagen para drenajes quirurgicos">
            <a:extLst>
              <a:ext uri="{FF2B5EF4-FFF2-40B4-BE49-F238E27FC236}">
                <a16:creationId xmlns:a16="http://schemas.microsoft.com/office/drawing/2014/main" id="{08477591-8C78-092A-1762-2AB1CEF2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72000"/>
            <a:ext cx="32035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Resultado de imagen para bolsa colectora de orina">
            <a:extLst>
              <a:ext uri="{FF2B5EF4-FFF2-40B4-BE49-F238E27FC236}">
                <a16:creationId xmlns:a16="http://schemas.microsoft.com/office/drawing/2014/main" id="{66C5FA94-A619-2286-BF08-2914E14D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32035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Imagen relacionada">
            <a:extLst>
              <a:ext uri="{FF2B5EF4-FFF2-40B4-BE49-F238E27FC236}">
                <a16:creationId xmlns:a16="http://schemas.microsoft.com/office/drawing/2014/main" id="{4BF385F2-ECCB-7887-FCC4-BD62B45A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Rectangle 11">
            <a:extLst>
              <a:ext uri="{FF2B5EF4-FFF2-40B4-BE49-F238E27FC236}">
                <a16:creationId xmlns:a16="http://schemas.microsoft.com/office/drawing/2014/main" id="{FE8B44D9-45BA-1CBE-C3DA-0C24B36BB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164388" cy="882650"/>
          </a:xfrm>
          <a:noFill/>
          <a:ln/>
        </p:spPr>
        <p:txBody>
          <a:bodyPr/>
          <a:lstStyle/>
          <a:p>
            <a:r>
              <a:rPr lang="es-ES_tradnl" altLang="en-US" sz="3600" u="sng"/>
              <a:t>Medidas tendientes a reducir los reservorios de la infección</a:t>
            </a:r>
            <a:r>
              <a:rPr lang="es-ES" altLang="en-US" sz="3600" u="sng"/>
              <a:t/>
            </a:r>
            <a:br>
              <a:rPr lang="es-ES" altLang="en-US" sz="3600" u="sng"/>
            </a:br>
            <a:endParaRPr lang="es-ES" altLang="en-US" sz="36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Resultado de imagen para riesgo en salud">
            <a:extLst>
              <a:ext uri="{FF2B5EF4-FFF2-40B4-BE49-F238E27FC236}">
                <a16:creationId xmlns:a16="http://schemas.microsoft.com/office/drawing/2014/main" id="{9E0DD8E1-B01A-9D8F-E0DB-7E05AA26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3729E18B-0660-9DAD-BF92-ECA35AA8C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805488"/>
            <a:ext cx="5219700" cy="633412"/>
          </a:xfrm>
          <a:noFill/>
          <a:ln/>
        </p:spPr>
        <p:txBody>
          <a:bodyPr/>
          <a:lstStyle/>
          <a:p>
            <a:r>
              <a:rPr lang="es-AR" altLang="en-US" sz="4000" b="1"/>
              <a:t>¡Muchas gracias!</a:t>
            </a:r>
            <a:endParaRPr lang="es-ES" altLang="en-US" sz="4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Imagen relacionada">
            <a:extLst>
              <a:ext uri="{FF2B5EF4-FFF2-40B4-BE49-F238E27FC236}">
                <a16:creationId xmlns:a16="http://schemas.microsoft.com/office/drawing/2014/main" id="{9F5E2E83-A364-7264-0B8B-E99EBB35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CC108D-30AC-94B6-AEF0-0ACCEF10E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es-AR" altLang="en-US" sz="3600" b="1" u="sng">
                <a:solidFill>
                  <a:srgbClr val="FF0000"/>
                </a:solidFill>
              </a:rPr>
              <a:t>Algunas definiciones….</a:t>
            </a:r>
            <a:endParaRPr lang="es-ES" altLang="en-US" sz="3600" b="1" u="sng">
              <a:solidFill>
                <a:srgbClr val="FF0000"/>
              </a:solidFill>
            </a:endParaRPr>
          </a:p>
        </p:txBody>
      </p:sp>
      <p:graphicFrame>
        <p:nvGraphicFramePr>
          <p:cNvPr id="26771" name="Group 147">
            <a:extLst>
              <a:ext uri="{FF2B5EF4-FFF2-40B4-BE49-F238E27FC236}">
                <a16:creationId xmlns:a16="http://schemas.microsoft.com/office/drawing/2014/main" id="{A93873AB-F1DA-3719-CCC9-47F33B8C1F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742950"/>
          <a:ext cx="9144000" cy="6117908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545304271"/>
                    </a:ext>
                  </a:extLst>
                </a:gridCol>
                <a:gridCol w="7092950">
                  <a:extLst>
                    <a:ext uri="{9D8B030D-6E8A-4147-A177-3AD203B41FA5}">
                      <a16:colId xmlns:a16="http://schemas.microsoft.com/office/drawing/2014/main" val="2565377957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</a:t>
                      </a:r>
                      <a:endParaRPr kumimoji="0" lang="es-E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Remoción de suciedad y partículas visibles de una superficie con productos habituales.</a:t>
                      </a:r>
                      <a:endParaRPr kumimoji="0" lang="es-E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800090"/>
                  </a:ext>
                </a:extLst>
              </a:tr>
              <a:tr h="639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Desinfección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Proceso de destrucción de microorganismos patógenos (causales de enfermedad) sobre superficies inanimadas.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14482"/>
                  </a:ext>
                </a:extLst>
              </a:tr>
              <a:tr h="777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Asepsia/ </a:t>
                      </a:r>
                    </a:p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Antisepsia   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Que carece de microbios patógenos/ Destrucción o disminución de patógenos sobre una superficie viva.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090073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 patógeno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Microbio que normalmente no provoca </a:t>
                      </a:r>
                      <a:r>
                        <a:rPr kumimoji="0" lang="es-E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una infección.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0231"/>
                  </a:ext>
                </a:extLst>
              </a:tr>
              <a:tr h="1263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IAAS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Una infección que se desarrolla en una persona atendida en cualquier entorno en el que se proporcione asistencia sanitaria y que está relacionada con la recepción de dicha asistencia sanitaria.</a:t>
                      </a:r>
                      <a:endParaRPr kumimoji="0" lang="pt-B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29663"/>
                  </a:ext>
                </a:extLst>
              </a:tr>
              <a:tr h="965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Contaminación</a:t>
                      </a:r>
                      <a:endParaRPr kumimoji="0" lang="es-E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Introducción de sustancias, elementos físicos o biológicos que alteran que provocan que este no sea seguro o apto.</a:t>
                      </a:r>
                      <a:endParaRPr kumimoji="0" lang="es-E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668469"/>
                  </a:ext>
                </a:extLst>
              </a:tr>
              <a:tr h="601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Portador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Persona o animal que es el reservorio de microbios, pero que no tiene los signos y síntomas de la infección.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210431"/>
                  </a:ext>
                </a:extLst>
              </a:tr>
              <a:tr h="5143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Estéril</a:t>
                      </a:r>
                      <a:endParaRPr kumimoji="0" lang="es-E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Ausencia de todos los microbios.</a:t>
                      </a:r>
                      <a:endParaRPr kumimoji="0" lang="pt-B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142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013728E-4A00-CA60-5DA8-026E0DB96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s-AR" altLang="en-US" sz="4000" b="1" u="sng">
                <a:solidFill>
                  <a:srgbClr val="FF0000"/>
                </a:solidFill>
              </a:rPr>
              <a:t>Microorganismos:</a:t>
            </a:r>
            <a:endParaRPr lang="es-ES" altLang="en-US" sz="4000" b="1" u="sng">
              <a:solidFill>
                <a:srgbClr val="FF0000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35D26-FC68-CC95-5875-277D16FD6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356100" cy="6092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AR" altLang="en-US" sz="2400" b="1" u="sng"/>
              <a:t>Saprofitos</a:t>
            </a:r>
            <a:r>
              <a:rPr lang="es-AR" altLang="en-US" sz="2400" b="1"/>
              <a:t>:</a:t>
            </a:r>
            <a:r>
              <a:rPr lang="es-AR" altLang="en-US" sz="2400"/>
              <a:t> Constituyen la flora habitual.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AR" altLang="en-US" sz="2400" b="1" u="sng"/>
              <a:t>Multirresistentes</a:t>
            </a:r>
            <a:r>
              <a:rPr lang="es-AR" altLang="en-US" sz="2400" b="1"/>
              <a:t>:</a:t>
            </a:r>
            <a:r>
              <a:rPr lang="es-AR" altLang="en-US" sz="2400"/>
              <a:t> Desarrollan resistencia a los antibióticos existentes (SAMR-EVR-Acinetobacter Baumanii-KPC-BLEE)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AR" altLang="en-US" sz="2400" b="1" u="sng"/>
              <a:t>Infección</a:t>
            </a:r>
            <a:r>
              <a:rPr lang="es-AR" altLang="en-US" sz="2400" b="1"/>
              <a:t>: </a:t>
            </a:r>
            <a:r>
              <a:rPr lang="es-AR" altLang="en-US" sz="2400"/>
              <a:t>Invasión y/o proliferación de microorganismos capaces de producir enfermedad.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AR" altLang="en-US" sz="2400" b="1" u="sng"/>
              <a:t>Cadena de infección:</a:t>
            </a:r>
            <a:r>
              <a:rPr lang="es-AR" altLang="en-US" sz="2400"/>
              <a:t> (cadena epidemiológica) Ciclo a través del cual se produce la colonización por microorganismos.</a:t>
            </a:r>
            <a:endParaRPr lang="es-ES" altLang="en-US" sz="2400"/>
          </a:p>
        </p:txBody>
      </p:sp>
      <p:pic>
        <p:nvPicPr>
          <p:cNvPr id="40964" name="Picture 4" descr="Resultado de imagen para cadena epidemiologica">
            <a:extLst>
              <a:ext uri="{FF2B5EF4-FFF2-40B4-BE49-F238E27FC236}">
                <a16:creationId xmlns:a16="http://schemas.microsoft.com/office/drawing/2014/main" id="{49BA301D-9161-8F33-40C2-D807F38D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859337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B96A07F-6B1E-AE23-11A3-5A3952C5E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s-AR" altLang="en-US" sz="4000" b="1" u="sng">
                <a:solidFill>
                  <a:srgbClr val="FF0000"/>
                </a:solidFill>
              </a:rPr>
              <a:t>Costos de las IAAS</a:t>
            </a:r>
            <a:endParaRPr lang="es-ES" altLang="en-US" sz="4000" b="1" u="sng">
              <a:solidFill>
                <a:srgbClr val="FF0000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387F524-284D-330C-FAD4-B8426E9B7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4321175"/>
          </a:xfrm>
        </p:spPr>
        <p:txBody>
          <a:bodyPr/>
          <a:lstStyle/>
          <a:p>
            <a:r>
              <a:rPr lang="es-AR" altLang="en-US" sz="2800">
                <a:solidFill>
                  <a:srgbClr val="FF0000"/>
                </a:solidFill>
              </a:rPr>
              <a:t>Al usuario</a:t>
            </a:r>
            <a:r>
              <a:rPr lang="es-AR" altLang="en-US" sz="2800"/>
              <a:t>: Prolongación de la internación. Complicaciones. Secuelas. Muerte.</a:t>
            </a:r>
          </a:p>
          <a:p>
            <a:r>
              <a:rPr lang="es-AR" altLang="en-US" sz="2800">
                <a:solidFill>
                  <a:srgbClr val="FF0000"/>
                </a:solidFill>
              </a:rPr>
              <a:t>Al sistema</a:t>
            </a:r>
            <a:r>
              <a:rPr lang="es-AR" altLang="en-US" sz="2800"/>
              <a:t>: Días de estadía. </a:t>
            </a:r>
          </a:p>
          <a:p>
            <a:pPr>
              <a:buFontTx/>
              <a:buNone/>
            </a:pPr>
            <a:r>
              <a:rPr lang="es-AR" altLang="en-US" sz="2800"/>
              <a:t>   Aumento de gastos materiales. </a:t>
            </a:r>
          </a:p>
          <a:p>
            <a:r>
              <a:rPr lang="es-AR" altLang="en-US" sz="2800">
                <a:solidFill>
                  <a:srgbClr val="FF0000"/>
                </a:solidFill>
              </a:rPr>
              <a:t>Al desarrollo profesional</a:t>
            </a:r>
            <a:r>
              <a:rPr lang="es-AR" altLang="en-US" sz="2800"/>
              <a:t>: </a:t>
            </a:r>
          </a:p>
          <a:p>
            <a:pPr>
              <a:buFontTx/>
              <a:buNone/>
            </a:pPr>
            <a:r>
              <a:rPr lang="es-AR" altLang="en-US" sz="2800"/>
              <a:t>    Deterioro del perfil idóneo. </a:t>
            </a:r>
          </a:p>
          <a:p>
            <a:pPr>
              <a:buFontTx/>
              <a:buNone/>
            </a:pPr>
            <a:r>
              <a:rPr lang="es-AR" altLang="en-US" sz="2800"/>
              <a:t>    Mala praxis.</a:t>
            </a:r>
            <a:endParaRPr lang="es-ES" altLang="en-US" sz="2800"/>
          </a:p>
        </p:txBody>
      </p:sp>
      <p:pic>
        <p:nvPicPr>
          <p:cNvPr id="43013" name="Picture 5" descr="Imagen relacionada">
            <a:extLst>
              <a:ext uri="{FF2B5EF4-FFF2-40B4-BE49-F238E27FC236}">
                <a16:creationId xmlns:a16="http://schemas.microsoft.com/office/drawing/2014/main" id="{CC73CBF9-2261-DCD3-BABD-16F711E9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4356100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Imagen relacionada">
            <a:extLst>
              <a:ext uri="{FF2B5EF4-FFF2-40B4-BE49-F238E27FC236}">
                <a16:creationId xmlns:a16="http://schemas.microsoft.com/office/drawing/2014/main" id="{B90F295E-64FF-15C3-1F07-67F482CF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478790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DE46791-5AB2-3DBE-06D3-584323F9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81A017-59A6-2423-C812-1FFAEFD8F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7" name="Picture 5" descr="Resultado de imagen para metodos de esterilizacion mapa conceptual">
            <a:extLst>
              <a:ext uri="{FF2B5EF4-FFF2-40B4-BE49-F238E27FC236}">
                <a16:creationId xmlns:a16="http://schemas.microsoft.com/office/drawing/2014/main" id="{337E0E2D-203D-8477-DD3F-90A5B420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6DAD14A-9AAC-FFC4-72CD-91A1C4CB7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altLang="en-US" sz="4000" b="1" u="sng"/>
              <a:t>Niveles de desinfección y su aplicación:</a:t>
            </a:r>
            <a:endParaRPr lang="es-ES" altLang="en-US" sz="4000" b="1" u="sng"/>
          </a:p>
        </p:txBody>
      </p:sp>
      <p:pic>
        <p:nvPicPr>
          <p:cNvPr id="59399" name="Picture 7">
            <a:extLst>
              <a:ext uri="{FF2B5EF4-FFF2-40B4-BE49-F238E27FC236}">
                <a16:creationId xmlns:a16="http://schemas.microsoft.com/office/drawing/2014/main" id="{1F89DA71-B4AA-9327-4497-60E2CD11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Text Box 8">
            <a:extLst>
              <a:ext uri="{FF2B5EF4-FFF2-40B4-BE49-F238E27FC236}">
                <a16:creationId xmlns:a16="http://schemas.microsoft.com/office/drawing/2014/main" id="{9F535266-BBEF-B0CC-86B1-491FC7F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57346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20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ALCOHOLES</a:t>
            </a:r>
            <a:endParaRPr lang="es-ES" altLang="en-US" sz="2000" b="1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6C70D12-DABC-4D46-2193-AC1FF2291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es-AR" altLang="en-US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Spaulding:</a:t>
            </a:r>
            <a:endParaRPr lang="es-ES" altLang="en-US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0419" name="Picture 3" descr="Resultado de imagen para niveles de desinfeccion">
            <a:extLst>
              <a:ext uri="{FF2B5EF4-FFF2-40B4-BE49-F238E27FC236}">
                <a16:creationId xmlns:a16="http://schemas.microsoft.com/office/drawing/2014/main" id="{4690F7FB-CEAD-2934-9CB7-A0103261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3B628D4-1FCC-D6F9-8603-4E3BACAC6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altLang="en-US" sz="3600" b="1" u="sng"/>
              <a:t>Clasificación de métodos de esterilización:</a:t>
            </a:r>
            <a:endParaRPr lang="es-ES" altLang="en-US" sz="3600" b="1" u="sng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36C5EF0-9416-002D-0A06-7791652D0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E7D8865-9302-F8F9-D883-5E7E3B64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396</Words>
  <Application>Microsoft Office PowerPoint</Application>
  <PresentationFormat>Presentación en pantalla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Diseño predeterminado</vt:lpstr>
      <vt:lpstr>Bioseguridad: Prevención y control de infecciones. Esterilización.</vt:lpstr>
      <vt:lpstr>Presentación de PowerPoint</vt:lpstr>
      <vt:lpstr>Algunas definiciones….</vt:lpstr>
      <vt:lpstr>Microorganismos:</vt:lpstr>
      <vt:lpstr>Costos de las IAAS</vt:lpstr>
      <vt:lpstr>Presentación de PowerPoint</vt:lpstr>
      <vt:lpstr>Niveles de desinfección y su aplicación:</vt:lpstr>
      <vt:lpstr>Clasificación de Spaulding:</vt:lpstr>
      <vt:lpstr>Clasificación de métodos de esterilización:</vt:lpstr>
      <vt:lpstr>Presentación de PowerPoint</vt:lpstr>
      <vt:lpstr>Presentación de PowerPoint</vt:lpstr>
      <vt:lpstr>Presentación de PowerPoint</vt:lpstr>
      <vt:lpstr>Presentación de PowerPoint</vt:lpstr>
      <vt:lpstr>Controles:</vt:lpstr>
      <vt:lpstr>Presentación de PowerPoint</vt:lpstr>
      <vt:lpstr>Medidas tendientes a reducir los reservorios de la infección 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en los servicios de salud.</dc:title>
  <dc:creator>Anush</dc:creator>
  <cp:lastModifiedBy>Lorena Leiras</cp:lastModifiedBy>
  <cp:revision>19</cp:revision>
  <dcterms:created xsi:type="dcterms:W3CDTF">2017-03-21T12:44:00Z</dcterms:created>
  <dcterms:modified xsi:type="dcterms:W3CDTF">2026-04-15T12:29:31Z</dcterms:modified>
</cp:coreProperties>
</file>