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59" r:id="rId6"/>
    <p:sldId id="260" r:id="rId7"/>
    <p:sldId id="263" r:id="rId8"/>
    <p:sldId id="264" r:id="rId9"/>
    <p:sldId id="268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07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3734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5692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7305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8477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787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6808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131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8845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112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3003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591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093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1963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3073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0336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48676-1A39-48B1-B33E-11EE34FAB64A}" type="datetimeFigureOut">
              <a:rPr lang="es-AR" smtClean="0"/>
              <a:t>5/11/2025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BF5DEFB-BF0E-4EC6-939B-6E77E44679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143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DIABETES GESTACIONAL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AR" b="1" dirty="0"/>
              <a:t>La </a:t>
            </a:r>
            <a:r>
              <a:rPr lang="es-AR" b="1" dirty="0" smtClean="0"/>
              <a:t>Diabetes </a:t>
            </a:r>
            <a:r>
              <a:rPr lang="es-AR" b="1" dirty="0"/>
              <a:t>Gestacional </a:t>
            </a:r>
            <a:r>
              <a:rPr lang="es-AR" b="1" dirty="0" smtClean="0"/>
              <a:t>(DG), es </a:t>
            </a:r>
            <a:r>
              <a:rPr lang="es-AR" b="1" dirty="0"/>
              <a:t>la intolerancia de los Hidratos de Carbono, que comienza y se diagnostica por primera vez durante el </a:t>
            </a:r>
            <a:r>
              <a:rPr lang="es-AR" b="1" dirty="0" smtClean="0"/>
              <a:t>embarazo.</a:t>
            </a:r>
          </a:p>
          <a:p>
            <a:endParaRPr lang="es-ES" b="1" dirty="0"/>
          </a:p>
          <a:p>
            <a:endParaRPr lang="es-ES" b="1" dirty="0" smtClean="0"/>
          </a:p>
          <a:p>
            <a:r>
              <a:rPr lang="es-ES" b="1" dirty="0" smtClean="0"/>
              <a:t>PROF. LIC. NOEMÍ VIVEROS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4229786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2398816" y="1496292"/>
            <a:ext cx="8550233" cy="5165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/>
              <a:t>R</a:t>
            </a:r>
            <a:r>
              <a:rPr lang="es-AR" dirty="0" smtClean="0"/>
              <a:t>ecomendaciones </a:t>
            </a:r>
            <a:r>
              <a:rPr lang="es-AR" dirty="0"/>
              <a:t>para la conducción del embarazo de la mujer diabética.</a:t>
            </a:r>
          </a:p>
          <a:p>
            <a:pPr lvl="0"/>
            <a:r>
              <a:rPr lang="es-AR" dirty="0"/>
              <a:t>Equipo multidisciplinario:  Médico clínico, </a:t>
            </a:r>
            <a:r>
              <a:rPr lang="es-AR" dirty="0" err="1"/>
              <a:t>Diabetólogo</a:t>
            </a:r>
            <a:r>
              <a:rPr lang="es-AR" dirty="0"/>
              <a:t>, Obstetra, Enfermería, Psicólogo, </a:t>
            </a:r>
            <a:r>
              <a:rPr lang="es-AR" dirty="0" err="1"/>
              <a:t>Neonatólogo</a:t>
            </a:r>
            <a:r>
              <a:rPr lang="es-AR" dirty="0"/>
              <a:t>, Nutricionista, Anestesista.</a:t>
            </a:r>
          </a:p>
          <a:p>
            <a:pPr lvl="0"/>
            <a:r>
              <a:rPr lang="es-AR" dirty="0"/>
              <a:t>Derivación oportuna a un centro más idóneo en atención y capacitación.</a:t>
            </a:r>
          </a:p>
          <a:p>
            <a:pPr marL="0" lvl="0" indent="0">
              <a:buNone/>
            </a:pPr>
            <a:r>
              <a:rPr lang="es-AR" dirty="0" smtClean="0"/>
              <a:t>Control </a:t>
            </a:r>
            <a:r>
              <a:rPr lang="es-AR" dirty="0"/>
              <a:t>metabólico, se considera optimo lo establecido por el consenso de Diabetes y Embarazo de la Sociedad Argentina de Diabetes.</a:t>
            </a:r>
          </a:p>
          <a:p>
            <a:r>
              <a:rPr lang="es-AR" dirty="0"/>
              <a:t>Glucemia en ayunas entre 70 y 90 mg/dl.</a:t>
            </a:r>
          </a:p>
          <a:p>
            <a:r>
              <a:rPr lang="es-AR" dirty="0"/>
              <a:t>Glucemia prepandial entre 70-105mg/dl.</a:t>
            </a:r>
          </a:p>
          <a:p>
            <a:r>
              <a:rPr lang="es-AR" dirty="0"/>
              <a:t>Glucemia </a:t>
            </a:r>
            <a:r>
              <a:rPr lang="es-AR" dirty="0" smtClean="0"/>
              <a:t>2 horas </a:t>
            </a:r>
            <a:r>
              <a:rPr lang="es-AR" dirty="0"/>
              <a:t>postprandial entre 90-120mg/dl</a:t>
            </a:r>
          </a:p>
          <a:p>
            <a:r>
              <a:rPr lang="es-AR" dirty="0" err="1"/>
              <a:t>Cetonuria</a:t>
            </a:r>
            <a:r>
              <a:rPr lang="es-AR" dirty="0"/>
              <a:t> Negativa</a:t>
            </a:r>
            <a:r>
              <a:rPr lang="es-AR" dirty="0" smtClean="0"/>
              <a:t>.</a:t>
            </a:r>
            <a:endParaRPr lang="es-AR" dirty="0"/>
          </a:p>
        </p:txBody>
      </p:sp>
      <p:sp>
        <p:nvSpPr>
          <p:cNvPr id="5" name="Marcador de contenid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TRATAMIENTO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64591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AR" sz="2400" b="1" dirty="0" smtClean="0"/>
              <a:t>LOS PILARES </a:t>
            </a:r>
            <a:r>
              <a:rPr lang="es-AR" sz="2400" b="1" dirty="0"/>
              <a:t>PARA SU ADECUADO </a:t>
            </a:r>
            <a:r>
              <a:rPr lang="es-AR" sz="2400" b="1" dirty="0" smtClean="0"/>
              <a:t>TRATAMIENTO</a:t>
            </a:r>
            <a:r>
              <a:rPr lang="es-AR" sz="2400" dirty="0"/>
              <a:t/>
            </a:r>
            <a:br>
              <a:rPr lang="es-AR" sz="2400" dirty="0"/>
            </a:br>
            <a:r>
              <a:rPr lang="es-AR" sz="2400" dirty="0"/>
              <a:t> </a:t>
            </a:r>
            <a:br>
              <a:rPr lang="es-AR" sz="2400" dirty="0"/>
            </a:br>
            <a:r>
              <a:rPr lang="es-AR" sz="2400" dirty="0" smtClean="0"/>
              <a:t>1-  Educación </a:t>
            </a:r>
            <a:r>
              <a:rPr lang="es-AR" sz="2400" dirty="0" err="1" smtClean="0"/>
              <a:t>Diabetológica</a:t>
            </a: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/>
              <a:t/>
            </a:r>
            <a:br>
              <a:rPr lang="es-AR" sz="2400" dirty="0"/>
            </a:br>
            <a:r>
              <a:rPr lang="es-AR" sz="2400" dirty="0" smtClean="0"/>
              <a:t>2-  Plan </a:t>
            </a:r>
            <a:r>
              <a:rPr lang="es-AR" sz="2400" dirty="0"/>
              <a:t>de alimentación</a:t>
            </a:r>
            <a:r>
              <a:rPr lang="es-AR" sz="2400" dirty="0" smtClean="0"/>
              <a:t>.</a:t>
            </a:r>
            <a:br>
              <a:rPr lang="es-AR" sz="2400" dirty="0" smtClean="0"/>
            </a:br>
            <a:r>
              <a:rPr lang="es-AR" sz="2400" dirty="0"/>
              <a:t/>
            </a:r>
            <a:br>
              <a:rPr lang="es-AR" sz="2400" dirty="0"/>
            </a:br>
            <a:r>
              <a:rPr lang="es-AR" sz="2400" dirty="0" smtClean="0"/>
              <a:t>3-  Farmacológico.</a:t>
            </a:r>
            <a:br>
              <a:rPr lang="es-AR" sz="2400" dirty="0" smtClean="0"/>
            </a:br>
            <a:r>
              <a:rPr lang="es-AR" sz="2400" dirty="0"/>
              <a:t/>
            </a:r>
            <a:br>
              <a:rPr lang="es-AR" sz="2400" dirty="0"/>
            </a:br>
            <a:r>
              <a:rPr lang="es-AR" sz="2400" dirty="0" smtClean="0"/>
              <a:t>4-  Actividad </a:t>
            </a:r>
            <a:r>
              <a:rPr lang="es-AR" sz="2400" dirty="0"/>
              <a:t>Física</a:t>
            </a:r>
            <a:r>
              <a:rPr lang="es-AR" sz="2400" dirty="0" smtClean="0"/>
              <a:t>.</a:t>
            </a:r>
            <a:endParaRPr lang="es-A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69334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3" y="2081336"/>
            <a:ext cx="8915400" cy="3465075"/>
          </a:xfrm>
        </p:spPr>
        <p:txBody>
          <a:bodyPr>
            <a:normAutofit fontScale="90000"/>
          </a:bodyPr>
          <a:lstStyle/>
          <a:p>
            <a:r>
              <a:rPr lang="es-AR" dirty="0"/>
              <a:t/>
            </a:r>
            <a:br>
              <a:rPr lang="es-AR" dirty="0"/>
            </a:br>
            <a:r>
              <a:rPr lang="es-AR" b="1" dirty="0" smtClean="0"/>
              <a:t>ROL </a:t>
            </a:r>
            <a:r>
              <a:rPr lang="es-AR" b="1" dirty="0"/>
              <a:t>DE </a:t>
            </a:r>
            <a:r>
              <a:rPr lang="es-AR" b="1" dirty="0" smtClean="0"/>
              <a:t>ENFERMERIA</a:t>
            </a: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>Se </a:t>
            </a:r>
            <a:r>
              <a:rPr lang="es-AR" dirty="0"/>
              <a:t>basa </a:t>
            </a:r>
            <a:r>
              <a:rPr lang="es-AR" dirty="0" smtClean="0"/>
              <a:t>en:</a:t>
            </a:r>
            <a:br>
              <a:rPr lang="es-AR" dirty="0" smtClean="0"/>
            </a:br>
            <a:r>
              <a:rPr lang="es-AR" dirty="0" smtClean="0"/>
              <a:t>Cuidado</a:t>
            </a:r>
            <a:r>
              <a:rPr lang="es-AR" dirty="0"/>
              <a:t>, </a:t>
            </a:r>
            <a:r>
              <a:rPr lang="es-AR" dirty="0"/>
              <a:t>a</a:t>
            </a:r>
            <a:r>
              <a:rPr lang="es-AR" dirty="0" smtClean="0"/>
              <a:t>tención </a:t>
            </a:r>
            <a:r>
              <a:rPr lang="es-AR" dirty="0"/>
              <a:t>y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la </a:t>
            </a:r>
            <a:r>
              <a:rPr lang="es-AR" dirty="0"/>
              <a:t>educación hacia </a:t>
            </a:r>
            <a:r>
              <a:rPr lang="es-AR" dirty="0" smtClean="0"/>
              <a:t>la persona gestante.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> 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AR" dirty="0" smtClean="0"/>
              <a:t>BIBLIOGRAFIA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>Asociación Latinoamericana de diabetes: Detección y Diagnóstico de la Diabetes Mellitus Gestacional. Salud Perinatal. 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3448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0" y="1512485"/>
            <a:ext cx="8915399" cy="1468800"/>
          </a:xfrm>
        </p:spPr>
        <p:txBody>
          <a:bodyPr>
            <a:noAutofit/>
          </a:bodyPr>
          <a:lstStyle/>
          <a:p>
            <a:r>
              <a:rPr lang="es-ES" sz="2000" dirty="0" smtClean="0"/>
              <a:t>FISIOPATOLOGÍA</a:t>
            </a:r>
            <a:br>
              <a:rPr lang="es-ES" sz="2000" dirty="0" smtClean="0"/>
            </a:br>
            <a:r>
              <a:rPr lang="es-ES" sz="2000" dirty="0" smtClean="0"/>
              <a:t>Causada por </a:t>
            </a:r>
            <a:r>
              <a:rPr lang="es-ES" sz="2000" dirty="0"/>
              <a:t>los efectos bloqueadores de las otras hormonas (hormonas </a:t>
            </a:r>
            <a:r>
              <a:rPr lang="es-ES" sz="2000" dirty="0" smtClean="0"/>
              <a:t>placentarias - el </a:t>
            </a:r>
            <a:r>
              <a:rPr lang="es-ES" sz="2000" dirty="0"/>
              <a:t>cortisol) en la insulina </a:t>
            </a:r>
            <a:r>
              <a:rPr lang="es-ES" sz="2000" dirty="0" smtClean="0"/>
              <a:t>producida por la madre, </a:t>
            </a:r>
            <a:r>
              <a:rPr lang="es-ES" sz="2000" dirty="0"/>
              <a:t>una condición denominada </a:t>
            </a:r>
            <a:r>
              <a:rPr lang="es-ES" sz="2000" b="1" u="sng" dirty="0"/>
              <a:t>R</a:t>
            </a:r>
            <a:r>
              <a:rPr lang="es-ES" sz="2000" b="1" u="sng" dirty="0" smtClean="0"/>
              <a:t>esistencia </a:t>
            </a:r>
            <a:r>
              <a:rPr lang="es-ES" sz="2000" b="1" u="sng" dirty="0"/>
              <a:t>a la Insulina</a:t>
            </a:r>
            <a:r>
              <a:rPr lang="es-ES" sz="2000" dirty="0"/>
              <a:t>, que se presenta generalmente a partir de las 20 semanas de gestación.</a:t>
            </a:r>
            <a:endParaRPr lang="es-AR" sz="20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653428" y="3470750"/>
            <a:ext cx="8915399" cy="1695015"/>
          </a:xfrm>
        </p:spPr>
        <p:txBody>
          <a:bodyPr>
            <a:normAutofit fontScale="85000" lnSpcReduction="10000"/>
          </a:bodyPr>
          <a:lstStyle/>
          <a:p>
            <a:r>
              <a:rPr lang="es-AR" b="1" dirty="0"/>
              <a:t>Al progresar el embarazo va necesitarse    </a:t>
            </a:r>
            <a:r>
              <a:rPr lang="es-AR" b="1" dirty="0">
                <a:sym typeface="Wingdings" panose="05000000000000000000" pitchFamily="2" charset="2"/>
              </a:rPr>
              <a:t></a:t>
            </a:r>
            <a:r>
              <a:rPr lang="es-AR" b="1" dirty="0"/>
              <a:t>   más insulina para sintetizar la glucosa    </a:t>
            </a:r>
            <a:r>
              <a:rPr lang="es-AR" b="1" dirty="0">
                <a:sym typeface="Wingdings" panose="05000000000000000000" pitchFamily="2" charset="2"/>
              </a:rPr>
              <a:t></a:t>
            </a:r>
            <a:r>
              <a:rPr lang="es-AR" b="1" dirty="0"/>
              <a:t>   más esfuerzo del páncreas para aumentar su producción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b="1" dirty="0"/>
          </a:p>
          <a:p>
            <a:r>
              <a:rPr lang="es-AR" b="1" dirty="0"/>
              <a:t>Cuando el páncreas comienza a ser insuficiente para dar respuesta  </a:t>
            </a:r>
            <a:r>
              <a:rPr lang="es-AR" b="1" dirty="0">
                <a:sym typeface="Wingdings" panose="05000000000000000000" pitchFamily="2" charset="2"/>
              </a:rPr>
              <a:t>  </a:t>
            </a:r>
            <a:r>
              <a:rPr lang="es-AR" b="1" dirty="0"/>
              <a:t> se elevan los niveles de glucosa en sangre    </a:t>
            </a:r>
            <a:r>
              <a:rPr lang="es-AR" b="1" dirty="0">
                <a:sym typeface="Wingdings" panose="05000000000000000000" pitchFamily="2" charset="2"/>
              </a:rPr>
              <a:t>    </a:t>
            </a:r>
            <a:r>
              <a:rPr lang="es-AR" b="1" dirty="0"/>
              <a:t>aparece la Diabetes Gestacional.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3917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636322" y="1413164"/>
            <a:ext cx="82414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/>
              <a:t>Al progresar el embarazo va </a:t>
            </a:r>
            <a:r>
              <a:rPr lang="es-AR" b="1" dirty="0" smtClean="0"/>
              <a:t>necesitarse    </a:t>
            </a:r>
            <a:r>
              <a:rPr lang="es-AR" b="1" dirty="0" smtClean="0">
                <a:sym typeface="Wingdings" panose="05000000000000000000" pitchFamily="2" charset="2"/>
              </a:rPr>
              <a:t></a:t>
            </a:r>
            <a:r>
              <a:rPr lang="es-AR" b="1" dirty="0" smtClean="0"/>
              <a:t>   más </a:t>
            </a:r>
            <a:r>
              <a:rPr lang="es-AR" b="1" dirty="0"/>
              <a:t>insulina para </a:t>
            </a:r>
            <a:r>
              <a:rPr lang="es-AR" b="1" dirty="0" smtClean="0"/>
              <a:t>sintetizar </a:t>
            </a:r>
            <a:r>
              <a:rPr lang="es-AR" b="1" dirty="0"/>
              <a:t>la </a:t>
            </a:r>
            <a:r>
              <a:rPr lang="es-AR" b="1" dirty="0" smtClean="0"/>
              <a:t>glucosa    </a:t>
            </a:r>
            <a:r>
              <a:rPr lang="es-AR" b="1" dirty="0" smtClean="0">
                <a:sym typeface="Wingdings" panose="05000000000000000000" pitchFamily="2" charset="2"/>
              </a:rPr>
              <a:t></a:t>
            </a:r>
            <a:r>
              <a:rPr lang="es-AR" b="1" dirty="0" smtClean="0"/>
              <a:t>   más esfuerzo del </a:t>
            </a:r>
            <a:r>
              <a:rPr lang="es-AR" b="1" dirty="0"/>
              <a:t>páncreas </a:t>
            </a:r>
            <a:r>
              <a:rPr lang="es-AR" b="1" dirty="0" smtClean="0"/>
              <a:t>para </a:t>
            </a:r>
            <a:r>
              <a:rPr lang="es-AR" b="1" dirty="0"/>
              <a:t>aumentar su </a:t>
            </a:r>
            <a:r>
              <a:rPr lang="es-AR" b="1" dirty="0" smtClean="0"/>
              <a:t>producción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b="1" dirty="0"/>
          </a:p>
          <a:p>
            <a:r>
              <a:rPr lang="es-AR" b="1" dirty="0" smtClean="0"/>
              <a:t>Cuando el páncreas comienza a ser insuficiente para dar respuesta  </a:t>
            </a:r>
            <a:r>
              <a:rPr lang="es-AR" b="1" dirty="0" smtClean="0">
                <a:sym typeface="Wingdings" panose="05000000000000000000" pitchFamily="2" charset="2"/>
              </a:rPr>
              <a:t>  </a:t>
            </a:r>
            <a:r>
              <a:rPr lang="es-AR" b="1" dirty="0" smtClean="0"/>
              <a:t> </a:t>
            </a:r>
            <a:r>
              <a:rPr lang="es-AR" b="1" dirty="0"/>
              <a:t>se elevan los niveles de glucosa en sangre  </a:t>
            </a:r>
            <a:r>
              <a:rPr lang="es-AR" b="1" dirty="0" smtClean="0"/>
              <a:t>  </a:t>
            </a:r>
            <a:r>
              <a:rPr lang="es-AR" b="1" dirty="0" smtClean="0">
                <a:sym typeface="Wingdings" panose="05000000000000000000" pitchFamily="2" charset="2"/>
              </a:rPr>
              <a:t>    </a:t>
            </a:r>
            <a:r>
              <a:rPr lang="es-AR" b="1" dirty="0" smtClean="0"/>
              <a:t>aparece </a:t>
            </a:r>
            <a:r>
              <a:rPr lang="es-AR" b="1" dirty="0"/>
              <a:t>la Diabetes Gestacional.</a:t>
            </a:r>
          </a:p>
        </p:txBody>
      </p:sp>
    </p:spTree>
    <p:extLst>
      <p:ext uri="{BB962C8B-B14F-4D97-AF65-F5344CB8AC3E}">
        <p14:creationId xmlns:p14="http://schemas.microsoft.com/office/powerpoint/2010/main" val="334973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FACTORES DE </a:t>
            </a:r>
            <a:r>
              <a:rPr lang="es-AR" b="1" dirty="0" smtClean="0"/>
              <a:t>RIESGO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> </a:t>
            </a:r>
            <a:br>
              <a:rPr lang="es-AR" dirty="0"/>
            </a:br>
            <a:r>
              <a:rPr lang="es-AR" dirty="0" smtClean="0"/>
              <a:t>- Obesidad</a:t>
            </a:r>
            <a:r>
              <a:rPr lang="es-AR" dirty="0"/>
              <a:t>.</a:t>
            </a:r>
            <a:br>
              <a:rPr lang="es-AR" dirty="0"/>
            </a:br>
            <a:r>
              <a:rPr lang="es-AR" dirty="0" smtClean="0"/>
              <a:t>- Estrés</a:t>
            </a:r>
            <a:r>
              <a:rPr lang="es-AR" dirty="0"/>
              <a:t>.</a:t>
            </a:r>
            <a:br>
              <a:rPr lang="es-AR" dirty="0"/>
            </a:br>
            <a:r>
              <a:rPr lang="es-AR" dirty="0" smtClean="0"/>
              <a:t>- Embarazo</a:t>
            </a:r>
            <a:r>
              <a:rPr lang="es-AR" dirty="0"/>
              <a:t>.</a:t>
            </a:r>
            <a:br>
              <a:rPr lang="es-AR" dirty="0"/>
            </a:br>
            <a:r>
              <a:rPr lang="es-AR" dirty="0" smtClean="0"/>
              <a:t>- Diabetes </a:t>
            </a:r>
            <a:r>
              <a:rPr lang="es-AR" dirty="0"/>
              <a:t>Gestacional en embarazo anteriores.</a:t>
            </a:r>
            <a:br>
              <a:rPr lang="es-AR" dirty="0"/>
            </a:br>
            <a:r>
              <a:rPr lang="es-AR" dirty="0" smtClean="0"/>
              <a:t>- Mayor </a:t>
            </a:r>
            <a:r>
              <a:rPr lang="es-AR" dirty="0"/>
              <a:t>a 30 años de </a:t>
            </a:r>
            <a:r>
              <a:rPr lang="es-AR" dirty="0" smtClean="0"/>
              <a:t>edad y Adolescentes</a:t>
            </a: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>- Antecedentes </a:t>
            </a:r>
            <a:r>
              <a:rPr lang="es-AR" dirty="0"/>
              <a:t>familiares.</a:t>
            </a:r>
            <a:br>
              <a:rPr lang="es-AR" dirty="0"/>
            </a:br>
            <a:r>
              <a:rPr lang="es-AR" dirty="0" smtClean="0"/>
              <a:t>- Falta </a:t>
            </a:r>
            <a:r>
              <a:rPr lang="es-AR" dirty="0"/>
              <a:t>de actividad física.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8277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469731"/>
            <a:ext cx="8911687" cy="836555"/>
          </a:xfrm>
        </p:spPr>
        <p:txBody>
          <a:bodyPr/>
          <a:lstStyle/>
          <a:p>
            <a:r>
              <a:rPr lang="es-ES" dirty="0" smtClean="0"/>
              <a:t>COMPLICACIONES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21923" y="1543792"/>
            <a:ext cx="3491346" cy="4141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1600" b="1" dirty="0" smtClean="0"/>
              <a:t>MADRE</a:t>
            </a:r>
            <a:endParaRPr lang="es-AR" sz="1600" b="1" dirty="0"/>
          </a:p>
          <a:p>
            <a:r>
              <a:rPr lang="es-AR" sz="1600" dirty="0"/>
              <a:t>Hidramnios: Aumento del líquido amniótico</a:t>
            </a:r>
          </a:p>
          <a:p>
            <a:r>
              <a:rPr lang="es-AR" sz="1600" dirty="0"/>
              <a:t>Trastornos Hipertensivos por cambios vasculares.</a:t>
            </a:r>
          </a:p>
          <a:p>
            <a:r>
              <a:rPr lang="es-AR" sz="1600" dirty="0" err="1"/>
              <a:t>Cetoacidosis</a:t>
            </a:r>
            <a:r>
              <a:rPr lang="es-AR" sz="1600" dirty="0"/>
              <a:t>.</a:t>
            </a:r>
          </a:p>
          <a:p>
            <a:r>
              <a:rPr lang="es-AR" sz="1600" dirty="0"/>
              <a:t>Distocia por desproporción Céfalo pelviana.</a:t>
            </a:r>
          </a:p>
          <a:p>
            <a:r>
              <a:rPr lang="es-AR" sz="1600" dirty="0"/>
              <a:t>Anemia: como resultado de la afección vascular.</a:t>
            </a:r>
          </a:p>
          <a:p>
            <a:r>
              <a:rPr lang="es-AR" sz="1600" dirty="0"/>
              <a:t>Infección de las Vías Urinarias a causa de la glucosuria.</a:t>
            </a:r>
          </a:p>
          <a:p>
            <a:r>
              <a:rPr lang="es-AR" sz="1600" dirty="0"/>
              <a:t>Abortos, Infecciones y mayor incidencia de cesáreas. </a:t>
            </a:r>
          </a:p>
          <a:p>
            <a:pPr marL="0" indent="0">
              <a:buNone/>
            </a:pPr>
            <a:endParaRPr lang="es-AR" sz="16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32666" y="1543792"/>
            <a:ext cx="5471946" cy="51538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b="1" dirty="0" smtClean="0"/>
              <a:t>FETO Y RECIEN NACIDO (RN)</a:t>
            </a:r>
            <a:endParaRPr lang="es-AR" b="1" dirty="0"/>
          </a:p>
          <a:p>
            <a:r>
              <a:rPr lang="es-AR" dirty="0" err="1"/>
              <a:t>Macrosomía</a:t>
            </a:r>
            <a:r>
              <a:rPr lang="es-AR" dirty="0"/>
              <a:t>: Aumento de peso en el momento del nacimiento superior a 4 kilos, es debido a que el aumento de la glucosa materna pasa al feto a través de la placenta e incrementa el desarrollo y crecimiento fetal.</a:t>
            </a:r>
          </a:p>
          <a:p>
            <a:r>
              <a:rPr lang="es-AR" dirty="0"/>
              <a:t>Traumatismos: Debido al exceso del tamaño fetal. (Distocia de hombro)</a:t>
            </a:r>
          </a:p>
          <a:p>
            <a:r>
              <a:rPr lang="es-AR" dirty="0"/>
              <a:t>Hipoglucemia Neonatal: Al nacimiento, al ser interrumpido el paso de la glucosa desde la madre a través de la placenta, el RN continúa consumiendo glucosa debido al exceso de su insulina, en algún momento desciende los niveles de glucosa. (Hipoglucemia)</a:t>
            </a:r>
          </a:p>
          <a:p>
            <a:r>
              <a:rPr lang="es-AR" dirty="0"/>
              <a:t>Riesgo elevado del RN de padecer: Hipocalcemia, </a:t>
            </a:r>
            <a:r>
              <a:rPr lang="es-AR" dirty="0" err="1"/>
              <a:t>Policitemia</a:t>
            </a:r>
            <a:r>
              <a:rPr lang="es-AR" dirty="0"/>
              <a:t>, e </a:t>
            </a:r>
            <a:r>
              <a:rPr lang="es-AR" dirty="0" err="1"/>
              <a:t>Hiperbilirrubinemia</a:t>
            </a:r>
            <a:r>
              <a:rPr lang="es-AR" dirty="0"/>
              <a:t> Neonatal.</a:t>
            </a:r>
          </a:p>
          <a:p>
            <a:r>
              <a:rPr lang="es-AR" dirty="0"/>
              <a:t>Mayor posibilidad de ser obeso en su infancia o más adelante en su vida.</a:t>
            </a:r>
          </a:p>
          <a:p>
            <a:r>
              <a:rPr lang="es-AR" dirty="0"/>
              <a:t>Mayor posibilidad de padecer una intolerancia a la glucosa; en especial con una diabetes tipo II.</a:t>
            </a:r>
          </a:p>
          <a:p>
            <a:r>
              <a:rPr lang="es-AR" dirty="0"/>
              <a:t>Incidencia global de Anomalías Congénitas: Síndrome de Dificultad Respiratoria, Afección en el Sistema Cardiovascular y Mortalidad Perinatal.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22748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DIAGNÓSTICO </a:t>
            </a:r>
            <a:r>
              <a:rPr lang="es-AR" dirty="0"/>
              <a:t>DE DIABETES </a:t>
            </a:r>
            <a:r>
              <a:rPr lang="es-AR" dirty="0" smtClean="0"/>
              <a:t>GESTACIONAL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> </a:t>
            </a:r>
            <a:br>
              <a:rPr lang="es-AR" dirty="0"/>
            </a:br>
            <a:r>
              <a:rPr lang="es-AR" dirty="0" smtClean="0"/>
              <a:t>- La </a:t>
            </a:r>
            <a:r>
              <a:rPr lang="es-AR" dirty="0"/>
              <a:t>evaluación diagnóstica se debe realizar en la primera consulta del </a:t>
            </a:r>
            <a:r>
              <a:rPr lang="es-AR" dirty="0" smtClean="0"/>
              <a:t>embarazo.</a:t>
            </a:r>
            <a:br>
              <a:rPr lang="es-AR" dirty="0" smtClean="0"/>
            </a:b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>- Al término </a:t>
            </a:r>
            <a:r>
              <a:rPr lang="es-AR" dirty="0"/>
              <a:t>del segundo trimestre, en la semana </a:t>
            </a:r>
            <a:r>
              <a:rPr lang="es-AR" dirty="0" smtClean="0"/>
              <a:t>24 -26 </a:t>
            </a:r>
            <a:r>
              <a:rPr lang="es-AR" dirty="0"/>
              <a:t>de gestación en todas las gestantes</a:t>
            </a:r>
            <a:r>
              <a:rPr lang="es-AR" dirty="0" smtClean="0"/>
              <a:t>.</a:t>
            </a:r>
            <a:br>
              <a:rPr lang="es-AR" dirty="0" smtClean="0"/>
            </a:br>
            <a:r>
              <a:rPr lang="es-AR" dirty="0"/>
              <a:t/>
            </a:r>
            <a:br>
              <a:rPr lang="es-AR" dirty="0"/>
            </a:br>
            <a:r>
              <a:rPr lang="es-AR" dirty="0"/>
              <a:t/>
            </a:r>
            <a:br>
              <a:rPr lang="es-AR" dirty="0"/>
            </a:br>
            <a:r>
              <a:rPr lang="es-AR" dirty="0"/>
              <a:t> 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7480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3100" dirty="0"/>
              <a:t>PRUEBAS DE LABORATORIO QUE SE REALIZAN A LAS EMBARAZADAS PARA DETECTAR DIABETES </a:t>
            </a:r>
            <a:r>
              <a:rPr lang="es-AR" sz="3100" dirty="0" smtClean="0"/>
              <a:t>GESTACIONAL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s-AR" b="1" dirty="0"/>
              <a:t>TEST DE </a:t>
            </a:r>
            <a:r>
              <a:rPr lang="es-AR" b="1" dirty="0" smtClean="0"/>
              <a:t>O’SULLIVAN</a:t>
            </a:r>
            <a:r>
              <a:rPr lang="es-AR" b="1" dirty="0"/>
              <a:t>:</a:t>
            </a:r>
          </a:p>
          <a:p>
            <a:pPr marL="0" indent="0">
              <a:buNone/>
            </a:pPr>
            <a:r>
              <a:rPr lang="es-AR" dirty="0" smtClean="0"/>
              <a:t>A </a:t>
            </a:r>
            <a:r>
              <a:rPr lang="es-AR" dirty="0"/>
              <a:t>todas las embarazadas, con independencia de la edad o la existencia de factores de riesgo. Semana 26 de gestación.</a:t>
            </a:r>
          </a:p>
          <a:p>
            <a:r>
              <a:rPr lang="es-AR" dirty="0" smtClean="0"/>
              <a:t>Consiste </a:t>
            </a:r>
            <a:r>
              <a:rPr lang="es-AR" dirty="0"/>
              <a:t>en la extracción de sangre periférica para la medición de Glucemia Basal. A continuación, se administra una carga de 50 gramos de glucosa vía oral y se valora la glucemia una hora después con una segunda extracción. El punto límite superior es de 140mg/100ml. De modo que las concentraciones que no lleguen a esta son normales.</a:t>
            </a:r>
          </a:p>
          <a:p>
            <a:r>
              <a:rPr lang="es-AR" b="1" dirty="0"/>
              <a:t>Si exceden de dicho valor</a:t>
            </a:r>
            <a:r>
              <a:rPr lang="es-AR" dirty="0"/>
              <a:t>, se solicita la Curva de Tolerancia a la Glucosa de tres horas por vía oral. (CTGO</a:t>
            </a:r>
            <a:r>
              <a:rPr lang="es-AR" dirty="0" smtClean="0"/>
              <a:t>).</a:t>
            </a:r>
          </a:p>
          <a:p>
            <a:r>
              <a:rPr lang="es-AR" b="1" dirty="0" smtClean="0"/>
              <a:t>El </a:t>
            </a:r>
            <a:r>
              <a:rPr lang="es-AR" b="1" dirty="0"/>
              <a:t>personal de Enfermería </a:t>
            </a:r>
            <a:r>
              <a:rPr lang="es-AR" dirty="0"/>
              <a:t>que realiza debe asegurarse de que la dosis de glucosa prescripta ha sido ingerida e informar sobre:</a:t>
            </a:r>
          </a:p>
          <a:p>
            <a:pPr lvl="0">
              <a:buAutoNum type="arabicParenR"/>
            </a:pPr>
            <a:r>
              <a:rPr lang="es-AR" dirty="0" smtClean="0"/>
              <a:t>La </a:t>
            </a:r>
            <a:r>
              <a:rPr lang="es-AR" dirty="0"/>
              <a:t>hora de la 2da </a:t>
            </a:r>
            <a:r>
              <a:rPr lang="es-AR" dirty="0" smtClean="0"/>
              <a:t>extracción.</a:t>
            </a:r>
          </a:p>
          <a:p>
            <a:pPr lvl="0">
              <a:buAutoNum type="arabicParenR"/>
            </a:pPr>
            <a:r>
              <a:rPr lang="es-AR" dirty="0" smtClean="0"/>
              <a:t>Ayuno </a:t>
            </a:r>
            <a:r>
              <a:rPr lang="es-AR" dirty="0"/>
              <a:t>hasta terminada la </a:t>
            </a:r>
            <a:r>
              <a:rPr lang="es-AR" dirty="0" smtClean="0"/>
              <a:t>prueba.</a:t>
            </a:r>
          </a:p>
          <a:p>
            <a:pPr lvl="0">
              <a:buAutoNum type="arabicParenR"/>
            </a:pPr>
            <a:r>
              <a:rPr lang="es-AR" dirty="0" smtClean="0"/>
              <a:t>La </a:t>
            </a:r>
            <a:r>
              <a:rPr lang="es-AR" dirty="0"/>
              <a:t>posible aparición de náuseas y vómitos. (se repite la prueba otro </a:t>
            </a:r>
            <a:r>
              <a:rPr lang="es-AR" dirty="0" smtClean="0"/>
              <a:t>día)</a:t>
            </a:r>
          </a:p>
          <a:p>
            <a:pPr lvl="0">
              <a:buAutoNum type="arabicParenR"/>
            </a:pPr>
            <a:r>
              <a:rPr lang="es-AR" dirty="0" smtClean="0"/>
              <a:t>Informar </a:t>
            </a:r>
            <a:r>
              <a:rPr lang="es-AR" dirty="0"/>
              <a:t>sobre su finalidad.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79345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2800" dirty="0"/>
              <a:t>PRUEBAS DE LABORATORIO QUE SE REALIZAN A LAS EMBARAZADAS PARA DETECTAR DIABETES GESTACIONAL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14701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s-AR" b="1" dirty="0"/>
              <a:t>CURVA DE TOLERANCIA A LA GLUCOSA (PTGO</a:t>
            </a:r>
            <a:r>
              <a:rPr lang="es-AR" b="1" dirty="0" smtClean="0"/>
              <a:t>)</a:t>
            </a:r>
            <a:r>
              <a:rPr lang="es-AR" b="1" dirty="0"/>
              <a:t> </a:t>
            </a:r>
          </a:p>
          <a:p>
            <a:r>
              <a:rPr lang="es-AR" dirty="0"/>
              <a:t>Después de una muestra de sangre en </a:t>
            </a:r>
            <a:r>
              <a:rPr lang="es-AR" dirty="0" smtClean="0"/>
              <a:t>Ayunas (1°), </a:t>
            </a:r>
            <a:r>
              <a:rPr lang="es-AR" dirty="0"/>
              <a:t>se realiza la determinación de glucosa en plasma, si ésta NO es superior a 140mg/100ml, </a:t>
            </a:r>
            <a:r>
              <a:rPr lang="es-ES" dirty="0" smtClean="0"/>
              <a:t>administrar</a:t>
            </a:r>
            <a:r>
              <a:rPr lang="es-ES" dirty="0"/>
              <a:t>: 75 g de glucosa anhidra en 375 ml de agua (o solución equivalente</a:t>
            </a:r>
            <a:r>
              <a:rPr lang="es-ES" dirty="0" smtClean="0"/>
              <a:t>). </a:t>
            </a:r>
            <a:r>
              <a:rPr lang="es-ES" dirty="0"/>
              <a:t>Se ingiere en 5 minutos aproximadamente</a:t>
            </a:r>
            <a:r>
              <a:rPr lang="es-ES" dirty="0" smtClean="0"/>
              <a:t>. </a:t>
            </a:r>
            <a:r>
              <a:rPr lang="es-ES" dirty="0"/>
              <a:t>Extracción a los 120 minutos, a partir del comienzo de la ingesta</a:t>
            </a:r>
            <a:r>
              <a:rPr lang="es-ES" dirty="0" smtClean="0"/>
              <a:t>.</a:t>
            </a: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Posteriormente </a:t>
            </a:r>
            <a:r>
              <a:rPr lang="es-AR" dirty="0"/>
              <a:t>se realizarán extracciones para determinación de glucosa en suero al cabo de </a:t>
            </a:r>
            <a:r>
              <a:rPr lang="es-AR" b="1" dirty="0"/>
              <a:t>1</a:t>
            </a:r>
            <a:r>
              <a:rPr lang="es-AR" dirty="0" smtClean="0"/>
              <a:t>, </a:t>
            </a:r>
            <a:r>
              <a:rPr lang="es-AR" b="1" dirty="0"/>
              <a:t>2</a:t>
            </a:r>
            <a:r>
              <a:rPr lang="es-AR" dirty="0" smtClean="0"/>
              <a:t> </a:t>
            </a:r>
            <a:r>
              <a:rPr lang="es-AR" dirty="0"/>
              <a:t>y </a:t>
            </a:r>
            <a:r>
              <a:rPr lang="es-AR" b="1" dirty="0"/>
              <a:t>3</a:t>
            </a:r>
            <a:r>
              <a:rPr lang="es-AR" dirty="0" smtClean="0"/>
              <a:t> </a:t>
            </a:r>
            <a:r>
              <a:rPr lang="es-AR" dirty="0"/>
              <a:t>horas posteriores a la ingesta, por lo que en total serán </a:t>
            </a:r>
            <a:r>
              <a:rPr lang="es-AR" b="1" dirty="0"/>
              <a:t>4 las extracciones</a:t>
            </a:r>
            <a:r>
              <a:rPr lang="es-AR" dirty="0"/>
              <a:t>.</a:t>
            </a:r>
          </a:p>
          <a:p>
            <a:pPr lvl="0"/>
            <a:r>
              <a:rPr lang="es-AR" dirty="0"/>
              <a:t>En caso de estar por debajo de los límites expresada en la tabla, la prueba sería normal.</a:t>
            </a:r>
          </a:p>
          <a:p>
            <a:pPr lvl="0"/>
            <a:r>
              <a:rPr lang="es-AR" dirty="0"/>
              <a:t>Si se excede en dos o más mediciones, la prueba sería Positiva, y la gestante sería diagnosticada como Diabética Gestacional.</a:t>
            </a:r>
          </a:p>
          <a:p>
            <a:pPr lvl="0"/>
            <a:r>
              <a:rPr lang="es-AR" dirty="0"/>
              <a:t>Cuando hay un </a:t>
            </a:r>
            <a:r>
              <a:rPr lang="es-AR" b="1" dirty="0"/>
              <a:t>aumento de una sola medición se diagnostica Anormalidad subclínica </a:t>
            </a:r>
            <a:r>
              <a:rPr lang="es-AR" dirty="0"/>
              <a:t>y debe repetirse la curva en un mes.</a:t>
            </a:r>
          </a:p>
          <a:p>
            <a:pPr lvl="0"/>
            <a:r>
              <a:rPr lang="es-AR" dirty="0"/>
              <a:t>Si hay factores de riesgo importante se debe repetir la PTGO a las 32 o 34 semanas de gestación en aquellas gestantes que dieron Positivo en la prueba O ‘Sullivan pero que mostraron una curva Normal.</a:t>
            </a:r>
          </a:p>
          <a:p>
            <a:pPr lvl="0"/>
            <a:r>
              <a:rPr lang="es-AR" b="1" dirty="0"/>
              <a:t>Si No tolera la glucosa vía oral</a:t>
            </a:r>
            <a:r>
              <a:rPr lang="es-AR" dirty="0"/>
              <a:t>, se sustituye por una curva de tolerancia por vía endovenosa con una carga de 25gs.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90513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RECOMENDACIÓN </a:t>
            </a:r>
            <a:br>
              <a:rPr lang="es-ES" dirty="0"/>
            </a:br>
            <a:r>
              <a:rPr lang="es-ES" sz="2000" dirty="0"/>
              <a:t>La Federación Argentina de Ginecología y Obstetricia (</a:t>
            </a:r>
            <a:r>
              <a:rPr lang="es-ES" sz="2000" dirty="0" err="1"/>
              <a:t>Fasgo</a:t>
            </a:r>
            <a:r>
              <a:rPr lang="es-ES" sz="2000" dirty="0" smtClean="0"/>
              <a:t>)</a:t>
            </a:r>
            <a:endParaRPr lang="es-AR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/>
              <a:t>Se recomienda que toda gestante que presente en su primer control (principalmente en el primer trimestre del embarazo) valores de glucemia compatibles con diabetes mellitus sea considerada y tratada como una diabética </a:t>
            </a:r>
            <a:r>
              <a:rPr lang="es-ES" dirty="0" err="1"/>
              <a:t>pregestacional</a:t>
            </a:r>
            <a:r>
              <a:rPr lang="es-ES" dirty="0"/>
              <a:t>. Estos criterios incluyen: </a:t>
            </a:r>
            <a:endParaRPr lang="es-ES" dirty="0" smtClean="0"/>
          </a:p>
          <a:p>
            <a:r>
              <a:rPr lang="es-ES" dirty="0" smtClean="0"/>
              <a:t>Glucemias </a:t>
            </a:r>
            <a:r>
              <a:rPr lang="es-ES" dirty="0"/>
              <a:t>en ayunas </a:t>
            </a:r>
            <a:r>
              <a:rPr lang="es-ES" dirty="0" smtClean="0"/>
              <a:t>                                      ≥  </a:t>
            </a:r>
            <a:r>
              <a:rPr lang="es-ES" dirty="0"/>
              <a:t>126 mg/dl (7mmol/L)</a:t>
            </a:r>
            <a:r>
              <a:rPr lang="es-ES" dirty="0" smtClean="0"/>
              <a:t>   </a:t>
            </a:r>
          </a:p>
          <a:p>
            <a:r>
              <a:rPr lang="es-ES" dirty="0" smtClean="0"/>
              <a:t>Glucemias </a:t>
            </a:r>
            <a:r>
              <a:rPr lang="es-ES" dirty="0"/>
              <a:t>al acecho </a:t>
            </a:r>
            <a:r>
              <a:rPr lang="es-ES" dirty="0" smtClean="0"/>
              <a:t>                        ≥  </a:t>
            </a:r>
            <a:r>
              <a:rPr lang="es-ES" dirty="0"/>
              <a:t>200 mg/dl con síntomas (11,1 </a:t>
            </a:r>
            <a:r>
              <a:rPr lang="es-ES" dirty="0" err="1"/>
              <a:t>mmol</a:t>
            </a:r>
            <a:r>
              <a:rPr lang="es-ES" dirty="0"/>
              <a:t>/l)</a:t>
            </a:r>
            <a:r>
              <a:rPr lang="es-ES" dirty="0" smtClean="0"/>
              <a:t>                                        </a:t>
            </a:r>
          </a:p>
          <a:p>
            <a:r>
              <a:rPr lang="es-ES" dirty="0" smtClean="0"/>
              <a:t>Glucemia </a:t>
            </a:r>
            <a:r>
              <a:rPr lang="es-ES" dirty="0"/>
              <a:t>a los 120 minutos de </a:t>
            </a:r>
            <a:r>
              <a:rPr lang="es-ES" dirty="0" smtClean="0"/>
              <a:t>una PTOG    ≥  </a:t>
            </a:r>
            <a:r>
              <a:rPr lang="es-ES" dirty="0"/>
              <a:t>200 mg/dl (11,1 </a:t>
            </a:r>
            <a:r>
              <a:rPr lang="es-ES" dirty="0" err="1"/>
              <a:t>mmol</a:t>
            </a:r>
            <a:r>
              <a:rPr lang="es-ES" dirty="0"/>
              <a:t>/L) 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entiende por ayuno un periodo de al menos 8 horas sin ingesta calórica.  En relación a la glucemia en ayunas, a excepción de valores de hiperglucemia muy elevados, que no dejen lugar a dudas, se sugiere la confirmación.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4634334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1473</TotalTime>
  <Words>787</Words>
  <Application>Microsoft Office PowerPoint</Application>
  <PresentationFormat>Panorámica</PresentationFormat>
  <Paragraphs>69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Espiral</vt:lpstr>
      <vt:lpstr>DIABETES GESTACIONAL</vt:lpstr>
      <vt:lpstr>FISIOPATOLOGÍA Causada por los efectos bloqueadores de las otras hormonas (hormonas placentarias - el cortisol) en la insulina producida por la madre, una condición denominada Resistencia a la Insulina, que se presenta generalmente a partir de las 20 semanas de gestación.</vt:lpstr>
      <vt:lpstr>Presentación de PowerPoint</vt:lpstr>
      <vt:lpstr>FACTORES DE RIESGO   - Obesidad. - Estrés. - Embarazo. - Diabetes Gestacional en embarazo anteriores. - Mayor a 30 años de edad y Adolescentes - Antecedentes familiares. - Falta de actividad física. </vt:lpstr>
      <vt:lpstr>COMPLICACIONES</vt:lpstr>
      <vt:lpstr>DIAGNÓSTICO DE DIABETES GESTACIONAL   - La evaluación diagnóstica se debe realizar en la primera consulta del embarazo.  - Al término del segundo trimestre, en la semana 24 -26 de gestación en todas las gestantes.     </vt:lpstr>
      <vt:lpstr>PRUEBAS DE LABORATORIO QUE SE REALIZAN A LAS EMBARAZADAS PARA DETECTAR DIABETES GESTACIONAL </vt:lpstr>
      <vt:lpstr>PRUEBAS DE LABORATORIO QUE SE REALIZAN A LAS EMBARAZADAS PARA DETECTAR DIABETES GESTACIONAL</vt:lpstr>
      <vt:lpstr>RECOMENDACIÓN  La Federación Argentina de Ginecología y Obstetricia (Fasgo)</vt:lpstr>
      <vt:lpstr>TRATAMIENTO</vt:lpstr>
      <vt:lpstr>LOS PILARES PARA SU ADECUADO TRATAMIENTO   1-  Educación Diabetológica  2-  Plan de alimentación.  3-  Farmacológico.  4-  Actividad Física.</vt:lpstr>
      <vt:lpstr> ROL DE ENFERMERIA Se basa en: Cuidado, atención y  la educación hacia la persona gestante.  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GESTACIONAL</dc:title>
  <dc:creator>Cuenta Microsoft</dc:creator>
  <cp:lastModifiedBy>Cuenta Microsoft</cp:lastModifiedBy>
  <cp:revision>9</cp:revision>
  <dcterms:created xsi:type="dcterms:W3CDTF">2025-11-05T14:07:38Z</dcterms:created>
  <dcterms:modified xsi:type="dcterms:W3CDTF">2025-11-06T14:40:43Z</dcterms:modified>
</cp:coreProperties>
</file>