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8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984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482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8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00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120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8910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966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691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49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673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50EE227-1FA6-40D8-9825-B5CA6DA71004}" type="datetimeFigureOut">
              <a:rPr lang="es-AR" smtClean="0"/>
              <a:t>6/4/2026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C8A34CF-9638-472B-988F-D9938E2658D7}" type="slidenum">
              <a:rPr lang="es-AR" smtClean="0"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85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4000" b="1" spc="0" dirty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9BBB5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/>
              </a:rPr>
              <a:t>LAS HEMORRAGIAS DURANTE EL EMBARAZO</a:t>
            </a:r>
            <a:br>
              <a:rPr lang="es-AR" sz="4000" b="1" spc="0" dirty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9BBB5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/>
              </a:rPr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s-AR" sz="2800" b="1" cap="none" spc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HEMORRAGIAS DE LA PRIMERA MITAD DEL EMBARAZO </a:t>
            </a:r>
            <a:endParaRPr lang="es-AR" sz="2800" cap="none" spc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0174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400" b="1" spc="0" dirty="0" smtClean="0">
                <a:solidFill>
                  <a:srgbClr val="00B050"/>
                </a:solidFill>
                <a:latin typeface="Calibri"/>
              </a:rPr>
              <a:t>ABORTO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A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Interrupción espontánea o provocada del embarazo: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AR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Antes </a:t>
            </a:r>
            <a:r>
              <a:rPr lang="es-A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las 20 semanas de amenorrea, 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s-AR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s-A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 de la gestación con peso inferior a 500 </a:t>
            </a:r>
            <a:r>
              <a:rPr lang="es-AR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grs</a:t>
            </a:r>
            <a:r>
              <a:rPr lang="es-AR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s-E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Tipos: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a) </a:t>
            </a:r>
            <a:r>
              <a:rPr lang="es-AR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Espontáneos: 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Amenaza de aborto, Aborto inminente,  </a:t>
            </a:r>
            <a:r>
              <a:rPr lang="es-AR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Aborto 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diferido, Aborto en curso, Aborto incompleta, Aborto completo, Aborto infectado, Aborto habitual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AR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s-AR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Provocados: </a:t>
            </a:r>
            <a:r>
              <a:rPr lang="es-AR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IVE e ILE</a:t>
            </a:r>
            <a:endParaRPr lang="es-AR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AR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4748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b="1" spc="0" dirty="0">
                <a:solidFill>
                  <a:srgbClr val="00B050"/>
                </a:solidFill>
                <a:latin typeface="Calibri"/>
              </a:rPr>
              <a:t>Embarazo ectópico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 la nidación y el desarrollo del huevo fuera de la cavidad del útero. </a:t>
            </a:r>
          </a:p>
          <a:p>
            <a:r>
              <a:rPr lang="es-AR" dirty="0"/>
              <a:t>La ubicación puede ser. </a:t>
            </a:r>
            <a:r>
              <a:rPr lang="es-AR" dirty="0" err="1"/>
              <a:t>tubárica</a:t>
            </a:r>
            <a:r>
              <a:rPr lang="es-AR" dirty="0"/>
              <a:t>, </a:t>
            </a:r>
            <a:r>
              <a:rPr lang="es-AR" dirty="0" err="1"/>
              <a:t>tuboovárica</a:t>
            </a:r>
            <a:r>
              <a:rPr lang="es-AR" dirty="0"/>
              <a:t>, ovárica, abdominal, </a:t>
            </a:r>
            <a:r>
              <a:rPr lang="es-AR" dirty="0" err="1"/>
              <a:t>intraligamentaria</a:t>
            </a:r>
            <a:r>
              <a:rPr lang="es-AR" dirty="0"/>
              <a:t> y cervical. </a:t>
            </a:r>
          </a:p>
          <a:p>
            <a:r>
              <a:rPr lang="es-AR" dirty="0"/>
              <a:t>La </a:t>
            </a:r>
            <a:r>
              <a:rPr lang="es-AR" dirty="0" err="1"/>
              <a:t>tubárica</a:t>
            </a:r>
            <a:r>
              <a:rPr lang="es-AR" dirty="0"/>
              <a:t> es la implantación más común (95%) y según la porción de la trompa que ocupe el huevo, se la subdivide en:  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dirty="0"/>
              <a:t> </a:t>
            </a:r>
            <a:r>
              <a:rPr lang="es-AR" dirty="0" smtClean="0"/>
              <a:t>         a</a:t>
            </a:r>
            <a:r>
              <a:rPr lang="es-AR" dirty="0"/>
              <a:t>) Intersticial o </a:t>
            </a:r>
            <a:r>
              <a:rPr lang="es-AR" dirty="0" err="1"/>
              <a:t>intramural</a:t>
            </a:r>
            <a:r>
              <a:rPr lang="es-AR" dirty="0"/>
              <a:t>: en la porción de la trompa que recorre la pared del útero.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dirty="0"/>
              <a:t> </a:t>
            </a:r>
            <a:r>
              <a:rPr lang="es-AR" dirty="0" smtClean="0"/>
              <a:t>         b</a:t>
            </a:r>
            <a:r>
              <a:rPr lang="es-AR" dirty="0"/>
              <a:t>) </a:t>
            </a:r>
            <a:r>
              <a:rPr lang="es-AR" dirty="0" err="1"/>
              <a:t>lstmica</a:t>
            </a:r>
            <a:r>
              <a:rPr lang="es-AR" dirty="0"/>
              <a:t>: en la porción media y más estrecha de la trompa (10%). 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dirty="0"/>
              <a:t> </a:t>
            </a:r>
            <a:r>
              <a:rPr lang="es-AR" dirty="0" smtClean="0"/>
              <a:t>         c</a:t>
            </a:r>
            <a:r>
              <a:rPr lang="es-AR" dirty="0"/>
              <a:t>) Ampollar: en el tercio externo de la trompa: es la más frecuente de todas (75%). 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dirty="0"/>
              <a:t> </a:t>
            </a:r>
            <a:r>
              <a:rPr lang="es-AR" dirty="0" smtClean="0"/>
              <a:t>         d</a:t>
            </a:r>
            <a:r>
              <a:rPr lang="es-AR" dirty="0"/>
              <a:t>) </a:t>
            </a:r>
            <a:r>
              <a:rPr lang="es-AR" dirty="0" err="1"/>
              <a:t>lnfundibular</a:t>
            </a:r>
            <a:r>
              <a:rPr lang="es-AR" dirty="0"/>
              <a:t>: en las franjas del pabellón de la trompa.</a:t>
            </a:r>
          </a:p>
        </p:txBody>
      </p:sp>
    </p:spTree>
    <p:extLst>
      <p:ext uri="{BB962C8B-B14F-4D97-AF65-F5344CB8AC3E}">
        <p14:creationId xmlns:p14="http://schemas.microsoft.com/office/powerpoint/2010/main" val="2378695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b="1" spc="0" dirty="0">
                <a:solidFill>
                  <a:srgbClr val="C0504D">
                    <a:lumMod val="75000"/>
                  </a:srgbClr>
                </a:solidFill>
                <a:latin typeface="Calibri"/>
              </a:rPr>
              <a:t>Mola </a:t>
            </a:r>
            <a:r>
              <a:rPr lang="es-AR" sz="4400" b="1" spc="0" dirty="0" err="1" smtClean="0">
                <a:solidFill>
                  <a:srgbClr val="C0504D">
                    <a:lumMod val="75000"/>
                  </a:srgbClr>
                </a:solidFill>
                <a:latin typeface="Calibri"/>
              </a:rPr>
              <a:t>Hidatiforme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s-AR" sz="2400" dirty="0" smtClean="0">
                <a:solidFill>
                  <a:prstClr val="black"/>
                </a:solidFill>
              </a:rPr>
              <a:t> Es </a:t>
            </a:r>
            <a:r>
              <a:rPr lang="es-AR" sz="2400" dirty="0">
                <a:solidFill>
                  <a:prstClr val="black"/>
                </a:solidFill>
              </a:rPr>
              <a:t>una degeneración quística edematosa de las vellosidades </a:t>
            </a:r>
            <a:r>
              <a:rPr lang="es-AR" sz="2400" dirty="0" err="1">
                <a:solidFill>
                  <a:prstClr val="black"/>
                </a:solidFill>
              </a:rPr>
              <a:t>coriales</a:t>
            </a:r>
            <a:r>
              <a:rPr lang="es-AR" sz="2400" dirty="0">
                <a:solidFill>
                  <a:prstClr val="black"/>
                </a:solidFill>
              </a:rPr>
              <a:t>, que abarca la placenta y el resto del complejo ovular.(mola vesicular, mola en racimos o </a:t>
            </a:r>
            <a:r>
              <a:rPr lang="es-AR" sz="2400" dirty="0" err="1">
                <a:solidFill>
                  <a:prstClr val="black"/>
                </a:solidFill>
              </a:rPr>
              <a:t>mixoma</a:t>
            </a:r>
            <a:r>
              <a:rPr lang="es-AR" sz="2400" dirty="0">
                <a:solidFill>
                  <a:prstClr val="black"/>
                </a:solidFill>
              </a:rPr>
              <a:t> placentario)</a:t>
            </a:r>
          </a:p>
          <a:p>
            <a:pPr lvl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s-AR" sz="2400" dirty="0" smtClean="0">
                <a:solidFill>
                  <a:prstClr val="black"/>
                </a:solidFill>
              </a:rPr>
              <a:t> La </a:t>
            </a:r>
            <a:r>
              <a:rPr lang="es-AR" sz="2400" dirty="0">
                <a:solidFill>
                  <a:prstClr val="black"/>
                </a:solidFill>
              </a:rPr>
              <a:t>frecuencia media se calcula en uno cada mil embarazos, aunque en algunos </a:t>
            </a:r>
            <a:r>
              <a:rPr lang="es-AR" sz="2400" dirty="0" err="1">
                <a:solidFill>
                  <a:prstClr val="black"/>
                </a:solidFill>
              </a:rPr>
              <a:t>paises</a:t>
            </a:r>
            <a:r>
              <a:rPr lang="es-AR" sz="2400" dirty="0">
                <a:solidFill>
                  <a:prstClr val="black"/>
                </a:solidFill>
              </a:rPr>
              <a:t> de Asia y América Central es superior, es mayor en multíparas y en mujeres de edad avanzada. </a:t>
            </a:r>
          </a:p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s-AR" sz="2400" dirty="0" smtClean="0">
                <a:solidFill>
                  <a:prstClr val="black"/>
                </a:solidFill>
              </a:rPr>
              <a:t> Puede </a:t>
            </a:r>
            <a:r>
              <a:rPr lang="es-AR" sz="2400" dirty="0">
                <a:solidFill>
                  <a:prstClr val="black"/>
                </a:solidFill>
              </a:rPr>
              <a:t>repetirse en embarazos ulteriores. </a:t>
            </a:r>
          </a:p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s-AR" sz="2400" dirty="0" smtClean="0">
                <a:solidFill>
                  <a:prstClr val="black"/>
                </a:solidFill>
              </a:rPr>
              <a:t> El </a:t>
            </a:r>
            <a:r>
              <a:rPr lang="es-AR" sz="2400" dirty="0">
                <a:solidFill>
                  <a:prstClr val="black"/>
                </a:solidFill>
              </a:rPr>
              <a:t>examen macroscópico muestra la placenta trasformada en un racimo de vesículas claras de tamaño variable, entre 2 o 3 .mm Y hasta 3 cm; entre las vesículas se observan restos de decidua, y coágulos sanguíneos organizados.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4142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400" b="1" spc="0" dirty="0" err="1" smtClean="0">
                <a:solidFill>
                  <a:srgbClr val="C0504D">
                    <a:lumMod val="75000"/>
                  </a:srgbClr>
                </a:solidFill>
                <a:latin typeface="Calibri"/>
              </a:rPr>
              <a:t>Coriocarcinoma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es-AR" sz="3000" dirty="0" smtClean="0">
                <a:solidFill>
                  <a:prstClr val="black"/>
                </a:solidFill>
              </a:rPr>
              <a:t> Neoformación </a:t>
            </a:r>
            <a:r>
              <a:rPr lang="es-AR" sz="3000" dirty="0">
                <a:solidFill>
                  <a:prstClr val="black"/>
                </a:solidFill>
              </a:rPr>
              <a:t>maligna del útero originada en el corion y emigrada a los deciduas, es el resultado alejado de una mola vesicular después de su expulsión.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es-AR" sz="3000" dirty="0" smtClean="0">
                <a:solidFill>
                  <a:prstClr val="black"/>
                </a:solidFill>
              </a:rPr>
              <a:t> Frecuencia</a:t>
            </a:r>
            <a:r>
              <a:rPr lang="es-AR" sz="3000" dirty="0">
                <a:solidFill>
                  <a:prstClr val="black"/>
                </a:solidFill>
              </a:rPr>
              <a:t>. Entre 6 y 1O%  en mujeres jóvenes. </a:t>
            </a:r>
            <a:endParaRPr lang="es-AR" sz="3000" dirty="0" smtClean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es-AR" sz="3000" dirty="0">
                <a:solidFill>
                  <a:prstClr val="black"/>
                </a:solidFill>
              </a:rPr>
              <a:t> </a:t>
            </a:r>
            <a:r>
              <a:rPr lang="es-AR" sz="3000" dirty="0" smtClean="0">
                <a:solidFill>
                  <a:prstClr val="black"/>
                </a:solidFill>
              </a:rPr>
              <a:t>Sintomatología</a:t>
            </a:r>
            <a:r>
              <a:rPr lang="es-AR" sz="3000" dirty="0">
                <a:solidFill>
                  <a:prstClr val="black"/>
                </a:solidFill>
              </a:rPr>
              <a:t>. Reaparición de algunos síntomas de la mola que parecían involucionados: </a:t>
            </a:r>
          </a:p>
          <a:p>
            <a:pPr marL="514350" lvl="0" indent="-51435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lang="es-AR" sz="3000" dirty="0">
                <a:solidFill>
                  <a:prstClr val="black"/>
                </a:solidFill>
              </a:rPr>
              <a:t>metrorragias; </a:t>
            </a:r>
          </a:p>
          <a:p>
            <a:pPr marL="514350" lvl="0" indent="-51435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lang="es-AR" sz="3000" dirty="0">
                <a:solidFill>
                  <a:prstClr val="black"/>
                </a:solidFill>
              </a:rPr>
              <a:t>aumento acentuado del tamaño del útero; </a:t>
            </a:r>
          </a:p>
          <a:p>
            <a:pPr marL="514350" lvl="0" indent="-51435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 startAt="3"/>
              <a:defRPr/>
            </a:pPr>
            <a:r>
              <a:rPr lang="es-AR" sz="3000" dirty="0">
                <a:solidFill>
                  <a:prstClr val="black"/>
                </a:solidFill>
              </a:rPr>
              <a:t>persistencia de los quistes </a:t>
            </a:r>
            <a:r>
              <a:rPr lang="es-AR" sz="3000" dirty="0" err="1">
                <a:solidFill>
                  <a:prstClr val="black"/>
                </a:solidFill>
              </a:rPr>
              <a:t>luteioicos</a:t>
            </a:r>
            <a:r>
              <a:rPr lang="es-AR" sz="3000" dirty="0">
                <a:solidFill>
                  <a:prstClr val="black"/>
                </a:solidFill>
              </a:rPr>
              <a:t>; </a:t>
            </a:r>
          </a:p>
          <a:p>
            <a:pPr marL="514350" lvl="0" indent="-51435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 startAt="3"/>
              <a:defRPr/>
            </a:pPr>
            <a:r>
              <a:rPr lang="es-AR" sz="3000" dirty="0">
                <a:solidFill>
                  <a:prstClr val="black"/>
                </a:solidFill>
              </a:rPr>
              <a:t>aumento de las gonadotrofinas. Metástasis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755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b="1" spc="0" dirty="0">
                <a:solidFill>
                  <a:srgbClr val="00B050"/>
                </a:solidFill>
                <a:latin typeface="Calibri"/>
                <a:cs typeface="+mn-cs"/>
              </a:rPr>
              <a:t>Embarazo de alto riesgo</a:t>
            </a:r>
            <a:endParaRPr lang="es-AR" sz="4400" dirty="0">
              <a:solidFill>
                <a:srgbClr val="00B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s-AR" sz="3200" b="1" dirty="0" smtClean="0">
                <a:solidFill>
                  <a:prstClr val="black"/>
                </a:solidFill>
              </a:rPr>
              <a:t>La </a:t>
            </a:r>
            <a:r>
              <a:rPr lang="es-AR" sz="3200" b="1" dirty="0">
                <a:solidFill>
                  <a:prstClr val="black"/>
                </a:solidFill>
              </a:rPr>
              <a:t>madre, el feto y/o el neonato tienen una mayor probabilidad de enfermar, morir o padecer secuelas antes o después del parto.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s-AR" sz="3200" b="1" dirty="0">
                <a:solidFill>
                  <a:prstClr val="black"/>
                </a:solidFill>
              </a:rPr>
              <a:t>Mortalidad fetal se divide </a:t>
            </a:r>
            <a:r>
              <a:rPr lang="es-AR" sz="3200" b="1" dirty="0" smtClean="0">
                <a:solidFill>
                  <a:prstClr val="black"/>
                </a:solidFill>
              </a:rPr>
              <a:t>en: </a:t>
            </a:r>
            <a:endParaRPr lang="es-AR" sz="3200" b="1" dirty="0">
              <a:solidFill>
                <a:prstClr val="black"/>
              </a:solidFill>
            </a:endParaRPr>
          </a:p>
          <a:p>
            <a:pPr marL="514350" lvl="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defRPr/>
            </a:pPr>
            <a:r>
              <a:rPr lang="es-AR" sz="3200" b="1" dirty="0">
                <a:solidFill>
                  <a:prstClr val="black"/>
                </a:solidFill>
              </a:rPr>
              <a:t>temprana o aborto: antes de las 22 semanas para unos o antes de las 20 semanas para otros; menor a 500 g), </a:t>
            </a:r>
          </a:p>
          <a:p>
            <a:pPr marL="514350" lvl="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defRPr/>
            </a:pPr>
            <a:r>
              <a:rPr lang="es-AR" sz="3200" b="1" dirty="0">
                <a:solidFill>
                  <a:prstClr val="black"/>
                </a:solidFill>
              </a:rPr>
              <a:t>intermedia (entre las 22 y las 27 semanas; entre 500-999 g) y </a:t>
            </a:r>
          </a:p>
          <a:p>
            <a:pPr marL="514350" lvl="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defRPr/>
            </a:pPr>
            <a:r>
              <a:rPr lang="es-AR" sz="3200" b="1" dirty="0">
                <a:solidFill>
                  <a:prstClr val="black"/>
                </a:solidFill>
              </a:rPr>
              <a:t>tardía a partir de las 28 semanas; 1000 g o mas).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8010761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501</Words>
  <Application>Microsoft Office PowerPoint</Application>
  <PresentationFormat>Panorámica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Retrospección</vt:lpstr>
      <vt:lpstr>LAS HEMORRAGIAS DURANTE EL EMBARAZO </vt:lpstr>
      <vt:lpstr>ABORTO</vt:lpstr>
      <vt:lpstr>Embarazo ectópico</vt:lpstr>
      <vt:lpstr>Mola Hidatiforme</vt:lpstr>
      <vt:lpstr>Coriocarcinoma</vt:lpstr>
      <vt:lpstr>Embarazo de alto riesgo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HEMORRAGIAS DURANTE EL EMBARAZO</dc:title>
  <dc:creator>Cuenta Microsoft</dc:creator>
  <cp:lastModifiedBy>Cuenta Microsoft</cp:lastModifiedBy>
  <cp:revision>4</cp:revision>
  <dcterms:created xsi:type="dcterms:W3CDTF">2026-04-06T20:12:27Z</dcterms:created>
  <dcterms:modified xsi:type="dcterms:W3CDTF">2026-04-06T20:54:21Z</dcterms:modified>
</cp:coreProperties>
</file>