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4198AA-E3FF-41AC-866E-537931A4B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846319B-ABBE-4537-9D63-C6AF9B566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3A036CD-3526-427A-989E-53ECEBDE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49A2F3F-5EF6-4567-98E3-1A82ABCA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9FB4464-4739-472F-A4D2-77AC488AA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099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CAFA36-BA67-40EB-BD51-EFE0E30D6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45978C8-2705-4DED-8CC2-7C0DB6B8B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4A3CF8C-6550-4E78-BB49-9BF9B635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AA7269D-B959-4E64-92EC-580A666F8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B678ED5-CD2C-47B1-B75B-87DF56B5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139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C2BBE0B-5AE8-4C99-9DB5-C4B5245CC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29143B8-69D8-45B1-A21A-5AD21A2DD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CDEAD76-358E-41ED-A1C4-CE64C8A5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A1BC472-90EB-4E17-A85B-486E857D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69ECA9B-AABE-4FB4-8E71-2373F2A4F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682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B9D7E9-271A-4074-8C28-E56987CB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C1013BC-5FEE-4E4C-89C4-E237766A8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479E8C6-FEA8-4674-8AB2-48DE671B2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03C543A-B55A-434A-A02C-E59B01EB3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A2E4DA9-06C9-435D-8F43-85C8804B4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141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4E3CCAF-EF45-4E26-8AC7-345272F03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FA71B04-551F-4A60-B664-8E6DC419A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17B9B54-E58B-4977-BB18-59C9F3E77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37D9334-3D33-4D99-B6EC-AE6C1718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638F820-EF33-4819-8BC7-5B018B189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214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DD18A9-AC41-4F86-A083-15778CA5A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D86BA8D-A2F5-4114-82A6-9AFADD5DB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15E5ED02-34F5-4E24-BAEC-CEB227F9B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18B61D1-04B8-4C9E-9D1E-54F9EEF7D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96AC84C2-0C72-40D9-BE14-36EC6823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49E266C-38DC-4FB6-864E-2011AC3D4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349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6694BC9-4C23-4109-ABBE-81FF882F7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B7427E0-D5E2-4A5C-85BC-0D42DACBE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B68F192-0F6E-4327-910A-3CAFD8B82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2ACD8E59-0FFA-4EEB-8D8D-B2D18576B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619DA9F-9E2A-4329-8A22-295A2EBF99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CECD5AFD-6FAC-4DEA-B628-E04DB385F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296A54BF-8514-40DD-BE07-1D33C2618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847D54E8-DE87-4FA7-9187-1DCCE51DA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284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3C3C188-74B2-4CB8-B429-F76DF8BA6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13867A2F-B14C-4817-A4FF-896277D38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98A5F121-289E-42D6-80A9-D79ECC5B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EB505825-4980-4CB6-9DBE-CAF4804A1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7390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B015065B-679A-45B5-A6DC-3CBEAA4ED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AAC46C14-875F-4C3E-AA53-A5F608BA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902E1785-E68C-435F-9594-8D2AC60D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240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DC34CEB-16D8-4F48-9769-812C8C017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F2E45FA-43ED-4E44-81C8-8B230096F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62691EC-11C0-471D-A5C4-BC87DDBF0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D361D197-6EAE-4F4B-A503-4DB79966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00736A8-8732-49A2-8E4A-366A2FA51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F6848FA-A3B9-40BE-BA8F-30FD6B873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677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55B353-D324-45C5-A8A0-ADABBE50D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54A5D877-807F-4A0E-969E-1DC8CBA01D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7F1C78D-1240-4659-A682-4F3FEDCFE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B60FA3C-B293-44B1-B014-BB85A72E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BC6C443-33C0-47D3-842C-B69E52CFC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CF26CDB-C45B-41C1-A209-1D4056E9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825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4000">
              <a:schemeClr val="accent6">
                <a:lumMod val="0"/>
                <a:lumOff val="100000"/>
              </a:schemeClr>
            </a:gs>
            <a:gs pos="86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8E229CD6-685E-4845-993A-F1921F89B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A618823-7130-405B-9EFE-66C6C4E17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950B92F-40B7-4E6A-B376-C911861E0E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1D7C6-3A38-442E-997B-64AB9459CDA9}" type="datetimeFigureOut">
              <a:rPr lang="es-AR" smtClean="0"/>
              <a:t>20/8/2025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0564181-152B-4EEC-842A-66EBA63DA4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94141A6-8AEF-4F4A-B078-5660FEDDBF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253A9-D793-4D26-8C20-FE6D14163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419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8FC6C6-308B-4191-B38E-B2374B6BD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2"/>
            <a:ext cx="9409043" cy="3913463"/>
          </a:xfrm>
        </p:spPr>
        <p:txBody>
          <a:bodyPr>
            <a:normAutofit/>
          </a:bodyPr>
          <a:lstStyle/>
          <a:p>
            <a:r>
              <a:rPr lang="es-MX" sz="7200" b="1" dirty="0"/>
              <a:t>Anatomía y fisiología del aparato reproductor femenino y masculino</a:t>
            </a:r>
            <a:endParaRPr lang="es-AR" sz="7200" b="1" dirty="0"/>
          </a:p>
        </p:txBody>
      </p:sp>
    </p:spTree>
    <p:extLst>
      <p:ext uri="{BB962C8B-B14F-4D97-AF65-F5344CB8AC3E}">
        <p14:creationId xmlns:p14="http://schemas.microsoft.com/office/powerpoint/2010/main" val="3138916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4FEFE3F-B073-41E9-8F6E-7B2CCEB08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5400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4A2E7C0-93F8-4F4E-B657-3465C0AA0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0980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>
                <a:latin typeface="+mj-lt"/>
              </a:rPr>
              <a:t>La anatomía y la fisiología de los sistemas reproductores femeninos y masculinos son semejantes en cuanto a la estructura y la función.</a:t>
            </a:r>
          </a:p>
          <a:p>
            <a:pPr marL="0" indent="0">
              <a:buNone/>
            </a:pPr>
            <a:r>
              <a:rPr lang="es-MX" b="1" dirty="0">
                <a:latin typeface="+mj-lt"/>
              </a:rPr>
              <a:t>La función principal de los sistemas es producir células reproductoras y transportarlas hasta un lugar en el que se puedan unir (trompas de falopio).</a:t>
            </a:r>
          </a:p>
          <a:p>
            <a:pPr marL="0" indent="0">
              <a:buNone/>
            </a:pPr>
            <a:r>
              <a:rPr lang="es-MX" b="1" dirty="0">
                <a:latin typeface="+mj-lt"/>
              </a:rPr>
              <a:t>También intervienen con importancia en la procreación, la pelvis y las mamas.</a:t>
            </a:r>
            <a:endParaRPr lang="es-AR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0661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F246F3B-0286-4E41-9442-D13266F22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9962322" cy="50623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u="sng" dirty="0">
                <a:latin typeface="+mj-lt"/>
              </a:rPr>
              <a:t>Está integrado por genitales internos y externos, órganos accesorios (mamas y pelvis).</a:t>
            </a:r>
          </a:p>
          <a:p>
            <a:pPr marL="0" indent="0">
              <a:buNone/>
            </a:pPr>
            <a:endParaRPr lang="es-MX" sz="2400" b="1" dirty="0">
              <a:latin typeface="+mj-lt"/>
            </a:endParaRPr>
          </a:p>
          <a:p>
            <a:pPr marL="0" indent="0">
              <a:buNone/>
            </a:pPr>
            <a:r>
              <a:rPr lang="es-AR" sz="3200" b="1" dirty="0">
                <a:latin typeface="+mj-lt"/>
              </a:rPr>
              <a:t>Genitales externos</a:t>
            </a:r>
            <a:r>
              <a:rPr lang="es-AR" sz="3200" dirty="0">
                <a:latin typeface="+mj-lt"/>
              </a:rPr>
              <a:t>: </a:t>
            </a:r>
          </a:p>
          <a:p>
            <a:r>
              <a:rPr lang="es-MX" sz="2400" dirty="0">
                <a:latin typeface="+mj-lt"/>
              </a:rPr>
              <a:t>Monte de Venus</a:t>
            </a:r>
          </a:p>
          <a:p>
            <a:r>
              <a:rPr lang="es-MX" sz="2400" dirty="0">
                <a:latin typeface="+mj-lt"/>
              </a:rPr>
              <a:t>Labios mayores</a:t>
            </a:r>
          </a:p>
          <a:p>
            <a:r>
              <a:rPr lang="es-MX" sz="2400" dirty="0">
                <a:latin typeface="+mj-lt"/>
              </a:rPr>
              <a:t>Labios menores</a:t>
            </a:r>
          </a:p>
          <a:p>
            <a:r>
              <a:rPr lang="es-MX" sz="2400" dirty="0">
                <a:latin typeface="+mj-lt"/>
              </a:rPr>
              <a:t>Clítoris</a:t>
            </a:r>
          </a:p>
          <a:p>
            <a:r>
              <a:rPr lang="es-MX" sz="2400" dirty="0">
                <a:latin typeface="+mj-lt"/>
              </a:rPr>
              <a:t>Meato uretral</a:t>
            </a:r>
          </a:p>
          <a:p>
            <a:r>
              <a:rPr lang="es-MX" sz="2400" dirty="0">
                <a:latin typeface="+mj-lt"/>
              </a:rPr>
              <a:t>Vestíbulo vaginal</a:t>
            </a:r>
          </a:p>
          <a:p>
            <a:r>
              <a:rPr lang="es-MX" sz="2400" dirty="0">
                <a:latin typeface="+mj-lt"/>
              </a:rPr>
              <a:t>Centro tendinoso del periné</a:t>
            </a:r>
            <a:endParaRPr lang="es-AR" sz="2400" dirty="0">
              <a:latin typeface="+mj-lt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FE8B4F99-8111-4197-A0A1-176A1E9F0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AR" sz="5400" dirty="0"/>
              <a:t>Aparato reproductor femenino</a:t>
            </a:r>
          </a:p>
        </p:txBody>
      </p:sp>
      <p:pic>
        <p:nvPicPr>
          <p:cNvPr id="2" name="Picture 4" descr="Monografias.com">
            <a:extLst>
              <a:ext uri="{FF2B5EF4-FFF2-40B4-BE49-F238E27FC236}">
                <a16:creationId xmlns:a16="http://schemas.microsoft.com/office/drawing/2014/main" xmlns="" id="{4CA5326F-DDD0-4872-804E-9754BA459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04453" y="2135378"/>
            <a:ext cx="5455305" cy="46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433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xmlns="" id="{8E5018D1-A6C5-49C5-B684-5B2AD1A23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8" y="477216"/>
            <a:ext cx="10515600" cy="47694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AR" sz="3200" b="1" dirty="0">
                <a:latin typeface="+mj-lt"/>
              </a:rPr>
              <a:t>Vestíbulo vaginal</a:t>
            </a:r>
            <a:endParaRPr lang="es-AR" sz="3200" dirty="0">
              <a:latin typeface="+mj-lt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41EE009F-975A-4530-8A26-1C13A4A13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037" y="1306582"/>
            <a:ext cx="7781925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25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xmlns="" id="{BA0D8203-DD63-468B-B6C3-D68901375C57}"/>
              </a:ext>
            </a:extLst>
          </p:cNvPr>
          <p:cNvSpPr txBox="1">
            <a:spLocks/>
          </p:cNvSpPr>
          <p:nvPr/>
        </p:nvSpPr>
        <p:spPr>
          <a:xfrm>
            <a:off x="838200" y="2801249"/>
            <a:ext cx="10515600" cy="148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AR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xmlns="" id="{9A905760-0D22-4F1D-A069-65FDE01F0EC5}"/>
              </a:ext>
            </a:extLst>
          </p:cNvPr>
          <p:cNvSpPr txBox="1">
            <a:spLocks/>
          </p:cNvSpPr>
          <p:nvPr/>
        </p:nvSpPr>
        <p:spPr>
          <a:xfrm>
            <a:off x="838200" y="1171231"/>
            <a:ext cx="10515600" cy="36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AR" dirty="0"/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xmlns="" id="{AF356F7F-29F2-4417-AD97-4E3304C0F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1231"/>
            <a:ext cx="4780722" cy="4204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200" b="1" dirty="0">
                <a:latin typeface="+mj-lt"/>
              </a:rPr>
              <a:t>Genitales internos</a:t>
            </a:r>
            <a:r>
              <a:rPr lang="es-AR" sz="3200" dirty="0">
                <a:latin typeface="+mj-lt"/>
              </a:rPr>
              <a:t>: </a:t>
            </a:r>
          </a:p>
          <a:p>
            <a:r>
              <a:rPr lang="es-MX" sz="2400" dirty="0">
                <a:latin typeface="+mj-lt"/>
              </a:rPr>
              <a:t>Vagina</a:t>
            </a:r>
          </a:p>
          <a:p>
            <a:r>
              <a:rPr lang="es-MX" sz="2400" dirty="0">
                <a:latin typeface="+mj-lt"/>
              </a:rPr>
              <a:t>Útero (cuerpo y cuello uterino)</a:t>
            </a:r>
          </a:p>
          <a:p>
            <a:r>
              <a:rPr lang="es-MX" sz="2400" dirty="0">
                <a:latin typeface="+mj-lt"/>
              </a:rPr>
              <a:t>Ligamentos uterinos</a:t>
            </a:r>
          </a:p>
          <a:p>
            <a:r>
              <a:rPr lang="es-MX" sz="2400" dirty="0">
                <a:latin typeface="+mj-lt"/>
              </a:rPr>
              <a:t>Trompas de falopio</a:t>
            </a:r>
          </a:p>
          <a:p>
            <a:r>
              <a:rPr lang="es-MX" sz="2400" dirty="0">
                <a:latin typeface="+mj-lt"/>
              </a:rPr>
              <a:t>Ovarios</a:t>
            </a:r>
          </a:p>
          <a:p>
            <a:pPr marL="0" indent="0">
              <a:buNone/>
            </a:pPr>
            <a:endParaRPr lang="es-AR" sz="2400" dirty="0">
              <a:latin typeface="+mj-lt"/>
            </a:endParaRPr>
          </a:p>
        </p:txBody>
      </p:sp>
      <p:pic>
        <p:nvPicPr>
          <p:cNvPr id="11" name="Picture 4" descr="aparato_reproducto_femenino">
            <a:extLst>
              <a:ext uri="{FF2B5EF4-FFF2-40B4-BE49-F238E27FC236}">
                <a16:creationId xmlns:a16="http://schemas.microsoft.com/office/drawing/2014/main" xmlns="" id="{7309DE59-F057-4451-B95B-82C6CCA06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35" t="-3543" r="-2835" b="-3543"/>
          <a:stretch>
            <a:fillRect/>
          </a:stretch>
        </p:blipFill>
        <p:spPr>
          <a:xfrm>
            <a:off x="4958142" y="684283"/>
            <a:ext cx="7056438" cy="572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318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A5AA83F-A4D1-4AF3-ADCD-C7BACE620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896" y="649357"/>
            <a:ext cx="10694504" cy="149749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AR" sz="5400" b="1" dirty="0">
                <a:latin typeface="+mj-lt"/>
              </a:rPr>
              <a:t>Funciones</a:t>
            </a:r>
          </a:p>
          <a:p>
            <a:pPr marL="0" indent="0" algn="ctr">
              <a:buNone/>
            </a:pPr>
            <a:r>
              <a:rPr lang="es-AR" sz="4300" b="1" dirty="0">
                <a:latin typeface="+mj-lt"/>
              </a:rPr>
              <a:t> </a:t>
            </a:r>
          </a:p>
          <a:p>
            <a:pPr algn="ctr"/>
            <a:endParaRPr lang="es-MX" sz="2600" dirty="0">
              <a:latin typeface="+mj-lt"/>
            </a:endParaRPr>
          </a:p>
          <a:p>
            <a:pPr marL="0" indent="0" algn="ctr">
              <a:buNone/>
            </a:pPr>
            <a:endParaRPr lang="es-AR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xmlns="" id="{BB03C123-6333-465E-A37B-3F83E3BE219D}"/>
              </a:ext>
            </a:extLst>
          </p:cNvPr>
          <p:cNvSpPr txBox="1">
            <a:spLocks/>
          </p:cNvSpPr>
          <p:nvPr/>
        </p:nvSpPr>
        <p:spPr>
          <a:xfrm>
            <a:off x="887896" y="1616765"/>
            <a:ext cx="9962322" cy="48900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3600" b="1" dirty="0">
                <a:latin typeface="+mj-lt"/>
              </a:rPr>
              <a:t>Vagina</a:t>
            </a:r>
          </a:p>
          <a:p>
            <a:r>
              <a:rPr lang="es-MX" sz="2400" dirty="0">
                <a:latin typeface="+mj-lt"/>
              </a:rPr>
              <a:t>Conducto para el esperma.</a:t>
            </a:r>
          </a:p>
          <a:p>
            <a:r>
              <a:rPr lang="es-MX" sz="2400" dirty="0">
                <a:latin typeface="+mj-lt"/>
              </a:rPr>
              <a:t>Canal del parto.</a:t>
            </a:r>
          </a:p>
          <a:p>
            <a:r>
              <a:rPr lang="es-MX" sz="2400" dirty="0">
                <a:latin typeface="+mj-lt"/>
              </a:rPr>
              <a:t>Conducto para los productos de la menstruación.</a:t>
            </a:r>
          </a:p>
          <a:p>
            <a:r>
              <a:rPr lang="es-MX" sz="2400" dirty="0">
                <a:latin typeface="+mj-lt"/>
              </a:rPr>
              <a:t>Proteger de posibles lesiones e infecciones.</a:t>
            </a:r>
          </a:p>
          <a:p>
            <a:endParaRPr lang="es-MX" sz="2400" dirty="0">
              <a:latin typeface="+mj-lt"/>
            </a:endParaRPr>
          </a:p>
          <a:p>
            <a:pPr marL="0" indent="0">
              <a:buNone/>
            </a:pPr>
            <a:r>
              <a:rPr lang="es-MX" sz="3600" b="1" dirty="0">
                <a:latin typeface="+mj-lt"/>
              </a:rPr>
              <a:t>Útero</a:t>
            </a:r>
          </a:p>
          <a:p>
            <a:r>
              <a:rPr lang="es-MX" sz="2400" dirty="0">
                <a:latin typeface="+mj-lt"/>
              </a:rPr>
              <a:t>Albergar, nutrir y proteger a un nuevo ser, en las distintas etapas de una gestación normal.</a:t>
            </a:r>
          </a:p>
          <a:p>
            <a:pPr marL="0" indent="0">
              <a:buNone/>
            </a:pPr>
            <a:endParaRPr lang="es-MX" sz="1900" dirty="0">
              <a:latin typeface="+mj-lt"/>
            </a:endParaRPr>
          </a:p>
          <a:p>
            <a:pPr marL="0" indent="0">
              <a:buNone/>
            </a:pPr>
            <a:r>
              <a:rPr lang="es-MX" sz="3600" b="1" dirty="0">
                <a:latin typeface="+mj-lt"/>
              </a:rPr>
              <a:t>Cuello uterino</a:t>
            </a:r>
          </a:p>
          <a:p>
            <a:r>
              <a:rPr lang="es-MX" sz="2400" dirty="0">
                <a:latin typeface="+mj-lt"/>
              </a:rPr>
              <a:t>Permite el paso del flujo menstrual, del feto y del semen.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A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9677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B6847A8D-5A5A-445C-8B45-70C79AE95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40" y="411817"/>
            <a:ext cx="10694504" cy="149749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AR" sz="5400" b="1" dirty="0">
                <a:latin typeface="+mj-lt"/>
              </a:rPr>
              <a:t>Funciones</a:t>
            </a:r>
          </a:p>
          <a:p>
            <a:pPr marL="0" indent="0" algn="ctr">
              <a:buNone/>
            </a:pPr>
            <a:r>
              <a:rPr lang="es-AR" sz="4300" b="1" dirty="0">
                <a:latin typeface="+mj-lt"/>
              </a:rPr>
              <a:t> </a:t>
            </a:r>
          </a:p>
          <a:p>
            <a:pPr algn="ctr"/>
            <a:endParaRPr lang="es-MX" sz="2600" dirty="0">
              <a:latin typeface="+mj-lt"/>
            </a:endParaRPr>
          </a:p>
          <a:p>
            <a:pPr marL="0" indent="0" algn="ctr">
              <a:buNone/>
            </a:pPr>
            <a:endParaRPr lang="es-AR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xmlns="" id="{4489087D-98B0-4FD1-A35D-3278378D1B51}"/>
              </a:ext>
            </a:extLst>
          </p:cNvPr>
          <p:cNvSpPr txBox="1">
            <a:spLocks/>
          </p:cNvSpPr>
          <p:nvPr/>
        </p:nvSpPr>
        <p:spPr>
          <a:xfrm>
            <a:off x="723900" y="1160564"/>
            <a:ext cx="9962322" cy="5357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3300" b="1" dirty="0">
                <a:latin typeface="+mj-lt"/>
              </a:rPr>
              <a:t>Ovarios</a:t>
            </a:r>
          </a:p>
          <a:p>
            <a:r>
              <a:rPr lang="es-MX" sz="2400" dirty="0">
                <a:latin typeface="+mj-lt"/>
              </a:rPr>
              <a:t>Secreción de óvulos.</a:t>
            </a:r>
          </a:p>
          <a:p>
            <a:r>
              <a:rPr lang="es-MX" sz="2400" dirty="0">
                <a:latin typeface="+mj-lt"/>
              </a:rPr>
              <a:t>Productores de hormonas (estrógenos y progesterona).</a:t>
            </a:r>
          </a:p>
          <a:p>
            <a:pPr marL="0" indent="0">
              <a:buNone/>
            </a:pPr>
            <a:endParaRPr lang="es-MX" sz="2400" dirty="0">
              <a:latin typeface="+mj-lt"/>
            </a:endParaRPr>
          </a:p>
          <a:p>
            <a:pPr marL="0" indent="0">
              <a:buNone/>
            </a:pPr>
            <a:r>
              <a:rPr lang="es-MX" sz="3300" b="1" dirty="0">
                <a:latin typeface="+mj-lt"/>
              </a:rPr>
              <a:t>Trompas de falopio</a:t>
            </a:r>
          </a:p>
          <a:p>
            <a:r>
              <a:rPr lang="es-MX" sz="2400" dirty="0">
                <a:latin typeface="+mj-lt"/>
              </a:rPr>
              <a:t>Transportar el óvulo.</a:t>
            </a:r>
          </a:p>
          <a:p>
            <a:r>
              <a:rPr lang="es-MX" sz="2400" dirty="0">
                <a:latin typeface="+mj-lt"/>
              </a:rPr>
              <a:t>Conectar los ovarios con el útero.</a:t>
            </a:r>
          </a:p>
          <a:p>
            <a:r>
              <a:rPr lang="es-MX" sz="2400" dirty="0">
                <a:latin typeface="+mj-lt"/>
              </a:rPr>
              <a:t>(Aquí ocurre la fecundación).</a:t>
            </a:r>
          </a:p>
          <a:p>
            <a:pPr marL="0" indent="0">
              <a:buNone/>
            </a:pPr>
            <a:endParaRPr lang="es-MX" sz="2400" dirty="0">
              <a:latin typeface="+mj-lt"/>
            </a:endParaRPr>
          </a:p>
          <a:p>
            <a:pPr marL="0" indent="0">
              <a:buNone/>
            </a:pPr>
            <a:r>
              <a:rPr lang="es-MX" sz="3300" b="1" dirty="0">
                <a:latin typeface="+mj-lt"/>
              </a:rPr>
              <a:t>Ligamentos uterinos</a:t>
            </a:r>
          </a:p>
          <a:p>
            <a:r>
              <a:rPr lang="es-MX" sz="2400" dirty="0">
                <a:latin typeface="+mj-lt"/>
              </a:rPr>
              <a:t>Fijan y estabilizan los distintos órganos reproductores.</a:t>
            </a:r>
          </a:p>
          <a:p>
            <a:pPr marL="0" indent="0">
              <a:buNone/>
            </a:pPr>
            <a:endParaRPr lang="es-A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00320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F3C1C6DE-CD41-4D79-8BC0-2B1C51C51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AR" sz="5400" dirty="0"/>
              <a:t>Aparato reproductor masculino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xmlns="" id="{D0D8408F-FCE3-4349-B274-48F3B4A4E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5"/>
            <a:ext cx="9962322" cy="51550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sz="2400" dirty="0">
                <a:latin typeface="+mj-lt"/>
              </a:rPr>
              <a:t>Está integrado por genitales internos y externos.</a:t>
            </a:r>
          </a:p>
          <a:p>
            <a:pPr marL="0" indent="0">
              <a:buNone/>
            </a:pPr>
            <a:endParaRPr lang="es-MX" sz="2400" dirty="0">
              <a:latin typeface="+mj-lt"/>
            </a:endParaRPr>
          </a:p>
          <a:p>
            <a:pPr marL="0" indent="0">
              <a:buNone/>
            </a:pPr>
            <a:r>
              <a:rPr lang="es-AR" sz="3500" b="1" dirty="0">
                <a:latin typeface="+mj-lt"/>
              </a:rPr>
              <a:t>Genitales externos:</a:t>
            </a:r>
          </a:p>
          <a:p>
            <a:r>
              <a:rPr lang="es-MX" sz="2400" dirty="0">
                <a:latin typeface="+mj-lt"/>
              </a:rPr>
              <a:t>Pene.</a:t>
            </a:r>
          </a:p>
          <a:p>
            <a:r>
              <a:rPr lang="es-MX" sz="2400" dirty="0">
                <a:latin typeface="+mj-lt"/>
              </a:rPr>
              <a:t>Escroto.</a:t>
            </a:r>
          </a:p>
          <a:p>
            <a:pPr marL="0" indent="0">
              <a:buNone/>
            </a:pPr>
            <a:endParaRPr lang="es-AR" sz="2400" dirty="0">
              <a:latin typeface="+mj-lt"/>
            </a:endParaRPr>
          </a:p>
          <a:p>
            <a:pPr marL="0" indent="0">
              <a:buNone/>
            </a:pPr>
            <a:r>
              <a:rPr lang="es-AR" sz="3500" b="1" dirty="0">
                <a:latin typeface="+mj-lt"/>
              </a:rPr>
              <a:t>Genitales internos:</a:t>
            </a:r>
          </a:p>
          <a:p>
            <a:r>
              <a:rPr lang="es-AR" sz="2400" dirty="0">
                <a:latin typeface="+mj-lt"/>
              </a:rPr>
              <a:t>Testículos</a:t>
            </a:r>
          </a:p>
          <a:p>
            <a:r>
              <a:rPr lang="es-AR" sz="2400" dirty="0">
                <a:latin typeface="+mj-lt"/>
              </a:rPr>
              <a:t>Epidídimo</a:t>
            </a:r>
          </a:p>
          <a:p>
            <a:r>
              <a:rPr lang="es-AR" sz="2400" dirty="0">
                <a:latin typeface="+mj-lt"/>
              </a:rPr>
              <a:t>Conductos deferentes eyaculadores</a:t>
            </a:r>
          </a:p>
          <a:p>
            <a:r>
              <a:rPr lang="es-AR" sz="2400" dirty="0">
                <a:latin typeface="+mj-lt"/>
              </a:rPr>
              <a:t>Uretra</a:t>
            </a:r>
          </a:p>
          <a:p>
            <a:r>
              <a:rPr lang="es-AR" sz="2400" dirty="0">
                <a:latin typeface="+mj-lt"/>
              </a:rPr>
              <a:t>Glándulas accesorias (próstata)</a:t>
            </a:r>
          </a:p>
          <a:p>
            <a:r>
              <a:rPr lang="es-AR" sz="2400" dirty="0" err="1">
                <a:latin typeface="+mj-lt"/>
              </a:rPr>
              <a:t>Sémen</a:t>
            </a:r>
            <a:endParaRPr lang="es-AR" sz="2400" dirty="0">
              <a:latin typeface="+mj-lt"/>
            </a:endParaRPr>
          </a:p>
        </p:txBody>
      </p:sp>
      <p:pic>
        <p:nvPicPr>
          <p:cNvPr id="6" name="Picture 4" descr="MASC 1">
            <a:extLst>
              <a:ext uri="{FF2B5EF4-FFF2-40B4-BE49-F238E27FC236}">
                <a16:creationId xmlns:a16="http://schemas.microsoft.com/office/drawing/2014/main" xmlns="" id="{61FD55FA-1A29-4F2B-9A89-5E5AFE95D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19601" y="1895061"/>
            <a:ext cx="6322164" cy="4385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870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xmlns="" id="{AC3D4D5B-655E-4F7C-AF6A-0B34C2E603CE}"/>
              </a:ext>
            </a:extLst>
          </p:cNvPr>
          <p:cNvSpPr txBox="1">
            <a:spLocks/>
          </p:cNvSpPr>
          <p:nvPr/>
        </p:nvSpPr>
        <p:spPr>
          <a:xfrm>
            <a:off x="887896" y="5241235"/>
            <a:ext cx="10515600" cy="1060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AR" sz="2400" b="1" dirty="0">
                <a:latin typeface="+mj-lt"/>
              </a:rPr>
              <a:t>Bibliografía</a:t>
            </a:r>
            <a:r>
              <a:rPr lang="es-AR" sz="2400" dirty="0">
                <a:latin typeface="+mj-lt"/>
              </a:rPr>
              <a:t>: Obstetricia - Ricardo L. </a:t>
            </a:r>
            <a:r>
              <a:rPr lang="es-AR" sz="2400" dirty="0" err="1">
                <a:latin typeface="+mj-lt"/>
              </a:rPr>
              <a:t>Schwarcz</a:t>
            </a:r>
            <a:r>
              <a:rPr lang="es-AR" sz="2400" dirty="0">
                <a:latin typeface="+mj-lt"/>
              </a:rPr>
              <a:t>, Carlos A. </a:t>
            </a:r>
            <a:r>
              <a:rPr lang="es-AR" sz="2400" dirty="0" err="1">
                <a:latin typeface="+mj-lt"/>
              </a:rPr>
              <a:t>Duverges</a:t>
            </a:r>
            <a:endParaRPr lang="es-AR" sz="2400" dirty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AR" sz="2400" dirty="0">
                <a:latin typeface="+mj-lt"/>
              </a:rPr>
              <a:t>Prof. Lic. </a:t>
            </a:r>
            <a:r>
              <a:rPr lang="es-AR" sz="2400" smtClean="0">
                <a:latin typeface="+mj-lt"/>
              </a:rPr>
              <a:t>Noemí Viveros</a:t>
            </a:r>
            <a:endParaRPr lang="es-AR" sz="2400" dirty="0">
              <a:latin typeface="+mj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1C019CB-A36E-46CD-909B-0B12E146E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40" y="411817"/>
            <a:ext cx="10694504" cy="14974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5400" b="1" dirty="0">
                <a:latin typeface="+mj-lt"/>
              </a:rPr>
              <a:t>Conclusión</a:t>
            </a:r>
            <a:r>
              <a:rPr lang="es-AR" sz="4300" b="1" dirty="0">
                <a:latin typeface="+mj-lt"/>
              </a:rPr>
              <a:t> </a:t>
            </a:r>
          </a:p>
          <a:p>
            <a:pPr algn="ctr"/>
            <a:endParaRPr lang="es-MX" sz="2600" dirty="0">
              <a:latin typeface="+mj-lt"/>
            </a:endParaRPr>
          </a:p>
          <a:p>
            <a:pPr marL="0" indent="0" algn="ctr">
              <a:buNone/>
            </a:pPr>
            <a:endParaRPr lang="es-AR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xmlns="" id="{A9DBAE18-E08D-4C72-930D-B3709E1BA901}"/>
              </a:ext>
            </a:extLst>
          </p:cNvPr>
          <p:cNvSpPr txBox="1">
            <a:spLocks/>
          </p:cNvSpPr>
          <p:nvPr/>
        </p:nvSpPr>
        <p:spPr>
          <a:xfrm>
            <a:off x="887896" y="1616765"/>
            <a:ext cx="9962322" cy="4890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3600" dirty="0">
                <a:latin typeface="+mj-lt"/>
              </a:rPr>
              <a:t>Comprender la anatomía y la fisiología de los aparatos reproductores femenino y masculino, llevarán a poder relacionar con la formación, desarrollo y nacimiento de un nuevo ser humano.</a:t>
            </a:r>
            <a:endParaRPr lang="es-A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20318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320</Words>
  <Application>Microsoft Office PowerPoint</Application>
  <PresentationFormat>Panorámica</PresentationFormat>
  <Paragraphs>67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Anatomía y fisiología del aparato reproductor femenino y masculino</vt:lpstr>
      <vt:lpstr>Introducción</vt:lpstr>
      <vt:lpstr>Aparato reproductor femenino</vt:lpstr>
      <vt:lpstr>Presentación de PowerPoint</vt:lpstr>
      <vt:lpstr>Presentación de PowerPoint</vt:lpstr>
      <vt:lpstr>Presentación de PowerPoint</vt:lpstr>
      <vt:lpstr>Presentación de PowerPoint</vt:lpstr>
      <vt:lpstr>Aparato reproductor masculino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Modificaciones de la anatomía y fisiología de la mujer  producida por el embarazo</dc:title>
  <dc:creator>Ines Quiquinte</dc:creator>
  <cp:lastModifiedBy>Cuenta Microsoft</cp:lastModifiedBy>
  <cp:revision>14</cp:revision>
  <dcterms:created xsi:type="dcterms:W3CDTF">2020-03-19T14:33:48Z</dcterms:created>
  <dcterms:modified xsi:type="dcterms:W3CDTF">2025-08-20T15:19:17Z</dcterms:modified>
</cp:coreProperties>
</file>