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docProps/custom.xml" ContentType="application/vnd.openxmlformats-officedocument.custom-properties+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76" r:id="rId2"/>
    <p:sldId id="256" r:id="rId3"/>
    <p:sldId id="257" r:id="rId4"/>
    <p:sldId id="258" r:id="rId5"/>
    <p:sldId id="259" r:id="rId6"/>
    <p:sldId id="260" r:id="rId7"/>
    <p:sldId id="263" r:id="rId8"/>
    <p:sldId id="261" r:id="rId9"/>
    <p:sldId id="262" r:id="rId10"/>
    <p:sldId id="264" r:id="rId11"/>
    <p:sldId id="265" r:id="rId12"/>
    <p:sldId id="266" r:id="rId13"/>
    <p:sldId id="267" r:id="rId14"/>
    <p:sldId id="268" r:id="rId15"/>
    <p:sldId id="269" r:id="rId16"/>
    <p:sldId id="273" r:id="rId17"/>
    <p:sldId id="274" r:id="rId18"/>
    <p:sldId id="275" r:id="rId19"/>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7A847CFC-816F-41D0-AAC0-9BF4FEBC753E}" type="datetimeFigureOut">
              <a:rPr lang="es-ES" smtClean="0"/>
              <a:pPr/>
              <a:t>02/04/2025</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02/04/2025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02/04/2025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7A847CFC-816F-41D0-AAC0-9BF4FEBC753E}" type="datetimeFigureOut">
              <a:rPr lang="es-ES" smtClean="0"/>
              <a:pPr/>
              <a:t>02/04/2025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7A847CFC-816F-41D0-AAC0-9BF4FEBC753E}" type="datetimeFigureOut">
              <a:rPr lang="es-ES" smtClean="0"/>
              <a:pPr/>
              <a:t>02/04/2025</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pPr/>
              <a:t>02/04/2025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7A847CFC-816F-41D0-AAC0-9BF4FEBC753E}" type="datetimeFigureOut">
              <a:rPr lang="es-ES" smtClean="0"/>
              <a:pPr/>
              <a:t>02/04/2025</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7A847CFC-816F-41D0-AAC0-9BF4FEBC753E}" type="datetimeFigureOut">
              <a:rPr lang="es-ES" smtClean="0"/>
              <a:pPr/>
              <a:t>02/04/2025</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7A847CFC-816F-41D0-AAC0-9BF4FEBC753E}" type="datetimeFigureOut">
              <a:rPr lang="es-ES" smtClean="0"/>
              <a:pPr/>
              <a:t>02/04/2025</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7A847CFC-816F-41D0-AAC0-9BF4FEBC753E}" type="datetimeFigureOut">
              <a:rPr lang="es-ES" smtClean="0"/>
              <a:pPr/>
              <a:t>02/04/2025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132FADFE-3B8F-471C-ABF0-DBC7717ECBBC}"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7A847CFC-816F-41D0-AAC0-9BF4FEBC753E}" type="datetimeFigureOut">
              <a:rPr lang="es-ES" smtClean="0"/>
              <a:pPr/>
              <a:t>02/04/2025</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132FADFE-3B8F-471C-ABF0-DBC7717ECBBC}" type="slidenum">
              <a:rPr lang="es-ES" smtClean="0"/>
              <a:pPr/>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7A847CFC-816F-41D0-AAC0-9BF4FEBC753E}" type="datetimeFigureOut">
              <a:rPr lang="es-ES" smtClean="0"/>
              <a:pPr/>
              <a:t>02/04/2025</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132FADFE-3B8F-471C-ABF0-DBC7717ECBBC}" type="slidenum">
              <a:rPr lang="es-ES" smtClean="0"/>
              <a:pPr/>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hyperlink" Target="https://concepto.de/flora-y-fauna/" TargetMode="External"/><Relationship Id="rId2" Type="http://schemas.openxmlformats.org/officeDocument/2006/relationships/hyperlink" Target="https://concepto.de/naturaleza/" TargetMode="External"/><Relationship Id="rId1" Type="http://schemas.openxmlformats.org/officeDocument/2006/relationships/slideLayout" Target="../slideLayouts/slideLayout1.xml"/><Relationship Id="rId5" Type="http://schemas.openxmlformats.org/officeDocument/2006/relationships/hyperlink" Target="https://concepto.de/suelo/" TargetMode="External"/><Relationship Id="rId4" Type="http://schemas.openxmlformats.org/officeDocument/2006/relationships/hyperlink" Target="https://concepto.de/clima-2/"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428604"/>
            <a:ext cx="7851648" cy="2771796"/>
          </a:xfrm>
        </p:spPr>
        <p:txBody>
          <a:bodyPr>
            <a:normAutofit/>
          </a:bodyPr>
          <a:lstStyle/>
          <a:p>
            <a:pPr algn="ctr"/>
            <a:r>
              <a:rPr lang="es-AR" sz="2400" dirty="0" smtClean="0"/>
              <a:t>GOBIERNO DE LA CIUDAD AUTÓNOMA DE BUENOS AIRES MINISTERIO DE EDUCACIÓN E INNOVACIÓN  DIRECCIÓN DE FORMACION TECNICA SUPERIOR</a:t>
            </a:r>
            <a:br>
              <a:rPr lang="es-AR" sz="2400" dirty="0" smtClean="0"/>
            </a:br>
            <a:r>
              <a:rPr lang="es-AR" sz="2400" dirty="0" smtClean="0"/>
              <a:t>IFTS N° 22</a:t>
            </a:r>
            <a:br>
              <a:rPr lang="es-AR" sz="2400" dirty="0" smtClean="0"/>
            </a:br>
            <a:endParaRPr lang="es-AR" sz="2400" dirty="0"/>
          </a:p>
        </p:txBody>
      </p:sp>
      <p:sp>
        <p:nvSpPr>
          <p:cNvPr id="3" name="2 Subtítulo"/>
          <p:cNvSpPr>
            <a:spLocks noGrp="1"/>
          </p:cNvSpPr>
          <p:nvPr>
            <p:ph type="subTitle" idx="1"/>
          </p:nvPr>
        </p:nvSpPr>
        <p:spPr/>
        <p:txBody>
          <a:bodyPr>
            <a:normAutofit fontScale="92500" lnSpcReduction="10000"/>
          </a:bodyPr>
          <a:lstStyle/>
          <a:p>
            <a:pPr algn="ctr"/>
            <a:r>
              <a:rPr lang="es-AR" b="1" i="1" dirty="0" smtClean="0"/>
              <a:t>Carrera: Técnico Superior en Gestión Ambiental</a:t>
            </a:r>
            <a:endParaRPr lang="es-AR" dirty="0" smtClean="0"/>
          </a:p>
          <a:p>
            <a:pPr algn="ctr"/>
            <a:r>
              <a:rPr lang="es-AR" b="1" dirty="0" smtClean="0"/>
              <a:t>Asignatura: GESTION AMBIENTAL</a:t>
            </a:r>
          </a:p>
          <a:p>
            <a:pPr algn="ctr"/>
            <a:endParaRPr lang="es-AR" b="1" dirty="0" smtClean="0"/>
          </a:p>
          <a:p>
            <a:pPr algn="ctr"/>
            <a:r>
              <a:rPr lang="es-AR" b="1" dirty="0" smtClean="0"/>
              <a:t>Prof. Lic. Gastón Kalniker </a:t>
            </a:r>
            <a:endParaRPr lang="es-AR" dirty="0" smtClean="0"/>
          </a:p>
          <a:p>
            <a:pPr algn="l"/>
            <a:endParaRPr lang="es-AR" dirty="0"/>
          </a:p>
        </p:txBody>
      </p:sp>
      <p:pic>
        <p:nvPicPr>
          <p:cNvPr id="4" name="3 Imagen"/>
          <p:cNvPicPr/>
          <p:nvPr/>
        </p:nvPicPr>
        <p:blipFill>
          <a:blip r:embed="rId2" cstate="print"/>
          <a:stretch>
            <a:fillRect/>
          </a:stretch>
        </p:blipFill>
        <p:spPr>
          <a:xfrm>
            <a:off x="3786182" y="0"/>
            <a:ext cx="1000132" cy="1000132"/>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1371600"/>
            <a:ext cx="7851648" cy="4914920"/>
          </a:xfrm>
        </p:spPr>
        <p:txBody>
          <a:bodyPr>
            <a:normAutofit/>
          </a:bodyPr>
          <a:lstStyle/>
          <a:p>
            <a:pPr algn="l"/>
            <a:r>
              <a:rPr lang="es-AR" sz="3100" dirty="0" smtClean="0">
                <a:solidFill>
                  <a:schemeClr val="bg1"/>
                </a:solidFill>
              </a:rPr>
              <a:t>Hacer:</a:t>
            </a:r>
            <a:r>
              <a:rPr lang="es-AR" sz="3100" b="0" dirty="0" smtClean="0">
                <a:solidFill>
                  <a:schemeClr val="bg1"/>
                </a:solidFill>
              </a:rPr>
              <a:t> Con los planes cuidadosamente definidos, llega el momento de ponerlos en práctica. En esta fase, se ejecutan las acciones planificadas, implementando los cambios necesarios y documentando cuidadosamente el proceso. La documentación detallada permite un seguimiento riguroso y facilita la evaluación posterior de los resultados.</a:t>
            </a:r>
            <a:r>
              <a:rPr lang="es-AR" b="0" dirty="0" smtClean="0">
                <a:solidFill>
                  <a:schemeClr val="bg1"/>
                </a:solidFill>
              </a:rPr>
              <a:t/>
            </a:r>
            <a:br>
              <a:rPr lang="es-AR" b="0" dirty="0" smtClean="0">
                <a:solidFill>
                  <a:schemeClr val="bg1"/>
                </a:solidFill>
              </a:rPr>
            </a:br>
            <a:endParaRPr lang="es-AR" dirty="0">
              <a:solidFill>
                <a:schemeClr val="bg1"/>
              </a:solidFill>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1371600"/>
            <a:ext cx="7851648" cy="4200540"/>
          </a:xfrm>
        </p:spPr>
        <p:txBody>
          <a:bodyPr>
            <a:normAutofit/>
          </a:bodyPr>
          <a:lstStyle/>
          <a:p>
            <a:pPr algn="l"/>
            <a:r>
              <a:rPr lang="es-AR" sz="2800" dirty="0" smtClean="0">
                <a:solidFill>
                  <a:schemeClr val="bg1"/>
                </a:solidFill>
              </a:rPr>
              <a:t>Verificar: </a:t>
            </a:r>
            <a:r>
              <a:rPr lang="es-AR" sz="2800" b="0" dirty="0" smtClean="0">
                <a:solidFill>
                  <a:schemeClr val="bg1"/>
                </a:solidFill>
              </a:rPr>
              <a:t>Una vez implementadas las acciones, es esencial evaluar su impacto y verificar si se han alcanzado los objetivos establecidos. En esta etapa, se recopilan datos relevantes, se miden los indicadores clave de rendimiento y se comparan los resultados obtenidos con las expectativas iniciales. La fase de verificación permite identificar desviaciones, comprender las causas subyacentes y tomar decisiones informadas para optimizar el proceso.</a:t>
            </a:r>
            <a:r>
              <a:rPr lang="es-AR" sz="1800" b="0" dirty="0" smtClean="0"/>
              <a:t/>
            </a:r>
            <a:br>
              <a:rPr lang="es-AR" sz="1800" b="0" dirty="0" smtClean="0"/>
            </a:br>
            <a:endParaRPr lang="es-AR" sz="1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1371600"/>
            <a:ext cx="7851648" cy="4700606"/>
          </a:xfrm>
        </p:spPr>
        <p:txBody>
          <a:bodyPr>
            <a:normAutofit/>
          </a:bodyPr>
          <a:lstStyle/>
          <a:p>
            <a:pPr algn="l"/>
            <a:r>
              <a:rPr lang="es-AR" sz="2700" dirty="0" smtClean="0">
                <a:solidFill>
                  <a:schemeClr val="bg1"/>
                </a:solidFill>
              </a:rPr>
              <a:t>Actuar: </a:t>
            </a:r>
            <a:r>
              <a:rPr lang="es-AR" sz="2700" b="0" dirty="0" smtClean="0">
                <a:solidFill>
                  <a:schemeClr val="bg1"/>
                </a:solidFill>
              </a:rPr>
              <a:t>Basándose en los resultados obtenidos en la fase de verificación, se toman medidas correctivas y se realizan los ajustes necesarios. Si los resultados son satisfactorios, se estandarizan las acciones implementadas para que se conviertan en parte del proceso habitual. En caso de no alcanzar los objetivos, se analiza en profundidad el proceso para identificar las causas de las desviaciones y reformular las estrategias o acciones para un nuevo ciclo de mejora.</a:t>
            </a:r>
            <a:r>
              <a:rPr lang="es-AR" sz="2800" b="0" dirty="0" smtClean="0"/>
              <a:t/>
            </a:r>
            <a:br>
              <a:rPr lang="es-AR" sz="2800" b="0" dirty="0" smtClean="0"/>
            </a:br>
            <a:endParaRPr lang="es-AR" sz="2800" dirty="0">
              <a:solidFill>
                <a:schemeClr val="bg1"/>
              </a:solidFill>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285728"/>
            <a:ext cx="7851648" cy="2286016"/>
          </a:xfrm>
        </p:spPr>
        <p:txBody>
          <a:bodyPr>
            <a:normAutofit/>
          </a:bodyPr>
          <a:lstStyle/>
          <a:p>
            <a:pPr algn="l"/>
            <a:r>
              <a:rPr lang="es-AR" sz="3100" dirty="0" smtClean="0"/>
              <a:t>Objetivos Y Metas:</a:t>
            </a:r>
            <a:br>
              <a:rPr lang="es-AR" sz="3100" dirty="0" smtClean="0"/>
            </a:br>
            <a:r>
              <a:rPr lang="es-AR" sz="3100" dirty="0" smtClean="0"/>
              <a:t>Son los fines que se establecen para reducir el impacto de las actividades humanas en el medio ambiente.</a:t>
            </a:r>
            <a:r>
              <a:rPr lang="es-AR" sz="4400" dirty="0" smtClean="0"/>
              <a:t> </a:t>
            </a:r>
            <a:endParaRPr lang="es-AR" sz="4800" dirty="0"/>
          </a:p>
        </p:txBody>
      </p:sp>
      <p:sp>
        <p:nvSpPr>
          <p:cNvPr id="3" name="2 Subtítulo"/>
          <p:cNvSpPr>
            <a:spLocks noGrp="1"/>
          </p:cNvSpPr>
          <p:nvPr>
            <p:ph type="subTitle" idx="1"/>
          </p:nvPr>
        </p:nvSpPr>
        <p:spPr>
          <a:xfrm>
            <a:off x="533400" y="2643182"/>
            <a:ext cx="7854696" cy="4000528"/>
          </a:xfrm>
        </p:spPr>
        <p:txBody>
          <a:bodyPr>
            <a:normAutofit/>
          </a:bodyPr>
          <a:lstStyle/>
          <a:p>
            <a:pPr algn="l"/>
            <a:r>
              <a:rPr lang="es-AR" dirty="0" smtClean="0"/>
              <a:t>¿Qué es un objetivo ambiental? </a:t>
            </a:r>
          </a:p>
          <a:p>
            <a:endParaRPr lang="es-AR" dirty="0" smtClean="0"/>
          </a:p>
          <a:p>
            <a:pPr algn="l"/>
            <a:r>
              <a:rPr lang="es-AR" dirty="0" smtClean="0"/>
              <a:t>Un objetivo ambiental es un fin para alcanzar, minimizar o eliminar el impacto ambiental de la operación de una organización. </a:t>
            </a:r>
          </a:p>
          <a:p>
            <a:pPr algn="l"/>
            <a:endParaRPr lang="es-AR" dirty="0" smtClean="0"/>
          </a:p>
          <a:p>
            <a:pPr algn="l"/>
            <a:r>
              <a:rPr lang="es-AR" dirty="0" smtClean="0"/>
              <a:t>Ej: Disminuir las emisiones de carbono o mejorar la eficiencia en el consumo de energía.</a:t>
            </a:r>
            <a:endParaRPr lang="es-AR"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500042"/>
            <a:ext cx="7851648" cy="2571768"/>
          </a:xfrm>
        </p:spPr>
        <p:txBody>
          <a:bodyPr>
            <a:normAutofit/>
          </a:bodyPr>
          <a:lstStyle/>
          <a:p>
            <a:pPr algn="l"/>
            <a:r>
              <a:rPr lang="es-AR" sz="4000" dirty="0" smtClean="0"/>
              <a:t>La meta es en un determinado tiempo </a:t>
            </a:r>
            <a:br>
              <a:rPr lang="es-AR" sz="4000" dirty="0" smtClean="0"/>
            </a:br>
            <a:endParaRPr lang="es-AR" sz="4000" dirty="0"/>
          </a:p>
        </p:txBody>
      </p:sp>
      <p:sp>
        <p:nvSpPr>
          <p:cNvPr id="3" name="2 Subtítulo"/>
          <p:cNvSpPr>
            <a:spLocks noGrp="1"/>
          </p:cNvSpPr>
          <p:nvPr>
            <p:ph type="subTitle" idx="1"/>
          </p:nvPr>
        </p:nvSpPr>
        <p:spPr>
          <a:xfrm>
            <a:off x="533400" y="3786190"/>
            <a:ext cx="7854696" cy="2714644"/>
          </a:xfrm>
        </p:spPr>
        <p:txBody>
          <a:bodyPr/>
          <a:lstStyle/>
          <a:p>
            <a:pPr algn="l"/>
            <a:r>
              <a:rPr lang="es-AR" sz="2800" dirty="0" smtClean="0"/>
              <a:t>Ej:  en 6 meses </a:t>
            </a:r>
            <a:br>
              <a:rPr lang="es-AR" sz="2800" dirty="0" smtClean="0"/>
            </a:br>
            <a:r>
              <a:rPr lang="es-AR" sz="2800" dirty="0" smtClean="0"/>
              <a:t>1  año </a:t>
            </a:r>
            <a:br>
              <a:rPr lang="es-AR" sz="2800" dirty="0" smtClean="0"/>
            </a:br>
            <a:r>
              <a:rPr lang="es-AR" sz="2800" dirty="0" smtClean="0"/>
              <a:t>2 años </a:t>
            </a:r>
            <a:br>
              <a:rPr lang="es-AR" sz="2800" dirty="0" smtClean="0"/>
            </a:br>
            <a:r>
              <a:rPr lang="es-AR" sz="2800" dirty="0" smtClean="0"/>
              <a:t>3 años </a:t>
            </a:r>
            <a:endParaRPr lang="es-AR"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0"/>
            <a:ext cx="7851648" cy="4071942"/>
          </a:xfrm>
        </p:spPr>
        <p:txBody>
          <a:bodyPr>
            <a:noAutofit/>
          </a:bodyPr>
          <a:lstStyle/>
          <a:p>
            <a:pPr algn="l"/>
            <a:r>
              <a:rPr lang="es-AR" sz="2800" b="0" dirty="0" smtClean="0">
                <a:solidFill>
                  <a:schemeClr val="bg1"/>
                </a:solidFill>
              </a:rPr>
              <a:t>Características de las metas ambientales</a:t>
            </a:r>
            <a:br>
              <a:rPr lang="es-AR" sz="2800" b="0" dirty="0" smtClean="0">
                <a:solidFill>
                  <a:schemeClr val="bg1"/>
                </a:solidFill>
              </a:rPr>
            </a:br>
            <a:r>
              <a:rPr lang="es-AR" sz="2800" b="0" dirty="0" smtClean="0">
                <a:solidFill>
                  <a:schemeClr val="bg1"/>
                </a:solidFill>
              </a:rPr>
              <a:t/>
            </a:r>
            <a:br>
              <a:rPr lang="es-AR" sz="2800" b="0" dirty="0" smtClean="0">
                <a:solidFill>
                  <a:schemeClr val="bg1"/>
                </a:solidFill>
              </a:rPr>
            </a:br>
            <a:r>
              <a:rPr lang="es-AR" sz="2800" b="0" dirty="0" smtClean="0">
                <a:solidFill>
                  <a:schemeClr val="bg1"/>
                </a:solidFill>
              </a:rPr>
              <a:t>Son claras, específicas, concretas, pertinentes, alcanzables, medibles y verificables </a:t>
            </a:r>
            <a:br>
              <a:rPr lang="es-AR" sz="2800" b="0" dirty="0" smtClean="0">
                <a:solidFill>
                  <a:schemeClr val="bg1"/>
                </a:solidFill>
              </a:rPr>
            </a:br>
            <a:r>
              <a:rPr lang="es-AR" sz="2800" b="0" dirty="0" smtClean="0">
                <a:solidFill>
                  <a:schemeClr val="bg1"/>
                </a:solidFill>
              </a:rPr>
              <a:t>Son individuales, es decir, no se pueden copiar de otra organización </a:t>
            </a:r>
            <a:br>
              <a:rPr lang="es-AR" sz="2800" b="0" dirty="0" smtClean="0">
                <a:solidFill>
                  <a:schemeClr val="bg1"/>
                </a:solidFill>
              </a:rPr>
            </a:br>
            <a:r>
              <a:rPr lang="es-AR" sz="2800" b="0" dirty="0" smtClean="0">
                <a:solidFill>
                  <a:schemeClr val="bg1"/>
                </a:solidFill>
              </a:rPr>
              <a:t>Son coherentes con la política ambiental de la empresa </a:t>
            </a:r>
            <a:r>
              <a:rPr lang="es-AR" sz="2800" b="0" dirty="0" smtClean="0"/>
              <a:t/>
            </a:r>
            <a:br>
              <a:rPr lang="es-AR" sz="2800" b="0" dirty="0" smtClean="0"/>
            </a:br>
            <a:endParaRPr lang="es-AR" sz="2800" dirty="0"/>
          </a:p>
        </p:txBody>
      </p:sp>
      <p:sp>
        <p:nvSpPr>
          <p:cNvPr id="3" name="2 Subtítulo"/>
          <p:cNvSpPr>
            <a:spLocks noGrp="1"/>
          </p:cNvSpPr>
          <p:nvPr>
            <p:ph type="subTitle" idx="1"/>
          </p:nvPr>
        </p:nvSpPr>
        <p:spPr>
          <a:xfrm>
            <a:off x="533400" y="5214950"/>
            <a:ext cx="7854696" cy="1285884"/>
          </a:xfrm>
        </p:spPr>
        <p:txBody>
          <a:bodyPr/>
          <a:lstStyle/>
          <a:p>
            <a:endParaRPr lang="es-AR"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214290"/>
            <a:ext cx="7851648" cy="1571636"/>
          </a:xfrm>
        </p:spPr>
        <p:txBody>
          <a:bodyPr>
            <a:noAutofit/>
          </a:bodyPr>
          <a:lstStyle/>
          <a:p>
            <a:pPr algn="l"/>
            <a:r>
              <a:rPr lang="es-AR" sz="2800" b="0" dirty="0" smtClean="0"/>
              <a:t/>
            </a:r>
            <a:br>
              <a:rPr lang="es-AR" sz="2800" b="0" dirty="0" smtClean="0"/>
            </a:br>
            <a:r>
              <a:rPr lang="es-AR" sz="2800" b="0" dirty="0" smtClean="0">
                <a:solidFill>
                  <a:schemeClr val="bg1"/>
                </a:solidFill>
              </a:rPr>
              <a:t>Política Ambiental</a:t>
            </a:r>
            <a:endParaRPr lang="es-AR" sz="2800" dirty="0">
              <a:solidFill>
                <a:schemeClr val="bg1"/>
              </a:solidFill>
            </a:endParaRPr>
          </a:p>
        </p:txBody>
      </p:sp>
      <p:sp>
        <p:nvSpPr>
          <p:cNvPr id="3" name="2 Subtítulo"/>
          <p:cNvSpPr>
            <a:spLocks noGrp="1"/>
          </p:cNvSpPr>
          <p:nvPr>
            <p:ph type="subTitle" idx="1"/>
          </p:nvPr>
        </p:nvSpPr>
        <p:spPr>
          <a:xfrm>
            <a:off x="533400" y="2357430"/>
            <a:ext cx="7854696" cy="4143404"/>
          </a:xfrm>
        </p:spPr>
        <p:txBody>
          <a:bodyPr/>
          <a:lstStyle/>
          <a:p>
            <a:pPr algn="l"/>
            <a:r>
              <a:rPr lang="es-AR" dirty="0" smtClean="0"/>
              <a:t>Es uno de los requisitos de los sistemas de gestión ambiental certificados como ISO 14001, en la cual se establece el compromiso de la entidad para llevar a cabo sus actividades de una manera amigable con el ambiente y de forma sostenible.</a:t>
            </a:r>
            <a:endParaRPr lang="es-AR"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0"/>
            <a:ext cx="7851648" cy="1357298"/>
          </a:xfrm>
        </p:spPr>
        <p:txBody>
          <a:bodyPr>
            <a:normAutofit/>
          </a:bodyPr>
          <a:lstStyle/>
          <a:p>
            <a:pPr algn="l"/>
            <a:r>
              <a:rPr lang="es-AR" sz="3200" dirty="0" smtClean="0"/>
              <a:t>Enunciado de Política Ambiental</a:t>
            </a:r>
            <a:endParaRPr lang="es-AR" sz="3200" dirty="0"/>
          </a:p>
        </p:txBody>
      </p:sp>
      <p:sp>
        <p:nvSpPr>
          <p:cNvPr id="3" name="2 Subtítulo"/>
          <p:cNvSpPr>
            <a:spLocks noGrp="1"/>
          </p:cNvSpPr>
          <p:nvPr>
            <p:ph type="subTitle" idx="1"/>
          </p:nvPr>
        </p:nvSpPr>
        <p:spPr>
          <a:xfrm>
            <a:off x="533400" y="2500306"/>
            <a:ext cx="7854696" cy="3571900"/>
          </a:xfrm>
        </p:spPr>
        <p:txBody>
          <a:bodyPr>
            <a:normAutofit fontScale="85000" lnSpcReduction="10000"/>
          </a:bodyPr>
          <a:lstStyle/>
          <a:p>
            <a:pPr algn="l"/>
            <a:r>
              <a:rPr lang="es-AR" sz="2800" dirty="0" smtClean="0"/>
              <a:t>Conscientes de nuestra responsabilidad ambiental, hemos decidido tomar acciones que favorezcan la preservación y cuidado del medio ambiente, que aseguren el control de nuestros procesos, productos y operaciones, crear una cultura interna de mejora continua, la minimización de impactos ambientales y el total cumplimiento a la normatividad nacional e internacional, procurando el desarrollo sustentable del Grupo.  Esta política es de aplicación general a todas las operaciones Grupo </a:t>
            </a:r>
            <a:r>
              <a:rPr lang="es-AR" sz="2800" dirty="0" err="1" smtClean="0"/>
              <a:t>Herdez</a:t>
            </a:r>
            <a:r>
              <a:rPr lang="es-AR" sz="2800" dirty="0" smtClean="0"/>
              <a:t> incluyendo sus empresas asociadas, subsidiarias y afiliadas.</a:t>
            </a:r>
            <a:endParaRPr lang="es-AR"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285728"/>
            <a:ext cx="7851648" cy="1428760"/>
          </a:xfrm>
        </p:spPr>
        <p:txBody>
          <a:bodyPr>
            <a:normAutofit/>
          </a:bodyPr>
          <a:lstStyle/>
          <a:p>
            <a:pPr algn="l"/>
            <a:r>
              <a:rPr lang="es-AR" sz="3200" dirty="0" smtClean="0">
                <a:solidFill>
                  <a:schemeClr val="bg1"/>
                </a:solidFill>
              </a:rPr>
              <a:t>Grupo </a:t>
            </a:r>
            <a:r>
              <a:rPr lang="es-AR" sz="3200" dirty="0" err="1" smtClean="0">
                <a:solidFill>
                  <a:schemeClr val="bg1"/>
                </a:solidFill>
              </a:rPr>
              <a:t>Herdez</a:t>
            </a:r>
            <a:r>
              <a:rPr lang="es-AR" sz="3200" dirty="0" smtClean="0">
                <a:solidFill>
                  <a:schemeClr val="bg1"/>
                </a:solidFill>
              </a:rPr>
              <a:t> se compromete a:</a:t>
            </a:r>
            <a:br>
              <a:rPr lang="es-AR" sz="3200" dirty="0" smtClean="0">
                <a:solidFill>
                  <a:schemeClr val="bg1"/>
                </a:solidFill>
              </a:rPr>
            </a:br>
            <a:endParaRPr lang="es-AR" sz="3200" dirty="0"/>
          </a:p>
        </p:txBody>
      </p:sp>
      <p:sp>
        <p:nvSpPr>
          <p:cNvPr id="3" name="2 Subtítulo"/>
          <p:cNvSpPr>
            <a:spLocks noGrp="1"/>
          </p:cNvSpPr>
          <p:nvPr>
            <p:ph type="subTitle" idx="1"/>
          </p:nvPr>
        </p:nvSpPr>
        <p:spPr>
          <a:xfrm>
            <a:off x="533400" y="1714488"/>
            <a:ext cx="7854696" cy="4500594"/>
          </a:xfrm>
        </p:spPr>
        <p:txBody>
          <a:bodyPr>
            <a:normAutofit/>
          </a:bodyPr>
          <a:lstStyle/>
          <a:p>
            <a:pPr algn="l"/>
            <a:r>
              <a:rPr lang="es-AR" sz="2000" b="1" dirty="0" smtClean="0">
                <a:solidFill>
                  <a:schemeClr val="bg1"/>
                </a:solidFill>
              </a:rPr>
              <a:t>1. Generar productos alimenticios de alta calidad evitando afectaciones al medio ambiente, y logrando que sus negocios y operaciones actúen en cumplimiento a esta política. </a:t>
            </a:r>
          </a:p>
          <a:p>
            <a:pPr algn="l"/>
            <a:endParaRPr lang="es-AR" sz="2000" b="1" dirty="0" smtClean="0">
              <a:solidFill>
                <a:schemeClr val="bg1"/>
              </a:solidFill>
            </a:endParaRPr>
          </a:p>
          <a:p>
            <a:pPr algn="l"/>
            <a:r>
              <a:rPr lang="es-AR" sz="2000" b="1" dirty="0" smtClean="0">
                <a:solidFill>
                  <a:schemeClr val="bg1"/>
                </a:solidFill>
              </a:rPr>
              <a:t>2. Cumplir con la normatividad aplicable a los negocios, operaciones y actividades del Grupo, en los aspectos ambientales que nos competen. </a:t>
            </a:r>
          </a:p>
          <a:p>
            <a:pPr algn="l"/>
            <a:endParaRPr lang="es-AR" sz="2000" b="1" dirty="0" smtClean="0">
              <a:solidFill>
                <a:schemeClr val="bg1"/>
              </a:solidFill>
            </a:endParaRPr>
          </a:p>
          <a:p>
            <a:pPr algn="l"/>
            <a:r>
              <a:rPr lang="es-AR" sz="2000" b="1" dirty="0" smtClean="0">
                <a:solidFill>
                  <a:schemeClr val="bg1"/>
                </a:solidFill>
              </a:rPr>
              <a:t>3. Minimizar el impacto y riesgo ambiental de nuestras actividades y operaciones, evitando la generación y adquisición de pasivos ambientales en nuestros negocios existentes y en  el desarrollo de nuevos proyectos.</a:t>
            </a:r>
            <a:endParaRPr lang="es-AR" sz="2000" dirty="0">
              <a:solidFill>
                <a:schemeClr val="bg1"/>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571480"/>
            <a:ext cx="7851648" cy="1857388"/>
          </a:xfrm>
        </p:spPr>
        <p:txBody>
          <a:bodyPr>
            <a:normAutofit fontScale="90000"/>
          </a:bodyPr>
          <a:lstStyle/>
          <a:p>
            <a:pPr algn="ctr"/>
            <a:r>
              <a:rPr lang="es-AR" sz="3600" i="1" dirty="0" smtClean="0"/>
              <a:t>Carrera: Técnico Superior en Gestión Ambiental</a:t>
            </a:r>
            <a:r>
              <a:rPr lang="es-AR" sz="3600" dirty="0" smtClean="0"/>
              <a:t/>
            </a:r>
            <a:br>
              <a:rPr lang="es-AR" sz="3600" dirty="0" smtClean="0"/>
            </a:br>
            <a:r>
              <a:rPr lang="es-AR" sz="3600" dirty="0" smtClean="0"/>
              <a:t>Asignatura: GESTION AMBIENTAL</a:t>
            </a:r>
            <a:r>
              <a:rPr lang="es-AR" dirty="0" smtClean="0"/>
              <a:t/>
            </a:r>
            <a:br>
              <a:rPr lang="es-AR" dirty="0" smtClean="0"/>
            </a:br>
            <a:endParaRPr lang="es-AR" dirty="0"/>
          </a:p>
        </p:txBody>
      </p:sp>
      <p:sp>
        <p:nvSpPr>
          <p:cNvPr id="3" name="2 Subtítulo"/>
          <p:cNvSpPr>
            <a:spLocks noGrp="1"/>
          </p:cNvSpPr>
          <p:nvPr>
            <p:ph type="subTitle" idx="1"/>
          </p:nvPr>
        </p:nvSpPr>
        <p:spPr>
          <a:xfrm>
            <a:off x="500034" y="2500306"/>
            <a:ext cx="7854696" cy="3357586"/>
          </a:xfrm>
        </p:spPr>
        <p:txBody>
          <a:bodyPr>
            <a:normAutofit fontScale="92500" lnSpcReduction="20000"/>
          </a:bodyPr>
          <a:lstStyle/>
          <a:p>
            <a:pPr algn="ctr"/>
            <a:r>
              <a:rPr lang="es-AR" sz="3200" i="1" dirty="0" smtClean="0"/>
              <a:t>El Ambiente</a:t>
            </a:r>
          </a:p>
          <a:p>
            <a:pPr algn="l"/>
            <a:endParaRPr lang="es-AR" sz="3200" i="1" dirty="0" smtClean="0"/>
          </a:p>
          <a:p>
            <a:pPr algn="l"/>
            <a:r>
              <a:rPr lang="es-AR" sz="3200" i="1" dirty="0" smtClean="0"/>
              <a:t>Definición:</a:t>
            </a:r>
            <a:r>
              <a:rPr lang="es-AR" sz="3200" dirty="0" smtClean="0"/>
              <a:t> El ambiente es </a:t>
            </a:r>
            <a:r>
              <a:rPr lang="es-AR" sz="3200" b="1" dirty="0" smtClean="0"/>
              <a:t>todo entorno que rodea algo o a alguien</a:t>
            </a:r>
            <a:r>
              <a:rPr lang="es-AR" sz="3200" dirty="0" smtClean="0"/>
              <a:t>. El origen de la palabra “ambiente” proviene del latín </a:t>
            </a:r>
            <a:r>
              <a:rPr lang="es-AR" sz="3200" i="1" dirty="0" err="1" smtClean="0"/>
              <a:t>ambiens</a:t>
            </a:r>
            <a:r>
              <a:rPr lang="es-AR" sz="3200" dirty="0" smtClean="0"/>
              <a:t> (que significa “que rodea”) y, de acuerdo al contexto en el que se utilice el concepto, puede aludir a distintas cosas.</a:t>
            </a:r>
            <a:endParaRPr lang="es-AR" sz="3200" i="1" dirty="0" smtClean="0"/>
          </a:p>
          <a:p>
            <a:pPr algn="l"/>
            <a:endParaRPr lang="es-AR" sz="3200" i="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lstStyle/>
          <a:p>
            <a:endParaRPr lang="es-AR"/>
          </a:p>
        </p:txBody>
      </p:sp>
      <p:sp>
        <p:nvSpPr>
          <p:cNvPr id="3" name="2 Subtítulo"/>
          <p:cNvSpPr>
            <a:spLocks noGrp="1"/>
          </p:cNvSpPr>
          <p:nvPr>
            <p:ph type="subTitle" idx="1"/>
          </p:nvPr>
        </p:nvSpPr>
        <p:spPr/>
        <p:txBody>
          <a:bodyPr/>
          <a:lstStyle/>
          <a:p>
            <a:endParaRPr lang="es-AR" dirty="0"/>
          </a:p>
        </p:txBody>
      </p:sp>
      <p:pic>
        <p:nvPicPr>
          <p:cNvPr id="1026" name="Picture 2"/>
          <p:cNvPicPr>
            <a:picLocks noChangeAspect="1" noChangeArrowheads="1"/>
          </p:cNvPicPr>
          <p:nvPr/>
        </p:nvPicPr>
        <p:blipFill>
          <a:blip r:embed="rId2" cstate="print"/>
          <a:srcRect/>
          <a:stretch>
            <a:fillRect/>
          </a:stretch>
        </p:blipFill>
        <p:spPr bwMode="auto">
          <a:xfrm>
            <a:off x="0" y="0"/>
            <a:ext cx="9144000" cy="5429264"/>
          </a:xfrm>
          <a:prstGeom prst="rect">
            <a:avLst/>
          </a:prstGeom>
          <a:noFill/>
          <a:ln w="9525">
            <a:noFill/>
            <a:miter lim="800000"/>
            <a:headEnd/>
            <a:tailEnd/>
          </a:ln>
          <a:effectLst/>
        </p:spPr>
      </p:pic>
      <p:sp>
        <p:nvSpPr>
          <p:cNvPr id="5" name="4 Rectángulo"/>
          <p:cNvSpPr/>
          <p:nvPr/>
        </p:nvSpPr>
        <p:spPr>
          <a:xfrm>
            <a:off x="214282" y="5715016"/>
            <a:ext cx="8715436" cy="923330"/>
          </a:xfrm>
          <a:prstGeom prst="rect">
            <a:avLst/>
          </a:prstGeom>
        </p:spPr>
        <p:txBody>
          <a:bodyPr wrap="square">
            <a:spAutoFit/>
          </a:bodyPr>
          <a:lstStyle/>
          <a:p>
            <a:r>
              <a:rPr lang="es-AR" dirty="0" smtClean="0">
                <a:solidFill>
                  <a:schemeClr val="bg1"/>
                </a:solidFill>
              </a:rPr>
              <a:t>Figura 27: Elementos del medio natural o ambiente, 1, 2 y 3 constituyen el biotopo. 4, 5 y 6 la biocenosis. La intervención del hombre está simbolizada por la noosfera. Tomado de: Los medios “naturales” del globo </a:t>
            </a:r>
            <a:r>
              <a:rPr lang="es-AR" dirty="0" err="1" smtClean="0">
                <a:solidFill>
                  <a:schemeClr val="bg1"/>
                </a:solidFill>
              </a:rPr>
              <a:t>Demangeot</a:t>
            </a:r>
            <a:r>
              <a:rPr lang="es-AR" dirty="0" smtClean="0">
                <a:solidFill>
                  <a:schemeClr val="bg1"/>
                </a:solidFill>
              </a:rPr>
              <a:t>, </a:t>
            </a:r>
            <a:r>
              <a:rPr lang="es-AR" dirty="0" err="1" smtClean="0">
                <a:solidFill>
                  <a:schemeClr val="bg1"/>
                </a:solidFill>
              </a:rPr>
              <a:t>masson</a:t>
            </a:r>
            <a:r>
              <a:rPr lang="es-AR" dirty="0" smtClean="0">
                <a:solidFill>
                  <a:schemeClr val="bg1"/>
                </a:solidFill>
              </a:rPr>
              <a:t>, 1989. </a:t>
            </a:r>
            <a:endParaRPr lang="es-AR" dirty="0">
              <a:solidFill>
                <a:schemeClr val="bg1"/>
              </a:solidFill>
            </a:endParaRPr>
          </a:p>
        </p:txBody>
      </p:sp>
      <p:sp>
        <p:nvSpPr>
          <p:cNvPr id="6" name="5 Rectángulo"/>
          <p:cNvSpPr/>
          <p:nvPr/>
        </p:nvSpPr>
        <p:spPr>
          <a:xfrm>
            <a:off x="4500562" y="4643446"/>
            <a:ext cx="571505" cy="369332"/>
          </a:xfrm>
          <a:prstGeom prst="rect">
            <a:avLst/>
          </a:prstGeom>
        </p:spPr>
        <p:txBody>
          <a:bodyPr wrap="square">
            <a:spAutoFit/>
          </a:bodyPr>
          <a:lstStyle/>
          <a:p>
            <a:r>
              <a:rPr lang="es-AR" dirty="0" smtClean="0">
                <a:solidFill>
                  <a:schemeClr val="bg1"/>
                </a:solidFill>
              </a:rPr>
              <a:t>1</a:t>
            </a:r>
            <a:r>
              <a:rPr lang="es-AR" dirty="0" smtClean="0"/>
              <a:t>1 </a:t>
            </a:r>
            <a:r>
              <a:rPr lang="es-AR" dirty="0" smtClean="0">
                <a:solidFill>
                  <a:schemeClr val="bg1"/>
                </a:solidFill>
              </a:rPr>
              <a:t> </a:t>
            </a:r>
            <a:endParaRPr lang="es-AR" dirty="0">
              <a:solidFill>
                <a:schemeClr val="bg1"/>
              </a:solidFill>
            </a:endParaRPr>
          </a:p>
        </p:txBody>
      </p:sp>
      <p:sp>
        <p:nvSpPr>
          <p:cNvPr id="7" name="6 Rectángulo"/>
          <p:cNvSpPr/>
          <p:nvPr/>
        </p:nvSpPr>
        <p:spPr>
          <a:xfrm>
            <a:off x="6715140" y="642918"/>
            <a:ext cx="571504" cy="369332"/>
          </a:xfrm>
          <a:prstGeom prst="rect">
            <a:avLst/>
          </a:prstGeom>
        </p:spPr>
        <p:txBody>
          <a:bodyPr wrap="square">
            <a:spAutoFit/>
          </a:bodyPr>
          <a:lstStyle/>
          <a:p>
            <a:r>
              <a:rPr lang="es-AR" dirty="0" smtClean="0"/>
              <a:t>1 </a:t>
            </a:r>
            <a:endParaRPr lang="es-AR" dirty="0"/>
          </a:p>
        </p:txBody>
      </p:sp>
      <p:sp>
        <p:nvSpPr>
          <p:cNvPr id="8" name="7 Rectángulo"/>
          <p:cNvSpPr/>
          <p:nvPr/>
        </p:nvSpPr>
        <p:spPr>
          <a:xfrm>
            <a:off x="1214414" y="1428736"/>
            <a:ext cx="354584" cy="369332"/>
          </a:xfrm>
          <a:prstGeom prst="rect">
            <a:avLst/>
          </a:prstGeom>
        </p:spPr>
        <p:txBody>
          <a:bodyPr wrap="none">
            <a:spAutoFit/>
          </a:bodyPr>
          <a:lstStyle/>
          <a:p>
            <a:r>
              <a:rPr lang="es-AR" dirty="0" smtClean="0">
                <a:solidFill>
                  <a:schemeClr val="bg1"/>
                </a:solidFill>
              </a:rPr>
              <a:t>2 </a:t>
            </a:r>
            <a:endParaRPr lang="es-AR" dirty="0">
              <a:solidFill>
                <a:schemeClr val="bg1"/>
              </a:solidFill>
            </a:endParaRPr>
          </a:p>
        </p:txBody>
      </p:sp>
      <p:sp>
        <p:nvSpPr>
          <p:cNvPr id="9" name="8 Rectángulo"/>
          <p:cNvSpPr/>
          <p:nvPr/>
        </p:nvSpPr>
        <p:spPr>
          <a:xfrm>
            <a:off x="6715139" y="714356"/>
            <a:ext cx="428629" cy="369332"/>
          </a:xfrm>
          <a:prstGeom prst="rect">
            <a:avLst/>
          </a:prstGeom>
        </p:spPr>
        <p:txBody>
          <a:bodyPr wrap="square">
            <a:spAutoFit/>
          </a:bodyPr>
          <a:lstStyle/>
          <a:p>
            <a:r>
              <a:rPr lang="es-AR" dirty="0" smtClean="0">
                <a:solidFill>
                  <a:schemeClr val="bg1"/>
                </a:solidFill>
              </a:rPr>
              <a:t>3</a:t>
            </a:r>
            <a:endParaRPr lang="es-AR" dirty="0">
              <a:solidFill>
                <a:schemeClr val="bg1"/>
              </a:solidFill>
            </a:endParaRPr>
          </a:p>
        </p:txBody>
      </p:sp>
      <p:sp>
        <p:nvSpPr>
          <p:cNvPr id="10" name="9 Rectángulo"/>
          <p:cNvSpPr/>
          <p:nvPr/>
        </p:nvSpPr>
        <p:spPr>
          <a:xfrm>
            <a:off x="7643834" y="1785926"/>
            <a:ext cx="306494" cy="369332"/>
          </a:xfrm>
          <a:prstGeom prst="rect">
            <a:avLst/>
          </a:prstGeom>
        </p:spPr>
        <p:txBody>
          <a:bodyPr wrap="none">
            <a:spAutoFit/>
          </a:bodyPr>
          <a:lstStyle/>
          <a:p>
            <a:r>
              <a:rPr lang="es-AR" dirty="0" smtClean="0">
                <a:solidFill>
                  <a:schemeClr val="bg1"/>
                </a:solidFill>
              </a:rPr>
              <a:t>4</a:t>
            </a:r>
            <a:endParaRPr lang="es-AR" dirty="0">
              <a:solidFill>
                <a:schemeClr val="bg1"/>
              </a:solidFill>
            </a:endParaRPr>
          </a:p>
        </p:txBody>
      </p:sp>
      <p:sp>
        <p:nvSpPr>
          <p:cNvPr id="11" name="10 Rectángulo"/>
          <p:cNvSpPr/>
          <p:nvPr/>
        </p:nvSpPr>
        <p:spPr>
          <a:xfrm>
            <a:off x="4429124" y="1928802"/>
            <a:ext cx="293670" cy="369332"/>
          </a:xfrm>
          <a:prstGeom prst="rect">
            <a:avLst/>
          </a:prstGeom>
        </p:spPr>
        <p:txBody>
          <a:bodyPr wrap="none">
            <a:spAutoFit/>
          </a:bodyPr>
          <a:lstStyle/>
          <a:p>
            <a:r>
              <a:rPr lang="es-AR" dirty="0" smtClean="0">
                <a:solidFill>
                  <a:schemeClr val="bg1"/>
                </a:solidFill>
              </a:rPr>
              <a:t>5</a:t>
            </a:r>
            <a:endParaRPr lang="es-AR" dirty="0">
              <a:solidFill>
                <a:schemeClr val="bg1"/>
              </a:solidFill>
            </a:endParaRPr>
          </a:p>
        </p:txBody>
      </p:sp>
      <p:sp>
        <p:nvSpPr>
          <p:cNvPr id="12" name="11 Rectángulo"/>
          <p:cNvSpPr/>
          <p:nvPr/>
        </p:nvSpPr>
        <p:spPr>
          <a:xfrm>
            <a:off x="5715008" y="3571876"/>
            <a:ext cx="309700" cy="369332"/>
          </a:xfrm>
          <a:prstGeom prst="rect">
            <a:avLst/>
          </a:prstGeom>
        </p:spPr>
        <p:txBody>
          <a:bodyPr wrap="none">
            <a:spAutoFit/>
          </a:bodyPr>
          <a:lstStyle/>
          <a:p>
            <a:r>
              <a:rPr lang="es-AR" dirty="0" smtClean="0">
                <a:solidFill>
                  <a:schemeClr val="bg1"/>
                </a:solidFill>
              </a:rPr>
              <a:t>6</a:t>
            </a:r>
            <a:endParaRPr lang="es-AR" dirty="0">
              <a:solidFill>
                <a:schemeClr val="bg1"/>
              </a:solidFill>
            </a:endParaRPr>
          </a:p>
        </p:txBody>
      </p:sp>
      <p:sp>
        <p:nvSpPr>
          <p:cNvPr id="13" name="12 Rectángulo"/>
          <p:cNvSpPr/>
          <p:nvPr/>
        </p:nvSpPr>
        <p:spPr>
          <a:xfrm>
            <a:off x="1000100" y="928670"/>
            <a:ext cx="1500198" cy="369332"/>
          </a:xfrm>
          <a:prstGeom prst="rect">
            <a:avLst/>
          </a:prstGeom>
        </p:spPr>
        <p:txBody>
          <a:bodyPr wrap="square">
            <a:spAutoFit/>
          </a:bodyPr>
          <a:lstStyle/>
          <a:p>
            <a:r>
              <a:rPr lang="es-AR" dirty="0" smtClean="0">
                <a:solidFill>
                  <a:schemeClr val="bg1"/>
                </a:solidFill>
              </a:rPr>
              <a:t>Hidrosfera </a:t>
            </a:r>
            <a:endParaRPr lang="es-AR" dirty="0">
              <a:solidFill>
                <a:schemeClr val="bg1"/>
              </a:solidFill>
            </a:endParaRPr>
          </a:p>
        </p:txBody>
      </p:sp>
      <p:sp>
        <p:nvSpPr>
          <p:cNvPr id="14" name="13 Rectángulo"/>
          <p:cNvSpPr/>
          <p:nvPr/>
        </p:nvSpPr>
        <p:spPr>
          <a:xfrm>
            <a:off x="4214810" y="1000108"/>
            <a:ext cx="1514577" cy="369332"/>
          </a:xfrm>
          <a:prstGeom prst="rect">
            <a:avLst/>
          </a:prstGeom>
        </p:spPr>
        <p:txBody>
          <a:bodyPr wrap="square">
            <a:spAutoFit/>
          </a:bodyPr>
          <a:lstStyle/>
          <a:p>
            <a:r>
              <a:rPr lang="es-AR" dirty="0" smtClean="0">
                <a:solidFill>
                  <a:schemeClr val="bg1"/>
                </a:solidFill>
              </a:rPr>
              <a:t>Zoocenosis</a:t>
            </a:r>
            <a:endParaRPr lang="es-AR" dirty="0">
              <a:solidFill>
                <a:schemeClr val="bg1"/>
              </a:solidFill>
            </a:endParaRPr>
          </a:p>
        </p:txBody>
      </p:sp>
      <p:sp>
        <p:nvSpPr>
          <p:cNvPr id="15" name="14 Rectángulo"/>
          <p:cNvSpPr/>
          <p:nvPr/>
        </p:nvSpPr>
        <p:spPr>
          <a:xfrm>
            <a:off x="5000628" y="1571612"/>
            <a:ext cx="1443139" cy="369332"/>
          </a:xfrm>
          <a:prstGeom prst="rect">
            <a:avLst/>
          </a:prstGeom>
        </p:spPr>
        <p:txBody>
          <a:bodyPr wrap="square">
            <a:spAutoFit/>
          </a:bodyPr>
          <a:lstStyle/>
          <a:p>
            <a:r>
              <a:rPr lang="es-AR" dirty="0" smtClean="0"/>
              <a:t>1</a:t>
            </a:r>
            <a:r>
              <a:rPr lang="es-AR" dirty="0" smtClean="0">
                <a:solidFill>
                  <a:schemeClr val="bg1"/>
                </a:solidFill>
              </a:rPr>
              <a:t>Noosfera</a:t>
            </a:r>
            <a:endParaRPr lang="es-AR" dirty="0">
              <a:solidFill>
                <a:schemeClr val="bg1"/>
              </a:solidFill>
            </a:endParaRPr>
          </a:p>
        </p:txBody>
      </p:sp>
      <p:sp>
        <p:nvSpPr>
          <p:cNvPr id="16" name="15 Rectángulo"/>
          <p:cNvSpPr/>
          <p:nvPr/>
        </p:nvSpPr>
        <p:spPr>
          <a:xfrm>
            <a:off x="6786578" y="1357298"/>
            <a:ext cx="1514577" cy="369332"/>
          </a:xfrm>
          <a:prstGeom prst="rect">
            <a:avLst/>
          </a:prstGeom>
        </p:spPr>
        <p:txBody>
          <a:bodyPr wrap="square">
            <a:spAutoFit/>
          </a:bodyPr>
          <a:lstStyle/>
          <a:p>
            <a:r>
              <a:rPr lang="es-AR" dirty="0" smtClean="0"/>
              <a:t>1</a:t>
            </a:r>
            <a:r>
              <a:rPr lang="es-AR" dirty="0" smtClean="0">
                <a:solidFill>
                  <a:schemeClr val="bg1"/>
                </a:solidFill>
              </a:rPr>
              <a:t> Fitocenosis</a:t>
            </a:r>
            <a:endParaRPr lang="es-AR" dirty="0">
              <a:solidFill>
                <a:schemeClr val="bg1"/>
              </a:solidFill>
            </a:endParaRPr>
          </a:p>
        </p:txBody>
      </p:sp>
      <p:sp>
        <p:nvSpPr>
          <p:cNvPr id="17" name="16 Rectángulo"/>
          <p:cNvSpPr/>
          <p:nvPr/>
        </p:nvSpPr>
        <p:spPr>
          <a:xfrm>
            <a:off x="5929322" y="214290"/>
            <a:ext cx="1443139" cy="369332"/>
          </a:xfrm>
          <a:prstGeom prst="rect">
            <a:avLst/>
          </a:prstGeom>
        </p:spPr>
        <p:txBody>
          <a:bodyPr wrap="square">
            <a:spAutoFit/>
          </a:bodyPr>
          <a:lstStyle/>
          <a:p>
            <a:r>
              <a:rPr lang="es-AR" dirty="0" smtClean="0">
                <a:solidFill>
                  <a:schemeClr val="bg1"/>
                </a:solidFill>
              </a:rPr>
              <a:t>Atmosfera</a:t>
            </a:r>
            <a:endParaRPr lang="es-AR" dirty="0">
              <a:solidFill>
                <a:schemeClr val="bg1"/>
              </a:solidFill>
            </a:endParaRPr>
          </a:p>
        </p:txBody>
      </p:sp>
      <p:sp>
        <p:nvSpPr>
          <p:cNvPr id="18" name="17 Rectángulo"/>
          <p:cNvSpPr/>
          <p:nvPr/>
        </p:nvSpPr>
        <p:spPr>
          <a:xfrm>
            <a:off x="5286380" y="3071810"/>
            <a:ext cx="1728891" cy="369332"/>
          </a:xfrm>
          <a:prstGeom prst="rect">
            <a:avLst/>
          </a:prstGeom>
        </p:spPr>
        <p:txBody>
          <a:bodyPr wrap="square">
            <a:spAutoFit/>
          </a:bodyPr>
          <a:lstStyle/>
          <a:p>
            <a:r>
              <a:rPr lang="es-AR" dirty="0" smtClean="0">
                <a:solidFill>
                  <a:schemeClr val="bg1"/>
                </a:solidFill>
              </a:rPr>
              <a:t>Edafocenosis</a:t>
            </a:r>
            <a:endParaRPr lang="es-AR" dirty="0">
              <a:solidFill>
                <a:schemeClr val="bg1"/>
              </a:solidFill>
            </a:endParaRPr>
          </a:p>
        </p:txBody>
      </p:sp>
      <p:sp>
        <p:nvSpPr>
          <p:cNvPr id="19" name="18 Rectángulo"/>
          <p:cNvSpPr/>
          <p:nvPr/>
        </p:nvSpPr>
        <p:spPr>
          <a:xfrm>
            <a:off x="4214810" y="5000636"/>
            <a:ext cx="1300263" cy="369332"/>
          </a:xfrm>
          <a:prstGeom prst="rect">
            <a:avLst/>
          </a:prstGeom>
        </p:spPr>
        <p:txBody>
          <a:bodyPr wrap="square">
            <a:spAutoFit/>
          </a:bodyPr>
          <a:lstStyle/>
          <a:p>
            <a:r>
              <a:rPr lang="es-AR" dirty="0" smtClean="0">
                <a:solidFill>
                  <a:schemeClr val="bg1"/>
                </a:solidFill>
              </a:rPr>
              <a:t>Litosfera</a:t>
            </a:r>
            <a:endParaRPr lang="es-AR" dirty="0">
              <a:solidFill>
                <a:schemeClr val="bg1"/>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714356"/>
            <a:ext cx="7851648" cy="2000264"/>
          </a:xfrm>
        </p:spPr>
        <p:txBody>
          <a:bodyPr>
            <a:normAutofit fontScale="90000"/>
          </a:bodyPr>
          <a:lstStyle/>
          <a:p>
            <a:pPr algn="l"/>
            <a:r>
              <a:rPr lang="es-AR" sz="6000" dirty="0" smtClean="0"/>
              <a:t>El </a:t>
            </a:r>
            <a:r>
              <a:rPr lang="es-AR" sz="6000" dirty="0" smtClean="0">
                <a:latin typeface="+mn-lt"/>
              </a:rPr>
              <a:t>medioambiente</a:t>
            </a:r>
            <a:r>
              <a:rPr lang="es-AR" sz="6000" dirty="0" smtClean="0"/>
              <a:t>:</a:t>
            </a:r>
            <a:br>
              <a:rPr lang="es-AR" sz="6000" dirty="0" smtClean="0"/>
            </a:br>
            <a:r>
              <a:rPr lang="es-AR" sz="6000" dirty="0" smtClean="0"/>
              <a:t/>
            </a:r>
            <a:br>
              <a:rPr lang="es-AR" sz="6000" dirty="0" smtClean="0"/>
            </a:br>
            <a:endParaRPr lang="es-AR" dirty="0"/>
          </a:p>
        </p:txBody>
      </p:sp>
      <p:sp>
        <p:nvSpPr>
          <p:cNvPr id="3" name="2 Subtítulo"/>
          <p:cNvSpPr>
            <a:spLocks noGrp="1"/>
          </p:cNvSpPr>
          <p:nvPr>
            <p:ph type="subTitle" idx="1"/>
          </p:nvPr>
        </p:nvSpPr>
        <p:spPr>
          <a:xfrm>
            <a:off x="533400" y="1285860"/>
            <a:ext cx="7854696" cy="5143536"/>
          </a:xfrm>
        </p:spPr>
        <p:txBody>
          <a:bodyPr>
            <a:normAutofit lnSpcReduction="10000"/>
          </a:bodyPr>
          <a:lstStyle/>
          <a:p>
            <a:pPr algn="l"/>
            <a:r>
              <a:rPr lang="es-AR" dirty="0" smtClean="0"/>
              <a:t>El medioambiente es</a:t>
            </a:r>
            <a:r>
              <a:rPr lang="es-AR" b="1" dirty="0" smtClean="0"/>
              <a:t> el conjunto de elementos que forman parte de la </a:t>
            </a:r>
            <a:r>
              <a:rPr lang="es-AR" b="1" dirty="0" smtClean="0">
                <a:hlinkClick r:id="rId2"/>
              </a:rPr>
              <a:t>naturaleza</a:t>
            </a:r>
            <a:r>
              <a:rPr lang="es-AR" dirty="0" smtClean="0"/>
              <a:t>, que están estrechamente relacionados y que interactúan entre sí. El medio natural incluye factores biológicos o bióticos, que son todos los seres vivos (como la</a:t>
            </a:r>
            <a:r>
              <a:rPr lang="es-AR" dirty="0" smtClean="0">
                <a:hlinkClick r:id="rId3"/>
              </a:rPr>
              <a:t> flora, la fauna</a:t>
            </a:r>
            <a:r>
              <a:rPr lang="es-AR" dirty="0" smtClean="0"/>
              <a:t> y el ser humano), y físicos o abióticos, que son fundamentales para la subsistencia de los seres vivos (como el </a:t>
            </a:r>
            <a:r>
              <a:rPr lang="es-AR" dirty="0" smtClean="0">
                <a:hlinkClick r:id="rId4"/>
              </a:rPr>
              <a:t>clima</a:t>
            </a:r>
            <a:r>
              <a:rPr lang="es-AR" dirty="0" smtClean="0"/>
              <a:t>, el agua y el </a:t>
            </a:r>
            <a:r>
              <a:rPr lang="es-AR" dirty="0" smtClean="0">
                <a:hlinkClick r:id="rId5"/>
              </a:rPr>
              <a:t>suelo</a:t>
            </a:r>
            <a:r>
              <a:rPr lang="es-AR" dirty="0" smtClean="0"/>
              <a:t>). En la actualidad, la mayoría de los ambientes naturales fueron modificados, en mayor o menor medida, por la acción humana. Por lo que el medioambiente también incluye elementos producidos por el ser humano, como la cultura o la urbanización.</a:t>
            </a:r>
            <a:endParaRPr lang="es-A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571480"/>
            <a:ext cx="7851648" cy="1785950"/>
          </a:xfrm>
        </p:spPr>
        <p:txBody>
          <a:bodyPr>
            <a:normAutofit/>
          </a:bodyPr>
          <a:lstStyle/>
          <a:p>
            <a:pPr algn="l"/>
            <a:r>
              <a:rPr lang="es-AR" sz="4000" i="1" dirty="0" smtClean="0"/>
              <a:t>Conceptos de Gestión</a:t>
            </a:r>
            <a:endParaRPr lang="es-AR" sz="4000" dirty="0"/>
          </a:p>
        </p:txBody>
      </p:sp>
      <p:sp>
        <p:nvSpPr>
          <p:cNvPr id="3" name="2 Subtítulo"/>
          <p:cNvSpPr>
            <a:spLocks noGrp="1"/>
          </p:cNvSpPr>
          <p:nvPr>
            <p:ph type="subTitle" idx="1"/>
          </p:nvPr>
        </p:nvSpPr>
        <p:spPr>
          <a:xfrm>
            <a:off x="533400" y="2571744"/>
            <a:ext cx="7854696" cy="3143272"/>
          </a:xfrm>
        </p:spPr>
        <p:txBody>
          <a:bodyPr/>
          <a:lstStyle/>
          <a:p>
            <a:pPr algn="l"/>
            <a:r>
              <a:rPr lang="es-AR" dirty="0" smtClean="0"/>
              <a:t>El término gestión es utilizado para referirse al conjunto de acciones, o diligencias que permiten la realización de cualquier actividad o deseo. Dicho de otra manera, una gestión se refiere a todos aquellos trámites que se realizan con la finalidad de resolver una situación o materializar un proyecto.</a:t>
            </a:r>
            <a:endParaRPr lang="es-A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642918"/>
            <a:ext cx="7851648" cy="1785950"/>
          </a:xfrm>
        </p:spPr>
        <p:txBody>
          <a:bodyPr/>
          <a:lstStyle/>
          <a:p>
            <a:pPr algn="l"/>
            <a:r>
              <a:rPr lang="es-AR" dirty="0" smtClean="0"/>
              <a:t>Gestión Ambiental</a:t>
            </a:r>
            <a:endParaRPr lang="es-AR" dirty="0"/>
          </a:p>
        </p:txBody>
      </p:sp>
      <p:sp>
        <p:nvSpPr>
          <p:cNvPr id="3" name="2 Subtítulo"/>
          <p:cNvSpPr>
            <a:spLocks noGrp="1"/>
          </p:cNvSpPr>
          <p:nvPr>
            <p:ph type="subTitle" idx="1"/>
          </p:nvPr>
        </p:nvSpPr>
        <p:spPr>
          <a:xfrm>
            <a:off x="533400" y="2571744"/>
            <a:ext cx="7854696" cy="3786214"/>
          </a:xfrm>
        </p:spPr>
        <p:txBody>
          <a:bodyPr>
            <a:normAutofit/>
          </a:bodyPr>
          <a:lstStyle/>
          <a:p>
            <a:pPr algn="l"/>
            <a:r>
              <a:rPr lang="es-AR" sz="2800" dirty="0" smtClean="0"/>
              <a:t>Conjunto de acciones que permitan lograr la máxima racionalidad en el proceso de toma de decisiones relativas al usufructo de los bienes y servicios ambientales, y a la defensa y mejoramiento de la calidad ambiental, mediante una coordinada información interdisciplinaria y la participación de la población.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857232"/>
            <a:ext cx="7851648" cy="1571636"/>
          </a:xfrm>
        </p:spPr>
        <p:txBody>
          <a:bodyPr>
            <a:normAutofit fontScale="90000"/>
          </a:bodyPr>
          <a:lstStyle/>
          <a:p>
            <a:pPr algn="l"/>
            <a:r>
              <a:rPr lang="es-AR" dirty="0" smtClean="0"/>
              <a:t>Herramientas</a:t>
            </a:r>
            <a:br>
              <a:rPr lang="es-AR" dirty="0" smtClean="0"/>
            </a:br>
            <a:endParaRPr lang="es-AR" dirty="0"/>
          </a:p>
        </p:txBody>
      </p:sp>
      <p:sp>
        <p:nvSpPr>
          <p:cNvPr id="3" name="2 Subtítulo"/>
          <p:cNvSpPr>
            <a:spLocks noGrp="1"/>
          </p:cNvSpPr>
          <p:nvPr>
            <p:ph type="subTitle" idx="1"/>
          </p:nvPr>
        </p:nvSpPr>
        <p:spPr>
          <a:xfrm>
            <a:off x="533400" y="2214554"/>
            <a:ext cx="7854696" cy="4143404"/>
          </a:xfrm>
        </p:spPr>
        <p:txBody>
          <a:bodyPr>
            <a:normAutofit/>
          </a:bodyPr>
          <a:lstStyle/>
          <a:p>
            <a:pPr algn="l"/>
            <a:endParaRPr lang="es-AR" b="1" dirty="0" smtClean="0"/>
          </a:p>
          <a:p>
            <a:pPr algn="l"/>
            <a:r>
              <a:rPr lang="es-AR" dirty="0" smtClean="0"/>
              <a:t>El indicador de logro de la Gestión Ambiental está dado por las acciones concretas que se puedan ejecutar en el plano físico–técnico, en el mejoramiento de la calidad ambiental y en la calidad de vida de la población. Para ello se definen tres objetivos vinculados a los tiempos para los cuales se actúa (futuro, presente y pasado) (</a:t>
            </a:r>
            <a:r>
              <a:rPr lang="es-AR" dirty="0" err="1" smtClean="0"/>
              <a:t>Conesa</a:t>
            </a:r>
            <a:r>
              <a:rPr lang="es-AR" dirty="0" smtClean="0"/>
              <a:t> Fernández </a:t>
            </a:r>
            <a:r>
              <a:rPr lang="es-AR" dirty="0" err="1" smtClean="0"/>
              <a:t>Vítora</a:t>
            </a:r>
            <a:r>
              <a:rPr lang="es-AR" dirty="0" smtClean="0"/>
              <a:t>, 1997):</a:t>
            </a:r>
            <a:endParaRPr lang="es-AR"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357166"/>
            <a:ext cx="7851648" cy="928694"/>
          </a:xfrm>
        </p:spPr>
        <p:txBody>
          <a:bodyPr>
            <a:normAutofit/>
          </a:bodyPr>
          <a:lstStyle/>
          <a:p>
            <a:pPr algn="l"/>
            <a:r>
              <a:rPr lang="es-AR" sz="4000" i="1" dirty="0" smtClean="0"/>
              <a:t>Herramientas de mejora continua</a:t>
            </a:r>
            <a:endParaRPr lang="es-AR" sz="4000" dirty="0"/>
          </a:p>
        </p:txBody>
      </p:sp>
      <p:sp>
        <p:nvSpPr>
          <p:cNvPr id="9" name="8 Subtítulo"/>
          <p:cNvSpPr>
            <a:spLocks noGrp="1"/>
          </p:cNvSpPr>
          <p:nvPr>
            <p:ph type="subTitle" idx="1"/>
          </p:nvPr>
        </p:nvSpPr>
        <p:spPr>
          <a:xfrm>
            <a:off x="4429124" y="3071810"/>
            <a:ext cx="2857520" cy="14287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dirty="0" smtClean="0"/>
              <a:t>Verificar</a:t>
            </a:r>
            <a:endParaRPr lang="es-AR" dirty="0"/>
          </a:p>
        </p:txBody>
      </p:sp>
      <p:sp>
        <p:nvSpPr>
          <p:cNvPr id="4" name="3 CuadroTexto"/>
          <p:cNvSpPr txBox="1"/>
          <p:nvPr/>
        </p:nvSpPr>
        <p:spPr>
          <a:xfrm>
            <a:off x="1142976" y="2786058"/>
            <a:ext cx="1785950" cy="369332"/>
          </a:xfrm>
          <a:prstGeom prst="rect">
            <a:avLst/>
          </a:prstGeom>
          <a:noFill/>
        </p:spPr>
        <p:txBody>
          <a:bodyPr wrap="square" rtlCol="0">
            <a:spAutoFit/>
          </a:bodyPr>
          <a:lstStyle/>
          <a:p>
            <a:endParaRPr lang="es-AR" dirty="0"/>
          </a:p>
        </p:txBody>
      </p:sp>
      <p:sp>
        <p:nvSpPr>
          <p:cNvPr id="5" name="4 CuadroTexto"/>
          <p:cNvSpPr txBox="1"/>
          <p:nvPr/>
        </p:nvSpPr>
        <p:spPr>
          <a:xfrm>
            <a:off x="1714480" y="1928802"/>
            <a:ext cx="2428892" cy="369332"/>
          </a:xfrm>
          <a:prstGeom prst="rect">
            <a:avLst/>
          </a:prstGeom>
          <a:noFill/>
        </p:spPr>
        <p:txBody>
          <a:bodyPr wrap="square" rtlCol="0">
            <a:spAutoFit/>
          </a:bodyPr>
          <a:lstStyle/>
          <a:p>
            <a:endParaRPr lang="es-AR" dirty="0"/>
          </a:p>
        </p:txBody>
      </p:sp>
      <p:sp>
        <p:nvSpPr>
          <p:cNvPr id="7" name="6 Elipse"/>
          <p:cNvSpPr/>
          <p:nvPr/>
        </p:nvSpPr>
        <p:spPr>
          <a:xfrm>
            <a:off x="357158" y="1214422"/>
            <a:ext cx="2571768" cy="12144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sz="2800" dirty="0" smtClean="0"/>
              <a:t>Planificar</a:t>
            </a:r>
            <a:endParaRPr lang="es-AR" sz="2800" dirty="0"/>
          </a:p>
        </p:txBody>
      </p:sp>
      <p:sp>
        <p:nvSpPr>
          <p:cNvPr id="8" name="7 Elipse"/>
          <p:cNvSpPr/>
          <p:nvPr/>
        </p:nvSpPr>
        <p:spPr>
          <a:xfrm>
            <a:off x="2428860" y="2071678"/>
            <a:ext cx="2571768" cy="121444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sz="2800" dirty="0" smtClean="0"/>
              <a:t>Hacer</a:t>
            </a:r>
            <a:endParaRPr lang="es-AR" sz="2800" dirty="0"/>
          </a:p>
        </p:txBody>
      </p:sp>
      <p:sp>
        <p:nvSpPr>
          <p:cNvPr id="10" name="9 Elipse"/>
          <p:cNvSpPr/>
          <p:nvPr/>
        </p:nvSpPr>
        <p:spPr>
          <a:xfrm>
            <a:off x="6572232" y="4429132"/>
            <a:ext cx="2571768" cy="142876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AR" sz="2800" dirty="0" smtClean="0"/>
              <a:t>Actuar</a:t>
            </a:r>
            <a:endParaRPr lang="es-AR" sz="28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a:xfrm>
            <a:off x="533400" y="500042"/>
            <a:ext cx="7851648" cy="5214974"/>
          </a:xfrm>
        </p:spPr>
        <p:txBody>
          <a:bodyPr>
            <a:normAutofit/>
          </a:bodyPr>
          <a:lstStyle/>
          <a:p>
            <a:pPr algn="l"/>
            <a:r>
              <a:rPr lang="es-AR" sz="2700" dirty="0" smtClean="0">
                <a:solidFill>
                  <a:schemeClr val="bg1"/>
                </a:solidFill>
              </a:rPr>
              <a:t>Planificar: </a:t>
            </a:r>
            <a:r>
              <a:rPr lang="es-AR" sz="2700" b="0" dirty="0" smtClean="0">
                <a:solidFill>
                  <a:schemeClr val="bg1"/>
                </a:solidFill>
              </a:rPr>
              <a:t>La fase inicial del ciclo establece el rumbo a seguir. En esta etapa, se identifican problemas y oportunidades de mejora, se establecen objetivos claros y cuantificables, se definen las acciones a implementar y se asignan recursos. Para una planificación efectiva, es crucial recopilar datos precisos y realizar un análisis profundo de la situación actual, permitiendo así identificar las áreas que requieren mayor atención.</a:t>
            </a:r>
            <a:r>
              <a:rPr lang="es-AR" b="0" dirty="0" smtClean="0"/>
              <a:t/>
            </a:r>
            <a:br>
              <a:rPr lang="es-AR" b="0" dirty="0" smtClean="0"/>
            </a:br>
            <a:endParaRPr lang="es-AR"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250</TotalTime>
  <Words>504</Words>
  <Application>Microsoft Office PowerPoint</Application>
  <PresentationFormat>Presentación en pantalla (4:3)</PresentationFormat>
  <Paragraphs>61</Paragraphs>
  <Slides>18</Slides>
  <Notes>0</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Flujo</vt:lpstr>
      <vt:lpstr>GOBIERNO DE LA CIUDAD AUTÓNOMA DE BUENOS AIRES MINISTERIO DE EDUCACIÓN E INNOVACIÓN  DIRECCIÓN DE FORMACION TECNICA SUPERIOR IFTS N° 22 </vt:lpstr>
      <vt:lpstr>Carrera: Técnico Superior en Gestión Ambiental Asignatura: GESTION AMBIENTAL </vt:lpstr>
      <vt:lpstr>Diapositiva 3</vt:lpstr>
      <vt:lpstr>El medioambiente:  </vt:lpstr>
      <vt:lpstr>Conceptos de Gestión</vt:lpstr>
      <vt:lpstr>Gestión Ambiental</vt:lpstr>
      <vt:lpstr>Herramientas </vt:lpstr>
      <vt:lpstr>Herramientas de mejora continua</vt:lpstr>
      <vt:lpstr>Planificar: La fase inicial del ciclo establece el rumbo a seguir. En esta etapa, se identifican problemas y oportunidades de mejora, se establecen objetivos claros y cuantificables, se definen las acciones a implementar y se asignan recursos. Para una planificación efectiva, es crucial recopilar datos precisos y realizar un análisis profundo de la situación actual, permitiendo así identificar las áreas que requieren mayor atención. </vt:lpstr>
      <vt:lpstr>Hacer: Con los planes cuidadosamente definidos, llega el momento de ponerlos en práctica. En esta fase, se ejecutan las acciones planificadas, implementando los cambios necesarios y documentando cuidadosamente el proceso. La documentación detallada permite un seguimiento riguroso y facilita la evaluación posterior de los resultados. </vt:lpstr>
      <vt:lpstr>Verificar: Una vez implementadas las acciones, es esencial evaluar su impacto y verificar si se han alcanzado los objetivos establecidos. En esta etapa, se recopilan datos relevantes, se miden los indicadores clave de rendimiento y se comparan los resultados obtenidos con las expectativas iniciales. La fase de verificación permite identificar desviaciones, comprender las causas subyacentes y tomar decisiones informadas para optimizar el proceso. </vt:lpstr>
      <vt:lpstr>Actuar: Basándose en los resultados obtenidos en la fase de verificación, se toman medidas correctivas y se realizan los ajustes necesarios. Si los resultados son satisfactorios, se estandarizan las acciones implementadas para que se conviertan en parte del proceso habitual. En caso de no alcanzar los objetivos, se analiza en profundidad el proceso para identificar las causas de las desviaciones y reformular las estrategias o acciones para un nuevo ciclo de mejora. </vt:lpstr>
      <vt:lpstr>Objetivos Y Metas: Son los fines que se establecen para reducir el impacto de las actividades humanas en el medio ambiente. </vt:lpstr>
      <vt:lpstr>La meta es en un determinado tiempo  </vt:lpstr>
      <vt:lpstr>Características de las metas ambientales  Son claras, específicas, concretas, pertinentes, alcanzables, medibles y verificables  Son individuales, es decir, no se pueden copiar de otra organización  Son coherentes con la política ambiental de la empresa  </vt:lpstr>
      <vt:lpstr> Política Ambiental</vt:lpstr>
      <vt:lpstr>Enunciado de Política Ambiental</vt:lpstr>
      <vt:lpstr>Grupo Herdez se compromete 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Carrera: Técnico Superior en Gestión Ambiental Asignatura: GESTION AMBIENTAL</dc:title>
  <dc:creator>COTO</dc:creator>
  <cp:lastModifiedBy>COTO</cp:lastModifiedBy>
  <cp:revision>27</cp:revision>
  <dcterms:created xsi:type="dcterms:W3CDTF">2025-03-16T23:35:23Z</dcterms:created>
  <dcterms:modified xsi:type="dcterms:W3CDTF">2025-04-03T02:46:12Z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