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90" r:id="rId8"/>
    <p:sldId id="262" r:id="rId9"/>
    <p:sldId id="263" r:id="rId10"/>
    <p:sldId id="264" r:id="rId11"/>
    <p:sldId id="265" r:id="rId12"/>
    <p:sldId id="266" r:id="rId13"/>
    <p:sldId id="267" r:id="rId14"/>
    <p:sldId id="273" r:id="rId15"/>
    <p:sldId id="269" r:id="rId16"/>
    <p:sldId id="272" r:id="rId17"/>
    <p:sldId id="268" r:id="rId18"/>
    <p:sldId id="271" r:id="rId19"/>
    <p:sldId id="275" r:id="rId20"/>
    <p:sldId id="276" r:id="rId21"/>
    <p:sldId id="274" r:id="rId22"/>
    <p:sldId id="277" r:id="rId23"/>
    <p:sldId id="278" r:id="rId24"/>
    <p:sldId id="279" r:id="rId25"/>
    <p:sldId id="281" r:id="rId26"/>
    <p:sldId id="280" r:id="rId27"/>
    <p:sldId id="282" r:id="rId28"/>
    <p:sldId id="284" r:id="rId29"/>
    <p:sldId id="286" r:id="rId30"/>
    <p:sldId id="283" r:id="rId31"/>
    <p:sldId id="285" r:id="rId32"/>
    <p:sldId id="287" r:id="rId33"/>
    <p:sldId id="288" r:id="rId34"/>
    <p:sldId id="289" r:id="rId35"/>
  </p:sldIdLst>
  <p:sldSz cx="12192000" cy="6858000"/>
  <p:notesSz cx="6797675" cy="9926638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925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04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647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50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738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322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62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655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343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847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121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2FA7B-EA9E-4F17-9B51-FAAC5C77C2D4}" type="datetimeFigureOut">
              <a:rPr lang="es-AR" smtClean="0"/>
              <a:t>29/4/2026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060F8-5F5F-4A12-8774-D379F85596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972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6000" y="711200"/>
            <a:ext cx="10553700" cy="5880100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                                                                                                                     Ética</a:t>
            </a:r>
          </a:p>
          <a:p>
            <a:pPr algn="l"/>
            <a:endParaRPr lang="es-AR" dirty="0"/>
          </a:p>
          <a:p>
            <a:pPr algn="l"/>
            <a:r>
              <a:rPr lang="es-AR" sz="4000" dirty="0" smtClean="0"/>
              <a:t>Cuatrimestral</a:t>
            </a:r>
          </a:p>
          <a:p>
            <a:pPr algn="l"/>
            <a:endParaRPr lang="es-AR" sz="4000" dirty="0" smtClean="0"/>
          </a:p>
          <a:p>
            <a:pPr algn="l"/>
            <a:r>
              <a:rPr lang="es-AR" sz="4000" dirty="0" smtClean="0"/>
              <a:t>Clase los miércoles, </a:t>
            </a:r>
            <a:r>
              <a:rPr lang="es-AR" sz="4000" dirty="0" smtClean="0"/>
              <a:t>19:40 </a:t>
            </a:r>
            <a:r>
              <a:rPr lang="es-AR" sz="4000" dirty="0" err="1" smtClean="0"/>
              <a:t>hs</a:t>
            </a:r>
            <a:endParaRPr lang="es-AR" sz="4000" dirty="0" smtClean="0"/>
          </a:p>
          <a:p>
            <a:pPr algn="l"/>
            <a:endParaRPr lang="es-AR" sz="4000" dirty="0"/>
          </a:p>
          <a:p>
            <a:pPr algn="l"/>
            <a:r>
              <a:rPr lang="es-AR" sz="4000" dirty="0" smtClean="0"/>
              <a:t>Material: desde enlace que figura en plataforma</a:t>
            </a:r>
          </a:p>
          <a:p>
            <a:pPr algn="l"/>
            <a:endParaRPr lang="es-AR" sz="4000" dirty="0"/>
          </a:p>
          <a:p>
            <a:pPr algn="l"/>
            <a:r>
              <a:rPr lang="es-AR" sz="4000" dirty="0" smtClean="0"/>
              <a:t>Evaluación: dos trabajos prácticos</a:t>
            </a:r>
          </a:p>
          <a:p>
            <a:pPr algn="l"/>
            <a:r>
              <a:rPr lang="es-AR" sz="4000" dirty="0" smtClean="0"/>
              <a:t> </a:t>
            </a: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319060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6600" y="517524"/>
            <a:ext cx="10515600" cy="58578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 smtClean="0"/>
              <a:t>CORRUPCIÓN</a:t>
            </a:r>
          </a:p>
          <a:p>
            <a:pPr marL="0" indent="0">
              <a:buNone/>
            </a:pPr>
            <a:r>
              <a:rPr lang="es-AR" dirty="0" smtClean="0"/>
              <a:t>Abordaje sistémico: políticas de transparencia e investigación</a:t>
            </a:r>
          </a:p>
          <a:p>
            <a:pPr marL="0" indent="0">
              <a:buNone/>
            </a:pPr>
            <a:endParaRPr lang="es-AR" dirty="0" smtClean="0"/>
          </a:p>
          <a:p>
            <a:pPr marL="2286000" lvl="5" indent="0">
              <a:buNone/>
            </a:pPr>
            <a:r>
              <a:rPr lang="es-AR" sz="3000" dirty="0" smtClean="0"/>
              <a:t>Prevención      Legislación (nacional e internacional)</a:t>
            </a:r>
            <a:endParaRPr lang="es-AR" sz="3000" dirty="0"/>
          </a:p>
          <a:p>
            <a:pPr marL="3657600" lvl="8" indent="0">
              <a:buNone/>
            </a:pPr>
            <a:r>
              <a:rPr lang="es-AR" sz="3000" dirty="0" smtClean="0"/>
              <a:t>         Procedimientos</a:t>
            </a:r>
          </a:p>
          <a:p>
            <a:pPr marL="3657600" lvl="8" indent="0">
              <a:buNone/>
            </a:pPr>
            <a:r>
              <a:rPr lang="es-AR" sz="3000" dirty="0" smtClean="0"/>
              <a:t>         Tecnología</a:t>
            </a:r>
          </a:p>
          <a:p>
            <a:pPr marL="3657600" lvl="8" indent="0">
              <a:buNone/>
            </a:pPr>
            <a:r>
              <a:rPr lang="es-AR" sz="3000" dirty="0" smtClean="0"/>
              <a:t>         Auditoría/Control</a:t>
            </a:r>
          </a:p>
          <a:p>
            <a:pPr marL="0" indent="0">
              <a:buNone/>
            </a:pPr>
            <a:r>
              <a:rPr lang="es-AR" sz="3000" dirty="0" smtClean="0"/>
              <a:t>Ética/                                            Acceso a la información</a:t>
            </a:r>
          </a:p>
          <a:p>
            <a:pPr marL="0" indent="0">
              <a:buNone/>
            </a:pPr>
            <a:r>
              <a:rPr lang="es-AR" sz="3000" dirty="0" smtClean="0"/>
              <a:t>Integridad                                    Participación ciudadana      </a:t>
            </a:r>
          </a:p>
          <a:p>
            <a:pPr marL="3657600" lvl="8" indent="0">
              <a:buNone/>
            </a:pPr>
            <a:r>
              <a:rPr lang="es-AR" sz="3000" dirty="0" smtClean="0"/>
              <a:t>         Selección del personal </a:t>
            </a:r>
          </a:p>
          <a:p>
            <a:pPr marL="3657600" lvl="8" indent="0">
              <a:buNone/>
            </a:pPr>
            <a:r>
              <a:rPr lang="es-AR" sz="3000" dirty="0" smtClean="0"/>
              <a:t>         Capacitación</a:t>
            </a:r>
          </a:p>
          <a:p>
            <a:pPr marL="3657600" lvl="8" indent="0">
              <a:buNone/>
            </a:pPr>
            <a:r>
              <a:rPr lang="es-AR" sz="3000" dirty="0" smtClean="0"/>
              <a:t>         Sensibilización</a:t>
            </a:r>
          </a:p>
          <a:p>
            <a:pPr marL="3657600" lvl="8" indent="0">
              <a:buNone/>
            </a:pPr>
            <a:endParaRPr lang="es-AR" sz="3000" dirty="0" smtClean="0"/>
          </a:p>
          <a:p>
            <a:pPr marL="2286000" lvl="5" indent="0">
              <a:buNone/>
            </a:pPr>
            <a:r>
              <a:rPr lang="es-AR" sz="3000" dirty="0" smtClean="0"/>
              <a:t>Punición          Denuncia/Investigación</a:t>
            </a:r>
          </a:p>
          <a:p>
            <a:pPr marL="3657600" lvl="8" indent="0">
              <a:buNone/>
            </a:pPr>
            <a:r>
              <a:rPr lang="es-AR" sz="3000" dirty="0" smtClean="0"/>
              <a:t>         Sanciones 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5" name="Abrir llave 4"/>
          <p:cNvSpPr/>
          <p:nvPr/>
        </p:nvSpPr>
        <p:spPr>
          <a:xfrm>
            <a:off x="2603500" y="1549400"/>
            <a:ext cx="279400" cy="4559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Abrir llave 5"/>
          <p:cNvSpPr/>
          <p:nvPr/>
        </p:nvSpPr>
        <p:spPr>
          <a:xfrm>
            <a:off x="4749800" y="1549400"/>
            <a:ext cx="279400" cy="353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Abrir llave 8"/>
          <p:cNvSpPr/>
          <p:nvPr/>
        </p:nvSpPr>
        <p:spPr>
          <a:xfrm>
            <a:off x="4749800" y="5397500"/>
            <a:ext cx="241300" cy="8001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293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5500" y="698501"/>
            <a:ext cx="10515600" cy="5600700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ÉTICA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Estudio de los sistemas morales, en su evolución desde la prehistoria hasta la actualidad.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Abordajes           Analítico/Descriptivo</a:t>
            </a:r>
          </a:p>
          <a:p>
            <a:pPr marL="0" indent="0">
              <a:buNone/>
            </a:pPr>
            <a:r>
              <a:rPr lang="es-AR" dirty="0" smtClean="0"/>
              <a:t>                             Prescriptivo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Moral: normas existentes                    Reflexión sobre la convivencia</a:t>
            </a:r>
          </a:p>
          <a:p>
            <a:pPr marL="0" indent="0">
              <a:buNone/>
            </a:pPr>
            <a:r>
              <a:rPr lang="es-AR" dirty="0" smtClean="0"/>
              <a:t>Ética: crítica de la moral</a:t>
            </a:r>
            <a:endParaRPr lang="es-AR" dirty="0"/>
          </a:p>
        </p:txBody>
      </p:sp>
      <p:sp>
        <p:nvSpPr>
          <p:cNvPr id="5" name="Abrir llave 4"/>
          <p:cNvSpPr/>
          <p:nvPr/>
        </p:nvSpPr>
        <p:spPr>
          <a:xfrm>
            <a:off x="2743200" y="3136900"/>
            <a:ext cx="63500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errar llave 1"/>
          <p:cNvSpPr/>
          <p:nvPr/>
        </p:nvSpPr>
        <p:spPr>
          <a:xfrm>
            <a:off x="5353878" y="4479236"/>
            <a:ext cx="357809" cy="11396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98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11200"/>
            <a:ext cx="10770704" cy="5465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AR" sz="3600" dirty="0" smtClean="0"/>
              <a:t>ETICA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sz="3100" dirty="0" smtClean="0"/>
              <a:t>Estudio racional             - Moralidad y sus características</a:t>
            </a:r>
          </a:p>
          <a:p>
            <a:pPr marL="0" indent="0">
              <a:buNone/>
            </a:pPr>
            <a:r>
              <a:rPr lang="es-AR" sz="3100" dirty="0" smtClean="0"/>
              <a:t>Analítico/descriptivo</a:t>
            </a:r>
          </a:p>
          <a:p>
            <a:pPr marL="2286000" lvl="5" indent="0">
              <a:buNone/>
            </a:pPr>
            <a:r>
              <a:rPr lang="es-AR" sz="3100" dirty="0" smtClean="0"/>
              <a:t>- Unidad y diversidad      - occidente y otras culturas                                      Carácter</a:t>
            </a:r>
          </a:p>
          <a:p>
            <a:pPr marL="2286000" lvl="5" indent="0">
              <a:buNone/>
            </a:pPr>
            <a:r>
              <a:rPr lang="es-AR" sz="3100" dirty="0" smtClean="0"/>
              <a:t>                                            - puntos en común básicos humanos                     Refugio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Identidad                                           </a:t>
            </a:r>
            <a:r>
              <a:rPr lang="es-AR" dirty="0" err="1" smtClean="0"/>
              <a:t>Ethos</a:t>
            </a:r>
            <a:r>
              <a:rPr lang="es-AR" dirty="0" smtClean="0"/>
              <a:t>         Cuidado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Niñez         Expresión                                          Reciprocidad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DERECHOS HUMANOS    Familia       Educación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N Básicas   Salud/Salubridad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sz="3100" dirty="0" smtClean="0"/>
              <a:t>Criterios Éticos               -  Principios universales: Dignidad y Aplicabilidad</a:t>
            </a:r>
          </a:p>
          <a:p>
            <a:pPr marL="0" indent="0">
              <a:buNone/>
            </a:pPr>
            <a:r>
              <a:rPr lang="es-AR" sz="3100" dirty="0" smtClean="0"/>
              <a:t>Prescriptivo/Juicio         -  Persona como fin en sí mismo   </a:t>
            </a:r>
          </a:p>
          <a:p>
            <a:pPr marL="0" indent="0">
              <a:buNone/>
            </a:pPr>
            <a:r>
              <a:rPr lang="es-AR" sz="3100" dirty="0" smtClean="0"/>
              <a:t>                                          -  Consecuencias de las acciones de una moral sobre esos criterios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2971800" y="1422400"/>
            <a:ext cx="177800" cy="1524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Abrir llave 4"/>
          <p:cNvSpPr/>
          <p:nvPr/>
        </p:nvSpPr>
        <p:spPr>
          <a:xfrm>
            <a:off x="2971800" y="4797288"/>
            <a:ext cx="190502" cy="94090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Abrir llave 5"/>
          <p:cNvSpPr/>
          <p:nvPr/>
        </p:nvSpPr>
        <p:spPr>
          <a:xfrm>
            <a:off x="5459896" y="2171700"/>
            <a:ext cx="169252" cy="7172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Abrir llave 1"/>
          <p:cNvSpPr/>
          <p:nvPr/>
        </p:nvSpPr>
        <p:spPr>
          <a:xfrm>
            <a:off x="10018642" y="2305878"/>
            <a:ext cx="3180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7" name="Elipse 6"/>
          <p:cNvSpPr/>
          <p:nvPr/>
        </p:nvSpPr>
        <p:spPr>
          <a:xfrm>
            <a:off x="9223513" y="1842052"/>
            <a:ext cx="2544417" cy="21733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Elipse 7"/>
          <p:cNvSpPr/>
          <p:nvPr/>
        </p:nvSpPr>
        <p:spPr>
          <a:xfrm>
            <a:off x="3737113" y="2888974"/>
            <a:ext cx="5486400" cy="15306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Abrir llave 8"/>
          <p:cNvSpPr/>
          <p:nvPr/>
        </p:nvSpPr>
        <p:spPr>
          <a:xfrm>
            <a:off x="5894191" y="2945848"/>
            <a:ext cx="238539" cy="13649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Flecha izquierda y arriba 12"/>
          <p:cNvSpPr/>
          <p:nvPr/>
        </p:nvSpPr>
        <p:spPr>
          <a:xfrm>
            <a:off x="9548190" y="4267200"/>
            <a:ext cx="1345097" cy="1351721"/>
          </a:xfrm>
          <a:prstGeom prst="leftUpArrow">
            <a:avLst>
              <a:gd name="adj1" fmla="val 25000"/>
              <a:gd name="adj2" fmla="val 25000"/>
              <a:gd name="adj3" fmla="val 280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Flecha izquierda, derecha y arriba 14"/>
          <p:cNvSpPr/>
          <p:nvPr/>
        </p:nvSpPr>
        <p:spPr>
          <a:xfrm rot="5400000">
            <a:off x="1533940" y="2613992"/>
            <a:ext cx="1676400" cy="1908311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1560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702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ÉTICA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Ejes        Moral: general-particular </a:t>
            </a:r>
          </a:p>
          <a:p>
            <a:pPr marL="0" indent="0">
              <a:buNone/>
            </a:pPr>
            <a:r>
              <a:rPr lang="es-AR" dirty="0" smtClean="0"/>
              <a:t>               Ética: universal-singular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ÉTICA                                                      MORAL 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Universalidad   			        Grupos</a:t>
            </a:r>
          </a:p>
          <a:p>
            <a:pPr marL="0" indent="0">
              <a:buNone/>
            </a:pPr>
            <a:r>
              <a:rPr lang="es-AR" dirty="0" smtClean="0"/>
              <a:t>Crítica	                			        Código</a:t>
            </a:r>
          </a:p>
          <a:p>
            <a:pPr marL="0" indent="0">
              <a:buNone/>
            </a:pPr>
            <a:r>
              <a:rPr lang="es-AR" dirty="0" smtClean="0"/>
              <a:t>Legitimidad                                            Justificación</a:t>
            </a:r>
          </a:p>
          <a:p>
            <a:pPr marL="0" indent="0">
              <a:buNone/>
            </a:pPr>
            <a:r>
              <a:rPr lang="es-AR" dirty="0" smtClean="0"/>
              <a:t>Deber/Renuncia                                   Conveniencia</a:t>
            </a:r>
            <a:endParaRPr lang="es-AR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914400" y="4165600"/>
            <a:ext cx="7658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llave 5"/>
          <p:cNvSpPr/>
          <p:nvPr/>
        </p:nvSpPr>
        <p:spPr>
          <a:xfrm>
            <a:off x="1790700" y="1651000"/>
            <a:ext cx="127000" cy="9525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8986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7400" y="809624"/>
            <a:ext cx="10515600" cy="5387975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ÉTICA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BIEN COMÚN: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Generación de condiciones dignas de participación social, para todos los habitantes de una comunidad o nación determinada.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Generación de condiciones sociales, culturales, políticas, económicas, que permitan el desarrollo armónico de todos los habitantes de una comunidad.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78553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524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dirty="0" smtClean="0"/>
              <a:t>ETICA</a:t>
            </a:r>
          </a:p>
          <a:p>
            <a:pPr marL="0" indent="0">
              <a:buNone/>
            </a:pPr>
            <a:r>
              <a:rPr lang="es-AR" sz="2400" dirty="0" smtClean="0"/>
              <a:t>FUNCIONAMIENTO SUBJETIVO Y MORAL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Autonomía                   Asunción de normas</a:t>
            </a:r>
          </a:p>
          <a:p>
            <a:pPr marL="0" indent="0">
              <a:buNone/>
            </a:pPr>
            <a:r>
              <a:rPr lang="es-AR" dirty="0" smtClean="0"/>
              <a:t>Moral                            Culpa – Deuda -  Impotencia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Responsabilidad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Mecanismos aliviadores del malestar:</a:t>
            </a:r>
          </a:p>
          <a:p>
            <a:pPr marL="1371600" lvl="3" indent="0">
              <a:buNone/>
            </a:pPr>
            <a:r>
              <a:rPr lang="es-AR" sz="2800" dirty="0" smtClean="0"/>
              <a:t>- Evitación</a:t>
            </a:r>
          </a:p>
          <a:p>
            <a:pPr marL="1371600" lvl="3" indent="0">
              <a:buNone/>
            </a:pPr>
            <a:r>
              <a:rPr lang="es-AR" sz="2800" dirty="0" smtClean="0"/>
              <a:t>- Traslado</a:t>
            </a:r>
          </a:p>
          <a:p>
            <a:pPr marL="1371600" lvl="3" indent="0">
              <a:buNone/>
            </a:pPr>
            <a:r>
              <a:rPr lang="es-AR" sz="2800" dirty="0" smtClean="0"/>
              <a:t>- Regodeo</a:t>
            </a:r>
          </a:p>
          <a:p>
            <a:pPr marL="1371600" lvl="3" indent="0">
              <a:buNone/>
            </a:pPr>
            <a:r>
              <a:rPr lang="es-AR" sz="2800" dirty="0" smtClean="0"/>
              <a:t>- Dogmatismo (mesianismo y permisividad total)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3543300" y="2070100"/>
            <a:ext cx="304800" cy="15367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33652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0900" y="733424"/>
            <a:ext cx="10515600" cy="5426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400" dirty="0" smtClean="0"/>
              <a:t>ÉTICA</a:t>
            </a:r>
          </a:p>
          <a:p>
            <a:pPr marL="0" indent="0">
              <a:buNone/>
            </a:pPr>
            <a:endParaRPr lang="es-AR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VALORES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Conceptos abstractos del lenguaje que adhieren a una acción o persona. Los valores son parte de los códigos morales, es decir que se construyen colectivamente; por tanto, no son individuales</a:t>
            </a:r>
          </a:p>
          <a:p>
            <a:pPr marL="0" indent="0">
              <a:lnSpc>
                <a:spcPct val="100000"/>
              </a:lnSpc>
              <a:buNone/>
            </a:pPr>
            <a:endParaRPr lang="es-AR" sz="2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VALORACIÓN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Ejercicio de valorar personas y acciones, es intransferible.</a:t>
            </a:r>
          </a:p>
          <a:p>
            <a:pPr marL="1828800" lvl="4" indent="0">
              <a:lnSpc>
                <a:spcPct val="100000"/>
              </a:lnSpc>
              <a:buNone/>
            </a:pPr>
            <a:r>
              <a:rPr lang="es-AR" sz="2000" dirty="0" smtClean="0"/>
              <a:t>   - Rompe la indiferencia</a:t>
            </a:r>
          </a:p>
          <a:p>
            <a:pPr marL="1828800" lvl="4" indent="0">
              <a:lnSpc>
                <a:spcPct val="100000"/>
              </a:lnSpc>
              <a:buNone/>
            </a:pPr>
            <a:r>
              <a:rPr lang="es-AR" sz="2000" dirty="0" smtClean="0"/>
              <a:t>   - Establece jerarquías</a:t>
            </a:r>
            <a:endParaRPr lang="es-AR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DILEMA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AR" sz="2000" dirty="0" smtClean="0"/>
              <a:t>Sistema de valoraciones equivalentes y opuestas, que llaman a una elección. Cualquiera sea la elección, habrá una pérdida.</a:t>
            </a:r>
          </a:p>
          <a:p>
            <a:pPr marL="0" indent="0">
              <a:lnSpc>
                <a:spcPct val="100000"/>
              </a:lnSpc>
              <a:buNone/>
            </a:pP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3174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ÉTICA</a:t>
            </a:r>
          </a:p>
          <a:p>
            <a:pPr marL="0" indent="0">
              <a:buNone/>
            </a:pPr>
            <a:r>
              <a:rPr lang="es-AR" dirty="0" smtClean="0"/>
              <a:t>      Análisis ético:</a:t>
            </a:r>
          </a:p>
          <a:p>
            <a:pPr marL="914400" lvl="2" indent="0">
              <a:buNone/>
            </a:pPr>
            <a:r>
              <a:rPr lang="es-AR" sz="3000" dirty="0" smtClean="0"/>
              <a:t>- Describir los hechos relevantes de las acciones y ubicar los</a:t>
            </a:r>
          </a:p>
          <a:p>
            <a:pPr marL="914400" lvl="2" indent="0">
              <a:buNone/>
            </a:pPr>
            <a:r>
              <a:rPr lang="es-AR" sz="3000" dirty="0"/>
              <a:t> </a:t>
            </a:r>
            <a:r>
              <a:rPr lang="es-AR" sz="3000" dirty="0" smtClean="0"/>
              <a:t>  actores principales</a:t>
            </a:r>
          </a:p>
          <a:p>
            <a:pPr marL="914400" lvl="2" indent="0">
              <a:buNone/>
            </a:pPr>
            <a:r>
              <a:rPr lang="es-AR" sz="3000" dirty="0" smtClean="0"/>
              <a:t>- Ubicar la moral que justifica las acciones analizadas</a:t>
            </a:r>
          </a:p>
          <a:p>
            <a:pPr marL="914400" lvl="2" indent="0">
              <a:buNone/>
            </a:pPr>
            <a:r>
              <a:rPr lang="es-AR" sz="3000" dirty="0" smtClean="0"/>
              <a:t>- Identificar mecanismos aliviadores del malestar culposo</a:t>
            </a:r>
            <a:endParaRPr lang="es-AR" sz="3000" dirty="0"/>
          </a:p>
          <a:p>
            <a:pPr marL="914400" lvl="2" indent="0">
              <a:buNone/>
            </a:pPr>
            <a:r>
              <a:rPr lang="es-AR" sz="3000" dirty="0" smtClean="0"/>
              <a:t>- Establecer qué pasaría si esa moral se hiciera universal </a:t>
            </a:r>
          </a:p>
          <a:p>
            <a:pPr lvl="2">
              <a:buFontTx/>
              <a:buChar char="-"/>
            </a:pPr>
            <a:r>
              <a:rPr lang="es-AR" sz="3000" dirty="0" smtClean="0"/>
              <a:t>Indicar principios universales de Bien Común, respetados y vulnerados en el caso</a:t>
            </a:r>
          </a:p>
          <a:p>
            <a:pPr marL="914400" lvl="2" indent="0">
              <a:buNone/>
            </a:pPr>
            <a:r>
              <a:rPr lang="es-AR" sz="3000" dirty="0" smtClean="0"/>
              <a:t>- Sugerir una acción “ética” posible</a:t>
            </a:r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0263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 smtClean="0"/>
              <a:t>ETICA                         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</a:t>
            </a:r>
            <a:r>
              <a:rPr lang="es-AR" b="1" dirty="0" smtClean="0"/>
              <a:t>CONTEXTO SUPERIOR</a:t>
            </a:r>
          </a:p>
          <a:p>
            <a:pPr marL="0" indent="0">
              <a:buNone/>
            </a:pPr>
            <a:r>
              <a:rPr lang="es-AR" sz="2400" dirty="0" smtClean="0"/>
              <a:t>                                           Consecuencias de aplicar siempre la moral analizada.</a:t>
            </a:r>
          </a:p>
          <a:p>
            <a:pPr marL="0" indent="0">
              <a:buNone/>
            </a:pPr>
            <a:r>
              <a:rPr lang="es-AR" sz="2400" dirty="0"/>
              <a:t> </a:t>
            </a:r>
            <a:r>
              <a:rPr lang="es-AR" sz="2400" dirty="0" smtClean="0"/>
              <a:t>                                          Se evalúan con los </a:t>
            </a:r>
            <a:r>
              <a:rPr lang="es-AR" sz="2400" dirty="0" err="1" smtClean="0"/>
              <a:t>ppios</a:t>
            </a:r>
            <a:r>
              <a:rPr lang="es-AR" sz="2400" dirty="0" smtClean="0"/>
              <a:t> humanos básicos universales.              </a:t>
            </a:r>
          </a:p>
          <a:p>
            <a:pPr marL="0" indent="0">
              <a:buNone/>
            </a:pPr>
            <a:r>
              <a:rPr lang="es-AR" dirty="0" smtClean="0"/>
              <a:t>          </a:t>
            </a:r>
            <a:r>
              <a:rPr lang="es-AR" sz="2400" dirty="0" smtClean="0"/>
              <a:t>Ámbitos afectados (</a:t>
            </a:r>
            <a:r>
              <a:rPr lang="es-AR" sz="2400" dirty="0" err="1" smtClean="0"/>
              <a:t>ej</a:t>
            </a:r>
            <a:r>
              <a:rPr lang="es-AR" sz="2400" dirty="0" smtClean="0"/>
              <a:t>):         </a:t>
            </a:r>
          </a:p>
          <a:p>
            <a:pPr marL="0" indent="0">
              <a:buNone/>
            </a:pPr>
            <a:r>
              <a:rPr lang="es-AR" dirty="0" smtClean="0"/>
              <a:t>          Legalidad           Salud                                   MORALES</a:t>
            </a:r>
          </a:p>
          <a:p>
            <a:pPr marL="0" indent="0">
              <a:buNone/>
            </a:pPr>
            <a:r>
              <a:rPr lang="es-AR" dirty="0" smtClean="0"/>
              <a:t>          Derechos           Convivencia                       Códigos       Prácticas            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Democracia       Igualdad                             Refranes     Rutinas</a:t>
            </a:r>
          </a:p>
          <a:p>
            <a:pPr marL="0" indent="0">
              <a:buNone/>
            </a:pPr>
            <a:r>
              <a:rPr lang="es-AR" dirty="0" smtClean="0"/>
              <a:t>          Seguridad          Autoridad                           Prejuicios   Estructuras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Confianza          Solidaridad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         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</a:t>
            </a:r>
            <a:endParaRPr lang="es-AR" dirty="0"/>
          </a:p>
        </p:txBody>
      </p:sp>
      <p:sp>
        <p:nvSpPr>
          <p:cNvPr id="4" name="Elipse 3"/>
          <p:cNvSpPr/>
          <p:nvPr/>
        </p:nvSpPr>
        <p:spPr>
          <a:xfrm>
            <a:off x="850900" y="647700"/>
            <a:ext cx="10452100" cy="55292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Elipse 4"/>
          <p:cNvSpPr/>
          <p:nvPr/>
        </p:nvSpPr>
        <p:spPr>
          <a:xfrm>
            <a:off x="6286500" y="2476500"/>
            <a:ext cx="4254500" cy="2527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8" name="Flecha derecha 7"/>
          <p:cNvSpPr/>
          <p:nvPr/>
        </p:nvSpPr>
        <p:spPr>
          <a:xfrm flipH="1">
            <a:off x="5702300" y="3492500"/>
            <a:ext cx="495300" cy="433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3414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 smtClean="0"/>
              <a:t>ÉTICA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              Idioma  (griego y variantes)</a:t>
            </a:r>
          </a:p>
          <a:p>
            <a:pPr marL="0" indent="0">
              <a:buNone/>
            </a:pPr>
            <a:r>
              <a:rPr lang="es-AR" dirty="0" smtClean="0"/>
              <a:t>                              Religión (Re-ligar) – Tradiciones – </a:t>
            </a:r>
            <a:r>
              <a:rPr lang="es-AR" smtClean="0"/>
              <a:t>Juegos – Exceso</a:t>
            </a:r>
          </a:p>
          <a:p>
            <a:pPr marL="0" indent="0">
              <a:buNone/>
            </a:pPr>
            <a:r>
              <a:rPr lang="es-AR" smtClean="0"/>
              <a:t>     </a:t>
            </a:r>
            <a:r>
              <a:rPr lang="es-AR" dirty="0" smtClean="0"/>
              <a:t>Cultura            Intercambios – Comercial y cultural</a:t>
            </a:r>
          </a:p>
          <a:p>
            <a:pPr marL="0" indent="0">
              <a:buNone/>
            </a:pPr>
            <a:r>
              <a:rPr lang="es-AR" dirty="0" smtClean="0"/>
              <a:t>     Griega             Arte – Poesía – Teatro – Plástica</a:t>
            </a:r>
          </a:p>
          <a:p>
            <a:pPr marL="0" indent="0">
              <a:buNone/>
            </a:pPr>
            <a:r>
              <a:rPr lang="es-AR" dirty="0" smtClean="0"/>
              <a:t>                              Arquitectura/ciudad - </a:t>
            </a:r>
          </a:p>
          <a:p>
            <a:pPr marL="0" indent="0">
              <a:buNone/>
            </a:pPr>
            <a:r>
              <a:rPr lang="es-AR" dirty="0" smtClean="0"/>
              <a:t>                              Ley/Derecho – Normas públicas</a:t>
            </a:r>
          </a:p>
          <a:p>
            <a:pPr marL="0" indent="0">
              <a:buNone/>
            </a:pPr>
            <a:r>
              <a:rPr lang="es-AR" dirty="0" smtClean="0"/>
              <a:t>                              Política – Organización social – Asamblea</a:t>
            </a:r>
          </a:p>
          <a:p>
            <a:pPr marL="0" indent="0">
              <a:buNone/>
            </a:pPr>
            <a:r>
              <a:rPr lang="es-AR" dirty="0" smtClean="0"/>
              <a:t>                              Filosofía – Saberes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Helenismo</a:t>
            </a: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2679700" y="1511300"/>
            <a:ext cx="368300" cy="35687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1828800" y="3822700"/>
            <a:ext cx="12700" cy="1384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23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74320"/>
            <a:ext cx="10045700" cy="6426925"/>
          </a:xfrm>
        </p:spPr>
        <p:txBody>
          <a:bodyPr anchor="ctr">
            <a:normAutofit/>
          </a:bodyPr>
          <a:lstStyle/>
          <a:p>
            <a:pPr algn="l"/>
            <a:r>
              <a:rPr lang="es-AR" sz="3600" dirty="0" smtClean="0"/>
              <a:t>Naturaleza               Cultura (humanos)     </a:t>
            </a:r>
            <a:r>
              <a:rPr lang="es-AR" sz="2200" dirty="0" smtClean="0"/>
              <a:t>Ética   </a:t>
            </a:r>
          </a:p>
          <a:p>
            <a:pPr algn="l"/>
            <a:r>
              <a:rPr lang="es-AR" sz="3600" dirty="0" smtClean="0"/>
              <a:t>              Sociedades                                              </a:t>
            </a:r>
          </a:p>
          <a:p>
            <a:pPr algn="l"/>
            <a:endParaRPr lang="es-AR" sz="3600" dirty="0" smtClean="0"/>
          </a:p>
          <a:p>
            <a:pPr algn="l"/>
            <a:r>
              <a:rPr lang="es-AR" sz="3600" dirty="0" smtClean="0"/>
              <a:t> Intercambios           Lenguaje       Falta</a:t>
            </a:r>
          </a:p>
          <a:p>
            <a:pPr algn="l"/>
            <a:r>
              <a:rPr lang="es-AR" sz="3600" dirty="0" smtClean="0"/>
              <a:t> conductas                                       Saber</a:t>
            </a:r>
          </a:p>
          <a:p>
            <a:pPr algn="l"/>
            <a:r>
              <a:rPr lang="es-AR" sz="3600" dirty="0" smtClean="0"/>
              <a:t>                                                                                      Ética         </a:t>
            </a:r>
          </a:p>
          <a:p>
            <a:pPr algn="l"/>
            <a:r>
              <a:rPr lang="es-AR" sz="3600" dirty="0" smtClean="0"/>
              <a:t>                                                                                         </a:t>
            </a:r>
          </a:p>
          <a:p>
            <a:pPr algn="l"/>
            <a:r>
              <a:rPr lang="es-AR" sz="3600" dirty="0" smtClean="0"/>
              <a:t> Estructura                Ley                 Libertad                             </a:t>
            </a:r>
          </a:p>
          <a:p>
            <a:pPr algn="l"/>
            <a:r>
              <a:rPr lang="es-AR" sz="3600" dirty="0" smtClean="0"/>
              <a:t> Función                                           Norma Moral                                                                                              </a:t>
            </a:r>
          </a:p>
          <a:p>
            <a:pPr algn="l"/>
            <a:r>
              <a:rPr lang="es-AR" sz="3600" dirty="0" smtClean="0"/>
              <a:t>                                                                            </a:t>
            </a:r>
            <a:endParaRPr lang="es-AR" sz="3600" dirty="0"/>
          </a:p>
        </p:txBody>
      </p:sp>
      <p:sp>
        <p:nvSpPr>
          <p:cNvPr id="4" name="Cerrar llave 3"/>
          <p:cNvSpPr/>
          <p:nvPr/>
        </p:nvSpPr>
        <p:spPr>
          <a:xfrm>
            <a:off x="9971318" y="1515289"/>
            <a:ext cx="505099" cy="48593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    </a:t>
            </a:r>
            <a:endParaRPr lang="es-AR" dirty="0"/>
          </a:p>
        </p:txBody>
      </p:sp>
      <p:sp>
        <p:nvSpPr>
          <p:cNvPr id="5" name="Cerrar llave 4"/>
          <p:cNvSpPr/>
          <p:nvPr/>
        </p:nvSpPr>
        <p:spPr>
          <a:xfrm>
            <a:off x="7158449" y="1907175"/>
            <a:ext cx="150220" cy="14260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Cerrar llave 5"/>
          <p:cNvSpPr/>
          <p:nvPr/>
        </p:nvSpPr>
        <p:spPr>
          <a:xfrm>
            <a:off x="7158449" y="4441371"/>
            <a:ext cx="176343" cy="143691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5460274" y="1097278"/>
            <a:ext cx="0" cy="1084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4180114" y="1698172"/>
            <a:ext cx="0" cy="500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V="1">
            <a:off x="4180114" y="169817"/>
            <a:ext cx="0" cy="718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>
            <a:off x="2495006" y="3581396"/>
            <a:ext cx="0" cy="10951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2495006" y="1071152"/>
            <a:ext cx="0" cy="1058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>
            <a:off x="5460274" y="3122023"/>
            <a:ext cx="0" cy="13324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 flipH="1">
            <a:off x="2495006" y="1267095"/>
            <a:ext cx="6270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5042264" y="1280158"/>
            <a:ext cx="4180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99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r>
              <a:rPr lang="es-AR" dirty="0" smtClean="0"/>
              <a:t>ÉTICA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FILOSOFÍA         Saber - Sistematización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Racionalidad – Conceptos y Principios lógicos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Preguntas – Libertad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Accesibilidad – Para toda persona (¿educada?)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Estudio  mundo y el ser humano </a:t>
            </a:r>
          </a:p>
          <a:p>
            <a:r>
              <a:rPr lang="es-AR" dirty="0" smtClean="0"/>
              <a:t>Fundamentos: para convivencia y comportamiento acorde</a:t>
            </a: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2628900" y="1536700"/>
            <a:ext cx="342900" cy="21717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1651000" y="2057400"/>
            <a:ext cx="25400" cy="2400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754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6261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 smtClean="0"/>
              <a:t>ÉTICA - POLITICA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Voluntad de las mayorías</a:t>
            </a:r>
          </a:p>
          <a:p>
            <a:r>
              <a:rPr lang="es-AR" dirty="0" smtClean="0"/>
              <a:t> Demos–</a:t>
            </a:r>
            <a:r>
              <a:rPr lang="es-AR" dirty="0" err="1" smtClean="0"/>
              <a:t>cracia</a:t>
            </a:r>
            <a:r>
              <a:rPr lang="es-AR" dirty="0" smtClean="0"/>
              <a:t>   Representación                              +                        Bien común                              </a:t>
            </a:r>
          </a:p>
          <a:p>
            <a:pPr marL="0" indent="0">
              <a:buNone/>
            </a:pPr>
            <a:r>
              <a:rPr lang="es-AR" dirty="0" smtClean="0"/>
              <a:t>     Artesanos  y                                       Principios universales    </a:t>
            </a:r>
          </a:p>
          <a:p>
            <a:pPr marL="0" indent="0">
              <a:buNone/>
            </a:pPr>
            <a:r>
              <a:rPr lang="es-AR" dirty="0" smtClean="0"/>
              <a:t>     Campesinos                               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     Directa o                   Asamblea – Participación</a:t>
            </a:r>
          </a:p>
          <a:p>
            <a:pPr marL="0" indent="0">
              <a:buNone/>
            </a:pPr>
            <a:r>
              <a:rPr lang="es-AR" dirty="0" smtClean="0"/>
              <a:t>                                Indirecta                   Argumentación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                       Decisión por votos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s-AR" dirty="0" smtClean="0"/>
              <a:t>   </a:t>
            </a:r>
            <a:endParaRPr lang="es-AR" dirty="0"/>
          </a:p>
          <a:p>
            <a:r>
              <a:rPr lang="es-AR" dirty="0" smtClean="0"/>
              <a:t> Demagogia  (forma viciada)             Voluntad de las mayorías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                      Manipulación   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5461000" y="1282699"/>
            <a:ext cx="342900" cy="1831561"/>
          </a:xfrm>
          <a:prstGeom prst="leftBrace">
            <a:avLst>
              <a:gd name="adj1" fmla="val 8333"/>
              <a:gd name="adj2" fmla="val 507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4267200" y="2476500"/>
            <a:ext cx="13252" cy="743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errar llave 8"/>
          <p:cNvSpPr/>
          <p:nvPr/>
        </p:nvSpPr>
        <p:spPr>
          <a:xfrm>
            <a:off x="9220200" y="1282700"/>
            <a:ext cx="292101" cy="1828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Abrir llave 9"/>
          <p:cNvSpPr/>
          <p:nvPr/>
        </p:nvSpPr>
        <p:spPr>
          <a:xfrm>
            <a:off x="5461000" y="4940663"/>
            <a:ext cx="342900" cy="11049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4826000" y="4013200"/>
            <a:ext cx="812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93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478463"/>
          </a:xfrm>
        </p:spPr>
        <p:txBody>
          <a:bodyPr>
            <a:normAutofit/>
          </a:bodyPr>
          <a:lstStyle/>
          <a:p>
            <a:r>
              <a:rPr lang="es-AR" dirty="0" smtClean="0"/>
              <a:t>SÓCRATES</a:t>
            </a:r>
          </a:p>
          <a:p>
            <a:endParaRPr lang="es-AR" dirty="0" smtClean="0"/>
          </a:p>
          <a:p>
            <a:r>
              <a:rPr lang="es-AR" dirty="0" smtClean="0"/>
              <a:t>Verdad, posiciones</a:t>
            </a:r>
          </a:p>
          <a:p>
            <a:pPr lvl="1"/>
            <a:r>
              <a:rPr lang="es-AR" sz="2800" dirty="0" smtClean="0"/>
              <a:t>Religión</a:t>
            </a:r>
          </a:p>
          <a:p>
            <a:pPr lvl="2"/>
            <a:r>
              <a:rPr lang="es-AR" sz="2800" dirty="0" smtClean="0"/>
              <a:t>Dogmatismo: hay una sola Verdad</a:t>
            </a:r>
          </a:p>
          <a:p>
            <a:endParaRPr lang="es-AR" dirty="0" smtClean="0"/>
          </a:p>
          <a:p>
            <a:pPr lvl="1"/>
            <a:r>
              <a:rPr lang="es-AR" sz="2800" dirty="0" smtClean="0"/>
              <a:t>Racionalismo</a:t>
            </a:r>
          </a:p>
          <a:p>
            <a:pPr lvl="2"/>
            <a:r>
              <a:rPr lang="es-AR" sz="2800" dirty="0" smtClean="0"/>
              <a:t>Agnosticismo: es inalcanzable  </a:t>
            </a:r>
          </a:p>
          <a:p>
            <a:pPr lvl="2"/>
            <a:r>
              <a:rPr lang="es-AR" sz="2800" dirty="0" smtClean="0"/>
              <a:t>Relativismo/Subjetivismo: según el punto de vista</a:t>
            </a:r>
          </a:p>
          <a:p>
            <a:pPr lvl="2"/>
            <a:r>
              <a:rPr lang="es-AR" sz="2800" dirty="0" smtClean="0"/>
              <a:t>Adecuación a la realidad: comprobación</a:t>
            </a:r>
          </a:p>
          <a:p>
            <a:pPr lvl="2"/>
            <a:r>
              <a:rPr lang="es-AR" sz="2800" dirty="0" smtClean="0"/>
              <a:t>Consenso/Utilidad: debate, relevancia social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93845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/>
          <a:lstStyle/>
          <a:p>
            <a:r>
              <a:rPr lang="es-AR" dirty="0" smtClean="0"/>
              <a:t>SÓCRATES</a:t>
            </a:r>
          </a:p>
          <a:p>
            <a:endParaRPr lang="es-AR" dirty="0" smtClean="0"/>
          </a:p>
          <a:p>
            <a:r>
              <a:rPr lang="es-AR" dirty="0" smtClean="0"/>
              <a:t>Es verdadero lo que para todos es verdadero</a:t>
            </a:r>
            <a:endParaRPr lang="es-AR" dirty="0"/>
          </a:p>
          <a:p>
            <a:endParaRPr lang="es-AR" dirty="0"/>
          </a:p>
          <a:p>
            <a:r>
              <a:rPr lang="es-AR" dirty="0" err="1" smtClean="0"/>
              <a:t>Aletheia</a:t>
            </a:r>
            <a:r>
              <a:rPr lang="es-AR" dirty="0" smtClean="0"/>
              <a:t> (verdad)</a:t>
            </a:r>
          </a:p>
          <a:p>
            <a:pPr lvl="1"/>
            <a:r>
              <a:rPr lang="es-AR" dirty="0" smtClean="0"/>
              <a:t>Lo que es verdadero</a:t>
            </a:r>
          </a:p>
          <a:p>
            <a:pPr lvl="1"/>
            <a:r>
              <a:rPr lang="es-AR" dirty="0" err="1" smtClean="0"/>
              <a:t>Desocultamiento</a:t>
            </a:r>
            <a:r>
              <a:rPr lang="es-AR" dirty="0" smtClean="0"/>
              <a:t> del ser, develamiento</a:t>
            </a:r>
          </a:p>
          <a:p>
            <a:pPr lvl="1"/>
            <a:r>
              <a:rPr lang="es-AR" dirty="0" smtClean="0"/>
              <a:t>Hacer evidente, hacerlo aparecer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614782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0400" y="749300"/>
            <a:ext cx="10515600" cy="533876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SÓCRATES</a:t>
            </a:r>
          </a:p>
          <a:p>
            <a:r>
              <a:rPr lang="es-AR" dirty="0" err="1" smtClean="0"/>
              <a:t>Aletheia</a:t>
            </a:r>
            <a:r>
              <a:rPr lang="es-AR" dirty="0" smtClean="0"/>
              <a:t>: ¿cómo develar? Con el pensamiento (libre)</a:t>
            </a:r>
          </a:p>
          <a:p>
            <a:endParaRPr lang="es-AR" dirty="0"/>
          </a:p>
          <a:p>
            <a:r>
              <a:rPr lang="es-AR" dirty="0" smtClean="0"/>
              <a:t>Método peripatético                      Del ejemplo al concepto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lvl="1"/>
            <a:r>
              <a:rPr lang="es-AR" dirty="0" smtClean="0"/>
              <a:t>Ejemplo - Descripción</a:t>
            </a:r>
          </a:p>
          <a:p>
            <a:pPr lvl="1"/>
            <a:r>
              <a:rPr lang="es-AR" dirty="0" smtClean="0"/>
              <a:t>Cuestionamiento (ironía, proveniencia, propia posición)</a:t>
            </a:r>
          </a:p>
          <a:p>
            <a:pPr lvl="1"/>
            <a:r>
              <a:rPr lang="es-AR" dirty="0" smtClean="0"/>
              <a:t>Otros puntos de vista</a:t>
            </a:r>
          </a:p>
          <a:p>
            <a:pPr lvl="1"/>
            <a:r>
              <a:rPr lang="es-AR" dirty="0" smtClean="0"/>
              <a:t>Concepto - Abstracción</a:t>
            </a:r>
          </a:p>
          <a:p>
            <a:pPr lvl="1"/>
            <a:r>
              <a:rPr lang="es-AR" dirty="0" smtClean="0"/>
              <a:t>Argumentación - Posición propia</a:t>
            </a:r>
          </a:p>
          <a:p>
            <a:pPr lvl="1"/>
            <a:endParaRPr lang="es-AR" dirty="0" smtClean="0"/>
          </a:p>
          <a:p>
            <a:r>
              <a:rPr lang="es-AR" dirty="0" smtClean="0"/>
              <a:t>Cualquiera puede acceder a la verdad</a:t>
            </a:r>
            <a:endParaRPr lang="es-AR" dirty="0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4216400" y="2374900"/>
            <a:ext cx="11811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58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73100"/>
            <a:ext cx="10515600" cy="5503863"/>
          </a:xfrm>
        </p:spPr>
        <p:txBody>
          <a:bodyPr/>
          <a:lstStyle/>
          <a:p>
            <a:r>
              <a:rPr lang="es-AR" dirty="0" smtClean="0"/>
              <a:t>SÓCRATES</a:t>
            </a:r>
          </a:p>
          <a:p>
            <a:endParaRPr lang="es-AR" dirty="0"/>
          </a:p>
          <a:p>
            <a:r>
              <a:rPr lang="es-AR" dirty="0" smtClean="0"/>
              <a:t>Filosofía; educación moral del hombre (ética)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 smtClean="0"/>
              <a:t>Verdad                           Recto conocer                            BIEN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Hasta las últimas consecuencias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</a:t>
            </a:r>
            <a:endParaRPr lang="es-AR" dirty="0"/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5346700" y="2197100"/>
            <a:ext cx="12700" cy="44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2565400" y="3467100"/>
            <a:ext cx="13335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6832600" y="3467100"/>
            <a:ext cx="1282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7235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r>
              <a:rPr lang="es-AR" dirty="0" smtClean="0"/>
              <a:t>SÓCRATES</a:t>
            </a:r>
          </a:p>
          <a:p>
            <a:endParaRPr lang="es-AR" dirty="0" smtClean="0"/>
          </a:p>
          <a:p>
            <a:r>
              <a:rPr lang="es-AR" dirty="0" smtClean="0"/>
              <a:t>Se llega a la verdad por medio</a:t>
            </a:r>
          </a:p>
          <a:p>
            <a:pPr lvl="1"/>
            <a:r>
              <a:rPr lang="es-AR" dirty="0" smtClean="0"/>
              <a:t>Debate</a:t>
            </a:r>
          </a:p>
          <a:p>
            <a:pPr lvl="1"/>
            <a:r>
              <a:rPr lang="es-AR" dirty="0" smtClean="0"/>
              <a:t>Mejor argumento</a:t>
            </a:r>
          </a:p>
          <a:p>
            <a:pPr lvl="1"/>
            <a:r>
              <a:rPr lang="es-AR" dirty="0" smtClean="0"/>
              <a:t>Aceptación</a:t>
            </a:r>
          </a:p>
          <a:p>
            <a:pPr lvl="1"/>
            <a:r>
              <a:rPr lang="es-AR" dirty="0" smtClean="0"/>
              <a:t>No se tienen en cuenta las posiciones sociales relativas</a:t>
            </a:r>
          </a:p>
          <a:p>
            <a:pPr lvl="1"/>
            <a:endParaRPr lang="es-AR" dirty="0"/>
          </a:p>
          <a:p>
            <a:r>
              <a:rPr lang="es-AR" dirty="0" smtClean="0"/>
              <a:t>Toma de decisiones                                                 Lealtad total</a:t>
            </a:r>
          </a:p>
          <a:p>
            <a:pPr marL="0" indent="0">
              <a:buNone/>
            </a:pPr>
            <a:r>
              <a:rPr lang="es-AR" smtClean="0"/>
              <a:t>   en </a:t>
            </a:r>
            <a:r>
              <a:rPr lang="es-AR" dirty="0" smtClean="0"/>
              <a:t>el Estado   </a:t>
            </a:r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4978400" y="4445000"/>
            <a:ext cx="22352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1406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4700" y="736600"/>
            <a:ext cx="10515600" cy="5600700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ARISTÓTELES</a:t>
            </a:r>
          </a:p>
          <a:p>
            <a:pPr marL="0" indent="0">
              <a:buNone/>
            </a:pPr>
            <a:r>
              <a:rPr lang="es-AR" dirty="0" smtClean="0"/>
              <a:t>                          </a:t>
            </a:r>
            <a:r>
              <a:rPr lang="es-AR" dirty="0" err="1" smtClean="0"/>
              <a:t>Theoria</a:t>
            </a:r>
            <a:r>
              <a:rPr lang="es-AR" dirty="0" smtClean="0"/>
              <a:t>: experiencia y abstracción                  </a:t>
            </a:r>
            <a:r>
              <a:rPr lang="es-AR" dirty="0" err="1" smtClean="0"/>
              <a:t>Phisis</a:t>
            </a:r>
            <a:r>
              <a:rPr lang="es-AR" dirty="0" smtClean="0"/>
              <a:t> (naturaleza) 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                                   </a:t>
            </a:r>
            <a:r>
              <a:rPr lang="es-AR" dirty="0" err="1" smtClean="0"/>
              <a:t>Poiesis</a:t>
            </a:r>
            <a:r>
              <a:rPr lang="es-AR" dirty="0" smtClean="0"/>
              <a:t>    Artes      bellas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(</a:t>
            </a:r>
            <a:r>
              <a:rPr lang="es-AR" dirty="0" err="1" smtClean="0"/>
              <a:t>transf</a:t>
            </a:r>
            <a:r>
              <a:rPr lang="es-AR" dirty="0" smtClean="0"/>
              <a:t>.)                  técnicas </a:t>
            </a:r>
          </a:p>
          <a:p>
            <a:pPr marL="0" indent="0">
              <a:buNone/>
            </a:pPr>
            <a:r>
              <a:rPr lang="es-AR" dirty="0" smtClean="0"/>
              <a:t>   Filosofía        Praxis (actividad humana)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   Economía 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Praxis             Política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   Ética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Finalidad:  el bien                 El bien supremo es la felicidad      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                                                                          (</a:t>
            </a:r>
            <a:r>
              <a:rPr lang="es-AR" dirty="0" err="1" smtClean="0"/>
              <a:t>eudaimonía</a:t>
            </a:r>
            <a:r>
              <a:rPr lang="es-AR" dirty="0" smtClean="0"/>
              <a:t>)</a:t>
            </a: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2362200" y="1257300"/>
            <a:ext cx="292099" cy="3670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Abrir llave 6"/>
          <p:cNvSpPr/>
          <p:nvPr/>
        </p:nvSpPr>
        <p:spPr>
          <a:xfrm>
            <a:off x="8877300" y="1841500"/>
            <a:ext cx="139700" cy="11049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Abrir llave 7"/>
          <p:cNvSpPr/>
          <p:nvPr/>
        </p:nvSpPr>
        <p:spPr>
          <a:xfrm>
            <a:off x="6362700" y="1841500"/>
            <a:ext cx="317500" cy="2921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3213100" y="3441700"/>
            <a:ext cx="0" cy="167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/>
          <p:cNvCxnSpPr/>
          <p:nvPr/>
        </p:nvCxnSpPr>
        <p:spPr>
          <a:xfrm>
            <a:off x="7721600" y="1447800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brir llave 10"/>
          <p:cNvSpPr/>
          <p:nvPr/>
        </p:nvSpPr>
        <p:spPr>
          <a:xfrm>
            <a:off x="8255000" y="3378200"/>
            <a:ext cx="172719" cy="1384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Conector recto de flecha 12"/>
          <p:cNvCxnSpPr/>
          <p:nvPr/>
        </p:nvCxnSpPr>
        <p:spPr>
          <a:xfrm flipV="1">
            <a:off x="5308600" y="5372100"/>
            <a:ext cx="9525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256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478463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ARISTÓTELES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Alma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Razón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                          Deseo/Pasiones</a:t>
            </a:r>
            <a:endParaRPr lang="es-AR" dirty="0"/>
          </a:p>
          <a:p>
            <a:endParaRPr lang="es-AR" dirty="0" smtClean="0"/>
          </a:p>
          <a:p>
            <a:r>
              <a:rPr lang="es-AR" dirty="0" smtClean="0"/>
              <a:t>Razón: parte divina, se rige por la lógica y las virtudes.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Pone el límite, debe ser el “piloto” o “jinete”</a:t>
            </a:r>
            <a:endParaRPr lang="es-AR" dirty="0"/>
          </a:p>
          <a:p>
            <a:r>
              <a:rPr lang="es-AR" dirty="0" smtClean="0"/>
              <a:t>Deseo: siempre hay algo más que se quiere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Es el motor, sin él no hay vida</a:t>
            </a:r>
          </a:p>
          <a:p>
            <a:r>
              <a:rPr lang="es-AR" dirty="0" smtClean="0"/>
              <a:t>Pasiones: impulso sin límite, igualmente motoriza, pero por sí solo va a la </a:t>
            </a:r>
          </a:p>
          <a:p>
            <a:pPr marL="0" indent="0">
              <a:buNone/>
            </a:pPr>
            <a:r>
              <a:rPr lang="es-AR" dirty="0" smtClean="0"/>
              <a:t>                     muerte.</a:t>
            </a:r>
          </a:p>
        </p:txBody>
      </p:sp>
      <p:sp>
        <p:nvSpPr>
          <p:cNvPr id="4" name="Elipse 3"/>
          <p:cNvSpPr/>
          <p:nvPr/>
        </p:nvSpPr>
        <p:spPr>
          <a:xfrm>
            <a:off x="3721100" y="990600"/>
            <a:ext cx="4470400" cy="3632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Elipse 4"/>
          <p:cNvSpPr/>
          <p:nvPr/>
        </p:nvSpPr>
        <p:spPr>
          <a:xfrm>
            <a:off x="4051300" y="1435100"/>
            <a:ext cx="3530600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" name="Conector recto 6"/>
          <p:cNvCxnSpPr>
            <a:stCxn id="5" idx="2"/>
            <a:endCxn id="5" idx="6"/>
          </p:cNvCxnSpPr>
          <p:nvPr/>
        </p:nvCxnSpPr>
        <p:spPr>
          <a:xfrm>
            <a:off x="4051300" y="2330450"/>
            <a:ext cx="353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46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84200"/>
            <a:ext cx="10515600" cy="5554663"/>
          </a:xfrm>
        </p:spPr>
        <p:txBody>
          <a:bodyPr>
            <a:normAutofit/>
          </a:bodyPr>
          <a:lstStyle/>
          <a:p>
            <a:r>
              <a:rPr lang="es-AR" dirty="0" smtClean="0"/>
              <a:t>ARISTÓTELES</a:t>
            </a:r>
          </a:p>
          <a:p>
            <a:pPr marL="0" indent="0">
              <a:buNone/>
            </a:pPr>
            <a:r>
              <a:rPr lang="es-AR" dirty="0" smtClean="0"/>
              <a:t>  Virtud ética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          Elección libre                                   </a:t>
            </a:r>
          </a:p>
          <a:p>
            <a:pPr marL="0" indent="0">
              <a:buNone/>
            </a:pPr>
            <a:r>
              <a:rPr lang="es-AR" dirty="0" smtClean="0"/>
              <a:t>  Justo medio              Prudencia: oportunidad, equilibrio</a:t>
            </a:r>
          </a:p>
          <a:p>
            <a:pPr marL="0" indent="0">
              <a:buNone/>
            </a:pPr>
            <a:r>
              <a:rPr lang="es-AR" dirty="0" smtClean="0"/>
              <a:t>                                     Implica deseo y razón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Razón manda</a:t>
            </a:r>
          </a:p>
          <a:p>
            <a:pPr marL="0" indent="0">
              <a:buNone/>
            </a:pPr>
            <a:r>
              <a:rPr lang="es-AR" dirty="0"/>
              <a:t> </a:t>
            </a: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Regula con justicia las relaciones internas y con los demás                                      </a:t>
            </a: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3429000" y="2082800"/>
            <a:ext cx="312419" cy="2082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1930400" y="1663700"/>
            <a:ext cx="0" cy="939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1930400" y="3276600"/>
            <a:ext cx="0" cy="1295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18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82601"/>
            <a:ext cx="10515600" cy="5651500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MORAL</a:t>
            </a:r>
          </a:p>
          <a:p>
            <a:endParaRPr lang="es-AR" dirty="0"/>
          </a:p>
          <a:p>
            <a:r>
              <a:rPr lang="es-AR" dirty="0" smtClean="0"/>
              <a:t>Conjunto de normas que generan obligación de conciencia</a:t>
            </a:r>
          </a:p>
          <a:p>
            <a:r>
              <a:rPr lang="es-AR" dirty="0" smtClean="0"/>
              <a:t>Cambian en tiempo y lugar</a:t>
            </a:r>
          </a:p>
          <a:p>
            <a:endParaRPr lang="es-AR" dirty="0" smtClean="0"/>
          </a:p>
          <a:p>
            <a:pPr lvl="3"/>
            <a:r>
              <a:rPr lang="es-AR" sz="2800" dirty="0" smtClean="0"/>
              <a:t>Buscan un bien relativo</a:t>
            </a:r>
          </a:p>
          <a:p>
            <a:pPr lvl="3"/>
            <a:r>
              <a:rPr lang="es-AR" sz="2800" dirty="0" smtClean="0"/>
              <a:t>Referente para lo que está bien y mal</a:t>
            </a:r>
          </a:p>
          <a:p>
            <a:pPr lvl="3"/>
            <a:r>
              <a:rPr lang="es-AR" sz="2800" dirty="0" smtClean="0"/>
              <a:t>Construcción colectiva</a:t>
            </a:r>
          </a:p>
          <a:p>
            <a:pPr lvl="3"/>
            <a:endParaRPr lang="es-AR" sz="2800" dirty="0" smtClean="0"/>
          </a:p>
          <a:p>
            <a:pPr lvl="3"/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88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1700" y="685800"/>
            <a:ext cx="10515600" cy="540226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ARISTÓTELES</a:t>
            </a:r>
          </a:p>
          <a:p>
            <a:pPr marL="0" indent="0">
              <a:buNone/>
            </a:pPr>
            <a:r>
              <a:rPr lang="es-AR" dirty="0" err="1" smtClean="0"/>
              <a:t>Eudaimonía</a:t>
            </a:r>
            <a:r>
              <a:rPr lang="es-AR" dirty="0" smtClean="0"/>
              <a:t> (influencia del “buen espíritu”): prosperidad, felicidad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Virtud ética:  elección </a:t>
            </a:r>
            <a:r>
              <a:rPr lang="es-AR" dirty="0"/>
              <a:t>libre desde la razón (guía) y el deseo (motor)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riquezas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Hedonismo      placeres        no funciona, siempre hace falta más</a:t>
            </a:r>
          </a:p>
          <a:p>
            <a:pPr marL="0" indent="0">
              <a:buNone/>
            </a:pPr>
            <a:r>
              <a:rPr lang="es-AR" dirty="0" smtClean="0"/>
              <a:t>                           poder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Contemplación             el ser humano tiene necesidades, </a:t>
            </a:r>
          </a:p>
          <a:p>
            <a:pPr marL="0" indent="0">
              <a:buNone/>
            </a:pPr>
            <a:r>
              <a:rPr lang="es-AR" dirty="0" smtClean="0"/>
              <a:t>pura                                por tanto es sólo para dioses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2" name="Abrir llave 1"/>
          <p:cNvSpPr/>
          <p:nvPr/>
        </p:nvSpPr>
        <p:spPr>
          <a:xfrm>
            <a:off x="2819400" y="3048000"/>
            <a:ext cx="285750" cy="13335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errar llave 3"/>
          <p:cNvSpPr/>
          <p:nvPr/>
        </p:nvSpPr>
        <p:spPr>
          <a:xfrm>
            <a:off x="4419600" y="3022600"/>
            <a:ext cx="292100" cy="13589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Cerrar llave 4"/>
          <p:cNvSpPr/>
          <p:nvPr/>
        </p:nvSpPr>
        <p:spPr>
          <a:xfrm flipH="1">
            <a:off x="3632200" y="4889500"/>
            <a:ext cx="2794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841500" y="1651000"/>
            <a:ext cx="0" cy="4191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990600" y="1009650"/>
            <a:ext cx="1701800" cy="170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1061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r>
              <a:rPr lang="es-AR" dirty="0" smtClean="0"/>
              <a:t>ARISTÓTELES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Formas de          Monarquía (tiranía)</a:t>
            </a:r>
          </a:p>
          <a:p>
            <a:pPr marL="0" indent="0">
              <a:buNone/>
            </a:pPr>
            <a:r>
              <a:rPr lang="es-AR" dirty="0" smtClean="0"/>
              <a:t>Gobierno            Aristocracia (oligarquía)                Legalidad y justicia</a:t>
            </a:r>
          </a:p>
          <a:p>
            <a:pPr marL="0" indent="0">
              <a:buNone/>
            </a:pPr>
            <a:r>
              <a:rPr lang="es-AR" dirty="0" smtClean="0"/>
              <a:t>                             Democracia (demagogia)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Distribución: ventaja de las clases medias                 Participación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responsable 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Armonía         ética  (educados-razonantes)</a:t>
            </a:r>
          </a:p>
          <a:p>
            <a:pPr marL="0" indent="0">
              <a:buNone/>
            </a:pPr>
            <a:r>
              <a:rPr lang="es-AR" dirty="0" smtClean="0"/>
              <a:t>                        coerción de la ley  (no educados)</a:t>
            </a:r>
            <a:endParaRPr lang="es-AR" dirty="0"/>
          </a:p>
        </p:txBody>
      </p:sp>
      <p:sp>
        <p:nvSpPr>
          <p:cNvPr id="6" name="Abrir llave 5"/>
          <p:cNvSpPr/>
          <p:nvPr/>
        </p:nvSpPr>
        <p:spPr>
          <a:xfrm>
            <a:off x="2768600" y="1638300"/>
            <a:ext cx="203200" cy="15367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Abrir llave 6"/>
          <p:cNvSpPr/>
          <p:nvPr/>
        </p:nvSpPr>
        <p:spPr>
          <a:xfrm>
            <a:off x="2470150" y="4640263"/>
            <a:ext cx="292100" cy="1244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5" name="Conector angular 14"/>
          <p:cNvCxnSpPr/>
          <p:nvPr/>
        </p:nvCxnSpPr>
        <p:spPr>
          <a:xfrm rot="10800000" flipV="1">
            <a:off x="1689100" y="4191000"/>
            <a:ext cx="3162300" cy="279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1676400" y="4135437"/>
            <a:ext cx="12700" cy="563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errar llave 17"/>
          <p:cNvSpPr/>
          <p:nvPr/>
        </p:nvSpPr>
        <p:spPr>
          <a:xfrm>
            <a:off x="7099300" y="1638300"/>
            <a:ext cx="254000" cy="15367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  </a:t>
            </a:r>
            <a:endParaRPr lang="es-AR" dirty="0"/>
          </a:p>
        </p:txBody>
      </p:sp>
      <p:cxnSp>
        <p:nvCxnSpPr>
          <p:cNvPr id="20" name="Conector recto de flecha 19"/>
          <p:cNvCxnSpPr/>
          <p:nvPr/>
        </p:nvCxnSpPr>
        <p:spPr>
          <a:xfrm>
            <a:off x="9144000" y="2705100"/>
            <a:ext cx="0" cy="713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/>
          <p:nvPr/>
        </p:nvCxnSpPr>
        <p:spPr>
          <a:xfrm>
            <a:off x="6946900" y="3975100"/>
            <a:ext cx="787400" cy="160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ipse 22"/>
          <p:cNvSpPr/>
          <p:nvPr/>
        </p:nvSpPr>
        <p:spPr>
          <a:xfrm>
            <a:off x="7772400" y="3479800"/>
            <a:ext cx="2819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9" name="Conector recto de flecha 28"/>
          <p:cNvCxnSpPr/>
          <p:nvPr/>
        </p:nvCxnSpPr>
        <p:spPr>
          <a:xfrm flipV="1">
            <a:off x="7073900" y="4470400"/>
            <a:ext cx="660400" cy="495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>
            <a:off x="4330700" y="3175000"/>
            <a:ext cx="3530600" cy="5588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6471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8870"/>
            <a:ext cx="10515600" cy="5658678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Cristianismo y orden social (a imagen y semejanza)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Buena nueva             Fuente divina    (Ley)                                 Verdad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Por sobre la humanidad                            Justicia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Iglesia                                      Orden                                            Moral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Social                                               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Vida         Mundana                      Estado                                                 Razón</a:t>
            </a:r>
          </a:p>
          <a:p>
            <a:pPr marL="0" indent="0">
              <a:buNone/>
            </a:pPr>
            <a:r>
              <a:rPr lang="es-AR" dirty="0" smtClean="0"/>
              <a:t>                 Espiritual                                                 Salvación            (libre albedrío)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(Bien supremo)</a:t>
            </a:r>
            <a:endParaRPr lang="es-AR" dirty="0"/>
          </a:p>
        </p:txBody>
      </p:sp>
      <p:sp>
        <p:nvSpPr>
          <p:cNvPr id="4" name="Abrir llave 3"/>
          <p:cNvSpPr/>
          <p:nvPr/>
        </p:nvSpPr>
        <p:spPr>
          <a:xfrm>
            <a:off x="3564835" y="1391479"/>
            <a:ext cx="212035" cy="11529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Cerrar llave 4"/>
          <p:cNvSpPr/>
          <p:nvPr/>
        </p:nvSpPr>
        <p:spPr>
          <a:xfrm>
            <a:off x="8097078" y="1179442"/>
            <a:ext cx="198783" cy="127220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1875183" y="1981198"/>
            <a:ext cx="0" cy="496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5512906" y="2385394"/>
            <a:ext cx="13251" cy="159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2898913" y="3233529"/>
            <a:ext cx="12622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e 16"/>
          <p:cNvSpPr/>
          <p:nvPr/>
        </p:nvSpPr>
        <p:spPr>
          <a:xfrm>
            <a:off x="1126435" y="2610677"/>
            <a:ext cx="1537253" cy="127220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9" name="Conector recto de flecha 18"/>
          <p:cNvCxnSpPr/>
          <p:nvPr/>
        </p:nvCxnSpPr>
        <p:spPr>
          <a:xfrm>
            <a:off x="9687339" y="2451651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e 23"/>
          <p:cNvSpPr/>
          <p:nvPr/>
        </p:nvSpPr>
        <p:spPr>
          <a:xfrm>
            <a:off x="4744278" y="2663686"/>
            <a:ext cx="1683026" cy="13517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Elipse 24"/>
          <p:cNvSpPr/>
          <p:nvPr/>
        </p:nvSpPr>
        <p:spPr>
          <a:xfrm>
            <a:off x="8878957" y="2676938"/>
            <a:ext cx="1656521" cy="13517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6930888" y="3233529"/>
            <a:ext cx="14974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8865705" y="4240696"/>
            <a:ext cx="490330" cy="7480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>
            <a:off x="1616766" y="4890053"/>
            <a:ext cx="5433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/>
          <p:nvPr/>
        </p:nvCxnSpPr>
        <p:spPr>
          <a:xfrm>
            <a:off x="1603514" y="4903305"/>
            <a:ext cx="543339" cy="490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/>
          <p:nvPr/>
        </p:nvCxnSpPr>
        <p:spPr>
          <a:xfrm flipH="1">
            <a:off x="6427304" y="3882886"/>
            <a:ext cx="2186609" cy="821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/>
          <p:nvPr/>
        </p:nvCxnSpPr>
        <p:spPr>
          <a:xfrm>
            <a:off x="3617843" y="4929809"/>
            <a:ext cx="13914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H="1">
            <a:off x="1338471" y="4015408"/>
            <a:ext cx="265043" cy="689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/>
          <p:nvPr/>
        </p:nvCxnSpPr>
        <p:spPr>
          <a:xfrm>
            <a:off x="3617843" y="5393635"/>
            <a:ext cx="26636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e 53"/>
          <p:cNvSpPr/>
          <p:nvPr/>
        </p:nvSpPr>
        <p:spPr>
          <a:xfrm>
            <a:off x="6533322" y="4840766"/>
            <a:ext cx="2676939" cy="15600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7" name="Conector recto de flecha 56"/>
          <p:cNvCxnSpPr/>
          <p:nvPr/>
        </p:nvCxnSpPr>
        <p:spPr>
          <a:xfrm>
            <a:off x="4293704" y="4903305"/>
            <a:ext cx="13253" cy="490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/>
          <p:nvPr/>
        </p:nvCxnSpPr>
        <p:spPr>
          <a:xfrm>
            <a:off x="5526157" y="4240696"/>
            <a:ext cx="0" cy="318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0686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22852"/>
            <a:ext cx="10830636" cy="5554111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Modernidad y orden social (ser humano como medida)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Razón                     Ciencia                                         Producción           </a:t>
            </a:r>
          </a:p>
          <a:p>
            <a:pPr marL="0" indent="0">
              <a:buNone/>
            </a:pPr>
            <a:r>
              <a:rPr lang="es-AR" dirty="0" smtClean="0"/>
              <a:t>                                Ideologías                                    Relaciones (clases)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                                          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Estado                                         Orden social                                Moral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           Normas Legales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Ámbitos     Público                                                                                     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Privado                Objetivos/Satisfacción </a:t>
            </a:r>
            <a:endParaRPr lang="es-AR" dirty="0"/>
          </a:p>
        </p:txBody>
      </p:sp>
      <p:sp>
        <p:nvSpPr>
          <p:cNvPr id="4" name="Elipse 3"/>
          <p:cNvSpPr/>
          <p:nvPr/>
        </p:nvSpPr>
        <p:spPr>
          <a:xfrm>
            <a:off x="2934266" y="1255594"/>
            <a:ext cx="1965278" cy="14739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Elipse 4"/>
          <p:cNvSpPr/>
          <p:nvPr/>
        </p:nvSpPr>
        <p:spPr>
          <a:xfrm>
            <a:off x="6796585" y="1255594"/>
            <a:ext cx="3125337" cy="14739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5240740" y="1951630"/>
            <a:ext cx="1351129" cy="136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ipse 7"/>
          <p:cNvSpPr/>
          <p:nvPr/>
        </p:nvSpPr>
        <p:spPr>
          <a:xfrm>
            <a:off x="4804011" y="3294055"/>
            <a:ext cx="2183642" cy="14826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1351128" y="2142699"/>
            <a:ext cx="2" cy="14466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ipse 18"/>
          <p:cNvSpPr/>
          <p:nvPr/>
        </p:nvSpPr>
        <p:spPr>
          <a:xfrm>
            <a:off x="8843752" y="3179928"/>
            <a:ext cx="2661313" cy="17605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Flecha izquierda y derecha 22"/>
          <p:cNvSpPr/>
          <p:nvPr/>
        </p:nvSpPr>
        <p:spPr>
          <a:xfrm>
            <a:off x="2838726" y="3712186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Flecha izquierda y derecha 23"/>
          <p:cNvSpPr/>
          <p:nvPr/>
        </p:nvSpPr>
        <p:spPr>
          <a:xfrm>
            <a:off x="7397081" y="3657597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9" name="Conector recto de flecha 28"/>
          <p:cNvCxnSpPr/>
          <p:nvPr/>
        </p:nvCxnSpPr>
        <p:spPr>
          <a:xfrm>
            <a:off x="5868537" y="1965278"/>
            <a:ext cx="2975215" cy="1624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/>
          <p:nvPr/>
        </p:nvCxnSpPr>
        <p:spPr>
          <a:xfrm>
            <a:off x="5868537" y="1965278"/>
            <a:ext cx="0" cy="1064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 flipH="1">
            <a:off x="2415654" y="1951630"/>
            <a:ext cx="3452883" cy="1760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brir llave 33"/>
          <p:cNvSpPr/>
          <p:nvPr/>
        </p:nvSpPr>
        <p:spPr>
          <a:xfrm>
            <a:off x="2115403" y="1255593"/>
            <a:ext cx="477672" cy="147395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Elipse 34"/>
          <p:cNvSpPr/>
          <p:nvPr/>
        </p:nvSpPr>
        <p:spPr>
          <a:xfrm>
            <a:off x="838200" y="3589361"/>
            <a:ext cx="1577454" cy="11873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7" name="Conector recto de flecha 36"/>
          <p:cNvCxnSpPr/>
          <p:nvPr/>
        </p:nvCxnSpPr>
        <p:spPr>
          <a:xfrm>
            <a:off x="5868537" y="4899546"/>
            <a:ext cx="0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brir llave 41"/>
          <p:cNvSpPr/>
          <p:nvPr/>
        </p:nvSpPr>
        <p:spPr>
          <a:xfrm>
            <a:off x="3275463" y="4940490"/>
            <a:ext cx="218364" cy="982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74659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68740"/>
            <a:ext cx="10515600" cy="5508223"/>
          </a:xfrm>
        </p:spPr>
        <p:txBody>
          <a:bodyPr>
            <a:normAutofit fontScale="92500" lnSpcReduction="20000"/>
          </a:bodyPr>
          <a:lstStyle/>
          <a:p>
            <a:r>
              <a:rPr lang="es-AR" dirty="0" smtClean="0"/>
              <a:t>Kant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Ética             Deber  (principios)</a:t>
            </a:r>
          </a:p>
          <a:p>
            <a:pPr marL="0" indent="0">
              <a:buNone/>
            </a:pPr>
            <a:r>
              <a:rPr lang="es-AR" dirty="0" smtClean="0"/>
              <a:t>                      Bienes (felicidad/satisfacción)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Razón          libre albedrío                   Dogma                       ¿Quién 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determinante                  Libertad                     ordena?   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             Público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Desafíos                                  Privado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Imperativos             Hipotético            Querer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                  Categórico            Deber </a:t>
            </a:r>
          </a:p>
          <a:p>
            <a:pPr marL="0" indent="0">
              <a:buNone/>
            </a:pPr>
            <a:r>
              <a:rPr lang="es-AR" dirty="0" smtClean="0"/>
              <a:t>    </a:t>
            </a:r>
            <a:endParaRPr lang="es-AR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1760561" y="1637728"/>
            <a:ext cx="6687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1760561" y="1624080"/>
            <a:ext cx="668740" cy="532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brir llave 9"/>
          <p:cNvSpPr/>
          <p:nvPr/>
        </p:nvSpPr>
        <p:spPr>
          <a:xfrm>
            <a:off x="2115404" y="2607844"/>
            <a:ext cx="204717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  </a:t>
            </a:r>
            <a:endParaRPr lang="es-AR" dirty="0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4689094" y="2849416"/>
            <a:ext cx="8325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V="1">
            <a:off x="4661801" y="3207025"/>
            <a:ext cx="846161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e 16"/>
          <p:cNvSpPr/>
          <p:nvPr/>
        </p:nvSpPr>
        <p:spPr>
          <a:xfrm>
            <a:off x="8069189" y="2489830"/>
            <a:ext cx="1774209" cy="1473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Abrir llave 18"/>
          <p:cNvSpPr/>
          <p:nvPr/>
        </p:nvSpPr>
        <p:spPr>
          <a:xfrm>
            <a:off x="7384031" y="2483894"/>
            <a:ext cx="368490" cy="214269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1" name="Conector recto de flecha 20"/>
          <p:cNvCxnSpPr/>
          <p:nvPr/>
        </p:nvCxnSpPr>
        <p:spPr>
          <a:xfrm>
            <a:off x="6274613" y="3439432"/>
            <a:ext cx="6917" cy="403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 flipV="1">
            <a:off x="2663687" y="4876800"/>
            <a:ext cx="649356" cy="13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2663687" y="4890052"/>
            <a:ext cx="649356" cy="437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>
            <a:off x="5035826" y="4876800"/>
            <a:ext cx="485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>
            <a:off x="5035826" y="5274366"/>
            <a:ext cx="485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89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17500"/>
            <a:ext cx="10515600" cy="5859463"/>
          </a:xfrm>
        </p:spPr>
        <p:txBody>
          <a:bodyPr/>
          <a:lstStyle/>
          <a:p>
            <a:r>
              <a:rPr lang="es-AR" dirty="0" smtClean="0"/>
              <a:t>MORAL</a:t>
            </a:r>
          </a:p>
          <a:p>
            <a:endParaRPr lang="es-AR" dirty="0"/>
          </a:p>
          <a:p>
            <a:r>
              <a:rPr lang="es-AR" dirty="0" smtClean="0"/>
              <a:t>Características</a:t>
            </a:r>
          </a:p>
          <a:p>
            <a:endParaRPr lang="es-AR" dirty="0"/>
          </a:p>
          <a:p>
            <a:pPr lvl="3"/>
            <a:r>
              <a:rPr lang="es-AR" sz="2800" dirty="0" smtClean="0"/>
              <a:t>Código implícito</a:t>
            </a:r>
          </a:p>
          <a:p>
            <a:pPr lvl="3"/>
            <a:endParaRPr lang="es-AR" sz="2800" dirty="0"/>
          </a:p>
          <a:p>
            <a:pPr lvl="3"/>
            <a:r>
              <a:rPr lang="es-AR" sz="2800" dirty="0" smtClean="0"/>
              <a:t>Rige en un ámbito determinado (grupo o sector social)</a:t>
            </a:r>
          </a:p>
          <a:p>
            <a:pPr lvl="3"/>
            <a:endParaRPr lang="es-AR" sz="2800" dirty="0"/>
          </a:p>
          <a:p>
            <a:pPr lvl="3"/>
            <a:r>
              <a:rPr lang="es-AR" sz="2800" dirty="0" smtClean="0"/>
              <a:t>Justificación</a:t>
            </a:r>
          </a:p>
          <a:p>
            <a:pPr lvl="3"/>
            <a:endParaRPr lang="es-AR" sz="2800" dirty="0"/>
          </a:p>
          <a:p>
            <a:pPr lvl="3"/>
            <a:r>
              <a:rPr lang="es-AR" sz="2800" dirty="0" smtClean="0"/>
              <a:t>Conveniencia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50948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30200"/>
            <a:ext cx="10515600" cy="5846763"/>
          </a:xfrm>
        </p:spPr>
        <p:txBody>
          <a:bodyPr/>
          <a:lstStyle/>
          <a:p>
            <a:r>
              <a:rPr lang="es-AR" dirty="0" smtClean="0"/>
              <a:t>MORAL</a:t>
            </a:r>
          </a:p>
          <a:p>
            <a:endParaRPr lang="es-AR" dirty="0"/>
          </a:p>
          <a:p>
            <a:r>
              <a:rPr lang="es-AR" dirty="0" smtClean="0"/>
              <a:t>Usos del término</a:t>
            </a:r>
          </a:p>
          <a:p>
            <a:endParaRPr lang="es-AR" dirty="0"/>
          </a:p>
          <a:p>
            <a:pPr lvl="4"/>
            <a:r>
              <a:rPr lang="es-AR" sz="2600" dirty="0" smtClean="0"/>
              <a:t>Moralidad</a:t>
            </a:r>
          </a:p>
          <a:p>
            <a:pPr lvl="4"/>
            <a:endParaRPr lang="es-AR" sz="2600" dirty="0" smtClean="0"/>
          </a:p>
          <a:p>
            <a:pPr lvl="4"/>
            <a:r>
              <a:rPr lang="es-AR" sz="2600" dirty="0" smtClean="0"/>
              <a:t>Moral de grupo</a:t>
            </a:r>
          </a:p>
          <a:p>
            <a:pPr lvl="4"/>
            <a:endParaRPr lang="es-AR" sz="2600" dirty="0" smtClean="0"/>
          </a:p>
          <a:p>
            <a:pPr lvl="4"/>
            <a:r>
              <a:rPr lang="es-AR" sz="2600" dirty="0" smtClean="0"/>
              <a:t>Moral o inmoral</a:t>
            </a:r>
          </a:p>
          <a:p>
            <a:pPr lvl="4"/>
            <a:endParaRPr lang="es-AR" sz="2600" dirty="0" smtClean="0"/>
          </a:p>
          <a:p>
            <a:pPr lvl="4"/>
            <a:r>
              <a:rPr lang="es-AR" sz="2600" dirty="0" smtClean="0"/>
              <a:t>Amoralidad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3578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34537"/>
            <a:ext cx="10515600" cy="5842426"/>
          </a:xfrm>
        </p:spPr>
        <p:txBody>
          <a:bodyPr/>
          <a:lstStyle/>
          <a:p>
            <a:r>
              <a:rPr lang="es-AR" dirty="0" smtClean="0"/>
              <a:t>PARTICIPACIÓN</a:t>
            </a:r>
          </a:p>
          <a:p>
            <a:endParaRPr lang="es-AR" dirty="0" smtClean="0"/>
          </a:p>
          <a:p>
            <a:endParaRPr lang="es-AR" dirty="0"/>
          </a:p>
          <a:p>
            <a:pPr lvl="3"/>
            <a:r>
              <a:rPr lang="es-AR" sz="2800" dirty="0" smtClean="0"/>
              <a:t>PASIVA y ACTIVA  (</a:t>
            </a:r>
            <a:r>
              <a:rPr lang="es-AR" sz="2800" dirty="0" err="1" smtClean="0"/>
              <a:t>Idiotes</a:t>
            </a:r>
            <a:r>
              <a:rPr lang="es-AR" sz="2800" dirty="0" smtClean="0"/>
              <a:t> y </a:t>
            </a:r>
            <a:r>
              <a:rPr lang="es-AR" sz="2800" dirty="0" err="1" smtClean="0"/>
              <a:t>Polites</a:t>
            </a:r>
            <a:r>
              <a:rPr lang="es-AR" sz="2800" dirty="0" smtClean="0"/>
              <a:t>)</a:t>
            </a:r>
          </a:p>
          <a:p>
            <a:pPr lvl="3"/>
            <a:endParaRPr lang="es-AR" sz="2800" dirty="0" smtClean="0"/>
          </a:p>
          <a:p>
            <a:pPr lvl="3"/>
            <a:endParaRPr lang="es-AR" sz="2800" dirty="0"/>
          </a:p>
          <a:p>
            <a:pPr lvl="3"/>
            <a:r>
              <a:rPr lang="es-AR" sz="2800" dirty="0" smtClean="0"/>
              <a:t>IDEALES (Ideas, Salvadores, Iconos, Distancias)</a:t>
            </a:r>
          </a:p>
          <a:p>
            <a:pPr lvl="3"/>
            <a:endParaRPr lang="es-AR" sz="2800" dirty="0" smtClean="0"/>
          </a:p>
          <a:p>
            <a:pPr lvl="3"/>
            <a:endParaRPr lang="es-AR" sz="2800" dirty="0"/>
          </a:p>
          <a:p>
            <a:pPr lvl="3"/>
            <a:r>
              <a:rPr lang="es-AR" sz="2800" dirty="0" smtClean="0"/>
              <a:t>COMPROMISO (Liderazgos y Bases)</a:t>
            </a:r>
          </a:p>
          <a:p>
            <a:pPr lvl="3"/>
            <a:endParaRPr lang="es-AR" sz="2800" dirty="0"/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3703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68351"/>
            <a:ext cx="10515600" cy="5708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CONTROL DE LA DECISIÓN ESTATAL</a:t>
            </a:r>
          </a:p>
          <a:p>
            <a:endParaRPr lang="es-AR" dirty="0" smtClean="0"/>
          </a:p>
          <a:p>
            <a:r>
              <a:rPr lang="es-AR" dirty="0" smtClean="0"/>
              <a:t>AGENDA DEL ESTADO</a:t>
            </a:r>
          </a:p>
          <a:p>
            <a:endParaRPr lang="es-AR" dirty="0"/>
          </a:p>
          <a:p>
            <a:r>
              <a:rPr lang="es-AR" dirty="0" smtClean="0"/>
              <a:t>FACTORES DE PODER Y MECANISMOS DE INFLUENCIA</a:t>
            </a:r>
          </a:p>
          <a:p>
            <a:pPr lvl="2"/>
            <a:r>
              <a:rPr lang="es-AR" sz="2800" dirty="0" smtClean="0"/>
              <a:t>Puerta giratoria</a:t>
            </a:r>
          </a:p>
          <a:p>
            <a:pPr lvl="2"/>
            <a:r>
              <a:rPr lang="es-AR" sz="2800" dirty="0" smtClean="0"/>
              <a:t>Corrupción</a:t>
            </a:r>
          </a:p>
          <a:p>
            <a:pPr lvl="2"/>
            <a:r>
              <a:rPr lang="es-AR" sz="2800" dirty="0" smtClean="0"/>
              <a:t>Campaña mediática</a:t>
            </a:r>
          </a:p>
          <a:p>
            <a:pPr lvl="2"/>
            <a:r>
              <a:rPr lang="es-AR" sz="2800" dirty="0" smtClean="0"/>
              <a:t>Judicialización de las decisiones</a:t>
            </a:r>
          </a:p>
          <a:p>
            <a:pPr lvl="2"/>
            <a:r>
              <a:rPr lang="es-AR" sz="2800" dirty="0" smtClean="0"/>
              <a:t>Lobby o cabildeo</a:t>
            </a:r>
          </a:p>
          <a:p>
            <a:pPr lvl="2"/>
            <a:r>
              <a:rPr lang="es-AR" sz="2800" dirty="0" smtClean="0"/>
              <a:t>Disuasión o amenaza</a:t>
            </a:r>
          </a:p>
          <a:p>
            <a:pPr lvl="2"/>
            <a:r>
              <a:rPr lang="es-AR" sz="2800" dirty="0" smtClean="0"/>
              <a:t>Combinación</a:t>
            </a:r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1534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68351"/>
            <a:ext cx="10515600" cy="5708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CORRUPCIÓN</a:t>
            </a:r>
          </a:p>
          <a:p>
            <a:endParaRPr lang="es-AR" dirty="0" smtClean="0"/>
          </a:p>
          <a:p>
            <a:r>
              <a:rPr lang="es-AR" dirty="0" smtClean="0"/>
              <a:t>BENEFICIO PRIVADO A COSTA DEL PÚBLICO</a:t>
            </a:r>
          </a:p>
          <a:p>
            <a:endParaRPr lang="es-AR" dirty="0" smtClean="0"/>
          </a:p>
          <a:p>
            <a:pPr lvl="2"/>
            <a:r>
              <a:rPr lang="es-AR" sz="2800" dirty="0" smtClean="0"/>
              <a:t>Cohecho pasivo y activo</a:t>
            </a:r>
          </a:p>
          <a:p>
            <a:pPr lvl="2"/>
            <a:r>
              <a:rPr lang="es-AR" sz="2800" dirty="0" smtClean="0"/>
              <a:t>Exacción ilegal y concusión</a:t>
            </a:r>
          </a:p>
          <a:p>
            <a:pPr lvl="2"/>
            <a:r>
              <a:rPr lang="es-AR" sz="2800" dirty="0" smtClean="0"/>
              <a:t>Malversación y peculado</a:t>
            </a:r>
          </a:p>
          <a:p>
            <a:pPr lvl="2"/>
            <a:r>
              <a:rPr lang="es-AR" sz="2800" dirty="0" smtClean="0"/>
              <a:t>Nepotismo</a:t>
            </a:r>
          </a:p>
          <a:p>
            <a:pPr lvl="2"/>
            <a:r>
              <a:rPr lang="es-AR" sz="2800" dirty="0" smtClean="0"/>
              <a:t>Negociación incompatible</a:t>
            </a:r>
          </a:p>
          <a:p>
            <a:pPr lvl="2"/>
            <a:r>
              <a:rPr lang="es-AR" sz="2800" dirty="0" smtClean="0"/>
              <a:t>Fraude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75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2956"/>
            <a:ext cx="10515600" cy="5664007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CORRUPCIÓN</a:t>
            </a:r>
          </a:p>
          <a:p>
            <a:endParaRPr lang="es-AR" dirty="0" smtClean="0"/>
          </a:p>
          <a:p>
            <a:r>
              <a:rPr lang="es-AR" dirty="0" smtClean="0"/>
              <a:t>PUNTUAL Y ESTRUCTURAL </a:t>
            </a:r>
          </a:p>
          <a:p>
            <a:pPr lvl="3"/>
            <a:r>
              <a:rPr lang="es-AR" sz="2800" dirty="0" smtClean="0"/>
              <a:t>Investigación</a:t>
            </a:r>
          </a:p>
          <a:p>
            <a:pPr lvl="3"/>
            <a:r>
              <a:rPr lang="es-AR" sz="2800" dirty="0" smtClean="0"/>
              <a:t>Sanción</a:t>
            </a:r>
          </a:p>
          <a:p>
            <a:pPr lvl="3"/>
            <a:r>
              <a:rPr lang="es-AR" sz="2800" dirty="0" smtClean="0"/>
              <a:t>Valoración social</a:t>
            </a:r>
            <a:endParaRPr lang="es-AR" sz="2800" dirty="0"/>
          </a:p>
          <a:p>
            <a:endParaRPr lang="es-AR" dirty="0"/>
          </a:p>
          <a:p>
            <a:r>
              <a:rPr lang="es-AR" dirty="0"/>
              <a:t>ORGANIZACIÓN EN </a:t>
            </a:r>
            <a:r>
              <a:rPr lang="es-AR" dirty="0" smtClean="0"/>
              <a:t>RED</a:t>
            </a:r>
          </a:p>
          <a:p>
            <a:pPr lvl="3"/>
            <a:r>
              <a:rPr lang="es-AR" sz="2800" dirty="0" smtClean="0"/>
              <a:t>Contactos </a:t>
            </a:r>
            <a:r>
              <a:rPr lang="es-AR" sz="2800" dirty="0"/>
              <a:t>horizontales y verticales</a:t>
            </a:r>
          </a:p>
          <a:p>
            <a:pPr lvl="3"/>
            <a:r>
              <a:rPr lang="es-AR" sz="2800" dirty="0" smtClean="0"/>
              <a:t>Mensajes</a:t>
            </a:r>
          </a:p>
          <a:p>
            <a:pPr lvl="3"/>
            <a:r>
              <a:rPr lang="es-AR" sz="2800" dirty="0" smtClean="0"/>
              <a:t>Red lícita e Ilícita</a:t>
            </a:r>
            <a:endParaRPr lang="es-AR" sz="2800" dirty="0"/>
          </a:p>
          <a:p>
            <a:pPr marL="1371600" lvl="3" indent="0">
              <a:buNone/>
            </a:pPr>
            <a:endParaRPr lang="es-AR" sz="2800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6796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</TotalTime>
  <Words>1331</Words>
  <Application>Microsoft Office PowerPoint</Application>
  <PresentationFormat>Panorámica</PresentationFormat>
  <Paragraphs>393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128</cp:revision>
  <cp:lastPrinted>2022-09-29T03:35:04Z</cp:lastPrinted>
  <dcterms:created xsi:type="dcterms:W3CDTF">2020-08-21T18:01:12Z</dcterms:created>
  <dcterms:modified xsi:type="dcterms:W3CDTF">2026-04-30T00:14:38Z</dcterms:modified>
</cp:coreProperties>
</file>