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5" r:id="rId4"/>
    <p:sldId id="264" r:id="rId5"/>
    <p:sldId id="259" r:id="rId6"/>
    <p:sldId id="270" r:id="rId7"/>
    <p:sldId id="271" r:id="rId8"/>
    <p:sldId id="260" r:id="rId9"/>
    <p:sldId id="261" r:id="rId10"/>
    <p:sldId id="262" r:id="rId11"/>
    <p:sldId id="273" r:id="rId12"/>
    <p:sldId id="275" r:id="rId13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8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80" autoAdjust="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D00DA-CEF3-4937-A4BE-DB23CCEECB2A}" type="datetimeFigureOut">
              <a:rPr lang="es-AR" smtClean="0"/>
              <a:t>30/3/2026</a:t>
            </a:fld>
            <a:endParaRPr lang="es-AR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CF1D1E0-FC7F-414E-8610-79D1A20CABCD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D00DA-CEF3-4937-A4BE-DB23CCEECB2A}" type="datetimeFigureOut">
              <a:rPr lang="es-AR" smtClean="0"/>
              <a:t>30/3/2026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1D1E0-FC7F-414E-8610-79D1A20CABCD}" type="slidenum">
              <a:rPr lang="es-AR" smtClean="0"/>
              <a:t>‹Nº›</a:t>
            </a:fld>
            <a:endParaRPr lang="es-A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9CF1D1E0-FC7F-414E-8610-79D1A20CABCD}" type="slidenum">
              <a:rPr lang="es-AR" smtClean="0"/>
              <a:t>‹Nº›</a:t>
            </a:fld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D00DA-CEF3-4937-A4BE-DB23CCEECB2A}" type="datetimeFigureOut">
              <a:rPr lang="es-AR" smtClean="0"/>
              <a:t>30/3/2026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D00DA-CEF3-4937-A4BE-DB23CCEECB2A}" type="datetimeFigureOut">
              <a:rPr lang="es-AR" smtClean="0"/>
              <a:t>30/3/2026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9CF1D1E0-FC7F-414E-8610-79D1A20CABCD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D00DA-CEF3-4937-A4BE-DB23CCEECB2A}" type="datetimeFigureOut">
              <a:rPr lang="es-AR" smtClean="0"/>
              <a:t>30/3/2026</a:t>
            </a:fld>
            <a:endParaRPr lang="es-AR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CF1D1E0-FC7F-414E-8610-79D1A20CABCD}" type="slidenum">
              <a:rPr lang="es-AR" smtClean="0"/>
              <a:t>‹Nº›</a:t>
            </a:fld>
            <a:endParaRPr lang="es-AR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005D00DA-CEF3-4937-A4BE-DB23CCEECB2A}" type="datetimeFigureOut">
              <a:rPr lang="es-AR" smtClean="0"/>
              <a:t>30/3/2026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1D1E0-FC7F-414E-8610-79D1A20CABCD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D00DA-CEF3-4937-A4BE-DB23CCEECB2A}" type="datetimeFigureOut">
              <a:rPr lang="es-AR" smtClean="0"/>
              <a:t>30/3/2026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s-AR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Marcador de contenido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contenido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9CF1D1E0-FC7F-414E-8610-79D1A20CABCD}" type="slidenum">
              <a:rPr lang="es-AR" smtClean="0"/>
              <a:t>‹Nº›</a:t>
            </a:fld>
            <a:endParaRPr lang="es-AR"/>
          </a:p>
        </p:txBody>
      </p:sp>
      <p:sp>
        <p:nvSpPr>
          <p:cNvPr id="23" name="22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D00DA-CEF3-4937-A4BE-DB23CCEECB2A}" type="datetimeFigureOut">
              <a:rPr lang="es-AR" smtClean="0"/>
              <a:t>30/3/2026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9CF1D1E0-FC7F-414E-8610-79D1A20CABCD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D00DA-CEF3-4937-A4BE-DB23CCEECB2A}" type="datetimeFigureOut">
              <a:rPr lang="es-AR" smtClean="0"/>
              <a:t>30/3/2026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CF1D1E0-FC7F-414E-8610-79D1A20CABCD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CF1D1E0-FC7F-414E-8610-79D1A20CABCD}" type="slidenum">
              <a:rPr lang="es-AR" smtClean="0"/>
              <a:t>‹Nº›</a:t>
            </a:fld>
            <a:endParaRPr lang="es-AR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D00DA-CEF3-4937-A4BE-DB23CCEECB2A}" type="datetimeFigureOut">
              <a:rPr lang="es-AR" smtClean="0"/>
              <a:t>30/3/2026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s-A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9CF1D1E0-FC7F-414E-8610-79D1A20CABCD}" type="slidenum">
              <a:rPr lang="es-AR" smtClean="0"/>
              <a:t>‹Nº›</a:t>
            </a:fld>
            <a:endParaRPr lang="es-AR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005D00DA-CEF3-4937-A4BE-DB23CCEECB2A}" type="datetimeFigureOut">
              <a:rPr lang="es-AR" smtClean="0"/>
              <a:t>30/3/2026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005D00DA-CEF3-4937-A4BE-DB23CCEECB2A}" type="datetimeFigureOut">
              <a:rPr lang="es-AR" smtClean="0"/>
              <a:t>30/3/2026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s-AR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CF1D1E0-FC7F-414E-8610-79D1A20CABCD}" type="slidenum">
              <a:rPr lang="es-AR" smtClean="0"/>
              <a:t>‹Nº›</a:t>
            </a:fld>
            <a:endParaRPr lang="es-AR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429000"/>
            <a:ext cx="6400800" cy="1872208"/>
          </a:xfrm>
        </p:spPr>
        <p:txBody>
          <a:bodyPr>
            <a:normAutofit/>
          </a:bodyPr>
          <a:lstStyle/>
          <a:p>
            <a:r>
              <a:rPr lang="es-AR" sz="2800" b="0" dirty="0" smtClean="0">
                <a:solidFill>
                  <a:schemeClr val="tx1"/>
                </a:solidFill>
              </a:rPr>
              <a:t>Vocabulario quirúrgico</a:t>
            </a:r>
          </a:p>
          <a:p>
            <a:endParaRPr lang="es-AR" sz="2800" b="0" dirty="0">
              <a:solidFill>
                <a:schemeClr val="tx1"/>
              </a:solidFill>
            </a:endParaRPr>
          </a:p>
          <a:p>
            <a:r>
              <a:rPr lang="es-AR" sz="2400" b="0" dirty="0" smtClean="0">
                <a:solidFill>
                  <a:schemeClr val="tx1"/>
                </a:solidFill>
              </a:rPr>
              <a:t>              Prof. Lic. Stella Alvira</a:t>
            </a:r>
            <a:endParaRPr lang="es-AR" sz="2400" b="0" dirty="0">
              <a:solidFill>
                <a:schemeClr val="tx1"/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AR" sz="3600" dirty="0" smtClean="0"/>
              <a:t>Escuela Superior de Enfermería </a:t>
            </a:r>
            <a:br>
              <a:rPr lang="es-AR" sz="3600" dirty="0" smtClean="0"/>
            </a:br>
            <a:r>
              <a:rPr lang="es-AR" sz="3600" dirty="0" smtClean="0"/>
              <a:t>Cecilia </a:t>
            </a:r>
            <a:r>
              <a:rPr lang="es-AR" sz="3600" dirty="0" err="1" smtClean="0"/>
              <a:t>Grierson</a:t>
            </a:r>
            <a:endParaRPr lang="es-AR" sz="3600" dirty="0"/>
          </a:p>
        </p:txBody>
      </p:sp>
      <p:pic>
        <p:nvPicPr>
          <p:cNvPr id="4" name="Picture 2">
            <a:extLst>
              <a:ext uri="{FF2B5EF4-FFF2-40B4-BE49-F238E27FC236}">
                <a16:creationId xmlns="" xmlns:a16="http://schemas.microsoft.com/office/drawing/2014/main" id="{33CAEEA1-2450-B0A6-F764-C41A80CC61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1170384" cy="11930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5741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 flipH="1">
            <a:off x="3347864" y="188640"/>
            <a:ext cx="2520279" cy="50405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 smtClean="0"/>
              <a:t>Términos</a:t>
            </a:r>
            <a:endParaRPr lang="es-AR" dirty="0"/>
          </a:p>
        </p:txBody>
      </p:sp>
      <p:sp>
        <p:nvSpPr>
          <p:cNvPr id="3" name="2 Rectángulo"/>
          <p:cNvSpPr/>
          <p:nvPr/>
        </p:nvSpPr>
        <p:spPr>
          <a:xfrm>
            <a:off x="539550" y="836712"/>
            <a:ext cx="7272808" cy="144016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s-AR" dirty="0" smtClean="0">
              <a:solidFill>
                <a:schemeClr val="tx1"/>
              </a:solidFill>
            </a:endParaRPr>
          </a:p>
          <a:p>
            <a:pPr algn="just"/>
            <a:r>
              <a:rPr lang="es-A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Anastomosi</a:t>
            </a:r>
            <a:r>
              <a:rPr lang="es-A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es-A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es-ES" b="1" dirty="0"/>
              <a:t> </a:t>
            </a:r>
            <a:r>
              <a:rPr lang="es-ES" dirty="0" smtClean="0">
                <a:solidFill>
                  <a:schemeClr val="tx1"/>
                </a:solidFill>
              </a:rPr>
              <a:t>Es la unión quirúrgica de dos órganos huecas, generalmente del intestino,  o conductos.</a:t>
            </a:r>
            <a:endParaRPr lang="es-AR" dirty="0">
              <a:solidFill>
                <a:schemeClr val="tx1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539550" y="2492896"/>
            <a:ext cx="7416827" cy="151216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b="1" dirty="0" smtClean="0">
                <a:solidFill>
                  <a:srgbClr val="FF0000"/>
                </a:solidFill>
              </a:rPr>
              <a:t>DEHISCENCIA</a:t>
            </a:r>
            <a:r>
              <a:rPr lang="es-ES" b="1" dirty="0" smtClean="0">
                <a:solidFill>
                  <a:schemeClr val="tx1"/>
                </a:solidFill>
              </a:rPr>
              <a:t>: abertura </a:t>
            </a:r>
            <a:r>
              <a:rPr lang="es-ES" b="1" dirty="0">
                <a:solidFill>
                  <a:schemeClr val="tx1"/>
                </a:solidFill>
              </a:rPr>
              <a:t>espontánea de una parte o de un órgano que se había suturado-anastomosado </a:t>
            </a:r>
            <a:r>
              <a:rPr lang="es-ES" b="1" dirty="0" smtClean="0">
                <a:solidFill>
                  <a:schemeClr val="tx1"/>
                </a:solidFill>
              </a:rPr>
              <a:t>durante </a:t>
            </a:r>
            <a:r>
              <a:rPr lang="es-ES" b="1" dirty="0">
                <a:solidFill>
                  <a:schemeClr val="tx1"/>
                </a:solidFill>
              </a:rPr>
              <a:t>una intervención quirúrgica.</a:t>
            </a:r>
          </a:p>
        </p:txBody>
      </p:sp>
      <p:sp>
        <p:nvSpPr>
          <p:cNvPr id="5" name="4 Rectángulo"/>
          <p:cNvSpPr/>
          <p:nvPr/>
        </p:nvSpPr>
        <p:spPr>
          <a:xfrm>
            <a:off x="539550" y="4581128"/>
            <a:ext cx="7848872" cy="12024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Fístula</a:t>
            </a:r>
            <a:r>
              <a:rPr lang="es-E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conducto </a:t>
            </a:r>
            <a:r>
              <a:rPr lang="es-E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anormal que se abre en una cavidad orgánica y </a:t>
            </a:r>
            <a:r>
              <a:rPr lang="es-E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 se </a:t>
            </a:r>
            <a:r>
              <a:rPr lang="es-E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comunica con el </a:t>
            </a:r>
            <a:r>
              <a:rPr lang="es-E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exterior o </a:t>
            </a:r>
            <a:r>
              <a:rPr lang="es-E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 otra </a:t>
            </a:r>
            <a:r>
              <a:rPr lang="es-E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cavidad.</a:t>
            </a:r>
            <a:endParaRPr lang="es-E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02806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Stella Maris\Downloads\WhatsApp Image 2026-03-29 at 14.59.50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4779" y="2125123"/>
            <a:ext cx="4850505" cy="4260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Rectángulo"/>
          <p:cNvSpPr/>
          <p:nvPr/>
        </p:nvSpPr>
        <p:spPr>
          <a:xfrm>
            <a:off x="611560" y="404664"/>
            <a:ext cx="7848872" cy="127444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>
                <a:solidFill>
                  <a:schemeClr val="tx1"/>
                </a:solidFill>
              </a:rPr>
              <a:t>¿ Ustedes creen que es importante </a:t>
            </a:r>
            <a:r>
              <a:rPr lang="es-AR" dirty="0" smtClean="0">
                <a:solidFill>
                  <a:schemeClr val="tx1"/>
                </a:solidFill>
              </a:rPr>
              <a:t> conocer </a:t>
            </a:r>
            <a:r>
              <a:rPr lang="es-AR" dirty="0">
                <a:solidFill>
                  <a:schemeClr val="tx1"/>
                </a:solidFill>
              </a:rPr>
              <a:t>e</a:t>
            </a:r>
            <a:r>
              <a:rPr lang="es-AR" dirty="0" smtClean="0">
                <a:solidFill>
                  <a:schemeClr val="tx1"/>
                </a:solidFill>
              </a:rPr>
              <a:t>l significado de la raíz, los prefijos y los sufijos para la  practica </a:t>
            </a:r>
            <a:r>
              <a:rPr lang="es-AR" dirty="0">
                <a:solidFill>
                  <a:schemeClr val="tx1"/>
                </a:solidFill>
              </a:rPr>
              <a:t>de </a:t>
            </a:r>
            <a:r>
              <a:rPr lang="es-AR" dirty="0" smtClean="0">
                <a:solidFill>
                  <a:schemeClr val="tx1"/>
                </a:solidFill>
              </a:rPr>
              <a:t>enfermería?</a:t>
            </a:r>
            <a:r>
              <a:rPr lang="es-AR" dirty="0" smtClean="0"/>
              <a:t> </a:t>
            </a:r>
            <a:endParaRPr lang="es-A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9453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1566524" y="260648"/>
            <a:ext cx="5832648" cy="84350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 smtClean="0">
                <a:solidFill>
                  <a:schemeClr val="tx1"/>
                </a:solidFill>
              </a:rPr>
              <a:t>Veamos estos ejemplos!!!!</a:t>
            </a:r>
            <a:endParaRPr lang="es-AR" dirty="0">
              <a:solidFill>
                <a:schemeClr val="tx1"/>
              </a:solidFill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1475656" y="1418456"/>
            <a:ext cx="6696744" cy="474684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2000" dirty="0" smtClean="0">
                <a:solidFill>
                  <a:schemeClr val="tx1"/>
                </a:solidFill>
              </a:rPr>
              <a:t>A</a:t>
            </a:r>
          </a:p>
          <a:p>
            <a:pPr algn="ctr"/>
            <a:r>
              <a:rPr lang="es-AR" sz="2000" dirty="0" smtClean="0">
                <a:solidFill>
                  <a:schemeClr val="tx1"/>
                </a:solidFill>
              </a:rPr>
              <a:t>Híper</a:t>
            </a:r>
          </a:p>
          <a:p>
            <a:pPr algn="ctr"/>
            <a:r>
              <a:rPr lang="es-AR" sz="2000" dirty="0" smtClean="0">
                <a:solidFill>
                  <a:schemeClr val="tx1"/>
                </a:solidFill>
              </a:rPr>
              <a:t>PERI</a:t>
            </a:r>
          </a:p>
          <a:p>
            <a:pPr algn="ctr"/>
            <a:r>
              <a:rPr lang="es-AR" sz="2000" dirty="0" smtClean="0">
                <a:solidFill>
                  <a:schemeClr val="tx1"/>
                </a:solidFill>
              </a:rPr>
              <a:t>HIPO</a:t>
            </a:r>
          </a:p>
          <a:p>
            <a:pPr algn="ctr"/>
            <a:r>
              <a:rPr lang="es-AR" sz="2000" dirty="0" smtClean="0">
                <a:solidFill>
                  <a:schemeClr val="tx1"/>
                </a:solidFill>
              </a:rPr>
              <a:t>DIS</a:t>
            </a:r>
          </a:p>
          <a:p>
            <a:pPr algn="ctr"/>
            <a:r>
              <a:rPr lang="es-AR" sz="2000" dirty="0" smtClean="0">
                <a:solidFill>
                  <a:schemeClr val="tx1"/>
                </a:solidFill>
              </a:rPr>
              <a:t>ARTR</a:t>
            </a:r>
          </a:p>
          <a:p>
            <a:pPr algn="ctr"/>
            <a:r>
              <a:rPr lang="es-AR" sz="2000" dirty="0" smtClean="0">
                <a:solidFill>
                  <a:schemeClr val="tx1"/>
                </a:solidFill>
              </a:rPr>
              <a:t>MASTO</a:t>
            </a:r>
          </a:p>
          <a:p>
            <a:pPr algn="ctr"/>
            <a:r>
              <a:rPr lang="es-AR" sz="2000" dirty="0" smtClean="0">
                <a:solidFill>
                  <a:schemeClr val="tx1"/>
                </a:solidFill>
              </a:rPr>
              <a:t>ECTO</a:t>
            </a:r>
          </a:p>
          <a:p>
            <a:pPr algn="ctr"/>
            <a:r>
              <a:rPr lang="es-AR" sz="2000" dirty="0" smtClean="0">
                <a:solidFill>
                  <a:schemeClr val="tx1"/>
                </a:solidFill>
              </a:rPr>
              <a:t>POLI</a:t>
            </a:r>
          </a:p>
          <a:p>
            <a:pPr algn="ctr"/>
            <a:r>
              <a:rPr lang="es-AR" sz="2000" dirty="0" smtClean="0">
                <a:solidFill>
                  <a:schemeClr val="tx1"/>
                </a:solidFill>
              </a:rPr>
              <a:t>BRADI</a:t>
            </a:r>
          </a:p>
          <a:p>
            <a:pPr algn="ctr"/>
            <a:r>
              <a:rPr lang="es-AR" sz="2000" dirty="0" smtClean="0">
                <a:solidFill>
                  <a:schemeClr val="tx1"/>
                </a:solidFill>
              </a:rPr>
              <a:t>ILEOS</a:t>
            </a:r>
          </a:p>
          <a:p>
            <a:pPr algn="ctr"/>
            <a:r>
              <a:rPr lang="es-AR" sz="2000" dirty="0" smtClean="0">
                <a:solidFill>
                  <a:schemeClr val="tx1"/>
                </a:solidFill>
              </a:rPr>
              <a:t>MIO</a:t>
            </a:r>
          </a:p>
          <a:p>
            <a:pPr algn="ctr"/>
            <a:r>
              <a:rPr lang="es-AR" sz="2000" dirty="0" smtClean="0">
                <a:solidFill>
                  <a:schemeClr val="tx1"/>
                </a:solidFill>
              </a:rPr>
              <a:t>TIROI</a:t>
            </a:r>
          </a:p>
          <a:p>
            <a:pPr algn="ctr"/>
            <a:r>
              <a:rPr lang="es-AR" sz="2000" dirty="0" smtClean="0">
                <a:solidFill>
                  <a:schemeClr val="tx1"/>
                </a:solidFill>
              </a:rPr>
              <a:t>ANGIO</a:t>
            </a:r>
          </a:p>
          <a:p>
            <a:pPr algn="ctr"/>
            <a:endParaRPr lang="es-AR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797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79512" y="908720"/>
            <a:ext cx="828092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AR" sz="3600" dirty="0"/>
              <a:t>L</a:t>
            </a:r>
            <a:r>
              <a:rPr lang="es-AR" sz="3600" dirty="0" smtClean="0"/>
              <a:t>a raíz de una palabra es la parte principal que contiene el significado básico de esa Palabra (siempre nos dice de que se esta hablando).</a:t>
            </a:r>
          </a:p>
          <a:p>
            <a:r>
              <a:rPr lang="es-AR" sz="3600" dirty="0" smtClean="0"/>
              <a:t>Es el núcleo, al que luego se le pueden agregar Afijos. </a:t>
            </a:r>
          </a:p>
          <a:p>
            <a:r>
              <a:rPr lang="es-AR" sz="3600" dirty="0"/>
              <a:t> </a:t>
            </a:r>
            <a:r>
              <a:rPr lang="es-AR" sz="3600" dirty="0" smtClean="0"/>
              <a:t>        </a:t>
            </a:r>
            <a:endParaRPr lang="es-AR" sz="3600" b="1" u="sng" dirty="0" smtClean="0">
              <a:solidFill>
                <a:srgbClr val="FF0000"/>
              </a:solidFill>
            </a:endParaRPr>
          </a:p>
          <a:p>
            <a:endParaRPr lang="es-AR" sz="3600" dirty="0"/>
          </a:p>
        </p:txBody>
      </p:sp>
    </p:spTree>
    <p:extLst>
      <p:ext uri="{BB962C8B-B14F-4D97-AF65-F5344CB8AC3E}">
        <p14:creationId xmlns:p14="http://schemas.microsoft.com/office/powerpoint/2010/main" val="384855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972172" y="1268760"/>
            <a:ext cx="712879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sz="3200" dirty="0">
                <a:solidFill>
                  <a:srgbClr val="FF0000"/>
                </a:solidFill>
              </a:rPr>
              <a:t>¿</a:t>
            </a:r>
            <a:r>
              <a:rPr lang="es-AR" sz="3200" b="1" u="sng" dirty="0">
                <a:solidFill>
                  <a:srgbClr val="FF0000"/>
                </a:solidFill>
              </a:rPr>
              <a:t>Qué son los afijos</a:t>
            </a:r>
            <a:r>
              <a:rPr lang="es-AR" sz="3200" dirty="0">
                <a:solidFill>
                  <a:srgbClr val="FF0000"/>
                </a:solidFill>
              </a:rPr>
              <a:t>?</a:t>
            </a:r>
            <a:r>
              <a:rPr lang="es-AR" sz="3200" dirty="0"/>
              <a:t> Son elementos que se agregan a la Raíz de una palabra para modificar su significado o formar una nueva palabra.</a:t>
            </a:r>
          </a:p>
          <a:p>
            <a:r>
              <a:rPr lang="es-AR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Prefijos</a:t>
            </a:r>
            <a:r>
              <a:rPr lang="es-AR" sz="3200" dirty="0"/>
              <a:t> ( son afijos que preceden a la raíz).</a:t>
            </a:r>
          </a:p>
          <a:p>
            <a:r>
              <a:rPr lang="es-AR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Sufijos</a:t>
            </a:r>
            <a:r>
              <a:rPr lang="es-AR" sz="3200" u="sng" dirty="0"/>
              <a:t> </a:t>
            </a:r>
            <a:r>
              <a:rPr lang="es-AR" sz="3200" dirty="0"/>
              <a:t>( son afijos que siguen a la raíz).</a:t>
            </a:r>
          </a:p>
          <a:p>
            <a:endParaRPr lang="es-AR" sz="3200" dirty="0"/>
          </a:p>
        </p:txBody>
      </p:sp>
    </p:spTree>
    <p:extLst>
      <p:ext uri="{BB962C8B-B14F-4D97-AF65-F5344CB8AC3E}">
        <p14:creationId xmlns:p14="http://schemas.microsoft.com/office/powerpoint/2010/main" val="914656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187624" y="692696"/>
            <a:ext cx="6696744" cy="113042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2800" dirty="0">
                <a:solidFill>
                  <a:schemeClr val="tx1"/>
                </a:solidFill>
                <a:latin typeface="Georgia" pitchFamily="18" charset="0"/>
              </a:rPr>
              <a:t>La </a:t>
            </a:r>
            <a:r>
              <a:rPr lang="es-ES" sz="2800" dirty="0" smtClean="0">
                <a:solidFill>
                  <a:schemeClr val="tx1"/>
                </a:solidFill>
                <a:latin typeface="Georgia" pitchFamily="18" charset="0"/>
              </a:rPr>
              <a:t>RAIZ </a:t>
            </a:r>
            <a:r>
              <a:rPr lang="es-ES" sz="2800" dirty="0">
                <a:solidFill>
                  <a:schemeClr val="tx1"/>
                </a:solidFill>
                <a:latin typeface="Georgia" pitchFamily="18" charset="0"/>
              </a:rPr>
              <a:t>en </a:t>
            </a:r>
            <a:r>
              <a:rPr lang="es-ES" sz="2800" dirty="0" smtClean="0">
                <a:solidFill>
                  <a:schemeClr val="tx1"/>
                </a:solidFill>
                <a:latin typeface="Georgia" pitchFamily="18" charset="0"/>
              </a:rPr>
              <a:t>terminología </a:t>
            </a:r>
            <a:r>
              <a:rPr lang="es-ES" sz="2800" dirty="0">
                <a:solidFill>
                  <a:schemeClr val="tx1"/>
                </a:solidFill>
                <a:latin typeface="Georgia" pitchFamily="18" charset="0"/>
              </a:rPr>
              <a:t>quirúrgica es para definir la ubicación anatómica </a:t>
            </a: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5169069"/>
              </p:ext>
            </p:extLst>
          </p:nvPr>
        </p:nvGraphicFramePr>
        <p:xfrm>
          <a:off x="1524000" y="2060845"/>
          <a:ext cx="6096000" cy="31683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452622">
                <a:tc>
                  <a:txBody>
                    <a:bodyPr/>
                    <a:lstStyle/>
                    <a:p>
                      <a:r>
                        <a:rPr lang="es-AR" dirty="0" smtClean="0"/>
                        <a:t>PROCTO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dirty="0" smtClean="0"/>
                        <a:t>RECTO</a:t>
                      </a:r>
                      <a:endParaRPr lang="es-AR" dirty="0"/>
                    </a:p>
                  </a:txBody>
                  <a:tcPr/>
                </a:tc>
              </a:tr>
              <a:tr h="452622">
                <a:tc>
                  <a:txBody>
                    <a:bodyPr/>
                    <a:lstStyle/>
                    <a:p>
                      <a:r>
                        <a:rPr lang="es-AR" dirty="0" smtClean="0"/>
                        <a:t>HEPATO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dirty="0" smtClean="0"/>
                        <a:t>HIGADO</a:t>
                      </a:r>
                      <a:endParaRPr lang="es-AR" dirty="0"/>
                    </a:p>
                  </a:txBody>
                  <a:tcPr/>
                </a:tc>
              </a:tr>
              <a:tr h="452622">
                <a:tc>
                  <a:txBody>
                    <a:bodyPr/>
                    <a:lstStyle/>
                    <a:p>
                      <a:r>
                        <a:rPr lang="es-AR" dirty="0" smtClean="0"/>
                        <a:t>OOFORO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dirty="0" smtClean="0"/>
                        <a:t>OVARIO</a:t>
                      </a:r>
                      <a:endParaRPr lang="es-AR" dirty="0"/>
                    </a:p>
                  </a:txBody>
                  <a:tcPr/>
                </a:tc>
              </a:tr>
              <a:tr h="452622">
                <a:tc>
                  <a:txBody>
                    <a:bodyPr/>
                    <a:lstStyle/>
                    <a:p>
                      <a:r>
                        <a:rPr lang="es-AR" dirty="0" smtClean="0"/>
                        <a:t>COLPO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dirty="0" smtClean="0"/>
                        <a:t>VAGINA</a:t>
                      </a:r>
                      <a:endParaRPr lang="es-AR" dirty="0"/>
                    </a:p>
                  </a:txBody>
                  <a:tcPr/>
                </a:tc>
              </a:tr>
              <a:tr h="452622">
                <a:tc>
                  <a:txBody>
                    <a:bodyPr/>
                    <a:lstStyle/>
                    <a:p>
                      <a:r>
                        <a:rPr lang="es-AR" dirty="0" smtClean="0"/>
                        <a:t>SALPINGNO 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dirty="0" smtClean="0"/>
                        <a:t>TROMPAS DE FALOPIO</a:t>
                      </a:r>
                      <a:endParaRPr lang="es-AR" dirty="0"/>
                    </a:p>
                  </a:txBody>
                  <a:tcPr/>
                </a:tc>
              </a:tr>
              <a:tr h="452622">
                <a:tc>
                  <a:txBody>
                    <a:bodyPr/>
                    <a:lstStyle/>
                    <a:p>
                      <a:r>
                        <a:rPr lang="es-AR" dirty="0" smtClean="0"/>
                        <a:t>ENTERO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smtClean="0"/>
                        <a:t>INTESTINO</a:t>
                      </a:r>
                      <a:endParaRPr lang="es-AR" dirty="0"/>
                    </a:p>
                  </a:txBody>
                  <a:tcPr/>
                </a:tc>
              </a:tr>
              <a:tr h="452622">
                <a:tc>
                  <a:txBody>
                    <a:bodyPr/>
                    <a:lstStyle/>
                    <a:p>
                      <a:r>
                        <a:rPr lang="es-AR" dirty="0" smtClean="0"/>
                        <a:t>LAPARO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dirty="0" smtClean="0"/>
                        <a:t>ABDOMEN</a:t>
                      </a:r>
                      <a:endParaRPr lang="es-A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9009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539552" y="620688"/>
            <a:ext cx="7632848" cy="108131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2400" dirty="0" smtClean="0">
                <a:solidFill>
                  <a:schemeClr val="tx1"/>
                </a:solidFill>
                <a:latin typeface="Georgia" pitchFamily="18" charset="0"/>
              </a:rPr>
              <a:t>Los PREFIJOS </a:t>
            </a:r>
            <a:r>
              <a:rPr lang="es-ES" sz="2400" dirty="0">
                <a:solidFill>
                  <a:schemeClr val="tx1"/>
                </a:solidFill>
                <a:latin typeface="Georgia" pitchFamily="18" charset="0"/>
              </a:rPr>
              <a:t>son secuencias lingüísticas que </a:t>
            </a:r>
            <a:r>
              <a:rPr lang="es-ES" sz="2400" dirty="0" smtClean="0">
                <a:solidFill>
                  <a:schemeClr val="tx1"/>
                </a:solidFill>
                <a:latin typeface="Georgia" pitchFamily="18" charset="0"/>
              </a:rPr>
              <a:t>preceden  </a:t>
            </a:r>
            <a:r>
              <a:rPr lang="es-ES" sz="2400" dirty="0">
                <a:solidFill>
                  <a:schemeClr val="tx1"/>
                </a:solidFill>
                <a:latin typeface="Georgia" pitchFamily="18" charset="0"/>
              </a:rPr>
              <a:t>a una palabra para modificar su </a:t>
            </a:r>
            <a:r>
              <a:rPr lang="es-ES" sz="2400" dirty="0" smtClean="0">
                <a:solidFill>
                  <a:schemeClr val="tx1"/>
                </a:solidFill>
                <a:latin typeface="Georgia" pitchFamily="18" charset="0"/>
              </a:rPr>
              <a:t>significado </a:t>
            </a:r>
            <a:r>
              <a:rPr lang="es-ES" sz="2400" dirty="0">
                <a:solidFill>
                  <a:schemeClr val="tx1"/>
                </a:solidFill>
                <a:latin typeface="Georgia" pitchFamily="18" charset="0"/>
              </a:rPr>
              <a:t>gramáticamente o semánticamente </a:t>
            </a: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8770275"/>
              </p:ext>
            </p:extLst>
          </p:nvPr>
        </p:nvGraphicFramePr>
        <p:xfrm>
          <a:off x="1187624" y="2276872"/>
          <a:ext cx="6096000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26290">
                <a:tc>
                  <a:txBody>
                    <a:bodyPr/>
                    <a:lstStyle/>
                    <a:p>
                      <a:r>
                        <a:rPr lang="es-AR" dirty="0" smtClean="0"/>
                        <a:t>Prefijos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dirty="0" smtClean="0"/>
                        <a:t>Significado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baseline="0" dirty="0" smtClean="0"/>
                        <a:t> Ejemplo </a:t>
                      </a:r>
                      <a:r>
                        <a:rPr lang="es-AR" dirty="0" smtClean="0"/>
                        <a:t>Medico</a:t>
                      </a:r>
                      <a:endParaRPr lang="es-AR" dirty="0"/>
                    </a:p>
                  </a:txBody>
                  <a:tcPr/>
                </a:tc>
              </a:tr>
              <a:tr h="326290">
                <a:tc>
                  <a:txBody>
                    <a:bodyPr/>
                    <a:lstStyle/>
                    <a:p>
                      <a:r>
                        <a:rPr lang="es-AR" dirty="0" smtClean="0"/>
                        <a:t>A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dirty="0" smtClean="0"/>
                        <a:t>Ausencia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dirty="0" smtClean="0"/>
                        <a:t>ANURIA/</a:t>
                      </a:r>
                      <a:r>
                        <a:rPr lang="es-AR" baseline="0" dirty="0" smtClean="0"/>
                        <a:t> ASEPSIA</a:t>
                      </a:r>
                      <a:endParaRPr lang="es-AR" dirty="0"/>
                    </a:p>
                  </a:txBody>
                  <a:tcPr/>
                </a:tc>
              </a:tr>
              <a:tr h="326290">
                <a:tc>
                  <a:txBody>
                    <a:bodyPr/>
                    <a:lstStyle/>
                    <a:p>
                      <a:r>
                        <a:rPr lang="es-AR" dirty="0" smtClean="0"/>
                        <a:t>HIPER 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dirty="0" smtClean="0"/>
                        <a:t>Aumento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dirty="0" smtClean="0"/>
                        <a:t>HIPERTENSION</a:t>
                      </a:r>
                      <a:endParaRPr lang="es-AR" dirty="0"/>
                    </a:p>
                  </a:txBody>
                  <a:tcPr/>
                </a:tc>
              </a:tr>
              <a:tr h="326290">
                <a:tc>
                  <a:txBody>
                    <a:bodyPr/>
                    <a:lstStyle/>
                    <a:p>
                      <a:r>
                        <a:rPr lang="es-AR" dirty="0" smtClean="0"/>
                        <a:t>HIPO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dirty="0" smtClean="0"/>
                        <a:t>Disminución 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dirty="0" smtClean="0"/>
                        <a:t>HIPOGLUCEMIA</a:t>
                      </a:r>
                      <a:endParaRPr lang="es-AR" dirty="0"/>
                    </a:p>
                  </a:txBody>
                  <a:tcPr/>
                </a:tc>
              </a:tr>
              <a:tr h="326290">
                <a:tc>
                  <a:txBody>
                    <a:bodyPr/>
                    <a:lstStyle/>
                    <a:p>
                      <a:r>
                        <a:rPr lang="es-AR" dirty="0" smtClean="0"/>
                        <a:t>BRADI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dirty="0" smtClean="0"/>
                        <a:t>Lento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dirty="0" smtClean="0"/>
                        <a:t>BRADICARDIA</a:t>
                      </a:r>
                      <a:endParaRPr lang="es-AR" dirty="0"/>
                    </a:p>
                  </a:txBody>
                  <a:tcPr/>
                </a:tc>
              </a:tr>
              <a:tr h="326290">
                <a:tc>
                  <a:txBody>
                    <a:bodyPr/>
                    <a:lstStyle/>
                    <a:p>
                      <a:r>
                        <a:rPr lang="es-AR" dirty="0" smtClean="0"/>
                        <a:t>TAQUI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dirty="0" smtClean="0"/>
                        <a:t>Rápido/ Acelerado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dirty="0" smtClean="0"/>
                        <a:t>TAQUICARDIA</a:t>
                      </a:r>
                      <a:endParaRPr lang="es-AR" dirty="0"/>
                    </a:p>
                  </a:txBody>
                  <a:tcPr/>
                </a:tc>
              </a:tr>
              <a:tr h="326290">
                <a:tc>
                  <a:txBody>
                    <a:bodyPr/>
                    <a:lstStyle/>
                    <a:p>
                      <a:r>
                        <a:rPr lang="es-AR" dirty="0" smtClean="0"/>
                        <a:t>DIS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dirty="0" smtClean="0"/>
                        <a:t>Dificultad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dirty="0" smtClean="0"/>
                        <a:t>DISNEA</a:t>
                      </a:r>
                      <a:endParaRPr lang="es-AR" dirty="0"/>
                    </a:p>
                  </a:txBody>
                  <a:tcPr/>
                </a:tc>
              </a:tr>
              <a:tr h="319999">
                <a:tc>
                  <a:txBody>
                    <a:bodyPr/>
                    <a:lstStyle/>
                    <a:p>
                      <a:r>
                        <a:rPr lang="es-AR" dirty="0" smtClean="0"/>
                        <a:t>POLI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dirty="0" smtClean="0"/>
                        <a:t>Abundante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dirty="0" smtClean="0"/>
                        <a:t>POLIURIA</a:t>
                      </a:r>
                      <a:endParaRPr lang="es-A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7788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339752" y="284688"/>
            <a:ext cx="4104456" cy="72008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 smtClean="0">
                <a:solidFill>
                  <a:schemeClr val="tx1"/>
                </a:solidFill>
              </a:rPr>
              <a:t>Términos</a:t>
            </a:r>
            <a:endParaRPr lang="es-AR" dirty="0">
              <a:solidFill>
                <a:schemeClr val="tx1"/>
              </a:solidFill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539552" y="1988840"/>
            <a:ext cx="7704856" cy="129614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Asepsia</a:t>
            </a:r>
            <a:r>
              <a:rPr lang="es-AR" dirty="0" smtClean="0">
                <a:solidFill>
                  <a:schemeClr val="tx1"/>
                </a:solidFill>
              </a:rPr>
              <a:t>: Ausencia de microorganismos que pueden causar enfermedad. Este concepto se aplica a objetos inanimados ( instrumental y quirófano).</a:t>
            </a:r>
            <a:endParaRPr lang="es-AR" dirty="0">
              <a:solidFill>
                <a:schemeClr val="tx1"/>
              </a:solidFill>
            </a:endParaRPr>
          </a:p>
        </p:txBody>
      </p:sp>
      <p:pic>
        <p:nvPicPr>
          <p:cNvPr id="1027" name="Picture 3" descr="C:\Users\Stella Maris\Downloads\WhatsApp Image 2026-03-29 at 13.37.04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645024"/>
            <a:ext cx="7905750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2843808" y="1210020"/>
            <a:ext cx="3168352" cy="56521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b="1" u="sng" dirty="0" smtClean="0">
                <a:solidFill>
                  <a:schemeClr val="tx1"/>
                </a:solidFill>
              </a:rPr>
              <a:t>A</a:t>
            </a:r>
            <a:r>
              <a:rPr lang="es-AR" dirty="0" smtClean="0">
                <a:solidFill>
                  <a:schemeClr val="tx1"/>
                </a:solidFill>
              </a:rPr>
              <a:t>: sin o falta de algo</a:t>
            </a:r>
            <a:endParaRPr lang="es-A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5474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971600" y="1124744"/>
            <a:ext cx="7272808" cy="11556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b="1" u="sng" dirty="0" smtClean="0">
                <a:solidFill>
                  <a:schemeClr val="tx1"/>
                </a:solidFill>
              </a:rPr>
              <a:t>Antisepsia</a:t>
            </a:r>
            <a:r>
              <a:rPr lang="es-AR" dirty="0" smtClean="0">
                <a:solidFill>
                  <a:schemeClr val="tx1"/>
                </a:solidFill>
              </a:rPr>
              <a:t>: es un conjunto de acciones que inhiben el crecimiento de patógenos en piel y mucosas. </a:t>
            </a:r>
            <a:endParaRPr lang="es-AR" dirty="0">
              <a:solidFill>
                <a:schemeClr val="tx1"/>
              </a:solidFill>
            </a:endParaRPr>
          </a:p>
        </p:txBody>
      </p:sp>
      <p:pic>
        <p:nvPicPr>
          <p:cNvPr id="2050" name="Picture 2" descr="C:\Users\Stella Maris\Downloads\WhatsApp Image 2026-03-29 at 13.36.47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688" y="2924944"/>
            <a:ext cx="7286625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0416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49280" y="332656"/>
            <a:ext cx="7848872" cy="100811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2400" dirty="0">
                <a:solidFill>
                  <a:schemeClr val="tx1"/>
                </a:solidFill>
                <a:latin typeface="Georgia" pitchFamily="18" charset="0"/>
              </a:rPr>
              <a:t>Los SUFIJOS son secuencias lingüísticas que se añaden al final de una palabra en muchas ocasiones denotan que se realizo.  </a:t>
            </a: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7509078"/>
              </p:ext>
            </p:extLst>
          </p:nvPr>
        </p:nvGraphicFramePr>
        <p:xfrm>
          <a:off x="1403648" y="1570288"/>
          <a:ext cx="6096000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1928440"/>
                <a:gridCol w="2135560"/>
              </a:tblGrid>
              <a:tr h="354505">
                <a:tc>
                  <a:txBody>
                    <a:bodyPr/>
                    <a:lstStyle/>
                    <a:p>
                      <a:r>
                        <a:rPr lang="es-AR" dirty="0" smtClean="0"/>
                        <a:t>SUFIJO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dirty="0" smtClean="0"/>
                        <a:t>Significado 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dirty="0" smtClean="0"/>
                        <a:t>T. quirúrgico</a:t>
                      </a:r>
                      <a:endParaRPr lang="es-AR" dirty="0"/>
                    </a:p>
                  </a:txBody>
                  <a:tcPr/>
                </a:tc>
              </a:tr>
              <a:tr h="354505">
                <a:tc>
                  <a:txBody>
                    <a:bodyPr/>
                    <a:lstStyle/>
                    <a:p>
                      <a:r>
                        <a:rPr lang="es-AR" dirty="0" smtClean="0"/>
                        <a:t>ITIS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dirty="0" smtClean="0"/>
                        <a:t>Inflamación</a:t>
                      </a:r>
                      <a:r>
                        <a:rPr lang="es-AR" baseline="0" dirty="0" smtClean="0"/>
                        <a:t> 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dirty="0" smtClean="0"/>
                        <a:t>Celul</a:t>
                      </a:r>
                      <a:r>
                        <a:rPr lang="es-AR" b="1" dirty="0" smtClean="0"/>
                        <a:t>itis</a:t>
                      </a:r>
                      <a:endParaRPr lang="es-AR" b="1" dirty="0"/>
                    </a:p>
                  </a:txBody>
                  <a:tcPr/>
                </a:tc>
              </a:tr>
              <a:tr h="354505">
                <a:tc>
                  <a:txBody>
                    <a:bodyPr/>
                    <a:lstStyle/>
                    <a:p>
                      <a:r>
                        <a:rPr lang="es-AR" dirty="0" smtClean="0"/>
                        <a:t>ECTOMIA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dirty="0" smtClean="0"/>
                        <a:t>Extirpación qx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dirty="0" err="1" smtClean="0"/>
                        <a:t>Apendic</a:t>
                      </a:r>
                      <a:r>
                        <a:rPr lang="es-AR" b="1" dirty="0" err="1" smtClean="0"/>
                        <a:t>ectomía</a:t>
                      </a:r>
                      <a:endParaRPr lang="es-AR" b="1" dirty="0"/>
                    </a:p>
                  </a:txBody>
                  <a:tcPr/>
                </a:tc>
              </a:tr>
              <a:tr h="354505">
                <a:tc>
                  <a:txBody>
                    <a:bodyPr/>
                    <a:lstStyle/>
                    <a:p>
                      <a:r>
                        <a:rPr lang="es-AR" dirty="0" smtClean="0"/>
                        <a:t>OTOMIA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dirty="0" smtClean="0"/>
                        <a:t>Corte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dirty="0" smtClean="0"/>
                        <a:t>Laparotomía/</a:t>
                      </a:r>
                      <a:r>
                        <a:rPr lang="es-AR" baseline="0" dirty="0" err="1" smtClean="0"/>
                        <a:t>Traq</a:t>
                      </a:r>
                      <a:endParaRPr lang="es-AR" dirty="0"/>
                    </a:p>
                  </a:txBody>
                  <a:tcPr/>
                </a:tc>
              </a:tr>
              <a:tr h="354505">
                <a:tc>
                  <a:txBody>
                    <a:bodyPr/>
                    <a:lstStyle/>
                    <a:p>
                      <a:r>
                        <a:rPr lang="es-AR" dirty="0" smtClean="0"/>
                        <a:t>ALGIA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dirty="0" smtClean="0"/>
                        <a:t>Dolor 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dirty="0" smtClean="0"/>
                        <a:t>Neur</a:t>
                      </a:r>
                      <a:r>
                        <a:rPr lang="es-AR" b="1" dirty="0" smtClean="0"/>
                        <a:t>algia</a:t>
                      </a:r>
                      <a:endParaRPr lang="es-AR" b="1" dirty="0"/>
                    </a:p>
                  </a:txBody>
                  <a:tcPr/>
                </a:tc>
              </a:tr>
              <a:tr h="354505">
                <a:tc>
                  <a:txBody>
                    <a:bodyPr/>
                    <a:lstStyle/>
                    <a:p>
                      <a:r>
                        <a:rPr lang="es-AR" dirty="0" smtClean="0"/>
                        <a:t>RRAFIA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dirty="0" smtClean="0"/>
                        <a:t>Sutura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dirty="0" smtClean="0"/>
                        <a:t>Gastro</a:t>
                      </a:r>
                      <a:r>
                        <a:rPr lang="es-AR" b="1" dirty="0" smtClean="0"/>
                        <a:t>rrafia</a:t>
                      </a:r>
                      <a:endParaRPr lang="es-AR" b="1" dirty="0"/>
                    </a:p>
                  </a:txBody>
                  <a:tcPr/>
                </a:tc>
              </a:tr>
              <a:tr h="790606">
                <a:tc>
                  <a:txBody>
                    <a:bodyPr/>
                    <a:lstStyle/>
                    <a:p>
                      <a:r>
                        <a:rPr lang="es-AR" dirty="0" smtClean="0"/>
                        <a:t>LISIS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dirty="0" smtClean="0"/>
                        <a:t>Disolución o Liberación de adherencias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dirty="0" smtClean="0"/>
                        <a:t>Adhesio</a:t>
                      </a:r>
                      <a:r>
                        <a:rPr lang="es-AR" b="1" dirty="0" smtClean="0"/>
                        <a:t>lisis</a:t>
                      </a:r>
                      <a:endParaRPr lang="es-AR" b="1" dirty="0"/>
                    </a:p>
                  </a:txBody>
                  <a:tcPr/>
                </a:tc>
              </a:tr>
              <a:tr h="553424">
                <a:tc>
                  <a:txBody>
                    <a:bodyPr/>
                    <a:lstStyle/>
                    <a:p>
                      <a:r>
                        <a:rPr lang="es-AR" dirty="0" smtClean="0"/>
                        <a:t>OSTOMIA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dirty="0" smtClean="0"/>
                        <a:t>Comunicación</a:t>
                      </a:r>
                      <a:r>
                        <a:rPr lang="es-AR" baseline="0" dirty="0" smtClean="0"/>
                        <a:t> de un órgano al exterior.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dirty="0" smtClean="0"/>
                        <a:t>Col</a:t>
                      </a:r>
                      <a:r>
                        <a:rPr lang="es-AR" b="1" dirty="0" smtClean="0"/>
                        <a:t>ostomía</a:t>
                      </a:r>
                      <a:endParaRPr lang="es-AR" b="1" dirty="0"/>
                    </a:p>
                  </a:txBody>
                  <a:tcPr/>
                </a:tc>
              </a:tr>
              <a:tr h="354505">
                <a:tc>
                  <a:txBody>
                    <a:bodyPr/>
                    <a:lstStyle/>
                    <a:p>
                      <a:r>
                        <a:rPr lang="es-AR" dirty="0" smtClean="0"/>
                        <a:t>PLEJIA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dirty="0" smtClean="0"/>
                        <a:t>Parálisis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dirty="0" smtClean="0"/>
                        <a:t>Hemi</a:t>
                      </a:r>
                      <a:r>
                        <a:rPr lang="es-AR" b="1" dirty="0" smtClean="0"/>
                        <a:t>plejia</a:t>
                      </a:r>
                      <a:endParaRPr lang="es-AR" b="1" dirty="0"/>
                    </a:p>
                  </a:txBody>
                  <a:tcPr/>
                </a:tc>
              </a:tr>
              <a:tr h="553424">
                <a:tc>
                  <a:txBody>
                    <a:bodyPr/>
                    <a:lstStyle/>
                    <a:p>
                      <a:r>
                        <a:rPr lang="es-AR" dirty="0" smtClean="0"/>
                        <a:t>OSCOPIA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dirty="0" smtClean="0"/>
                        <a:t>Examen a través de una lente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dirty="0" smtClean="0"/>
                        <a:t>Lapar</a:t>
                      </a:r>
                      <a:r>
                        <a:rPr lang="es-AR" b="1" dirty="0" smtClean="0"/>
                        <a:t>oscopia</a:t>
                      </a:r>
                      <a:endParaRPr lang="es-AR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3960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6554576"/>
              </p:ext>
            </p:extLst>
          </p:nvPr>
        </p:nvGraphicFramePr>
        <p:xfrm>
          <a:off x="467544" y="1052737"/>
          <a:ext cx="7920880" cy="374441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40160"/>
                <a:gridCol w="1872208"/>
                <a:gridCol w="2880320"/>
                <a:gridCol w="1728192"/>
              </a:tblGrid>
              <a:tr h="1248138">
                <a:tc>
                  <a:txBody>
                    <a:bodyPr/>
                    <a:lstStyle/>
                    <a:p>
                      <a:r>
                        <a:rPr lang="es-AR" b="1" dirty="0" smtClean="0">
                          <a:solidFill>
                            <a:srgbClr val="FF0000"/>
                          </a:solidFill>
                        </a:rPr>
                        <a:t>RAIZ</a:t>
                      </a:r>
                      <a:endParaRPr lang="es-AR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dirty="0" smtClean="0">
                          <a:solidFill>
                            <a:srgbClr val="FF0000"/>
                          </a:solidFill>
                        </a:rPr>
                        <a:t>CITO=</a:t>
                      </a:r>
                      <a:r>
                        <a:rPr lang="es-AR" baseline="0" dirty="0" smtClean="0">
                          <a:solidFill>
                            <a:srgbClr val="FF0000"/>
                          </a:solidFill>
                        </a:rPr>
                        <a:t> célula</a:t>
                      </a:r>
                      <a:endParaRPr lang="es-A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b="1" dirty="0" smtClean="0">
                          <a:solidFill>
                            <a:srgbClr val="00B050"/>
                          </a:solidFill>
                        </a:rPr>
                        <a:t>LEUCO+</a:t>
                      </a:r>
                      <a:r>
                        <a:rPr lang="es-AR" b="1" dirty="0" smtClean="0">
                          <a:solidFill>
                            <a:srgbClr val="FF0000"/>
                          </a:solidFill>
                        </a:rPr>
                        <a:t>CITO+</a:t>
                      </a:r>
                      <a:r>
                        <a:rPr lang="es-AR" b="1" dirty="0" smtClean="0">
                          <a:solidFill>
                            <a:srgbClr val="0070C0"/>
                          </a:solidFill>
                        </a:rPr>
                        <a:t>PENIA</a:t>
                      </a:r>
                      <a:endParaRPr lang="es-AR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dirty="0" smtClean="0">
                          <a:solidFill>
                            <a:schemeClr val="tx1"/>
                          </a:solidFill>
                        </a:rPr>
                        <a:t>Disminución</a:t>
                      </a:r>
                      <a:r>
                        <a:rPr lang="es-AR" baseline="0" dirty="0" smtClean="0">
                          <a:solidFill>
                            <a:schemeClr val="tx1"/>
                          </a:solidFill>
                        </a:rPr>
                        <a:t> de las células blancas</a:t>
                      </a:r>
                      <a:endParaRPr lang="es-A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248138">
                <a:tc>
                  <a:txBody>
                    <a:bodyPr/>
                    <a:lstStyle/>
                    <a:p>
                      <a:r>
                        <a:rPr lang="es-AR" dirty="0" smtClean="0"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PREFIJO</a:t>
                      </a:r>
                      <a:endParaRPr lang="es-AR" dirty="0"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dirty="0" smtClean="0">
                          <a:solidFill>
                            <a:srgbClr val="005828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LEUCO=</a:t>
                      </a:r>
                      <a:r>
                        <a:rPr lang="es-AR" baseline="0" dirty="0" smtClean="0">
                          <a:solidFill>
                            <a:srgbClr val="005828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BLANCO</a:t>
                      </a:r>
                      <a:endParaRPr lang="es-AR" dirty="0">
                        <a:solidFill>
                          <a:srgbClr val="005828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b="1" dirty="0" smtClean="0">
                          <a:solidFill>
                            <a:srgbClr val="00B050"/>
                          </a:solidFill>
                          <a:effectLst/>
                        </a:rPr>
                        <a:t>LEUCO+</a:t>
                      </a:r>
                      <a:r>
                        <a:rPr lang="es-AR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CITO:</a:t>
                      </a:r>
                      <a:endParaRPr lang="es-AR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dirty="0" smtClean="0">
                          <a:solidFill>
                            <a:srgbClr val="FF0000"/>
                          </a:solidFill>
                        </a:rPr>
                        <a:t>Célula</a:t>
                      </a:r>
                      <a:r>
                        <a:rPr lang="es-AR" dirty="0" smtClean="0"/>
                        <a:t> </a:t>
                      </a:r>
                      <a:r>
                        <a:rPr lang="es-AR" dirty="0" smtClean="0">
                          <a:solidFill>
                            <a:srgbClr val="00B050"/>
                          </a:solidFill>
                        </a:rPr>
                        <a:t>blanca</a:t>
                      </a:r>
                      <a:endParaRPr lang="es-AR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1248138">
                <a:tc>
                  <a:txBody>
                    <a:bodyPr/>
                    <a:lstStyle/>
                    <a:p>
                      <a:r>
                        <a:rPr lang="es-AR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SUFIJO</a:t>
                      </a:r>
                      <a:endParaRPr lang="es-AR" dirty="0"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AR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PENIA=</a:t>
                      </a:r>
                      <a:r>
                        <a:rPr lang="es-AR" baseline="0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DISMINUCION</a:t>
                      </a:r>
                      <a:endParaRPr lang="es-AR" dirty="0"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CITO</a:t>
                      </a:r>
                      <a:r>
                        <a:rPr lang="es-AR" b="1" dirty="0" smtClean="0">
                          <a:solidFill>
                            <a:srgbClr val="FF0000"/>
                          </a:solidFill>
                        </a:rPr>
                        <a:t>+</a:t>
                      </a:r>
                      <a:r>
                        <a:rPr lang="es-AR" b="1" dirty="0" smtClean="0">
                          <a:solidFill>
                            <a:srgbClr val="0070C0"/>
                          </a:solidFill>
                        </a:rPr>
                        <a:t>PENIA</a:t>
                      </a:r>
                      <a:endParaRPr lang="es-AR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dirty="0" smtClean="0">
                          <a:solidFill>
                            <a:srgbClr val="0070C0"/>
                          </a:solidFill>
                        </a:rPr>
                        <a:t>Disminución </a:t>
                      </a:r>
                      <a:r>
                        <a:rPr lang="es-AR" dirty="0" smtClean="0"/>
                        <a:t>de las </a:t>
                      </a:r>
                      <a:r>
                        <a:rPr lang="es-AR" dirty="0" smtClean="0">
                          <a:solidFill>
                            <a:srgbClr val="FF0000"/>
                          </a:solidFill>
                        </a:rPr>
                        <a:t>células</a:t>
                      </a:r>
                      <a:endParaRPr lang="es-A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936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421</TotalTime>
  <Words>423</Words>
  <Application>Microsoft Office PowerPoint</Application>
  <PresentationFormat>Presentación en pantalla (4:3)</PresentationFormat>
  <Paragraphs>118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Civil</vt:lpstr>
      <vt:lpstr>Escuela Superior de Enfermería  Cecilia Grierson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Stella Maris</dc:creator>
  <cp:lastModifiedBy>Stella Maris</cp:lastModifiedBy>
  <cp:revision>130</cp:revision>
  <dcterms:created xsi:type="dcterms:W3CDTF">2026-03-19T21:11:06Z</dcterms:created>
  <dcterms:modified xsi:type="dcterms:W3CDTF">2026-03-30T12:59:55Z</dcterms:modified>
</cp:coreProperties>
</file>