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7" r:id="rId3"/>
    <p:sldId id="272" r:id="rId4"/>
    <p:sldId id="273" r:id="rId5"/>
    <p:sldId id="274" r:id="rId6"/>
    <p:sldId id="275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AB26B01-9285-4638-838A-DAC3A9D0C716}" type="datetimeFigureOut">
              <a:rPr lang="es-AR" smtClean="0"/>
              <a:t>9/4/2021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C50A73-2156-427B-A25A-119E74CCB8B2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Farmacología General:</a:t>
            </a:r>
            <a:endParaRPr lang="es-A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/>
          <a:lstStyle/>
          <a:p>
            <a:pPr marL="45720" indent="0">
              <a:buNone/>
            </a:pPr>
            <a:endParaRPr lang="es-A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008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2050" name="Picture 2" descr="C:\Users\wsori\OneDrive\Escritorio\EJERCICIOS Fx\Ejerc. 2 y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AR" dirty="0" smtClean="0"/>
              <a:t>Ejercicio Nro. 7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/>
              <a:t>Un paciente de 50kg con riesgo de trombosis venosa tiene indicado administrarle por vía subcutánea </a:t>
            </a:r>
            <a:r>
              <a:rPr lang="es-AR" dirty="0" err="1"/>
              <a:t>Enoxaparine</a:t>
            </a:r>
            <a:r>
              <a:rPr lang="es-AR" dirty="0"/>
              <a:t>(HBPM) en dosis de 1 UI /kg de peso cada 12hs . Si  dispone de  jeringas </a:t>
            </a:r>
            <a:r>
              <a:rPr lang="es-AR" dirty="0" err="1"/>
              <a:t>prellenadas</a:t>
            </a:r>
            <a:r>
              <a:rPr lang="es-AR" dirty="0"/>
              <a:t> de  50 UI /ml. cuantas jeringas en total habrá recibido en 10 días de tratamiento. </a:t>
            </a:r>
          </a:p>
          <a:p>
            <a:pPr marL="0" indent="0">
              <a:buNone/>
            </a:pPr>
            <a:r>
              <a:rPr lang="es-AR" dirty="0"/>
              <a:t> </a:t>
            </a:r>
            <a:endParaRPr lang="es-AR" dirty="0" smtClean="0"/>
          </a:p>
          <a:p>
            <a:pPr marL="800100" lvl="2" indent="0">
              <a:buNone/>
            </a:pPr>
            <a:r>
              <a:rPr lang="es-AR" dirty="0" smtClean="0"/>
              <a:t>10 jeringas</a:t>
            </a:r>
          </a:p>
          <a:p>
            <a:pPr marL="800100" lvl="2" indent="0">
              <a:buNone/>
            </a:pPr>
            <a:r>
              <a:rPr lang="es-AR" dirty="0" smtClean="0"/>
              <a:t>20 </a:t>
            </a:r>
            <a:r>
              <a:rPr lang="es-AR" dirty="0"/>
              <a:t>jeringas</a:t>
            </a:r>
          </a:p>
          <a:p>
            <a:pPr marL="800100" lvl="2" indent="0">
              <a:buNone/>
            </a:pPr>
            <a:r>
              <a:rPr lang="es-AR" dirty="0"/>
              <a:t>5 jeringas</a:t>
            </a:r>
          </a:p>
          <a:p>
            <a:pPr marL="800100" lvl="2" indent="0">
              <a:buNone/>
            </a:pPr>
            <a:r>
              <a:rPr lang="es-AR" dirty="0"/>
              <a:t>15 jeringas    </a:t>
            </a:r>
          </a:p>
        </p:txBody>
      </p:sp>
    </p:spTree>
    <p:extLst>
      <p:ext uri="{BB962C8B-B14F-4D97-AF65-F5344CB8AC3E}">
        <p14:creationId xmlns:p14="http://schemas.microsoft.com/office/powerpoint/2010/main" val="31210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098" name="Picture 2" descr="C:\Users\wsori\OneDrive\Escritorio\EJERCICIOS Fx\Ejerc. 2 y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Nro. 14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/>
              <a:t>Se supone que un paciente recibe 80mg de </a:t>
            </a:r>
            <a:r>
              <a:rPr lang="es-AR" b="1" dirty="0"/>
              <a:t>Gentamicina</a:t>
            </a:r>
            <a:r>
              <a:rPr lang="es-AR" dirty="0"/>
              <a:t> en 150ml de suero fisiológico por vía Intravenosa (IV)  si la perfusión debe durar 45minutos. ¿Cuál debería ser el ritmo del goteo aproximadamente?</a:t>
            </a:r>
          </a:p>
          <a:p>
            <a:pPr marL="0" indent="0">
              <a:buNone/>
            </a:pPr>
            <a:r>
              <a:rPr lang="es-AR" dirty="0"/>
              <a:t> </a:t>
            </a:r>
          </a:p>
          <a:p>
            <a:pPr marL="800100" lvl="2" indent="0">
              <a:buNone/>
            </a:pPr>
            <a:r>
              <a:rPr lang="es-AR" dirty="0"/>
              <a:t>36 gotas/minuto</a:t>
            </a:r>
          </a:p>
          <a:p>
            <a:pPr marL="800100" lvl="2" indent="0">
              <a:buNone/>
            </a:pPr>
            <a:r>
              <a:rPr lang="es-AR" dirty="0"/>
              <a:t>67 gotas/minuto</a:t>
            </a:r>
          </a:p>
          <a:p>
            <a:pPr marL="800100" lvl="2" indent="0">
              <a:buNone/>
            </a:pPr>
            <a:r>
              <a:rPr lang="es-AR" dirty="0"/>
              <a:t>50 gotas/minuto</a:t>
            </a:r>
          </a:p>
          <a:p>
            <a:pPr marL="800100" lvl="2" indent="0">
              <a:buNone/>
            </a:pPr>
            <a:r>
              <a:rPr lang="es-AR" dirty="0"/>
              <a:t>45 gotas/minuto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7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Nro. 15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/>
              <a:t>Por vía parenteral, se colocó la solución antibiótica de </a:t>
            </a:r>
            <a:r>
              <a:rPr lang="es-AR" b="1" dirty="0" err="1"/>
              <a:t>Ciprofloxacina</a:t>
            </a:r>
            <a:r>
              <a:rPr lang="es-AR" dirty="0"/>
              <a:t> 200mg/ 100ml, se ha terminado en 45 minutos ¿Cuántos mg habrán pasado a los 20 minutos? Realice las cuentas aquí.</a:t>
            </a:r>
          </a:p>
          <a:p>
            <a:pPr marL="0" indent="0">
              <a:buNone/>
            </a:pPr>
            <a:endParaRPr lang="es-AR" dirty="0"/>
          </a:p>
          <a:p>
            <a:pPr marL="800100" lvl="2" indent="0">
              <a:buNone/>
            </a:pPr>
            <a:r>
              <a:rPr lang="es-AR" dirty="0"/>
              <a:t>a) 89ml</a:t>
            </a:r>
          </a:p>
          <a:p>
            <a:pPr marL="800100" lvl="2" indent="0">
              <a:buNone/>
            </a:pPr>
            <a:r>
              <a:rPr lang="es-AR" dirty="0"/>
              <a:t>b) 45ml</a:t>
            </a:r>
          </a:p>
          <a:p>
            <a:pPr marL="800100" lvl="2" indent="0">
              <a:buNone/>
            </a:pPr>
            <a:r>
              <a:rPr lang="es-AR" dirty="0"/>
              <a:t>c) 100mg</a:t>
            </a:r>
          </a:p>
          <a:p>
            <a:pPr marL="800100" lvl="2" indent="0">
              <a:buNone/>
            </a:pPr>
            <a:r>
              <a:rPr lang="es-AR" dirty="0"/>
              <a:t>d) 89mg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42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5122" name="Picture 2" descr="C:\Users\wsori\OneDrive\Escritorio\EJERCICIOS Fx\Ejerc. 14 y 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Nro. 19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/>
              <a:t>Tiene una prescripción para administrar 75mg de </a:t>
            </a:r>
            <a:r>
              <a:rPr lang="es-AR" b="1" dirty="0" err="1"/>
              <a:t>Hidroxina</a:t>
            </a:r>
            <a:r>
              <a:rPr lang="es-AR" dirty="0"/>
              <a:t> por </a:t>
            </a:r>
            <a:r>
              <a:rPr lang="es-AR" dirty="0" err="1"/>
              <a:t>via</a:t>
            </a:r>
            <a:r>
              <a:rPr lang="es-AR" dirty="0"/>
              <a:t> IM cada 4hs, para disminuir las  náuseas. Si la concentración de </a:t>
            </a:r>
            <a:r>
              <a:rPr lang="es-AR" dirty="0" err="1"/>
              <a:t>Hidroxina</a:t>
            </a:r>
            <a:r>
              <a:rPr lang="es-AR" dirty="0"/>
              <a:t> es de 100mg/2ml, diga: ¿cuántos mililitros debería administrar en cada dosis?  </a:t>
            </a:r>
          </a:p>
          <a:p>
            <a:pPr marL="0" indent="0">
              <a:buNone/>
            </a:pPr>
            <a:r>
              <a:rPr lang="es-AR" dirty="0"/>
              <a:t> </a:t>
            </a:r>
          </a:p>
          <a:p>
            <a:pPr marL="800100" lvl="2" indent="0">
              <a:buNone/>
            </a:pPr>
            <a:r>
              <a:rPr lang="es-AR" dirty="0"/>
              <a:t>3ml</a:t>
            </a:r>
          </a:p>
          <a:p>
            <a:pPr marL="800100" lvl="2" indent="0">
              <a:buNone/>
            </a:pPr>
            <a:r>
              <a:rPr lang="es-AR" dirty="0"/>
              <a:t>1.2 ml</a:t>
            </a:r>
          </a:p>
          <a:p>
            <a:pPr marL="800100" lvl="2" indent="0">
              <a:buNone/>
            </a:pPr>
            <a:r>
              <a:rPr lang="es-AR" dirty="0"/>
              <a:t>1.5 ml</a:t>
            </a:r>
          </a:p>
          <a:p>
            <a:pPr marL="800100" lvl="2" indent="0">
              <a:buNone/>
            </a:pPr>
            <a:r>
              <a:rPr lang="es-AR" dirty="0"/>
              <a:t>2.5 ml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35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Nro. 27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 smtClean="0"/>
              <a:t>Debe administrar 38 UI de insulina NPH de un frasco ampolla de insulina humana de 100 UI/ml y tiene jeringas de insulina de 1ml ¿Cuántas mililitros  carga, para dar la dosis correcta? </a:t>
            </a:r>
          </a:p>
          <a:p>
            <a:pPr marL="400050" lvl="1" indent="0">
              <a:buNone/>
            </a:pPr>
            <a:r>
              <a:rPr lang="es-ES" dirty="0" smtClean="0"/>
              <a:t>a</a:t>
            </a:r>
            <a:r>
              <a:rPr lang="es-ES" sz="2000" dirty="0" smtClean="0"/>
              <a:t>)  0.38ml</a:t>
            </a:r>
            <a:endParaRPr lang="es-AR" sz="2000" dirty="0" smtClean="0"/>
          </a:p>
          <a:p>
            <a:pPr marL="400050" lvl="1" indent="0">
              <a:buNone/>
            </a:pPr>
            <a:r>
              <a:rPr lang="es-ES" sz="2000" dirty="0" smtClean="0"/>
              <a:t>b</a:t>
            </a:r>
            <a:r>
              <a:rPr lang="es-ES" sz="2000" dirty="0"/>
              <a:t>)  0.38UI</a:t>
            </a:r>
            <a:endParaRPr lang="es-AR" sz="2000" dirty="0"/>
          </a:p>
          <a:p>
            <a:pPr marL="400050" lvl="1" indent="0">
              <a:buNone/>
            </a:pPr>
            <a:r>
              <a:rPr lang="es-ES" sz="2000" dirty="0"/>
              <a:t>c)  0.038ml</a:t>
            </a:r>
            <a:endParaRPr lang="es-AR" sz="2000" dirty="0"/>
          </a:p>
          <a:p>
            <a:pPr marL="400050" lvl="1" indent="0">
              <a:buNone/>
            </a:pPr>
            <a:r>
              <a:rPr lang="es-ES_tradnl" sz="2000" dirty="0"/>
              <a:t>d)  3.8ml</a:t>
            </a:r>
            <a:r>
              <a:rPr lang="es-ES_tradnl" dirty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958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6146" name="Picture 2" descr="C:\Users\wsori\OneDrive\Escritorio\EJERCICIOS Fx\Ejerc. 19 y 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Nro. 29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/>
              <a:t>Se debe administrar 26UI de insulina NPH de un frasco ampolla de insulina humana de 100 UI/ml pero solo dispone de jeringas de insulina de 1ml ¿Cuántas </a:t>
            </a:r>
            <a:r>
              <a:rPr lang="es-AR" dirty="0" err="1"/>
              <a:t>mI</a:t>
            </a:r>
            <a:r>
              <a:rPr lang="es-AR" dirty="0"/>
              <a:t> de esta jeringa cargaría, para dar la dosis correcta?</a:t>
            </a:r>
          </a:p>
          <a:p>
            <a:pPr marL="0" indent="0">
              <a:buNone/>
            </a:pPr>
            <a:r>
              <a:rPr lang="es-AR" dirty="0"/>
              <a:t> </a:t>
            </a:r>
          </a:p>
          <a:p>
            <a:pPr marL="800100" lvl="2" indent="0">
              <a:buNone/>
            </a:pPr>
            <a:r>
              <a:rPr lang="es-ES_tradnl" dirty="0"/>
              <a:t>a) 2,6ml</a:t>
            </a:r>
            <a:endParaRPr lang="es-AR" dirty="0"/>
          </a:p>
          <a:p>
            <a:pPr marL="800100" lvl="2" indent="0">
              <a:buNone/>
            </a:pPr>
            <a:r>
              <a:rPr lang="es-ES_tradnl" dirty="0"/>
              <a:t>b) 0.026ml</a:t>
            </a:r>
            <a:endParaRPr lang="es-AR" dirty="0"/>
          </a:p>
          <a:p>
            <a:pPr marL="800100" lvl="2" indent="0">
              <a:buNone/>
            </a:pPr>
            <a:r>
              <a:rPr lang="es-ES_tradnl" dirty="0"/>
              <a:t>c) 0.26ml</a:t>
            </a:r>
            <a:endParaRPr lang="es-AR" dirty="0"/>
          </a:p>
          <a:p>
            <a:pPr marL="800100" lvl="2" indent="0">
              <a:buNone/>
            </a:pPr>
            <a:r>
              <a:rPr lang="es-ES_tradnl" dirty="0"/>
              <a:t>d) 26ml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23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A tener en cuenta:</a:t>
            </a:r>
            <a:endParaRPr lang="es-AR" dirty="0"/>
          </a:p>
        </p:txBody>
      </p:sp>
      <p:pic>
        <p:nvPicPr>
          <p:cNvPr id="8" name="7 Marcador de contenido" descr="http://nzdl.sadl.uleth.ca/gsdl/collect/whoedm/archives/HASH015a/fe85f08e.dir/p05a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135" y="2770188"/>
            <a:ext cx="4541730" cy="3538537"/>
          </a:xfrm>
        </p:spPr>
      </p:pic>
    </p:spTree>
    <p:extLst>
      <p:ext uri="{BB962C8B-B14F-4D97-AF65-F5344CB8AC3E}">
        <p14:creationId xmlns:p14="http://schemas.microsoft.com/office/powerpoint/2010/main" val="11518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7170" name="Picture 2" descr="C:\Users\wsori\OneDrive\Escritorio\EJERCICIOS Fx\Ejerc. 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4" y="765175"/>
            <a:ext cx="8223352" cy="53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48681"/>
            <a:ext cx="7315200" cy="576063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268761"/>
            <a:ext cx="7315200" cy="5040600"/>
          </a:xfrm>
        </p:spPr>
        <p:txBody>
          <a:bodyPr/>
          <a:lstStyle/>
          <a:p>
            <a:pPr marL="45720" indent="0">
              <a:buNone/>
            </a:pPr>
            <a:endParaRPr 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7280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936103"/>
          </a:xfrm>
        </p:spPr>
        <p:txBody>
          <a:bodyPr/>
          <a:lstStyle/>
          <a:p>
            <a:r>
              <a:rPr lang="es-AR" sz="3600" dirty="0" smtClean="0"/>
              <a:t>A tener en cuenta: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/>
          <a:lstStyle/>
          <a:p>
            <a:r>
              <a:rPr lang="es-AR" b="1" u="sng" dirty="0"/>
              <a:t>*Gramos</a:t>
            </a:r>
            <a:endParaRPr lang="es-AR" dirty="0"/>
          </a:p>
          <a:p>
            <a:r>
              <a:rPr lang="es-AR" dirty="0"/>
              <a:t>1 gramo ( 1gr) = 1000miligramos</a:t>
            </a:r>
          </a:p>
          <a:p>
            <a:r>
              <a:rPr lang="es-AR" dirty="0"/>
              <a:t>1miligramo = 1000 microgramos = 1000 gammas</a:t>
            </a:r>
          </a:p>
          <a:p>
            <a:r>
              <a:rPr lang="es-AR" dirty="0"/>
              <a:t>1microgamo = 1gamma =  1</a:t>
            </a:r>
            <a:r>
              <a:rPr lang="es-ES" b="1" dirty="0"/>
              <a:t>µg</a:t>
            </a:r>
            <a:r>
              <a:rPr lang="es-ES" dirty="0"/>
              <a:t>, = 1mcg</a:t>
            </a:r>
            <a:endParaRPr lang="es-AR" dirty="0"/>
          </a:p>
          <a:p>
            <a:r>
              <a:rPr lang="es-ES" b="1" dirty="0"/>
              <a:t>*Gramos en solución:</a:t>
            </a:r>
            <a:endParaRPr lang="es-AR" dirty="0"/>
          </a:p>
          <a:p>
            <a:r>
              <a:rPr lang="es-ES" dirty="0"/>
              <a:t>Ejemplo: 9% significa, que hay 9 gramos por cada 100mL de solución</a:t>
            </a:r>
            <a:endParaRPr lang="es-AR" dirty="0"/>
          </a:p>
          <a:p>
            <a:r>
              <a:rPr lang="es-ES" dirty="0"/>
              <a:t> </a:t>
            </a:r>
            <a:endParaRPr lang="es-AR" dirty="0"/>
          </a:p>
          <a:p>
            <a:r>
              <a:rPr lang="es-ES" b="1" dirty="0"/>
              <a:t>*1mg / 1Kg &lt;&gt; </a:t>
            </a:r>
            <a:r>
              <a:rPr lang="es-ES" dirty="0"/>
              <a:t> significa dar 1mg por cada Kg de peso de la persona</a:t>
            </a:r>
            <a:endParaRPr lang="es-AR" dirty="0"/>
          </a:p>
          <a:p>
            <a:r>
              <a:rPr lang="es-ES" b="1" dirty="0"/>
              <a:t>*UI = UNIDADES INTERNACIONALES ( ES CONVENCIONAL)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345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864095"/>
          </a:xfrm>
        </p:spPr>
        <p:txBody>
          <a:bodyPr/>
          <a:lstStyle/>
          <a:p>
            <a:r>
              <a:rPr lang="es-AR" dirty="0" smtClean="0"/>
              <a:t>A tener en cuenta: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/>
          <a:lstStyle/>
          <a:p>
            <a:pPr marL="45720" indent="0">
              <a:buNone/>
            </a:pPr>
            <a:endParaRPr lang="es-AR" sz="1400" b="1" dirty="0" smtClean="0"/>
          </a:p>
          <a:p>
            <a:pPr marL="45720" indent="0">
              <a:buNone/>
            </a:pPr>
            <a:endParaRPr lang="es-AR" sz="1400" b="1" dirty="0" smtClean="0"/>
          </a:p>
          <a:p>
            <a:pPr marL="45720" indent="0">
              <a:buNone/>
            </a:pPr>
            <a:r>
              <a:rPr lang="es-AR" sz="2400" b="1" dirty="0" smtClean="0"/>
              <a:t>Frecuencia del flujo: Gotas por minuto</a:t>
            </a:r>
            <a:endParaRPr lang="es-AR" sz="2400" b="1" dirty="0"/>
          </a:p>
          <a:p>
            <a:pPr marL="45720" indent="0">
              <a:buNone/>
            </a:pPr>
            <a:endParaRPr lang="es-AR" sz="1400" b="1" dirty="0" smtClean="0"/>
          </a:p>
          <a:p>
            <a:pPr marL="45720" indent="0">
              <a:buNone/>
            </a:pPr>
            <a:endParaRPr lang="es-AR" sz="1400" b="1" dirty="0"/>
          </a:p>
          <a:p>
            <a:pPr marL="45720" indent="0">
              <a:buNone/>
            </a:pPr>
            <a:r>
              <a:rPr lang="es-AR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VELOCIDAD </a:t>
            </a:r>
            <a:r>
              <a:rPr lang="es-AR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 INFUSION  =  </a:t>
            </a:r>
            <a:r>
              <a:rPr lang="es-AR" sz="12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VOLUMEN TOTAL DEL LIQUIDO   x   FACTOR GOTEO (20)</a:t>
            </a:r>
            <a:endParaRPr lang="es-AR" sz="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s-AR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(GOTAS/MIN)                                 TIEMPO TOTAL( en minutos)</a:t>
            </a:r>
          </a:p>
          <a:p>
            <a:pPr marL="45720" indent="0">
              <a:buNone/>
            </a:pPr>
            <a:endParaRPr lang="es-AR" dirty="0" smtClean="0"/>
          </a:p>
          <a:p>
            <a:pPr marL="45720" indent="0">
              <a:buNone/>
            </a:pPr>
            <a:endParaRPr lang="es-AR" dirty="0"/>
          </a:p>
          <a:p>
            <a:pPr marL="45720" indent="0">
              <a:buNone/>
            </a:pPr>
            <a:r>
              <a:rPr lang="es-AR" b="1" u="sng" dirty="0"/>
              <a:t>Nota:</a:t>
            </a:r>
            <a:r>
              <a:rPr lang="es-AR" dirty="0"/>
              <a:t> </a:t>
            </a:r>
            <a:r>
              <a:rPr lang="es-AR" b="1" dirty="0"/>
              <a:t>el Factor  </a:t>
            </a:r>
            <a:r>
              <a:rPr lang="es-AR" b="1" dirty="0" err="1"/>
              <a:t>Macrogoteo</a:t>
            </a:r>
            <a:r>
              <a:rPr lang="es-AR" b="1" dirty="0"/>
              <a:t> en Argentina, por convenio es (20),</a:t>
            </a:r>
            <a:r>
              <a:rPr lang="es-AR" dirty="0"/>
              <a:t> y el de </a:t>
            </a:r>
            <a:r>
              <a:rPr lang="es-AR" dirty="0" err="1"/>
              <a:t>Microgoteo</a:t>
            </a:r>
            <a:r>
              <a:rPr lang="es-AR" dirty="0"/>
              <a:t> es (60), ósea la cámara de goteo de la </a:t>
            </a:r>
            <a:r>
              <a:rPr lang="es-AR" dirty="0" err="1"/>
              <a:t>tubuladura</a:t>
            </a:r>
            <a:r>
              <a:rPr lang="es-AR" dirty="0"/>
              <a:t> debita 20gotas equivalente a 1 ml, Y en un </a:t>
            </a:r>
            <a:r>
              <a:rPr lang="es-AR" dirty="0" err="1"/>
              <a:t>Microgoteo</a:t>
            </a:r>
            <a:r>
              <a:rPr lang="es-AR" dirty="0"/>
              <a:t> 60 </a:t>
            </a:r>
            <a:r>
              <a:rPr lang="es-AR" dirty="0" err="1"/>
              <a:t>microgotas</a:t>
            </a:r>
            <a:r>
              <a:rPr lang="es-AR" dirty="0"/>
              <a:t>/ 1ml, </a:t>
            </a:r>
          </a:p>
        </p:txBody>
      </p:sp>
    </p:spTree>
    <p:extLst>
      <p:ext uri="{BB962C8B-B14F-4D97-AF65-F5344CB8AC3E}">
        <p14:creationId xmlns:p14="http://schemas.microsoft.com/office/powerpoint/2010/main" val="32891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1728191"/>
          </a:xfrm>
        </p:spPr>
        <p:txBody>
          <a:bodyPr>
            <a:normAutofit/>
          </a:bodyPr>
          <a:lstStyle/>
          <a:p>
            <a:r>
              <a:rPr lang="es-AR" dirty="0" smtClean="0"/>
              <a:t>A tener en cuenta:</a:t>
            </a:r>
            <a:br>
              <a:rPr lang="es-AR" dirty="0" smtClean="0"/>
            </a:br>
            <a:endParaRPr lang="es-A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00" y="3006212"/>
            <a:ext cx="6780484" cy="170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8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864095"/>
          </a:xfrm>
        </p:spPr>
        <p:txBody>
          <a:bodyPr/>
          <a:lstStyle/>
          <a:p>
            <a:r>
              <a:rPr lang="es-AR" sz="3600" dirty="0" smtClean="0"/>
              <a:t>Recordar: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/>
          <a:lstStyle/>
          <a:p>
            <a:pPr marL="45720" lvl="0" indent="0">
              <a:buNone/>
            </a:pPr>
            <a:endParaRPr lang="es-ES_tradnl" b="1" dirty="0"/>
          </a:p>
          <a:p>
            <a:pPr lvl="0"/>
            <a:r>
              <a:rPr lang="es-ES_tradnl" b="1" dirty="0" smtClean="0"/>
              <a:t>MICROGOTA</a:t>
            </a:r>
            <a:r>
              <a:rPr lang="es-ES_tradnl" b="1" dirty="0"/>
              <a:t>/ MINUTO = MILILITROS / </a:t>
            </a:r>
            <a:r>
              <a:rPr lang="es-ES_tradnl" b="1" dirty="0" smtClean="0"/>
              <a:t>HORA</a:t>
            </a:r>
          </a:p>
          <a:p>
            <a:pPr marL="45720" lvl="0" indent="0">
              <a:buNone/>
            </a:pPr>
            <a:endParaRPr lang="es-AR" dirty="0"/>
          </a:p>
          <a:p>
            <a:pPr lvl="0"/>
            <a:r>
              <a:rPr lang="es-ES_tradnl" b="1" dirty="0"/>
              <a:t>20 GOTAS = 1ML = 1cm3= 1cc </a:t>
            </a:r>
            <a:endParaRPr lang="es-ES_tradnl" b="1" dirty="0" smtClean="0"/>
          </a:p>
          <a:p>
            <a:pPr marL="45720" lvl="0" indent="0">
              <a:buNone/>
            </a:pPr>
            <a:endParaRPr lang="es-AR" dirty="0"/>
          </a:p>
          <a:p>
            <a:pPr lvl="0"/>
            <a:r>
              <a:rPr lang="es-ES_tradnl" b="1" dirty="0"/>
              <a:t>1% de una solución = 1/100 de </a:t>
            </a:r>
            <a:r>
              <a:rPr lang="es-ES_tradnl" b="1" dirty="0" err="1"/>
              <a:t>solucion</a:t>
            </a:r>
            <a:r>
              <a:rPr lang="es-ES_tradnl" b="1" dirty="0"/>
              <a:t>= 1gr en </a:t>
            </a:r>
            <a:r>
              <a:rPr lang="es-ES_tradnl" b="1" dirty="0" smtClean="0"/>
              <a:t>100mL</a:t>
            </a:r>
          </a:p>
          <a:p>
            <a:pPr marL="45720" lvl="0" indent="0">
              <a:buNone/>
            </a:pPr>
            <a:endParaRPr lang="es-AR" dirty="0"/>
          </a:p>
          <a:p>
            <a:pPr lvl="0"/>
            <a:r>
              <a:rPr lang="es-ES_tradnl" b="1" dirty="0"/>
              <a:t>1°/</a:t>
            </a:r>
            <a:r>
              <a:rPr lang="es-ES_tradnl" b="1" dirty="0" err="1"/>
              <a:t>oo</a:t>
            </a:r>
            <a:r>
              <a:rPr lang="es-ES_tradnl" b="1" dirty="0"/>
              <a:t> = 1/1000( por mil) de una solución = 1gr en </a:t>
            </a:r>
            <a:r>
              <a:rPr lang="es-ES_tradnl" b="1" dirty="0" smtClean="0"/>
              <a:t>1000mL</a:t>
            </a:r>
          </a:p>
          <a:p>
            <a:pPr marL="45720" lvl="0" indent="0">
              <a:buNone/>
            </a:pPr>
            <a:endParaRPr lang="es-AR" dirty="0"/>
          </a:p>
          <a:p>
            <a:r>
              <a:rPr lang="es-ES_tradnl" b="1"/>
              <a:t>Si </a:t>
            </a:r>
            <a:r>
              <a:rPr lang="es-ES_tradnl" b="1" smtClean="0"/>
              <a:t>1gr=1000mg</a:t>
            </a:r>
            <a:endParaRPr lang="es-ES_tradnl" b="1" dirty="0" smtClean="0"/>
          </a:p>
          <a:p>
            <a:pPr marL="45720" indent="0">
              <a:buNone/>
            </a:pPr>
            <a:endParaRPr lang="es-AR" dirty="0"/>
          </a:p>
          <a:p>
            <a:r>
              <a:rPr lang="es-ES_tradnl" b="1" dirty="0"/>
              <a:t>También es lo mismo: 1°/</a:t>
            </a:r>
            <a:r>
              <a:rPr lang="es-ES_tradnl" b="1" dirty="0" err="1"/>
              <a:t>oo</a:t>
            </a:r>
            <a:r>
              <a:rPr lang="es-ES_tradnl" b="1" dirty="0"/>
              <a:t>  =  0,1 %.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96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 Nro. 1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/>
              <a:t>Un paciente está recibiendo 5000 UI de Heparina cada 12hs. Si dispone de frascos de 5cc (5000UI/ml). ¿Cuántos de estos frascos necesitara para  5 días de tratamiento?</a:t>
            </a:r>
            <a:r>
              <a:rPr lang="es-ES_tradnl" dirty="0"/>
              <a:t> Realice las cuentas aquí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 </a:t>
            </a:r>
          </a:p>
          <a:p>
            <a:pPr lvl="0"/>
            <a:r>
              <a:rPr lang="es-AR" dirty="0"/>
              <a:t>10 frascos</a:t>
            </a:r>
          </a:p>
          <a:p>
            <a:pPr lvl="0"/>
            <a:r>
              <a:rPr lang="es-AR" dirty="0"/>
              <a:t>5 frascos</a:t>
            </a:r>
          </a:p>
          <a:p>
            <a:pPr lvl="0"/>
            <a:r>
              <a:rPr lang="es-AR" dirty="0"/>
              <a:t>2 frascos</a:t>
            </a:r>
          </a:p>
          <a:p>
            <a:pPr lvl="0"/>
            <a:r>
              <a:rPr lang="es-AR" dirty="0"/>
              <a:t>1 frasco</a:t>
            </a:r>
          </a:p>
        </p:txBody>
      </p:sp>
    </p:spTree>
    <p:extLst>
      <p:ext uri="{BB962C8B-B14F-4D97-AF65-F5344CB8AC3E}">
        <p14:creationId xmlns:p14="http://schemas.microsoft.com/office/powerpoint/2010/main" val="5066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1026" name="Picture 2" descr="C:\Users\wsori\OneDrive\Escritorio\EJERCICIOS Fx\Ejerc.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612"/>
            <a:ext cx="8280920" cy="56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3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AR" dirty="0" smtClean="0"/>
              <a:t>Ejercicio Nro. 2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AR" dirty="0"/>
              <a:t>Si de un frasco nuevo de Heparina de 10ml  de 5000 UI/ml, se extrajo y administro 1ml por </a:t>
            </a:r>
            <a:r>
              <a:rPr lang="es-AR" dirty="0" err="1"/>
              <a:t>via</a:t>
            </a:r>
            <a:r>
              <a:rPr lang="es-AR" dirty="0"/>
              <a:t> subcutánea -en abdomen-, ¿Cuantas UI quedaron de reserva en el frasco usado</a:t>
            </a:r>
            <a:r>
              <a:rPr lang="es-AR" dirty="0" smtClean="0"/>
              <a:t>?</a:t>
            </a:r>
            <a:r>
              <a:rPr lang="es-AR" dirty="0"/>
              <a:t> </a:t>
            </a:r>
          </a:p>
          <a:p>
            <a:pPr marL="800100" lvl="2" indent="0">
              <a:buNone/>
            </a:pPr>
            <a:endParaRPr lang="pt-BR" dirty="0" smtClean="0"/>
          </a:p>
          <a:p>
            <a:pPr marL="800100" lvl="2" indent="0">
              <a:buNone/>
            </a:pPr>
            <a:r>
              <a:rPr lang="pt-BR" dirty="0" smtClean="0"/>
              <a:t>4000 </a:t>
            </a:r>
            <a:r>
              <a:rPr lang="pt-BR" dirty="0"/>
              <a:t>UI</a:t>
            </a:r>
            <a:endParaRPr lang="es-AR" dirty="0"/>
          </a:p>
          <a:p>
            <a:pPr marL="800100" lvl="2" indent="0">
              <a:buNone/>
            </a:pPr>
            <a:r>
              <a:rPr lang="pt-BR" dirty="0"/>
              <a:t>45000 UI</a:t>
            </a:r>
            <a:endParaRPr lang="es-AR" dirty="0"/>
          </a:p>
          <a:p>
            <a:pPr marL="800100" lvl="2" indent="0">
              <a:buNone/>
            </a:pPr>
            <a:r>
              <a:rPr lang="pt-BR" dirty="0"/>
              <a:t>4500 UI</a:t>
            </a:r>
            <a:endParaRPr lang="es-AR" dirty="0"/>
          </a:p>
          <a:p>
            <a:pPr marL="800100" lvl="2" indent="0">
              <a:buNone/>
            </a:pPr>
            <a:r>
              <a:rPr lang="pt-BR" dirty="0"/>
              <a:t>20000 UI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44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2000</TotalTime>
  <Words>572</Words>
  <Application>Microsoft Office PowerPoint</Application>
  <PresentationFormat>Presentación en pantalla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Perspectiva</vt:lpstr>
      <vt:lpstr>Farmacología General:</vt:lpstr>
      <vt:lpstr>A tener en cuenta:</vt:lpstr>
      <vt:lpstr>A tener en cuenta:</vt:lpstr>
      <vt:lpstr>A tener en cuenta:</vt:lpstr>
      <vt:lpstr>A tener en cuenta: </vt:lpstr>
      <vt:lpstr>Recordar:</vt:lpstr>
      <vt:lpstr>Ejercicio Nro. 1</vt:lpstr>
      <vt:lpstr>Presentación de PowerPoint</vt:lpstr>
      <vt:lpstr>Ejercicio Nro. 2</vt:lpstr>
      <vt:lpstr>Presentación de PowerPoint</vt:lpstr>
      <vt:lpstr>Ejercicio Nro. 7</vt:lpstr>
      <vt:lpstr>Presentación de PowerPoint</vt:lpstr>
      <vt:lpstr>Ejercicio Nro. 14</vt:lpstr>
      <vt:lpstr>Ejercicio Nro. 15</vt:lpstr>
      <vt:lpstr>Presentación de PowerPoint</vt:lpstr>
      <vt:lpstr>Ejercicio Nro. 19</vt:lpstr>
      <vt:lpstr>Ejercicio Nro. 27</vt:lpstr>
      <vt:lpstr>Presentación de PowerPoint</vt:lpstr>
      <vt:lpstr>Ejercicio Nro. 29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wsori</dc:creator>
  <cp:lastModifiedBy>wsori</cp:lastModifiedBy>
  <cp:revision>11</cp:revision>
  <dcterms:created xsi:type="dcterms:W3CDTF">2020-06-12T14:18:04Z</dcterms:created>
  <dcterms:modified xsi:type="dcterms:W3CDTF">2021-04-10T02:43:27Z</dcterms:modified>
</cp:coreProperties>
</file>