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403" r:id="rId6"/>
    <p:sldId id="259" r:id="rId7"/>
    <p:sldId id="298" r:id="rId8"/>
    <p:sldId id="307" r:id="rId9"/>
    <p:sldId id="369" r:id="rId10"/>
    <p:sldId id="264" r:id="rId11"/>
    <p:sldId id="391" r:id="rId12"/>
    <p:sldId id="397" r:id="rId13"/>
    <p:sldId id="385" r:id="rId14"/>
    <p:sldId id="389" r:id="rId15"/>
    <p:sldId id="388" r:id="rId16"/>
    <p:sldId id="381" r:id="rId17"/>
    <p:sldId id="382" r:id="rId18"/>
    <p:sldId id="383" r:id="rId19"/>
    <p:sldId id="393" r:id="rId20"/>
    <p:sldId id="395" r:id="rId21"/>
    <p:sldId id="262" r:id="rId22"/>
    <p:sldId id="399" r:id="rId23"/>
    <p:sldId id="400" r:id="rId24"/>
    <p:sldId id="401" r:id="rId25"/>
    <p:sldId id="402" r:id="rId26"/>
    <p:sldId id="345" r:id="rId27"/>
    <p:sldId id="35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05" r:id="rId37"/>
    <p:sldId id="306" r:id="rId38"/>
    <p:sldId id="261" r:id="rId39"/>
    <p:sldId id="40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4660"/>
  </p:normalViewPr>
  <p:slideViewPr>
    <p:cSldViewPr snapToGrid="0">
      <p:cViewPr>
        <p:scale>
          <a:sx n="90" d="100"/>
          <a:sy n="90" d="100"/>
        </p:scale>
        <p:origin x="-210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7396E-BB42-4450-BDF0-FD7D074A9BAE}" type="datetimeFigureOut">
              <a:rPr lang="es-AR" smtClean="0"/>
              <a:pPr/>
              <a:t>17/3/2025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D7F09-4702-40B7-8347-D24E372FC87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869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="" xmlns:a16="http://schemas.microsoft.com/office/drawing/2014/main" id="{42B50D51-F529-4F9F-B039-2ECE5FC43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="" xmlns:a16="http://schemas.microsoft.com/office/drawing/2014/main" id="{D7F05FD2-90A7-4A14-838D-735039E1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="" xmlns:a16="http://schemas.microsoft.com/office/drawing/2014/main" id="{72AF2BBE-5050-4A54-8703-76EACD034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="" xmlns:a16="http://schemas.microsoft.com/office/drawing/2014/main" id="{45680D75-59A2-486D-9AAC-E0872E037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="" xmlns:a16="http://schemas.microsoft.com/office/drawing/2014/main" id="{F2DAD126-93EC-42DF-BBBE-FFCA403AD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="" xmlns:a16="http://schemas.microsoft.com/office/drawing/2014/main" id="{486F7026-8F75-4DD0-8272-A24E62AE2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="" xmlns:a16="http://schemas.microsoft.com/office/drawing/2014/main" id="{35A18950-73B1-44EC-8144-943BC41D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="" xmlns:a16="http://schemas.microsoft.com/office/drawing/2014/main" id="{9DF17553-F6A5-41E3-804B-12DA32911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="" xmlns:a16="http://schemas.microsoft.com/office/drawing/2014/main" id="{CB5A1ED5-A354-4D36-9B57-A989BF079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="" xmlns:a16="http://schemas.microsoft.com/office/drawing/2014/main" id="{E8E42464-6FE1-4FF3-8FD2-089DA2C7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F20284E5-2746-4BE5-80BC-72232D898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70053BC0-313C-47B8-BFAB-CA6CB382B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93B18CD2-2FFC-4657-B297-F76C7524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C5EE25B5-7138-4DF2-83CE-476B08F5B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9D847A4F-30EC-4E7A-8958-05A92AA6E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015BD766-46D5-4254-8AEF-AAA6B310E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8C3A870F-2C6B-48A1-A2FA-FD24F26F8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606EB283-DC2D-4C27-9099-A0901F40F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="" xmlns:a16="http://schemas.microsoft.com/office/drawing/2014/main" id="{92A993BA-90F0-405E-8410-DB1D063B9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085D85D2-4F95-4ADA-847D-7C3B2359B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37002AE7-0BB9-4C69-94F6-A8531DBC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="" xmlns:a16="http://schemas.microsoft.com/office/drawing/2014/main" id="{DE467D8F-F9F1-421C-80F1-6602863E8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2A7E02D8-B2DE-4F7D-84FB-C3651C3FA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F35261F2-AF4C-4D7B-BB65-CDBE98378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="" xmlns:a16="http://schemas.microsoft.com/office/drawing/2014/main" id="{6F723074-5A66-42DA-8EA9-D415DDE14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="" xmlns:a16="http://schemas.microsoft.com/office/drawing/2014/main" id="{2BB904C7-BFDB-4329-8E64-B7F398D4C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="" xmlns:a16="http://schemas.microsoft.com/office/drawing/2014/main" id="{212A18CC-944E-4298-B7CA-D18326C52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="" xmlns:a16="http://schemas.microsoft.com/office/drawing/2014/main" id="{00B8C819-4746-4D81-AD26-CD24CFE1B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71483162-3604-4DB6-BCEA-25BE21439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="" xmlns:a16="http://schemas.microsoft.com/office/drawing/2014/main" id="{640BD3C3-24D8-4075-BE6A-FF70B3227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="" xmlns:a16="http://schemas.microsoft.com/office/drawing/2014/main" id="{C919CB70-BE35-45D9-8CD3-76D7408B6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="" xmlns:a16="http://schemas.microsoft.com/office/drawing/2014/main" id="{655C0474-7D59-4F67-B6F4-931C04D5B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="" xmlns:a16="http://schemas.microsoft.com/office/drawing/2014/main" id="{9CC49AE8-F168-4E1C-9583-0C6B5012D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="" xmlns:a16="http://schemas.microsoft.com/office/drawing/2014/main" id="{AD9913F5-37C1-4CFC-8E40-101EDBCA8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="" xmlns:a16="http://schemas.microsoft.com/office/drawing/2014/main" id="{8F82CA12-FCBF-49A5-8E3F-60F68B23B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="" xmlns:a16="http://schemas.microsoft.com/office/drawing/2014/main" id="{B066887A-0F79-4B95-BFA4-8C97C55E9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="" xmlns:a16="http://schemas.microsoft.com/office/drawing/2014/main" id="{8638DF28-84D5-4B7D-BD5C-912C47808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="" xmlns:a16="http://schemas.microsoft.com/office/drawing/2014/main" id="{BA7E2DAD-271F-43D0-B100-ED2652CED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="" xmlns:a16="http://schemas.microsoft.com/office/drawing/2014/main" id="{0A393294-7259-4DA0-B868-FFF030EFB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="" xmlns:a16="http://schemas.microsoft.com/office/drawing/2014/main" id="{319DF968-C15F-491F-820C-480D06F32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="" xmlns:a16="http://schemas.microsoft.com/office/drawing/2014/main" id="{44D1862E-3639-4A6D-9220-795A6CFC6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="" xmlns:a16="http://schemas.microsoft.com/office/drawing/2014/main" id="{17BCA8D7-3C71-42D0-994A-119724F75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="" xmlns:a16="http://schemas.microsoft.com/office/drawing/2014/main" id="{9042CC93-BA7E-403F-9288-EBC2A3EBE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="" xmlns:a16="http://schemas.microsoft.com/office/drawing/2014/main" id="{C0C8E0FE-B9DE-459A-9C0C-9FA4C492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="" xmlns:a16="http://schemas.microsoft.com/office/drawing/2014/main" id="{D7D3240C-F177-49FA-AE3C-B5700901B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="" xmlns:a16="http://schemas.microsoft.com/office/drawing/2014/main" id="{CA2DBBD8-ADFE-4D10-842B-C74864A51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="" xmlns:a16="http://schemas.microsoft.com/office/drawing/2014/main" id="{9C9BDF97-1504-43D9-9CB7-FDC316CF7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="" xmlns:a16="http://schemas.microsoft.com/office/drawing/2014/main" id="{7E9D5197-2037-42C2-BE87-A1FD91982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="" xmlns:a16="http://schemas.microsoft.com/office/drawing/2014/main" id="{DD8702CC-9B3A-4537-A247-2EF4A0D28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="" xmlns:a16="http://schemas.microsoft.com/office/drawing/2014/main" id="{BDB1CDBF-BE37-4FF0-A5C8-179740E9F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="" xmlns:a16="http://schemas.microsoft.com/office/drawing/2014/main" id="{A5A234D5-2208-42A1-B4DF-CB0FCD10B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="" xmlns:a16="http://schemas.microsoft.com/office/drawing/2014/main" id="{6B5D00B6-C4CC-484F-A6D6-C2D4ACDE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="" xmlns:a16="http://schemas.microsoft.com/office/drawing/2014/main" id="{AECBE8A7-7266-44F6-96A9-1453CF7C5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="" xmlns:a16="http://schemas.microsoft.com/office/drawing/2014/main" id="{498E5E73-5995-431D-B199-F5196BF0E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SDE">
            <a:extLst>
              <a:ext uri="{FF2B5EF4-FFF2-40B4-BE49-F238E27FC236}">
                <a16:creationId xmlns="" xmlns:a16="http://schemas.microsoft.com/office/drawing/2014/main" id="{C723A607-DFBA-499D-B470-4835F88F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44" y="4190589"/>
            <a:ext cx="2976562" cy="1979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94572F-3972-4EEC-82A9-988FEC173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802298"/>
            <a:ext cx="9325646" cy="2921776"/>
          </a:xfrm>
        </p:spPr>
        <p:txBody>
          <a:bodyPr>
            <a:normAutofit fontScale="90000"/>
          </a:bodyPr>
          <a:lstStyle/>
          <a:p>
            <a:r>
              <a:rPr lang="es-AR"/>
              <a:t>CONCEPTOS GENERALES DE ALIMENTACION Y NUTRICION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80EF3C1-6AF4-4DC7-863E-FC9DEFC19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462" y="4256270"/>
            <a:ext cx="5686424" cy="1848051"/>
          </a:xfrm>
        </p:spPr>
        <p:txBody>
          <a:bodyPr>
            <a:noAutofit/>
          </a:bodyPr>
          <a:lstStyle/>
          <a:p>
            <a:r>
              <a:rPr lang="es-AR" sz="2400" dirty="0"/>
              <a:t>Atletismo </a:t>
            </a:r>
          </a:p>
          <a:p>
            <a:r>
              <a:rPr lang="es-AR" sz="2400" dirty="0" err="1"/>
              <a:t>Isde</a:t>
            </a:r>
            <a:r>
              <a:rPr lang="es-AR" sz="2400" dirty="0"/>
              <a:t> </a:t>
            </a:r>
            <a:r>
              <a:rPr lang="es-AR" sz="2400" dirty="0" smtClean="0"/>
              <a:t>2025</a:t>
            </a:r>
            <a:endParaRPr lang="es-AR" sz="2400" dirty="0"/>
          </a:p>
          <a:p>
            <a:r>
              <a:rPr lang="es-AR" sz="2400" dirty="0"/>
              <a:t>PROFESORA SCARLASSA</a:t>
            </a:r>
          </a:p>
        </p:txBody>
      </p:sp>
    </p:spTree>
    <p:extLst>
      <p:ext uri="{BB962C8B-B14F-4D97-AF65-F5344CB8AC3E}">
        <p14:creationId xmlns="" xmlns:p14="http://schemas.microsoft.com/office/powerpoint/2010/main" val="213050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="" xmlns:a16="http://schemas.microsoft.com/office/drawing/2014/main" id="{E5A07AB7-B6F1-4C16-A411-94BB6E68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r>
              <a:rPr lang="es-ES" altLang="es-AR" sz="3200" b="1">
                <a:solidFill>
                  <a:srgbClr val="FFFF00"/>
                </a:solidFill>
              </a:rPr>
              <a:t>Importancia de la Nutrición en el Deporte</a:t>
            </a:r>
          </a:p>
        </p:txBody>
      </p:sp>
      <p:sp>
        <p:nvSpPr>
          <p:cNvPr id="16388" name="Text Box 10">
            <a:extLst>
              <a:ext uri="{FF2B5EF4-FFF2-40B4-BE49-F238E27FC236}">
                <a16:creationId xmlns="" xmlns:a16="http://schemas.microsoft.com/office/drawing/2014/main" id="{60E65431-B288-4711-9DA4-D84871D3F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995362"/>
            <a:ext cx="1134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r>
              <a:rPr lang="es-ES" altLang="es-AR" dirty="0"/>
              <a:t>Aplicación de principios nutricionales a la </a:t>
            </a:r>
            <a:r>
              <a:rPr lang="es-ES" altLang="es-AR" b="1" dirty="0"/>
              <a:t>mejora del rendimiento</a:t>
            </a:r>
            <a:r>
              <a:rPr lang="es-ES" altLang="es-AR" dirty="0"/>
              <a:t> deportivo</a:t>
            </a:r>
            <a:r>
              <a:rPr lang="es-ES" altLang="es-A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="" xmlns:a16="http://schemas.microsoft.com/office/drawing/2014/main" id="{559A84F4-BC6B-41B5-9CD1-D91EB36D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44676"/>
            <a:ext cx="6156325" cy="501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="" xmlns:a16="http://schemas.microsoft.com/office/drawing/2014/main" id="{68ED9761-D87A-46FF-A3BB-5D1CE839C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4" y="1844675"/>
            <a:ext cx="345598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AR" sz="2000" b="1" dirty="0"/>
              <a:t>Requerimiento energético y nutrimental</a:t>
            </a:r>
            <a:endParaRPr lang="es-ES" altLang="es-AR" sz="2000" b="1" dirty="0"/>
          </a:p>
        </p:txBody>
      </p:sp>
      <p:sp>
        <p:nvSpPr>
          <p:cNvPr id="16392" name="Text Box 8">
            <a:extLst>
              <a:ext uri="{FF2B5EF4-FFF2-40B4-BE49-F238E27FC236}">
                <a16:creationId xmlns="" xmlns:a16="http://schemas.microsoft.com/office/drawing/2014/main" id="{03AA85C0-2575-4CD6-BFAA-799509B9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4" y="2940209"/>
            <a:ext cx="324008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 altLang="es-AR" sz="2200" b="1" dirty="0"/>
              <a:t>Déficit de energía.</a:t>
            </a:r>
          </a:p>
          <a:p>
            <a:endParaRPr lang="es-MX" altLang="es-AR" sz="2200" b="1" dirty="0"/>
          </a:p>
          <a:p>
            <a:pPr>
              <a:buFontTx/>
              <a:buChar char="•"/>
            </a:pPr>
            <a:r>
              <a:rPr lang="es-MX" altLang="es-AR" sz="2200" b="1" dirty="0"/>
              <a:t>Pérdida de masa muscular.</a:t>
            </a:r>
          </a:p>
          <a:p>
            <a:endParaRPr lang="es-MX" altLang="es-AR" sz="2200" b="1" dirty="0"/>
          </a:p>
          <a:p>
            <a:pPr>
              <a:buFontTx/>
              <a:buChar char="•"/>
            </a:pPr>
            <a:r>
              <a:rPr lang="es-MX" altLang="es-AR" sz="2200" b="1" dirty="0"/>
              <a:t>Mayor propensión a enfermar.</a:t>
            </a:r>
          </a:p>
          <a:p>
            <a:endParaRPr lang="es-MX" altLang="es-AR" sz="2200" b="1" dirty="0"/>
          </a:p>
          <a:p>
            <a:pPr>
              <a:buFontTx/>
              <a:buChar char="•"/>
            </a:pPr>
            <a:r>
              <a:rPr lang="es-MX" altLang="es-AR" sz="2200" b="1" dirty="0" err="1"/>
              <a:t>Sobreentrenamiento</a:t>
            </a:r>
            <a:r>
              <a:rPr lang="es-MX" altLang="es-AR" sz="2200" b="1" dirty="0"/>
              <a:t>.</a:t>
            </a:r>
            <a:endParaRPr lang="es-ES" altLang="es-AR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>
            <a:extLst>
              <a:ext uri="{FF2B5EF4-FFF2-40B4-BE49-F238E27FC236}">
                <a16:creationId xmlns="" xmlns:a16="http://schemas.microsoft.com/office/drawing/2014/main" id="{10DB3716-4D63-4688-B1D1-A778E1DF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60351"/>
            <a:ext cx="6013451" cy="5726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Text Box 3">
            <a:extLst>
              <a:ext uri="{FF2B5EF4-FFF2-40B4-BE49-F238E27FC236}">
                <a16:creationId xmlns="" xmlns:a16="http://schemas.microsoft.com/office/drawing/2014/main" id="{5549AA49-67A0-4AF0-8B02-381487A7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2" y="6091892"/>
            <a:ext cx="4403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altLang="es-AR" sz="1400" dirty="0"/>
              <a:t>Esquema simplificado de la formación de ATP </a:t>
            </a:r>
          </a:p>
          <a:p>
            <a:pPr algn="ctr"/>
            <a:r>
              <a:rPr lang="es-MX" altLang="es-AR" sz="1400" dirty="0"/>
              <a:t>a partir de hidratos de carbono, grasas y proteínas</a:t>
            </a:r>
            <a:r>
              <a:rPr lang="es-MX" altLang="es-AR" sz="1200" dirty="0">
                <a:solidFill>
                  <a:schemeClr val="bg1"/>
                </a:solidFill>
              </a:rPr>
              <a:t>.</a:t>
            </a:r>
            <a:endParaRPr lang="es-ES" altLang="es-AR" sz="1200" dirty="0">
              <a:solidFill>
                <a:schemeClr val="bg1"/>
              </a:solidFill>
            </a:endParaRPr>
          </a:p>
        </p:txBody>
      </p:sp>
      <p:pic>
        <p:nvPicPr>
          <p:cNvPr id="186372" name="Picture 4">
            <a:extLst>
              <a:ext uri="{FF2B5EF4-FFF2-40B4-BE49-F238E27FC236}">
                <a16:creationId xmlns="" xmlns:a16="http://schemas.microsoft.com/office/drawing/2014/main" id="{5000AE43-4190-45B3-9F46-75BCC253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242888"/>
            <a:ext cx="5087937" cy="5726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Oval 2" descr="Escanear0011">
            <a:extLst>
              <a:ext uri="{FF2B5EF4-FFF2-40B4-BE49-F238E27FC236}">
                <a16:creationId xmlns="" xmlns:a16="http://schemas.microsoft.com/office/drawing/2014/main" id="{298618B5-904D-4888-BDA4-E689417C11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79876" y="44451"/>
            <a:ext cx="4032250" cy="4321175"/>
          </a:xfrm>
          <a:prstGeom prst="ellipse">
            <a:avLst/>
          </a:prstGeom>
          <a:blipFill dpi="0" rotWithShape="1">
            <a:blip r:embed="rId3">
              <a:alphaModFix amt="6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endParaRPr lang="en-US" altLang="es-AR">
              <a:latin typeface="Times New Roman" panose="02020603050405020304" pitchFamily="18" charset="0"/>
            </a:endParaRPr>
          </a:p>
        </p:txBody>
      </p:sp>
      <p:sp>
        <p:nvSpPr>
          <p:cNvPr id="198659" name="Oval 3" descr="Escanear0012">
            <a:extLst>
              <a:ext uri="{FF2B5EF4-FFF2-40B4-BE49-F238E27FC236}">
                <a16:creationId xmlns="" xmlns:a16="http://schemas.microsoft.com/office/drawing/2014/main" id="{983AAF93-84EB-42F5-B1A8-3B12D6B0E06E}"/>
              </a:ext>
            </a:extLst>
          </p:cNvPr>
          <p:cNvSpPr>
            <a:spLocks noChangeArrowheads="1"/>
          </p:cNvSpPr>
          <p:nvPr/>
        </p:nvSpPr>
        <p:spPr bwMode="auto">
          <a:xfrm rot="12110004">
            <a:off x="5519739" y="2492375"/>
            <a:ext cx="3889375" cy="3746500"/>
          </a:xfrm>
          <a:prstGeom prst="ellipse">
            <a:avLst/>
          </a:prstGeom>
          <a:blipFill dpi="0" rotWithShape="1">
            <a:blip r:embed="rId4">
              <a:alphaModFix amt="67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endParaRPr lang="en-US" altLang="es-AR">
              <a:latin typeface="Times New Roman" panose="02020603050405020304" pitchFamily="18" charset="0"/>
            </a:endParaRPr>
          </a:p>
        </p:txBody>
      </p:sp>
      <p:sp>
        <p:nvSpPr>
          <p:cNvPr id="198660" name="Oval 4" descr="Escanear0013">
            <a:extLst>
              <a:ext uri="{FF2B5EF4-FFF2-40B4-BE49-F238E27FC236}">
                <a16:creationId xmlns="" xmlns:a16="http://schemas.microsoft.com/office/drawing/2014/main" id="{41315717-4164-415D-9AFD-A4DBE912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565400"/>
            <a:ext cx="3816350" cy="3671888"/>
          </a:xfrm>
          <a:prstGeom prst="ellipse">
            <a:avLst/>
          </a:prstGeom>
          <a:blipFill dpi="0" rotWithShape="1">
            <a:blip r:embed="rId5">
              <a:alphaModFix amt="6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endParaRPr lang="en-US" altLang="es-AR">
              <a:latin typeface="Times New Roman" panose="02020603050405020304" pitchFamily="18" charset="0"/>
            </a:endParaRPr>
          </a:p>
        </p:txBody>
      </p:sp>
      <p:sp>
        <p:nvSpPr>
          <p:cNvPr id="198661" name="Text Box 5">
            <a:extLst>
              <a:ext uri="{FF2B5EF4-FFF2-40B4-BE49-F238E27FC236}">
                <a16:creationId xmlns="" xmlns:a16="http://schemas.microsoft.com/office/drawing/2014/main" id="{875F4B81-2AE3-44F3-B71E-C0087F77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292601"/>
            <a:ext cx="2878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 sz="2800" b="1" dirty="0">
                <a:latin typeface="Times New Roman" panose="02020603050405020304" pitchFamily="18" charset="0"/>
              </a:rPr>
              <a:t>Energía explosiva</a:t>
            </a:r>
          </a:p>
        </p:txBody>
      </p:sp>
      <p:sp>
        <p:nvSpPr>
          <p:cNvPr id="198662" name="Text Box 6">
            <a:extLst>
              <a:ext uri="{FF2B5EF4-FFF2-40B4-BE49-F238E27FC236}">
                <a16:creationId xmlns="" xmlns:a16="http://schemas.microsoft.com/office/drawing/2014/main" id="{3D279DB9-5763-4DB2-BACA-207B69C3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4292600"/>
            <a:ext cx="321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 b="1" dirty="0">
                <a:latin typeface="Times New Roman" panose="02020603050405020304" pitchFamily="18" charset="0"/>
              </a:rPr>
              <a:t>Energía para velocidad</a:t>
            </a:r>
          </a:p>
        </p:txBody>
      </p:sp>
      <p:sp>
        <p:nvSpPr>
          <p:cNvPr id="198663" name="Text Box 7">
            <a:extLst>
              <a:ext uri="{FF2B5EF4-FFF2-40B4-BE49-F238E27FC236}">
                <a16:creationId xmlns="" xmlns:a16="http://schemas.microsoft.com/office/drawing/2014/main" id="{E9DB18FE-C993-44DC-A641-17CDDC0A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125538"/>
            <a:ext cx="387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 sz="2800" b="1" dirty="0">
                <a:latin typeface="Times New Roman" panose="02020603050405020304" pitchFamily="18" charset="0"/>
              </a:rPr>
              <a:t>Energía para resistencia</a:t>
            </a:r>
          </a:p>
        </p:txBody>
      </p:sp>
      <p:sp>
        <p:nvSpPr>
          <p:cNvPr id="198664" name="Text Box 8">
            <a:extLst>
              <a:ext uri="{FF2B5EF4-FFF2-40B4-BE49-F238E27FC236}">
                <a16:creationId xmlns="" xmlns:a16="http://schemas.microsoft.com/office/drawing/2014/main" id="{D0E4DEF7-18BC-482B-B004-31534B97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306" y="6370553"/>
            <a:ext cx="8941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 sz="2800" b="1" dirty="0">
                <a:latin typeface="Times New Roman" panose="02020603050405020304" pitchFamily="18" charset="0"/>
              </a:rPr>
              <a:t>TRES SISTEMAS ENERGETICOS DEL ORGANISMO</a:t>
            </a:r>
          </a:p>
        </p:txBody>
      </p:sp>
      <p:sp>
        <p:nvSpPr>
          <p:cNvPr id="198665" name="Text Box 9">
            <a:extLst>
              <a:ext uri="{FF2B5EF4-FFF2-40B4-BE49-F238E27FC236}">
                <a16:creationId xmlns="" xmlns:a16="http://schemas.microsoft.com/office/drawing/2014/main" id="{DFF78FAD-C98F-458C-8943-07C42472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1" y="136526"/>
            <a:ext cx="1771639" cy="83099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>
                <a:solidFill>
                  <a:schemeClr val="bg1"/>
                </a:solidFill>
                <a:latin typeface="Times New Roman" panose="02020603050405020304" pitchFamily="18" charset="0"/>
              </a:rPr>
              <a:t>metabolismo</a:t>
            </a:r>
          </a:p>
          <a:p>
            <a:pPr eaLnBrk="1" hangingPunct="1"/>
            <a:r>
              <a:rPr lang="es-MX" altLang="es-AR">
                <a:solidFill>
                  <a:schemeClr val="bg1"/>
                </a:solidFill>
                <a:latin typeface="Times New Roman" panose="02020603050405020304" pitchFamily="18" charset="0"/>
              </a:rPr>
              <a:t>aeróbico</a:t>
            </a:r>
          </a:p>
        </p:txBody>
      </p:sp>
      <p:sp>
        <p:nvSpPr>
          <p:cNvPr id="198666" name="Text Box 10">
            <a:extLst>
              <a:ext uri="{FF2B5EF4-FFF2-40B4-BE49-F238E27FC236}">
                <a16:creationId xmlns="" xmlns:a16="http://schemas.microsoft.com/office/drawing/2014/main" id="{F6DE3439-2662-45F6-BC43-502DA5B2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1" y="2225676"/>
            <a:ext cx="1848583" cy="83099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>
                <a:solidFill>
                  <a:schemeClr val="bg1"/>
                </a:solidFill>
                <a:latin typeface="Times New Roman" panose="02020603050405020304" pitchFamily="18" charset="0"/>
              </a:rPr>
              <a:t>metabolismo </a:t>
            </a:r>
          </a:p>
          <a:p>
            <a:pPr eaLnBrk="1" hangingPunct="1"/>
            <a:r>
              <a:rPr lang="es-MX" altLang="es-AR">
                <a:solidFill>
                  <a:schemeClr val="bg1"/>
                </a:solidFill>
                <a:latin typeface="Times New Roman" panose="02020603050405020304" pitchFamily="18" charset="0"/>
              </a:rPr>
              <a:t>anaeróbico</a:t>
            </a:r>
          </a:p>
        </p:txBody>
      </p:sp>
      <p:sp>
        <p:nvSpPr>
          <p:cNvPr id="198667" name="Text Box 11">
            <a:extLst>
              <a:ext uri="{FF2B5EF4-FFF2-40B4-BE49-F238E27FC236}">
                <a16:creationId xmlns="" xmlns:a16="http://schemas.microsoft.com/office/drawing/2014/main" id="{9E72A6AE-C9E4-4C89-8220-CA5AF0045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300664"/>
            <a:ext cx="1399935" cy="83099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MX" altLang="es-AR">
                <a:solidFill>
                  <a:schemeClr val="bg1"/>
                </a:solidFill>
                <a:latin typeface="Times New Roman" panose="02020603050405020304" pitchFamily="18" charset="0"/>
              </a:rPr>
              <a:t>reservas</a:t>
            </a:r>
          </a:p>
          <a:p>
            <a:pPr eaLnBrk="1" hangingPunct="1"/>
            <a:r>
              <a:rPr lang="es-MX" altLang="es-AR">
                <a:solidFill>
                  <a:schemeClr val="bg1"/>
                </a:solidFill>
                <a:latin typeface="Times New Roman" panose="02020603050405020304" pitchFamily="18" charset="0"/>
              </a:rPr>
              <a:t>CF y ATP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B7C40D13-02C7-45C3-82D8-85093EC33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7363"/>
            <a:ext cx="7054851" cy="422885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LOS FOSFÁGENOS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(Anaeróbico aláctico)</a:t>
            </a:r>
          </a:p>
          <a:p>
            <a:pPr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ATP</a:t>
            </a:r>
          </a:p>
          <a:p>
            <a:pPr lvl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Fosfocreatina (PC)</a:t>
            </a:r>
          </a:p>
          <a:p>
            <a:pPr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SISTEMA ANAERÓBICO LÁCTICO </a:t>
            </a:r>
          </a:p>
          <a:p>
            <a:pPr lvl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(Glucolisis anaeróbica)</a:t>
            </a:r>
          </a:p>
          <a:p>
            <a:pPr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SISTEMA AERÓBICO u OXIDATIVO</a:t>
            </a:r>
          </a:p>
          <a:p>
            <a:pPr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-Hidratos de Carbono</a:t>
            </a:r>
          </a:p>
          <a:p>
            <a:pPr lvl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-Grasas</a:t>
            </a:r>
          </a:p>
          <a:p>
            <a:pPr lvl="1">
              <a:lnSpc>
                <a:spcPct val="80000"/>
              </a:lnSpc>
            </a:pPr>
            <a:r>
              <a:rPr lang="es-ES_tradnl" altLang="es-AR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-Proteínas</a:t>
            </a:r>
            <a:endParaRPr lang="es-ES_tradnl" altLang="es-AR" b="1" dirty="0">
              <a:solidFill>
                <a:srgbClr val="FFFF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="" xmlns:a16="http://schemas.microsoft.com/office/drawing/2014/main" id="{ED3D1351-63D1-4273-8AEB-2C453698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5137"/>
            <a:ext cx="72009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sz="3600" b="1" dirty="0">
                <a:solidFill>
                  <a:srgbClr val="A5002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Sistemas de obtención de energía</a:t>
            </a:r>
            <a:endParaRPr lang="es-ES" altLang="es-AR" sz="3600" b="1" dirty="0">
              <a:solidFill>
                <a:srgbClr val="A5002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>
            <a:extLst>
              <a:ext uri="{FF2B5EF4-FFF2-40B4-BE49-F238E27FC236}">
                <a16:creationId xmlns="" xmlns:a16="http://schemas.microsoft.com/office/drawing/2014/main" id="{F02CE22C-200F-48D1-B2CB-21DD8B1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916113"/>
            <a:ext cx="1296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altLang="es-AR"/>
          </a:p>
        </p:txBody>
      </p:sp>
      <p:pic>
        <p:nvPicPr>
          <p:cNvPr id="182276" name="Picture 4">
            <a:extLst>
              <a:ext uri="{FF2B5EF4-FFF2-40B4-BE49-F238E27FC236}">
                <a16:creationId xmlns="" xmlns:a16="http://schemas.microsoft.com/office/drawing/2014/main" id="{D9AB027F-EB73-4668-9DB7-94AA1D71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125537"/>
            <a:ext cx="4951411" cy="5572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7" name="Picture 5">
            <a:extLst>
              <a:ext uri="{FF2B5EF4-FFF2-40B4-BE49-F238E27FC236}">
                <a16:creationId xmlns="" xmlns:a16="http://schemas.microsoft.com/office/drawing/2014/main" id="{1818B8E5-6F37-4CC1-BC90-EBCC3813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25537"/>
            <a:ext cx="5311775" cy="5591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Text Box 6">
            <a:extLst>
              <a:ext uri="{FF2B5EF4-FFF2-40B4-BE49-F238E27FC236}">
                <a16:creationId xmlns="" xmlns:a16="http://schemas.microsoft.com/office/drawing/2014/main" id="{C613590E-EFBA-476D-A73E-20F92A4E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0351"/>
            <a:ext cx="892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altLang="es-AR" sz="3200" dirty="0"/>
              <a:t>Sistemas y fuentes de energía muscular</a:t>
            </a:r>
            <a:endParaRPr lang="es-ES" altLang="es-A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57">
            <a:extLst>
              <a:ext uri="{FF2B5EF4-FFF2-40B4-BE49-F238E27FC236}">
                <a16:creationId xmlns="" xmlns:a16="http://schemas.microsoft.com/office/drawing/2014/main" id="{590752C4-104C-4A35-B723-8244FCD3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625475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ES_tradnl" altLang="es-AR" sz="3200">
                <a:solidFill>
                  <a:srgbClr val="FFFF00"/>
                </a:solidFill>
              </a:rPr>
              <a:t>Concepto del “continuo energético”</a:t>
            </a:r>
            <a:endParaRPr lang="es-ES" altLang="es-AR" sz="3200">
              <a:solidFill>
                <a:srgbClr val="FFFF00"/>
              </a:solidFill>
            </a:endParaRPr>
          </a:p>
        </p:txBody>
      </p:sp>
      <p:sp>
        <p:nvSpPr>
          <p:cNvPr id="49210" name="Line 58">
            <a:extLst>
              <a:ext uri="{FF2B5EF4-FFF2-40B4-BE49-F238E27FC236}">
                <a16:creationId xmlns="" xmlns:a16="http://schemas.microsoft.com/office/drawing/2014/main" id="{F856E78B-9705-434E-944C-EA752B856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400" y="1314450"/>
            <a:ext cx="6400800" cy="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ヒラギノ角ゴ Pro W3" pitchFamily="-112" charset="-128"/>
            </a:endParaRPr>
          </a:p>
        </p:txBody>
      </p:sp>
      <p:pic>
        <p:nvPicPr>
          <p:cNvPr id="180228" name="Picture 59" descr="dept-1">
            <a:extLst>
              <a:ext uri="{FF2B5EF4-FFF2-40B4-BE49-F238E27FC236}">
                <a16:creationId xmlns="" xmlns:a16="http://schemas.microsoft.com/office/drawing/2014/main" id="{1C7E2ED1-CC73-450A-8D89-06717D5E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18" y="1844676"/>
            <a:ext cx="5419727" cy="44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0" name="Text Box 61">
            <a:extLst>
              <a:ext uri="{FF2B5EF4-FFF2-40B4-BE49-F238E27FC236}">
                <a16:creationId xmlns="" xmlns:a16="http://schemas.microsoft.com/office/drawing/2014/main" id="{4C01ABE2-76E9-42A0-8D04-BEE071B5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5561014"/>
            <a:ext cx="166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ES_tradnl" altLang="es-AR" sz="1000" i="1">
                <a:solidFill>
                  <a:schemeClr val="bg1"/>
                </a:solidFill>
              </a:rPr>
              <a:t>Adaptado de Howald et al.</a:t>
            </a:r>
            <a:endParaRPr lang="es-ES" altLang="es-AR" sz="1000" i="1">
              <a:solidFill>
                <a:schemeClr val="bg1"/>
              </a:solidFill>
            </a:endParaRPr>
          </a:p>
        </p:txBody>
      </p:sp>
      <p:sp>
        <p:nvSpPr>
          <p:cNvPr id="180231" name="Rectangle 3">
            <a:extLst>
              <a:ext uri="{FF2B5EF4-FFF2-40B4-BE49-F238E27FC236}">
                <a16:creationId xmlns="" xmlns:a16="http://schemas.microsoft.com/office/drawing/2014/main" id="{BFC07691-15D7-474C-9540-692153319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844675"/>
            <a:ext cx="5419727" cy="43878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s-ES_tradnl" altLang="es-AR" sz="2000" b="1" dirty="0">
                <a:solidFill>
                  <a:schemeClr val="bg1"/>
                </a:solidFill>
              </a:rPr>
              <a:t>  </a:t>
            </a:r>
            <a:r>
              <a:rPr lang="es-ES_tradnl" altLang="es-AR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Sistemas metabólicos que aportan energía al cuerpo:</a:t>
            </a:r>
          </a:p>
          <a:p>
            <a:pPr eaLnBrk="1" hangingPunct="1">
              <a:buFontTx/>
              <a:buNone/>
            </a:pPr>
            <a:endParaRPr lang="es-ES_tradnl" altLang="es-AR" sz="2000" b="1" dirty="0">
              <a:highlight>
                <a:srgbClr val="00FFFF"/>
              </a:highlight>
            </a:endParaRPr>
          </a:p>
          <a:p>
            <a:pPr eaLnBrk="1" hangingPunct="1">
              <a:buFontTx/>
              <a:buChar char="-"/>
            </a:pPr>
            <a:r>
              <a:rPr lang="es-ES_tradnl" altLang="es-AR" sz="2000" dirty="0">
                <a:solidFill>
                  <a:schemeClr val="bg1"/>
                </a:solidFill>
                <a:highlight>
                  <a:srgbClr val="00FFFF"/>
                </a:highlight>
              </a:rPr>
              <a:t>El que depende de </a:t>
            </a:r>
            <a:r>
              <a:rPr lang="es-ES_tradnl" altLang="es-AR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oxígeno (glucólisis aerobia)</a:t>
            </a:r>
          </a:p>
          <a:p>
            <a:pPr eaLnBrk="1" hangingPunct="1">
              <a:buFontTx/>
              <a:buChar char="-"/>
            </a:pPr>
            <a:r>
              <a:rPr lang="es-ES_tradnl" altLang="es-AR" sz="2000" dirty="0">
                <a:solidFill>
                  <a:schemeClr val="bg1"/>
                </a:solidFill>
                <a:highlight>
                  <a:srgbClr val="00FFFF"/>
                </a:highlight>
              </a:rPr>
              <a:t>El que puede funcionar </a:t>
            </a:r>
            <a:r>
              <a:rPr lang="es-ES_tradnl" altLang="es-AR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sin oxígeno (anaerobio)</a:t>
            </a:r>
          </a:p>
          <a:p>
            <a:pPr eaLnBrk="1" hangingPunct="1">
              <a:buFontTx/>
              <a:buNone/>
            </a:pPr>
            <a:endParaRPr lang="es-ES_tradnl" altLang="es-AR" sz="2000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eaLnBrk="1" hangingPunct="1">
              <a:buFontTx/>
              <a:buNone/>
            </a:pPr>
            <a:endParaRPr lang="es-ES_tradnl" altLang="es-AR" sz="2000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algn="ctr" eaLnBrk="1" hangingPunct="1">
              <a:buFontTx/>
              <a:buNone/>
            </a:pPr>
            <a:r>
              <a:rPr lang="es-ES_tradnl" altLang="es-AR" sz="2000" dirty="0">
                <a:solidFill>
                  <a:schemeClr val="bg1"/>
                </a:solidFill>
                <a:highlight>
                  <a:srgbClr val="00FFFF"/>
                </a:highlight>
              </a:rPr>
              <a:t>   </a:t>
            </a:r>
            <a:r>
              <a:rPr lang="es-ES_tradnl" altLang="es-AR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El empleo de uno u otro depende de la duración, intensidad y tipo de actividad física</a:t>
            </a:r>
            <a:endParaRPr lang="es-ES" altLang="es-AR" sz="20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="" xmlns:a16="http://schemas.microsoft.com/office/drawing/2014/main" id="{A023B4B1-32ED-48E1-858C-8D179430F6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5839" y="804519"/>
            <a:ext cx="9756956" cy="104923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ES_tradnl" altLang="es-AR" b="1" dirty="0"/>
              <a:t>Para un aporte continuo de energía...</a:t>
            </a:r>
            <a:endParaRPr lang="es-ES" altLang="es-AR" b="1" dirty="0"/>
          </a:p>
        </p:txBody>
      </p:sp>
      <p:sp>
        <p:nvSpPr>
          <p:cNvPr id="165891" name="Rectangle 3">
            <a:extLst>
              <a:ext uri="{FF2B5EF4-FFF2-40B4-BE49-F238E27FC236}">
                <a16:creationId xmlns="" xmlns:a16="http://schemas.microsoft.com/office/drawing/2014/main" id="{6E0649AF-F3D9-4FA1-ADF0-A78FEB9084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8663" y="2015732"/>
            <a:ext cx="10014131" cy="4037749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533400" indent="-533400">
              <a:buFontTx/>
              <a:buAutoNum type="arabicPeriod"/>
            </a:pPr>
            <a:r>
              <a:rPr lang="es-ES_tradnl" altLang="es-AR" sz="2900" b="1" dirty="0">
                <a:solidFill>
                  <a:schemeClr val="bg1"/>
                </a:solidFill>
              </a:rPr>
              <a:t>ATP</a:t>
            </a:r>
            <a:r>
              <a:rPr lang="es-ES_tradnl" altLang="es-AR" sz="2900" dirty="0">
                <a:solidFill>
                  <a:schemeClr val="bg1"/>
                </a:solidFill>
              </a:rPr>
              <a:t> (se almacenan 84g) duración corta.</a:t>
            </a:r>
          </a:p>
          <a:p>
            <a:pPr marL="533400" indent="-533400">
              <a:buNone/>
            </a:pPr>
            <a:endParaRPr lang="es-ES_tradnl" altLang="es-AR" sz="2900" dirty="0">
              <a:solidFill>
                <a:schemeClr val="bg1"/>
              </a:solidFill>
            </a:endParaRPr>
          </a:p>
          <a:p>
            <a:pPr marL="533400" indent="-533400" algn="ctr">
              <a:buNone/>
            </a:pPr>
            <a:r>
              <a:rPr lang="es-ES_tradnl" altLang="es-AR" sz="2900" b="1" dirty="0">
                <a:solidFill>
                  <a:schemeClr val="bg1"/>
                </a:solidFill>
              </a:rPr>
              <a:t>ATP-CP</a:t>
            </a:r>
            <a:r>
              <a:rPr lang="es-ES_tradnl" altLang="es-AR" sz="2900" dirty="0">
                <a:solidFill>
                  <a:schemeClr val="bg1"/>
                </a:solidFill>
              </a:rPr>
              <a:t> (la concentración de CP es 5 veces mayor en el músculo que el ATP)</a:t>
            </a:r>
          </a:p>
          <a:p>
            <a:pPr marL="533400" indent="-533400" algn="ctr">
              <a:buNone/>
            </a:pPr>
            <a:endParaRPr lang="es-ES_tradnl" altLang="es-AR" sz="2900" dirty="0">
              <a:solidFill>
                <a:schemeClr val="bg1"/>
              </a:solidFill>
            </a:endParaRPr>
          </a:p>
          <a:p>
            <a:pPr marL="533400" indent="-533400"/>
            <a:r>
              <a:rPr lang="es-ES_tradnl" altLang="es-AR" sz="2900" dirty="0">
                <a:solidFill>
                  <a:schemeClr val="bg1"/>
                </a:solidFill>
              </a:rPr>
              <a:t>Mecanismo potente, limitado. </a:t>
            </a:r>
            <a:r>
              <a:rPr lang="es-ES_tradnl" altLang="es-AR" sz="2900" b="1" dirty="0">
                <a:solidFill>
                  <a:schemeClr val="bg1"/>
                </a:solidFill>
              </a:rPr>
              <a:t>ANAEROBIO </a:t>
            </a:r>
          </a:p>
          <a:p>
            <a:pPr marL="533400" indent="-533400"/>
            <a:endParaRPr lang="es-ES_tradnl" altLang="es-AR" sz="2900" b="1" dirty="0">
              <a:solidFill>
                <a:schemeClr val="bg1"/>
              </a:solidFill>
            </a:endParaRPr>
          </a:p>
          <a:p>
            <a:pPr marL="533400" indent="-533400"/>
            <a:r>
              <a:rPr lang="es-ES_tradnl" altLang="es-AR" sz="2900" dirty="0">
                <a:solidFill>
                  <a:schemeClr val="bg1"/>
                </a:solidFill>
              </a:rPr>
              <a:t>Mantiene un esfuerzo máximo de </a:t>
            </a:r>
            <a:r>
              <a:rPr lang="es-ES_tradnl" altLang="es-AR" sz="2900" b="1" dirty="0">
                <a:solidFill>
                  <a:schemeClr val="bg1"/>
                </a:solidFill>
              </a:rPr>
              <a:t>5 a 8 s</a:t>
            </a:r>
          </a:p>
          <a:p>
            <a:pPr marL="533400" indent="-533400"/>
            <a:endParaRPr lang="es-ES_tradnl" altLang="es-AR" sz="2400" b="1" dirty="0"/>
          </a:p>
          <a:p>
            <a:pPr marL="533400" indent="-533400">
              <a:buNone/>
            </a:pPr>
            <a:r>
              <a:rPr lang="es-ES_tradnl" altLang="es-AR" sz="2600" b="1" dirty="0">
                <a:solidFill>
                  <a:schemeClr val="bg1"/>
                </a:solidFill>
              </a:rPr>
              <a:t>Ejemplos: Levantar peso, aceleramiento final en una carrera</a:t>
            </a:r>
            <a:endParaRPr lang="es-ES" altLang="es-AR" sz="2600" b="1" dirty="0">
              <a:solidFill>
                <a:schemeClr val="bg1"/>
              </a:solidFill>
            </a:endParaRPr>
          </a:p>
        </p:txBody>
      </p:sp>
      <p:sp>
        <p:nvSpPr>
          <p:cNvPr id="165892" name="AutoShape 4">
            <a:extLst>
              <a:ext uri="{FF2B5EF4-FFF2-40B4-BE49-F238E27FC236}">
                <a16:creationId xmlns="" xmlns:a16="http://schemas.microsoft.com/office/drawing/2014/main" id="{21A4F107-CEDA-4A0C-88B8-027A463B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7" y="1656957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endParaRPr lang="en-US" altLang="es-AR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="" xmlns:a16="http://schemas.microsoft.com/office/drawing/2014/main" id="{7A211518-D3E7-4131-8774-7819422AE8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260350"/>
            <a:ext cx="8208962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ES_tradnl" altLang="es-AR" sz="3000" b="1"/>
              <a:t>¿Qué pasa si el esfuerzo dura más de 8 s?</a:t>
            </a:r>
            <a:endParaRPr lang="es-ES" altLang="es-AR" sz="3000" b="1"/>
          </a:p>
        </p:txBody>
      </p:sp>
      <p:sp>
        <p:nvSpPr>
          <p:cNvPr id="167939" name="Rectangle 3">
            <a:extLst>
              <a:ext uri="{FF2B5EF4-FFF2-40B4-BE49-F238E27FC236}">
                <a16:creationId xmlns="" xmlns:a16="http://schemas.microsoft.com/office/drawing/2014/main" id="{F1BF39B4-0157-49BC-80B4-EB60764B10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28776"/>
            <a:ext cx="8697913" cy="4525963"/>
          </a:xfrm>
          <a:solidFill>
            <a:srgbClr val="FFFF00"/>
          </a:solidFill>
        </p:spPr>
        <p:txBody>
          <a:bodyPr/>
          <a:lstStyle/>
          <a:p>
            <a:pPr marL="609600" indent="-609600">
              <a:buNone/>
            </a:pPr>
            <a:r>
              <a:rPr lang="es-ES_tradnl" altLang="es-AR" sz="2400" b="1" dirty="0">
                <a:solidFill>
                  <a:schemeClr val="bg1"/>
                </a:solidFill>
              </a:rPr>
              <a:t>2. Ácido láctico</a:t>
            </a:r>
            <a:r>
              <a:rPr lang="es-ES_tradnl" altLang="es-AR" sz="2400" dirty="0">
                <a:solidFill>
                  <a:schemeClr val="bg1"/>
                </a:solidFill>
              </a:rPr>
              <a:t> entra en acción:</a:t>
            </a:r>
          </a:p>
          <a:p>
            <a:pPr marL="609600" indent="-609600">
              <a:buNone/>
            </a:pPr>
            <a:endParaRPr lang="es-ES_tradnl" altLang="es-AR" sz="2400" dirty="0">
              <a:solidFill>
                <a:schemeClr val="bg1"/>
              </a:solidFill>
            </a:endParaRPr>
          </a:p>
          <a:p>
            <a:pPr marL="609600" indent="-609600">
              <a:buNone/>
            </a:pPr>
            <a:endParaRPr lang="es-ES" altLang="es-AR" dirty="0"/>
          </a:p>
        </p:txBody>
      </p:sp>
      <p:sp>
        <p:nvSpPr>
          <p:cNvPr id="167940" name="Rectangle 4">
            <a:extLst>
              <a:ext uri="{FF2B5EF4-FFF2-40B4-BE49-F238E27FC236}">
                <a16:creationId xmlns="" xmlns:a16="http://schemas.microsoft.com/office/drawing/2014/main" id="{E27399BF-52D2-4202-A48F-85B69C203C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600201"/>
            <a:ext cx="4038600" cy="4525963"/>
          </a:xfrm>
        </p:spPr>
        <p:txBody>
          <a:bodyPr/>
          <a:lstStyle/>
          <a:p>
            <a:pPr eaLnBrk="1" hangingPunct="1"/>
            <a:endParaRPr lang="es-ES_tradnl" altLang="es-AR" sz="3600" dirty="0"/>
          </a:p>
          <a:p>
            <a:pPr eaLnBrk="1" hangingPunct="1"/>
            <a:endParaRPr lang="es-ES_tradnl" altLang="es-AR" sz="3600" dirty="0"/>
          </a:p>
          <a:p>
            <a:pPr eaLnBrk="1" hangingPunct="1">
              <a:buFontTx/>
              <a:buNone/>
            </a:pPr>
            <a:r>
              <a:rPr lang="es-ES_tradnl" altLang="es-AR" sz="3600" dirty="0"/>
              <a:t>          </a:t>
            </a:r>
            <a:r>
              <a:rPr lang="es-ES_tradnl" altLang="es-AR" sz="2400" b="1" dirty="0">
                <a:solidFill>
                  <a:schemeClr val="bg1"/>
                </a:solidFill>
              </a:rPr>
              <a:t>ATP adicional</a:t>
            </a:r>
          </a:p>
          <a:p>
            <a:pPr eaLnBrk="1" hangingPunct="1">
              <a:buFontTx/>
              <a:buNone/>
            </a:pPr>
            <a:endParaRPr lang="es-ES_tradnl" altLang="es-AR" sz="2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s-ES_tradnl" altLang="es-AR" sz="2400" dirty="0">
                <a:solidFill>
                  <a:schemeClr val="bg1"/>
                </a:solidFill>
              </a:rPr>
              <a:t>Para un esfuerzo </a:t>
            </a:r>
          </a:p>
          <a:p>
            <a:pPr algn="ctr" eaLnBrk="1" hangingPunct="1">
              <a:buFontTx/>
              <a:buNone/>
            </a:pPr>
            <a:r>
              <a:rPr lang="es-ES_tradnl" altLang="es-AR" sz="2400" dirty="0">
                <a:solidFill>
                  <a:schemeClr val="bg1"/>
                </a:solidFill>
              </a:rPr>
              <a:t>Máximo de </a:t>
            </a:r>
            <a:r>
              <a:rPr lang="es-ES_tradnl" altLang="es-AR" sz="2400" b="1" dirty="0">
                <a:solidFill>
                  <a:schemeClr val="bg1"/>
                </a:solidFill>
              </a:rPr>
              <a:t>60 a 120 s</a:t>
            </a:r>
          </a:p>
          <a:p>
            <a:pPr eaLnBrk="1" hangingPunct="1">
              <a:buFontTx/>
              <a:buNone/>
            </a:pPr>
            <a:endParaRPr lang="es-ES_tradnl" altLang="es-AR" sz="2400" dirty="0"/>
          </a:p>
        </p:txBody>
      </p:sp>
      <p:pic>
        <p:nvPicPr>
          <p:cNvPr id="167941" name="Picture 5" descr="Ver destino del ácido pirúvico">
            <a:extLst>
              <a:ext uri="{FF2B5EF4-FFF2-40B4-BE49-F238E27FC236}">
                <a16:creationId xmlns="" xmlns:a16="http://schemas.microsoft.com/office/drawing/2014/main" id="{184E3F5A-7CFB-4C85-9A70-55443D5D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420939"/>
            <a:ext cx="525622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2" name="Line 6">
            <a:extLst>
              <a:ext uri="{FF2B5EF4-FFF2-40B4-BE49-F238E27FC236}">
                <a16:creationId xmlns="" xmlns:a16="http://schemas.microsoft.com/office/drawing/2014/main" id="{9C30CD1B-0C9A-4B87-B637-474FBECFE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2394" y="2852736"/>
            <a:ext cx="1376356" cy="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 dirty="0">
              <a:highlight>
                <a:srgbClr val="000000"/>
              </a:highlight>
            </a:endParaRPr>
          </a:p>
        </p:txBody>
      </p:sp>
      <p:sp>
        <p:nvSpPr>
          <p:cNvPr id="167943" name="Line 7">
            <a:extLst>
              <a:ext uri="{FF2B5EF4-FFF2-40B4-BE49-F238E27FC236}">
                <a16:creationId xmlns="" xmlns:a16="http://schemas.microsoft.com/office/drawing/2014/main" id="{DD410847-9B8E-42C2-AD6B-7CEAA3CE4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2852739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7944" name="Text Box 8">
            <a:extLst>
              <a:ext uri="{FF2B5EF4-FFF2-40B4-BE49-F238E27FC236}">
                <a16:creationId xmlns="" xmlns:a16="http://schemas.microsoft.com/office/drawing/2014/main" id="{4B8A8BB2-FB5A-45D3-B40A-EE3F33E4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5672279"/>
            <a:ext cx="79263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AR" sz="2000" dirty="0">
                <a:solidFill>
                  <a:schemeClr val="bg1"/>
                </a:solidFill>
              </a:rPr>
              <a:t>Ejemplos: Aceleramiento final de 396 metros o Natación rápida.</a:t>
            </a:r>
            <a:endParaRPr lang="es-ES" altLang="es-AR" sz="2000" dirty="0">
              <a:solidFill>
                <a:schemeClr val="bg1"/>
              </a:solidFill>
            </a:endParaRPr>
          </a:p>
          <a:p>
            <a:endParaRPr lang="es-ES" altLang="es-A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="" xmlns:a16="http://schemas.microsoft.com/office/drawing/2014/main" id="{BFB90C99-F13C-4824-95CE-380D32BE1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ES_tradnl" altLang="es-AR" b="1"/>
              <a:t>Cuando el ejercicio persiste a intensidades mayores...</a:t>
            </a:r>
            <a:endParaRPr lang="es-ES" altLang="es-AR" b="1"/>
          </a:p>
        </p:txBody>
      </p:sp>
      <p:sp>
        <p:nvSpPr>
          <p:cNvPr id="169987" name="Rectangle 3">
            <a:extLst>
              <a:ext uri="{FF2B5EF4-FFF2-40B4-BE49-F238E27FC236}">
                <a16:creationId xmlns="" xmlns:a16="http://schemas.microsoft.com/office/drawing/2014/main" id="{0980D595-0129-414A-BFA1-F612E4A236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2015732"/>
            <a:ext cx="10687049" cy="4037749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s-ES_tradnl" altLang="es-AR" sz="2800" dirty="0">
                <a:solidFill>
                  <a:schemeClr val="bg1"/>
                </a:solidFill>
              </a:rPr>
              <a:t>El ácido láctico se acumula en sangre</a:t>
            </a:r>
          </a:p>
          <a:p>
            <a:pPr eaLnBrk="1" hangingPunct="1"/>
            <a:endParaRPr lang="es-ES_tradnl" altLang="es-AR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s-ES_tradnl" altLang="es-AR" sz="2800" dirty="0">
                <a:solidFill>
                  <a:schemeClr val="bg1"/>
                </a:solidFill>
              </a:rPr>
              <a:t>Reduce el pH             Produce fatiga        deuda de oxígeno</a:t>
            </a:r>
          </a:p>
          <a:p>
            <a:pPr eaLnBrk="1" hangingPunct="1">
              <a:buFontTx/>
              <a:buNone/>
            </a:pPr>
            <a:endParaRPr lang="es-ES_tradnl" altLang="es-AR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s-ES_tradnl" altLang="es-AR" b="1" dirty="0"/>
              <a:t> </a:t>
            </a:r>
            <a:r>
              <a:rPr lang="es-ES_tradnl" altLang="es-AR" sz="2800" b="1" dirty="0">
                <a:solidFill>
                  <a:schemeClr val="bg1"/>
                </a:solidFill>
              </a:rPr>
              <a:t>Para actividad muscular continua a más de 90 a 120 s                      </a:t>
            </a:r>
          </a:p>
          <a:p>
            <a:pPr algn="ctr" eaLnBrk="1" hangingPunct="1">
              <a:buFontTx/>
              <a:buNone/>
            </a:pPr>
            <a:endParaRPr lang="es-ES_tradnl" altLang="es-AR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s-ES_tradnl" altLang="es-AR" sz="2800" b="1" dirty="0">
                <a:solidFill>
                  <a:schemeClr val="bg1"/>
                </a:solidFill>
              </a:rPr>
              <a:t>Aporte de O</a:t>
            </a:r>
            <a:r>
              <a:rPr lang="es-ES_tradnl" altLang="es-AR" sz="2800" b="1" baseline="-25000" dirty="0">
                <a:solidFill>
                  <a:schemeClr val="bg1"/>
                </a:solidFill>
              </a:rPr>
              <a:t>2</a:t>
            </a:r>
          </a:p>
          <a:p>
            <a:pPr eaLnBrk="1" hangingPunct="1">
              <a:buFontTx/>
              <a:buNone/>
            </a:pPr>
            <a:endParaRPr lang="es-ES" altLang="es-AR" b="1" dirty="0"/>
          </a:p>
        </p:txBody>
      </p:sp>
      <p:sp>
        <p:nvSpPr>
          <p:cNvPr id="169988" name="AutoShape 4">
            <a:extLst>
              <a:ext uri="{FF2B5EF4-FFF2-40B4-BE49-F238E27FC236}">
                <a16:creationId xmlns="" xmlns:a16="http://schemas.microsoft.com/office/drawing/2014/main" id="{C750FD04-A78F-47C6-8D9E-69491DDC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2" y="2493963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endParaRPr lang="en-US" altLang="es-AR" sz="1800"/>
          </a:p>
        </p:txBody>
      </p:sp>
      <p:sp>
        <p:nvSpPr>
          <p:cNvPr id="169989" name="AutoShape 5">
            <a:extLst>
              <a:ext uri="{FF2B5EF4-FFF2-40B4-BE49-F238E27FC236}">
                <a16:creationId xmlns="" xmlns:a16="http://schemas.microsoft.com/office/drawing/2014/main" id="{721B977C-BBF4-4BB0-83D6-024E842D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826" y="3320256"/>
            <a:ext cx="288925" cy="217488"/>
          </a:xfrm>
          <a:prstGeom prst="rightArrow">
            <a:avLst>
              <a:gd name="adj1" fmla="val 50000"/>
              <a:gd name="adj2" fmla="val 332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n-US" altLang="es-AR" sz="1800" dirty="0"/>
              <a:t> </a:t>
            </a:r>
          </a:p>
        </p:txBody>
      </p:sp>
      <p:sp>
        <p:nvSpPr>
          <p:cNvPr id="169990" name="AutoShape 6">
            <a:extLst>
              <a:ext uri="{FF2B5EF4-FFF2-40B4-BE49-F238E27FC236}">
                <a16:creationId xmlns="" xmlns:a16="http://schemas.microsoft.com/office/drawing/2014/main" id="{22395566-BDA5-44D9-A7F0-37BF3057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138" y="3230680"/>
            <a:ext cx="288925" cy="217488"/>
          </a:xfrm>
          <a:prstGeom prst="rightArrow">
            <a:avLst>
              <a:gd name="adj1" fmla="val 50000"/>
              <a:gd name="adj2" fmla="val 332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endParaRPr lang="en-US" altLang="es-AR" sz="1800"/>
          </a:p>
        </p:txBody>
      </p:sp>
      <p:sp>
        <p:nvSpPr>
          <p:cNvPr id="169991" name="AutoShape 7">
            <a:extLst>
              <a:ext uri="{FF2B5EF4-FFF2-40B4-BE49-F238E27FC236}">
                <a16:creationId xmlns="" xmlns:a16="http://schemas.microsoft.com/office/drawing/2014/main" id="{C6DE5DE3-CC75-4B53-9C38-8A7A6A2602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23920" y="4745142"/>
            <a:ext cx="605923" cy="433388"/>
          </a:xfrm>
          <a:prstGeom prst="rightArrow">
            <a:avLst>
              <a:gd name="adj1" fmla="val 50000"/>
              <a:gd name="adj2" fmla="val 539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endParaRPr lang="en-US" altLang="es-AR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="" xmlns:a16="http://schemas.microsoft.com/office/drawing/2014/main" id="{4EEA958D-8F76-4A11-9A88-4AC4185C04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ES_tradnl" altLang="es-AR"/>
              <a:t>3.-Vía aeróbica</a:t>
            </a:r>
            <a:endParaRPr lang="es-ES" altLang="es-AR"/>
          </a:p>
        </p:txBody>
      </p:sp>
      <p:sp>
        <p:nvSpPr>
          <p:cNvPr id="190467" name="Rectangle 3">
            <a:extLst>
              <a:ext uri="{FF2B5EF4-FFF2-40B4-BE49-F238E27FC236}">
                <a16:creationId xmlns="" xmlns:a16="http://schemas.microsoft.com/office/drawing/2014/main" id="{F33E4A91-9F42-4EB2-AB4C-0AC61D24CA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ES_tradnl" altLang="es-AR" sz="2400" dirty="0">
                <a:solidFill>
                  <a:schemeClr val="bg1"/>
                </a:solidFill>
              </a:rPr>
              <a:t>La glucosa puede degradarse con más eficiencia para producir 18 a 19 veces más ATP.</a:t>
            </a:r>
          </a:p>
          <a:p>
            <a:pPr eaLnBrk="1" hangingPunct="1"/>
            <a:endParaRPr lang="es-ES_tradnl" altLang="es-AR" dirty="0"/>
          </a:p>
          <a:p>
            <a:pPr eaLnBrk="1" hangingPunct="1"/>
            <a:endParaRPr lang="es-ES" altLang="es-AR" dirty="0"/>
          </a:p>
        </p:txBody>
      </p:sp>
      <p:pic>
        <p:nvPicPr>
          <p:cNvPr id="190468" name="Picture 4" descr="glucolisis-resumen.jpg (16273 bytes)">
            <a:extLst>
              <a:ext uri="{FF2B5EF4-FFF2-40B4-BE49-F238E27FC236}">
                <a16:creationId xmlns="" xmlns:a16="http://schemas.microsoft.com/office/drawing/2014/main" id="{34084383-D0D8-453A-8813-4D35581C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141663"/>
            <a:ext cx="6400801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Text Box 5">
            <a:extLst>
              <a:ext uri="{FF2B5EF4-FFF2-40B4-BE49-F238E27FC236}">
                <a16:creationId xmlns="" xmlns:a16="http://schemas.microsoft.com/office/drawing/2014/main" id="{16354575-88B6-4103-BE44-787CC258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500439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1200" b="1"/>
              <a:t>Acetil Co-A</a:t>
            </a:r>
            <a:endParaRPr lang="es-ES" altLang="es-AR" sz="1200" b="1"/>
          </a:p>
        </p:txBody>
      </p:sp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A2D2E775-A11B-411A-A3CE-152856B0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3141663"/>
            <a:ext cx="2561622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b="1" dirty="0">
                <a:solidFill>
                  <a:schemeClr val="bg1"/>
                </a:solidFill>
              </a:rPr>
              <a:t>Metabolismo de  lípidos  y proteínas aporta más ATP</a:t>
            </a:r>
          </a:p>
          <a:p>
            <a:pPr eaLnBrk="1" hangingPunct="1">
              <a:spcBef>
                <a:spcPct val="50000"/>
              </a:spcBef>
            </a:pPr>
            <a:endParaRPr lang="es-ES" altLang="es-AR" sz="1800" b="1" dirty="0"/>
          </a:p>
        </p:txBody>
      </p:sp>
      <p:sp>
        <p:nvSpPr>
          <p:cNvPr id="190471" name="Text Box 7">
            <a:extLst>
              <a:ext uri="{FF2B5EF4-FFF2-40B4-BE49-F238E27FC236}">
                <a16:creationId xmlns="" xmlns:a16="http://schemas.microsoft.com/office/drawing/2014/main" id="{FE36D17B-CD87-4286-808E-9D48B0C2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60" y="5544867"/>
            <a:ext cx="9435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sz="2000" b="1" dirty="0"/>
              <a:t>Entre más se prolongue el ejercicio mayor será la contribución de las grasas como fuente energética, a intensidad mayor, son los carbohidratos</a:t>
            </a:r>
            <a:endParaRPr lang="es-ES" altLang="es-AR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C9EC7C8-6AA7-44EF-A2D8-16B89DD8D1D4}"/>
              </a:ext>
            </a:extLst>
          </p:cNvPr>
          <p:cNvSpPr/>
          <p:nvPr/>
        </p:nvSpPr>
        <p:spPr>
          <a:xfrm>
            <a:off x="600075" y="414338"/>
            <a:ext cx="107870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ALIMENTACION</a:t>
            </a:r>
          </a:p>
          <a:p>
            <a:endParaRPr lang="es-AR" sz="4000" dirty="0"/>
          </a:p>
          <a:p>
            <a:r>
              <a:rPr lang="es-AR" sz="2800" dirty="0"/>
              <a:t>Es un Proceso voluntario, mediante el cual la persona selecciona los alimentos de acuerdo a sus hábitos y costumbres alimentarias.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CE33C98-C963-4B74-85BA-832BF8AC2CAC}"/>
              </a:ext>
            </a:extLst>
          </p:cNvPr>
          <p:cNvSpPr/>
          <p:nvPr/>
        </p:nvSpPr>
        <p:spPr>
          <a:xfrm>
            <a:off x="600075" y="3271838"/>
            <a:ext cx="107870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NUTRICION</a:t>
            </a:r>
          </a:p>
          <a:p>
            <a:r>
              <a:rPr lang="es-AR" sz="2800" dirty="0"/>
              <a:t>Es el conjunto de procesos involuntarios, mediante los cuales el ser vivo utiliza, transforma e incorpora en sus propias estructuras una serie de sustancias que recibe del mundo exterior mediante la alimentación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39603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6">
            <a:extLst>
              <a:ext uri="{FF2B5EF4-FFF2-40B4-BE49-F238E27FC236}">
                <a16:creationId xmlns="" xmlns:a16="http://schemas.microsoft.com/office/drawing/2014/main" id="{CE785745-88C7-49E6-B2F4-8C93B9F4D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"/>
            <a:ext cx="8229600" cy="836613"/>
          </a:xfrm>
        </p:spPr>
        <p:txBody>
          <a:bodyPr/>
          <a:lstStyle/>
          <a:p>
            <a:pPr eaLnBrk="1" hangingPunct="1"/>
            <a:r>
              <a:rPr lang="es-ES" altLang="es-AR" sz="2800" b="1" dirty="0">
                <a:solidFill>
                  <a:schemeClr val="tx1"/>
                </a:solidFill>
              </a:rPr>
              <a:t>Deportes y energía</a:t>
            </a:r>
          </a:p>
        </p:txBody>
      </p:sp>
      <p:pic>
        <p:nvPicPr>
          <p:cNvPr id="194563" name="Picture 9">
            <a:extLst>
              <a:ext uri="{FF2B5EF4-FFF2-40B4-BE49-F238E27FC236}">
                <a16:creationId xmlns="" xmlns:a16="http://schemas.microsoft.com/office/drawing/2014/main" id="{3075DA6E-34E3-4AAE-A06B-A3FD58FFE61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0814" y="1600201"/>
            <a:ext cx="4270375" cy="4525963"/>
          </a:xfrm>
        </p:spPr>
      </p:pic>
      <p:pic>
        <p:nvPicPr>
          <p:cNvPr id="194564" name="Picture 10">
            <a:extLst>
              <a:ext uri="{FF2B5EF4-FFF2-40B4-BE49-F238E27FC236}">
                <a16:creationId xmlns="" xmlns:a16="http://schemas.microsoft.com/office/drawing/2014/main" id="{9192D558-D1C0-41C1-9896-9A65063D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798513"/>
            <a:ext cx="10287000" cy="59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BA0ADB9F-ABFD-4437-B3B3-0C8F96E281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AR"/>
          </a:p>
        </p:txBody>
      </p:sp>
      <p:pic>
        <p:nvPicPr>
          <p:cNvPr id="31748" name="Picture 4">
            <a:extLst>
              <a:ext uri="{FF2B5EF4-FFF2-40B4-BE49-F238E27FC236}">
                <a16:creationId xmlns="" xmlns:a16="http://schemas.microsoft.com/office/drawing/2014/main" id="{7B5D0EFB-012F-4FD0-BCCD-CF358EAC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19" t="4082" r="4118" b="8546"/>
          <a:stretch>
            <a:fillRect/>
          </a:stretch>
        </p:blipFill>
        <p:spPr bwMode="auto">
          <a:xfrm>
            <a:off x="0" y="0"/>
            <a:ext cx="6097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Group 5">
            <a:extLst>
              <a:ext uri="{FF2B5EF4-FFF2-40B4-BE49-F238E27FC236}">
                <a16:creationId xmlns="" xmlns:a16="http://schemas.microsoft.com/office/drawing/2014/main" id="{24C458CA-41DC-447B-8342-697E29161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7344360"/>
              </p:ext>
            </p:extLst>
          </p:nvPr>
        </p:nvGraphicFramePr>
        <p:xfrm>
          <a:off x="2363788" y="1774825"/>
          <a:ext cx="9637712" cy="4744056"/>
        </p:xfrm>
        <a:graphic>
          <a:graphicData uri="http://schemas.openxmlformats.org/drawingml/2006/table">
            <a:tbl>
              <a:tblPr/>
              <a:tblGrid>
                <a:gridCol w="2409428">
                  <a:extLst>
                    <a:ext uri="{9D8B030D-6E8A-4147-A177-3AD203B41FA5}">
                      <a16:colId xmlns="" xmlns:a16="http://schemas.microsoft.com/office/drawing/2014/main" val="3368977318"/>
                    </a:ext>
                  </a:extLst>
                </a:gridCol>
                <a:gridCol w="2409428">
                  <a:extLst>
                    <a:ext uri="{9D8B030D-6E8A-4147-A177-3AD203B41FA5}">
                      <a16:colId xmlns="" xmlns:a16="http://schemas.microsoft.com/office/drawing/2014/main" val="2106786326"/>
                    </a:ext>
                  </a:extLst>
                </a:gridCol>
                <a:gridCol w="2409428">
                  <a:extLst>
                    <a:ext uri="{9D8B030D-6E8A-4147-A177-3AD203B41FA5}">
                      <a16:colId xmlns="" xmlns:a16="http://schemas.microsoft.com/office/drawing/2014/main" val="3220040720"/>
                    </a:ext>
                  </a:extLst>
                </a:gridCol>
                <a:gridCol w="2409428">
                  <a:extLst>
                    <a:ext uri="{9D8B030D-6E8A-4147-A177-3AD203B41FA5}">
                      <a16:colId xmlns="" xmlns:a16="http://schemas.microsoft.com/office/drawing/2014/main" val="2978251814"/>
                    </a:ext>
                  </a:extLst>
                </a:gridCol>
              </a:tblGrid>
              <a:tr h="682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VIA</a:t>
                      </a:r>
                      <a:endParaRPr kumimoji="0" lang="es-ES" altLang="es-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SISTEMA</a:t>
                      </a:r>
                      <a:endParaRPr kumimoji="0" lang="es-ES" altLang="es-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SUSTRATO</a:t>
                      </a:r>
                      <a:endParaRPr kumimoji="0" lang="es-ES" altLang="es-A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DURACIÓN</a:t>
                      </a:r>
                      <a:endParaRPr kumimoji="0" lang="es-ES" altLang="es-AR" sz="2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1005272"/>
                  </a:ext>
                </a:extLst>
              </a:tr>
              <a:tr h="1331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ANAERÓBICA ALÁCTICA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FOSFÁGENOS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ATP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PC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POCOS SEGUNDOS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(60 m.)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586397"/>
                  </a:ext>
                </a:extLst>
              </a:tr>
              <a:tr h="13638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ANAERÓBICA LÁCTICA</a:t>
                      </a:r>
                      <a:endParaRPr kumimoji="0" lang="es-ES" altLang="es-AR" sz="1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GLUCOLISIS ANAERÓBICA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GLUCOSA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HASTA 60 SEG.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(200 a 800 m)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218959"/>
                  </a:ext>
                </a:extLst>
              </a:tr>
              <a:tr h="1365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AERÓBICA</a:t>
                      </a:r>
                      <a:endParaRPr kumimoji="0" lang="es-ES" altLang="es-AR" sz="1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OXIDATIVO</a:t>
                      </a:r>
                      <a:endParaRPr kumimoji="0" lang="es-ES" altLang="es-AR" sz="1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GLUCOSA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AC. GRASOS</a:t>
                      </a:r>
                      <a:endParaRPr kumimoji="0" lang="es-ES" altLang="es-AR" sz="1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-112" charset="-128"/>
                        </a:rPr>
                        <a:t>2 MIN. O MAS</a:t>
                      </a:r>
                      <a:endParaRPr kumimoji="0" lang="es-ES" alt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ヒラギノ角ゴ Pro W3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6367743"/>
                  </a:ext>
                </a:extLst>
              </a:tr>
            </a:tbl>
          </a:graphicData>
        </a:graphic>
      </p:graphicFrame>
      <p:sp>
        <p:nvSpPr>
          <p:cNvPr id="31776" name="Text Box 32">
            <a:extLst>
              <a:ext uri="{FF2B5EF4-FFF2-40B4-BE49-F238E27FC236}">
                <a16:creationId xmlns="" xmlns:a16="http://schemas.microsoft.com/office/drawing/2014/main" id="{36D1C5C1-3FB1-4668-A7EA-F040D0313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9119"/>
            <a:ext cx="4529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AR" sz="4800" dirty="0"/>
              <a:t>Resumiendo…</a:t>
            </a:r>
            <a:endParaRPr lang="es-ES" altLang="es-AR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="" xmlns:a16="http://schemas.microsoft.com/office/drawing/2014/main" id="{75442F5C-78FE-4CD0-B4AC-8C349CBC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19" t="4082" r="4118" b="8546"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3A739B4E-FA3A-4E30-ACAA-B99A4B807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688" y="457200"/>
            <a:ext cx="6586537" cy="202247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AR" sz="3600" dirty="0">
                <a:solidFill>
                  <a:schemeClr val="tx1"/>
                </a:solidFill>
              </a:rPr>
              <a:t>¿Qué tan importante es la alimentación para el rendimiento deportivo?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="" xmlns:a16="http://schemas.microsoft.com/office/drawing/2014/main" id="{EFFE0BAA-6264-485D-B9CB-7F1C9C466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4" y="2479675"/>
            <a:ext cx="58181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r>
              <a:rPr lang="es-ES" altLang="es-AR" sz="2800" b="1" dirty="0"/>
              <a:t>Éxito:</a:t>
            </a:r>
          </a:p>
          <a:p>
            <a:pPr algn="ctr" eaLnBrk="1" hangingPunct="1"/>
            <a:endParaRPr lang="es-MX" altLang="es-AR" sz="2800" b="1" dirty="0"/>
          </a:p>
          <a:p>
            <a:pPr algn="ctr" eaLnBrk="1" hangingPunct="1"/>
            <a:r>
              <a:rPr lang="es-MX" altLang="es-AR" sz="2800" b="1" dirty="0"/>
              <a:t>Alimentación</a:t>
            </a:r>
          </a:p>
          <a:p>
            <a:pPr algn="ctr" eaLnBrk="1" hangingPunct="1"/>
            <a:endParaRPr lang="es-ES" altLang="es-AR" sz="2800" b="1" dirty="0"/>
          </a:p>
          <a:p>
            <a:pPr algn="ctr" eaLnBrk="1" hangingPunct="1"/>
            <a:r>
              <a:rPr lang="es-ES" altLang="es-AR" sz="2800" b="1" dirty="0"/>
              <a:t>Características genéticas  </a:t>
            </a:r>
          </a:p>
          <a:p>
            <a:pPr algn="ctr" eaLnBrk="1" hangingPunct="1"/>
            <a:endParaRPr lang="es-ES" altLang="es-AR" sz="2800" b="1" dirty="0"/>
          </a:p>
          <a:p>
            <a:pPr algn="ctr" eaLnBrk="1" hangingPunct="1"/>
            <a:r>
              <a:rPr lang="es-ES" altLang="es-AR" sz="2800" b="1" dirty="0"/>
              <a:t>Tipo de entrenamiento</a:t>
            </a:r>
          </a:p>
          <a:p>
            <a:pPr algn="ctr" eaLnBrk="1" hangingPunct="1"/>
            <a:endParaRPr lang="es-ES" altLang="es-A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15374762-8D72-49CD-AA2B-0FD3A30E76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AR"/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1FD04790-35B7-4041-970C-4CC14DEC19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s-AR"/>
          </a:p>
        </p:txBody>
      </p:sp>
      <p:pic>
        <p:nvPicPr>
          <p:cNvPr id="21508" name="Picture 6">
            <a:extLst>
              <a:ext uri="{FF2B5EF4-FFF2-40B4-BE49-F238E27FC236}">
                <a16:creationId xmlns="" xmlns:a16="http://schemas.microsoft.com/office/drawing/2014/main" id="{B502B6B3-2845-4736-9739-EA1D4863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9" t="4433" r="3249" b="12471"/>
          <a:stretch>
            <a:fillRect/>
          </a:stretch>
        </p:blipFill>
        <p:spPr bwMode="auto">
          <a:xfrm>
            <a:off x="1" y="-1399"/>
            <a:ext cx="12192000" cy="68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>
            <a:extLst>
              <a:ext uri="{FF2B5EF4-FFF2-40B4-BE49-F238E27FC236}">
                <a16:creationId xmlns="" xmlns:a16="http://schemas.microsoft.com/office/drawing/2014/main" id="{18E68437-7645-4150-839B-E993BFE4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49276"/>
            <a:ext cx="7993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ES" altLang="es-AR" sz="2000" b="1" dirty="0">
                <a:solidFill>
                  <a:srgbClr val="FFFF00"/>
                </a:solidFill>
              </a:rPr>
              <a:t>¡El estado Nutricional del deportista sí influye en el rendimiento!</a:t>
            </a:r>
          </a:p>
          <a:p>
            <a:pPr algn="ctr" eaLnBrk="1" hangingPunct="1"/>
            <a:endParaRPr lang="es-ES" altLang="es-AR" sz="2000" b="1" dirty="0">
              <a:solidFill>
                <a:srgbClr val="FFFF00"/>
              </a:solidFill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="" xmlns:a16="http://schemas.microsoft.com/office/drawing/2014/main" id="{D8376241-D43E-4CF1-9C77-C32560AF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521066"/>
            <a:ext cx="799306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/>
            <a:r>
              <a:rPr lang="es-ES" altLang="es-AR" sz="4000" i="1" dirty="0"/>
              <a:t>“Algunos errores en la dieta por pequeños </a:t>
            </a:r>
          </a:p>
          <a:p>
            <a:pPr algn="ctr" eaLnBrk="1" hangingPunct="1"/>
            <a:r>
              <a:rPr lang="es-ES" altLang="es-AR" sz="4000" i="1" dirty="0"/>
              <a:t>que sean , pueden arruinar meses o años</a:t>
            </a:r>
          </a:p>
          <a:p>
            <a:pPr algn="ctr" eaLnBrk="1" hangingPunct="1"/>
            <a:r>
              <a:rPr lang="es-ES" altLang="es-AR" sz="4000" i="1" dirty="0"/>
              <a:t>de duro entrenamiento en momentos críticos”</a:t>
            </a:r>
          </a:p>
          <a:p>
            <a:pPr algn="ctr" eaLnBrk="1" hangingPunct="1"/>
            <a:endParaRPr lang="es-ES" altLang="es-AR" sz="4000" i="1" dirty="0"/>
          </a:p>
          <a:p>
            <a:pPr algn="ctr" eaLnBrk="1" hangingPunct="1"/>
            <a:r>
              <a:rPr lang="es-ES" altLang="es-AR" sz="4000" i="1" dirty="0"/>
              <a:t>L. </a:t>
            </a:r>
            <a:r>
              <a:rPr lang="es-ES" altLang="es-AR" sz="4000" i="1" dirty="0" err="1"/>
              <a:t>Prokop</a:t>
            </a:r>
            <a:endParaRPr lang="es-ES" altLang="es-AR" sz="40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="" xmlns:a16="http://schemas.microsoft.com/office/drawing/2014/main" id="{07457B18-E22C-41FA-9112-079E973E2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0488" y="260351"/>
            <a:ext cx="824626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AR" sz="2800" b="1" u="sng" dirty="0"/>
              <a:t>Alimentos</a:t>
            </a:r>
          </a:p>
          <a:p>
            <a:pPr eaLnBrk="1" hangingPunct="1">
              <a:buFontTx/>
              <a:buNone/>
            </a:pPr>
            <a:r>
              <a:rPr lang="es-ES" altLang="es-AR" sz="2800" b="1" dirty="0"/>
              <a:t>1. Proporcionar energía</a:t>
            </a:r>
          </a:p>
          <a:p>
            <a:pPr eaLnBrk="1" hangingPunct="1">
              <a:buFontTx/>
              <a:buNone/>
            </a:pPr>
            <a:r>
              <a:rPr lang="es-ES" altLang="es-AR" sz="2800" b="1" dirty="0"/>
              <a:t>2. Regular procesos metabólicos</a:t>
            </a:r>
          </a:p>
          <a:p>
            <a:pPr eaLnBrk="1" hangingPunct="1">
              <a:buFontTx/>
              <a:buNone/>
            </a:pPr>
            <a:r>
              <a:rPr lang="es-ES" altLang="es-AR" sz="2800" b="1" dirty="0"/>
              <a:t>3. Sostener el crecimiento y desarrollo de tejidos</a:t>
            </a:r>
          </a:p>
        </p:txBody>
      </p:sp>
      <p:pic>
        <p:nvPicPr>
          <p:cNvPr id="22531" name="Picture 4" descr="3409184_thumbnail">
            <a:extLst>
              <a:ext uri="{FF2B5EF4-FFF2-40B4-BE49-F238E27FC236}">
                <a16:creationId xmlns="" xmlns:a16="http://schemas.microsoft.com/office/drawing/2014/main" id="{B8E42D76-38F6-4C25-BC48-38F4E21A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263651"/>
            <a:ext cx="3605212" cy="419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>
            <a:extLst>
              <a:ext uri="{FF2B5EF4-FFF2-40B4-BE49-F238E27FC236}">
                <a16:creationId xmlns="" xmlns:a16="http://schemas.microsoft.com/office/drawing/2014/main" id="{C38AB6A4-D4B2-47E4-8254-548B2650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3632201"/>
            <a:ext cx="57479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AR" b="1" dirty="0"/>
              <a:t>EN COMPETENCIA</a:t>
            </a:r>
          </a:p>
          <a:p>
            <a:pPr eaLnBrk="1" hangingPunct="1">
              <a:buFontTx/>
              <a:buChar char="•"/>
            </a:pPr>
            <a:endParaRPr lang="es-ES" altLang="es-AR" b="1" dirty="0"/>
          </a:p>
          <a:p>
            <a:pPr eaLnBrk="1" hangingPunct="1">
              <a:buFontTx/>
              <a:buChar char="•"/>
            </a:pPr>
            <a:r>
              <a:rPr lang="es-ES" altLang="es-AR" b="1" dirty="0"/>
              <a:t>PERIODO DE ENTRENAMIENTO</a:t>
            </a:r>
          </a:p>
          <a:p>
            <a:pPr eaLnBrk="1" hangingPunct="1">
              <a:buFontTx/>
              <a:buChar char="•"/>
            </a:pPr>
            <a:endParaRPr lang="es-MX" altLang="es-AR" b="1" dirty="0"/>
          </a:p>
          <a:p>
            <a:pPr eaLnBrk="1" hangingPunct="1">
              <a:buFontTx/>
              <a:buChar char="•"/>
            </a:pPr>
            <a:r>
              <a:rPr lang="es-MX" altLang="es-AR" b="1" dirty="0"/>
              <a:t>RECUPERACIÓN Y MANTENIMIENTO</a:t>
            </a:r>
            <a:endParaRPr lang="es-ES" altLang="es-A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21CD280B-EB9D-4D17-AD75-36417ACB7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369"/>
            <a:ext cx="1184433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AR" sz="2800" dirty="0">
                <a:solidFill>
                  <a:schemeClr val="tx1"/>
                </a:solidFill>
              </a:rPr>
              <a:t>Alimentación para el rendimiento deportivo depende: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3C116ACF-D15B-4080-A0B1-1ED1999B2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412875"/>
            <a:ext cx="374332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Sexo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Edad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Peso corporal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Costumbres alimenticias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Estilo de vida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Entorno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Tipo de entrenamiento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AR" sz="2400" dirty="0"/>
              <a:t>Deporte practicado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AR" sz="2400" dirty="0"/>
              <a:t>Estado actual del atleta</a:t>
            </a:r>
            <a:endParaRPr lang="es-ES" altLang="es-AR" sz="2400" dirty="0"/>
          </a:p>
          <a:p>
            <a:pPr eaLnBrk="1" hangingPunct="1">
              <a:lnSpc>
                <a:spcPct val="90000"/>
              </a:lnSpc>
            </a:pPr>
            <a:endParaRPr lang="es-ES" altLang="es-AR" sz="2400" dirty="0">
              <a:solidFill>
                <a:schemeClr val="bg1"/>
              </a:solidFill>
            </a:endParaRPr>
          </a:p>
        </p:txBody>
      </p:sp>
      <p:pic>
        <p:nvPicPr>
          <p:cNvPr id="23556" name="Picture 7" descr="monito">
            <a:extLst>
              <a:ext uri="{FF2B5EF4-FFF2-40B4-BE49-F238E27FC236}">
                <a16:creationId xmlns="" xmlns:a16="http://schemas.microsoft.com/office/drawing/2014/main" id="{24C23D2F-FBA3-4BA6-A343-4D4224CA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27" y="2272287"/>
            <a:ext cx="190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="" xmlns:a16="http://schemas.microsoft.com/office/drawing/2014/main" id="{B5362659-7FF0-4D75-A0BB-A1FFB0AE7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877" y="1196976"/>
            <a:ext cx="3246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altLang="es-AR" dirty="0">
                <a:solidFill>
                  <a:srgbClr val="FFFF00"/>
                </a:solidFill>
              </a:rPr>
              <a:t>Ingesta energética suficiente</a:t>
            </a:r>
          </a:p>
          <a:p>
            <a:pPr algn="ctr"/>
            <a:r>
              <a:rPr lang="es-MX" altLang="es-AR" dirty="0">
                <a:solidFill>
                  <a:srgbClr val="FFFF00"/>
                </a:solidFill>
              </a:rPr>
              <a:t>Para gasto energético</a:t>
            </a:r>
            <a:endParaRPr lang="es-ES" altLang="es-AR" dirty="0">
              <a:solidFill>
                <a:srgbClr val="FFFF00"/>
              </a:solidFill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="" xmlns:a16="http://schemas.microsoft.com/office/drawing/2014/main" id="{3FD21B98-97BD-4354-A587-41E8A252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9699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AR" altLang="es-AR">
              <a:solidFill>
                <a:srgbClr val="FFFF00"/>
              </a:solidFill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="" xmlns:a16="http://schemas.microsoft.com/office/drawing/2014/main" id="{7B3974E1-5ED9-4AA3-A4C2-15B33897B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125" y="1240909"/>
            <a:ext cx="3494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s-AR" dirty="0">
                <a:solidFill>
                  <a:srgbClr val="FFFF00"/>
                </a:solidFill>
              </a:rPr>
              <a:t>Tipo y cantidad de nutrimentos</a:t>
            </a:r>
            <a:endParaRPr lang="es-ES" altLang="es-AR" dirty="0">
              <a:solidFill>
                <a:srgbClr val="FFFF00"/>
              </a:solidFill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="" xmlns:a16="http://schemas.microsoft.com/office/drawing/2014/main" id="{5D45C6C9-D4D5-46DF-B691-061A0A0D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6092825"/>
            <a:ext cx="5646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s-AR" dirty="0">
                <a:solidFill>
                  <a:srgbClr val="FFC000"/>
                </a:solidFill>
                <a:highlight>
                  <a:srgbClr val="000000"/>
                </a:highlight>
              </a:rPr>
              <a:t>Estrategia de aporte y reabastecimiento de energía</a:t>
            </a:r>
            <a:endParaRPr lang="es-ES" altLang="es-AR" dirty="0">
              <a:solidFill>
                <a:srgbClr val="FFC000"/>
              </a:solidFill>
              <a:highlight>
                <a:srgbClr val="000000"/>
              </a:highlight>
            </a:endParaRPr>
          </a:p>
        </p:txBody>
      </p:sp>
      <p:sp>
        <p:nvSpPr>
          <p:cNvPr id="23561" name="Line 9">
            <a:extLst>
              <a:ext uri="{FF2B5EF4-FFF2-40B4-BE49-F238E27FC236}">
                <a16:creationId xmlns="" xmlns:a16="http://schemas.microsoft.com/office/drawing/2014/main" id="{EFA95C0B-D6C1-4DC4-A934-14C93044B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1916114"/>
            <a:ext cx="0" cy="3889375"/>
          </a:xfrm>
          <a:prstGeom prst="line">
            <a:avLst/>
          </a:prstGeom>
          <a:noFill/>
          <a:ln w="3175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3" name="Line 11">
            <a:extLst>
              <a:ext uri="{FF2B5EF4-FFF2-40B4-BE49-F238E27FC236}">
                <a16:creationId xmlns="" xmlns:a16="http://schemas.microsoft.com/office/drawing/2014/main" id="{FACDD160-C6FA-4D8F-BBE5-5D8174D4F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5263" y="1916114"/>
            <a:ext cx="0" cy="3889375"/>
          </a:xfrm>
          <a:prstGeom prst="line">
            <a:avLst/>
          </a:prstGeom>
          <a:noFill/>
          <a:ln w="31750" cap="rnd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867CE640-0F06-4C29-99F3-17C2D1AB4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¿Cómo se calcula una Dieta?</a:t>
            </a:r>
            <a:endParaRPr lang="es-ES" altLang="es-AR" dirty="0">
              <a:solidFill>
                <a:schemeClr val="tx1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5A359609-6FE6-4ED0-9C9E-144554367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AR" dirty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es-ES_tradnl" altLang="es-AR" dirty="0">
                <a:solidFill>
                  <a:schemeClr val="bg1"/>
                </a:solidFill>
              </a:rPr>
              <a:t>   </a:t>
            </a:r>
            <a:r>
              <a:rPr lang="es-ES_tradnl" altLang="es-AR" sz="2400" dirty="0"/>
              <a:t>Partiendo del historial clínico-deportivo individual se determinarán:</a:t>
            </a:r>
          </a:p>
          <a:p>
            <a:pPr eaLnBrk="1" hangingPunct="1"/>
            <a:endParaRPr lang="es-ES_tradnl" altLang="es-AR" sz="2400" dirty="0"/>
          </a:p>
          <a:p>
            <a:pPr lvl="1" eaLnBrk="1" hangingPunct="1"/>
            <a:r>
              <a:rPr lang="es-ES_tradnl" altLang="es-AR" sz="2400" dirty="0"/>
              <a:t>Cálculo del </a:t>
            </a:r>
            <a:r>
              <a:rPr lang="es-ES_tradnl" altLang="es-AR" sz="2400" dirty="0">
                <a:solidFill>
                  <a:schemeClr val="bg2"/>
                </a:solidFill>
                <a:highlight>
                  <a:srgbClr val="FFFF00"/>
                </a:highlight>
              </a:rPr>
              <a:t>Requerimiento Energético</a:t>
            </a:r>
          </a:p>
          <a:p>
            <a:pPr lvl="1" eaLnBrk="1" hangingPunct="1"/>
            <a:r>
              <a:rPr lang="es-ES_tradnl" altLang="es-AR" sz="2400" dirty="0"/>
              <a:t>Cálculo del </a:t>
            </a:r>
            <a:r>
              <a:rPr lang="es-ES_tradnl" altLang="es-AR" sz="2400" dirty="0">
                <a:solidFill>
                  <a:schemeClr val="bg2"/>
                </a:solidFill>
                <a:highlight>
                  <a:srgbClr val="FFFF00"/>
                </a:highlight>
              </a:rPr>
              <a:t>Requerimiento Nutrimental</a:t>
            </a:r>
          </a:p>
          <a:p>
            <a:pPr lvl="1" eaLnBrk="1" hangingPunct="1">
              <a:buFontTx/>
              <a:buNone/>
            </a:pPr>
            <a:endParaRPr lang="es-ES" alt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4622643C-B00C-4EB9-900F-5FCAC5048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s-AR" sz="3600" dirty="0">
                <a:solidFill>
                  <a:schemeClr val="tx1"/>
                </a:solidFill>
              </a:rPr>
              <a:t>¿Qué es el Requerimiento Energético?</a:t>
            </a:r>
            <a:endParaRPr lang="es-ES" altLang="es-AR" sz="3600" dirty="0">
              <a:solidFill>
                <a:schemeClr val="tx1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55D5BB7F-58C5-4DC7-AB82-CB3C3D21A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9438" y="1663700"/>
            <a:ext cx="8229600" cy="30956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_tradnl" altLang="es-AR" dirty="0"/>
          </a:p>
          <a:p>
            <a:pPr algn="just" eaLnBrk="1" hangingPunct="1">
              <a:lnSpc>
                <a:spcPct val="90000"/>
              </a:lnSpc>
            </a:pPr>
            <a:r>
              <a:rPr lang="es-ES_tradnl" altLang="es-AR" sz="2400" dirty="0"/>
              <a:t>Es la cantidad de energía necesaria para cumplir con las necesidades fisiológicas, metabólicas y de actividad diaria de un individuo. Dicha energía se determina en kilocalorías por día.</a:t>
            </a:r>
          </a:p>
          <a:p>
            <a:pPr algn="just" eaLnBrk="1" hangingPunct="1">
              <a:lnSpc>
                <a:spcPct val="90000"/>
              </a:lnSpc>
            </a:pPr>
            <a:endParaRPr lang="es-MX" altLang="es-AR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s-MX" altLang="es-AR" dirty="0">
              <a:solidFill>
                <a:schemeClr val="bg1"/>
              </a:solidFill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="" xmlns:a16="http://schemas.microsoft.com/office/drawing/2014/main" id="{E06C7487-E94F-419C-ACBF-31506137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815" y="5013325"/>
            <a:ext cx="8233023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MX" altLang="es-AR" sz="2400" dirty="0">
                <a:solidFill>
                  <a:srgbClr val="FFFF00"/>
                </a:solidFill>
              </a:rPr>
              <a:t>Recomendación: Realizar 4-6 o más ingestas de alimento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MX" altLang="es-AR" sz="2400" dirty="0">
                <a:solidFill>
                  <a:srgbClr val="FFFF00"/>
                </a:solidFill>
              </a:rPr>
              <a:t>para cubrir el requerimiento energético. </a:t>
            </a:r>
            <a:endParaRPr lang="es-ES" altLang="es-AR" sz="2400" dirty="0">
              <a:solidFill>
                <a:srgbClr val="FFFF00"/>
              </a:solidFill>
            </a:endParaRPr>
          </a:p>
          <a:p>
            <a:pPr algn="ctr"/>
            <a:endParaRPr lang="es-ES" alt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CC32A63E-8144-48EC-B3A4-4D02D31AB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666" y="504482"/>
            <a:ext cx="9291215" cy="10492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AR" sz="3600" dirty="0">
                <a:solidFill>
                  <a:schemeClr val="tx1"/>
                </a:solidFill>
              </a:rPr>
              <a:t>¿Qué es el Requerimiento Nutrimental?</a:t>
            </a:r>
            <a:endParaRPr lang="es-ES" altLang="es-AR" sz="3600" dirty="0">
              <a:solidFill>
                <a:schemeClr val="tx1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726D6BD4-112E-4380-933E-6AC0E53C5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150" y="2144714"/>
            <a:ext cx="8678863" cy="390876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AR" sz="2400" dirty="0"/>
              <a:t>Es la cantidad de sustratos nutricionales que debe de administrarse a un individuo para la conservación de la homeostasis; así como para promover las variaciones metabólicas deseables en él. </a:t>
            </a:r>
          </a:p>
          <a:p>
            <a:pPr eaLnBrk="1" hangingPunct="1"/>
            <a:endParaRPr lang="es-ES_tradnl" altLang="es-AR" sz="2400" dirty="0"/>
          </a:p>
          <a:p>
            <a:pPr eaLnBrk="1" hangingPunct="1"/>
            <a:r>
              <a:rPr lang="es-ES_tradnl" altLang="es-AR" sz="2400" dirty="0"/>
              <a:t>Dicho requerimiento se determina en gramos de nutrimento por día. </a:t>
            </a:r>
            <a:endParaRPr lang="es-ES" altLang="es-A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6B2CD3C4-FDE0-40A8-912B-AF1A43FF2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¿Nutrientes o Nutrimentos?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="" xmlns:a16="http://schemas.microsoft.com/office/drawing/2014/main" id="{782A2222-2BFC-4AFA-A14F-CA832CEC2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ES_tradnl" altLang="es-AR" sz="2800" b="1" dirty="0">
                <a:solidFill>
                  <a:schemeClr val="bg2"/>
                </a:solidFill>
                <a:highlight>
                  <a:srgbClr val="FFFF00"/>
                </a:highlight>
              </a:rPr>
              <a:t>Nutrimento</a:t>
            </a:r>
            <a:r>
              <a:rPr lang="es-ES_tradnl" altLang="es-AR" sz="2800" dirty="0"/>
              <a:t>: Sustancia de tipo orgánica, inorgánica u organometálica de estructura química conocida y con funciones bien determinadas pertenecientes al grupo de biomoléculas las cuales se clasifican en Oligoelementos y en el grupo de los </a:t>
            </a:r>
            <a:r>
              <a:rPr lang="es-ES_tradnl" altLang="es-AR" sz="2800" dirty="0" err="1"/>
              <a:t>Vitanutrientes</a:t>
            </a:r>
            <a:r>
              <a:rPr lang="es-ES_tradnl" altLang="es-AR" sz="2800" dirty="0"/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98DF1E1-C02D-4CAA-8719-E2284C476015}"/>
              </a:ext>
            </a:extLst>
          </p:cNvPr>
          <p:cNvSpPr/>
          <p:nvPr/>
        </p:nvSpPr>
        <p:spPr>
          <a:xfrm>
            <a:off x="873918" y="314327"/>
            <a:ext cx="10444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SALUD</a:t>
            </a:r>
          </a:p>
          <a:p>
            <a:r>
              <a:rPr lang="es-AR" sz="2800" dirty="0"/>
              <a:t>Es el completo bienestar físico, mental y social del ser Humano y no solamente la ausencia de enfermedad o afección.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0516EBE-27A8-4312-8A79-4E42E8CE47B5}"/>
              </a:ext>
            </a:extLst>
          </p:cNvPr>
          <p:cNvSpPr/>
          <p:nvPr/>
        </p:nvSpPr>
        <p:spPr>
          <a:xfrm>
            <a:off x="873918" y="1928589"/>
            <a:ext cx="104441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ALIMENTO</a:t>
            </a:r>
          </a:p>
          <a:p>
            <a:r>
              <a:rPr lang="es-AR" sz="2800" dirty="0"/>
              <a:t>Es toda sustancia natural o procesada de origen Animal, vegetal o mineral, que una vez ingerida proporciona al organismo principios nutritivos o nutrientes</a:t>
            </a:r>
            <a:r>
              <a:rPr lang="es-AR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7BB8DD2-DA2D-4B18-B582-383778F9264E}"/>
              </a:ext>
            </a:extLst>
          </p:cNvPr>
          <p:cNvSpPr/>
          <p:nvPr/>
        </p:nvSpPr>
        <p:spPr>
          <a:xfrm>
            <a:off x="771524" y="3973740"/>
            <a:ext cx="110156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4000" dirty="0">
                <a:solidFill>
                  <a:prstClr val="white"/>
                </a:solidFill>
              </a:rPr>
              <a:t>NUTRIENTE</a:t>
            </a:r>
          </a:p>
          <a:p>
            <a:pPr lvl="0"/>
            <a:r>
              <a:rPr lang="es-AR" sz="2800" dirty="0">
                <a:solidFill>
                  <a:prstClr val="white"/>
                </a:solidFill>
              </a:rPr>
              <a:t>Son sustancias químicas que están contenidas en los alimentos y que al ser utilizados por el organismo, sirven para mantener la vida y el crecimiento</a:t>
            </a:r>
            <a:r>
              <a:rPr lang="es-AR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30914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33A62BC1-6ABF-4C83-8027-C07B49E8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Clasificación de los Nutrimentos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="" xmlns:a16="http://schemas.microsoft.com/office/drawing/2014/main" id="{DC12C084-E626-49DD-86FF-AAFD9578F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1403350"/>
            <a:ext cx="9749821" cy="4062995"/>
          </a:xfrm>
        </p:spPr>
        <p:txBody>
          <a:bodyPr/>
          <a:lstStyle/>
          <a:p>
            <a:pPr eaLnBrk="1" hangingPunct="1"/>
            <a:r>
              <a:rPr lang="es-ES_tradnl" altLang="es-AR" dirty="0"/>
              <a:t>Energéticos</a:t>
            </a:r>
          </a:p>
          <a:p>
            <a:pPr lvl="1" eaLnBrk="1" hangingPunct="1"/>
            <a:r>
              <a:rPr lang="es-ES_tradnl" altLang="es-AR" sz="2000" dirty="0">
                <a:solidFill>
                  <a:srgbClr val="FF9933"/>
                </a:solidFill>
              </a:rPr>
              <a:t>Nitrogenados</a:t>
            </a:r>
          </a:p>
          <a:p>
            <a:pPr lvl="2"/>
            <a:r>
              <a:rPr lang="es-ES_tradnl" altLang="es-AR" sz="2400" b="1" dirty="0" err="1" smtClean="0">
                <a:solidFill>
                  <a:srgbClr val="FFFF00"/>
                </a:solidFill>
              </a:rPr>
              <a:t>Proteinas</a:t>
            </a:r>
            <a:endParaRPr lang="es-ES_tradnl" altLang="es-AR" sz="2400" b="1" dirty="0">
              <a:solidFill>
                <a:srgbClr val="FFFF00"/>
              </a:solidFill>
            </a:endParaRPr>
          </a:p>
          <a:p>
            <a:pPr lvl="2" eaLnBrk="1" hangingPunct="1"/>
            <a:r>
              <a:rPr lang="es-ES_tradnl" altLang="es-AR" sz="2000" b="1" dirty="0"/>
              <a:t>Aminoácidos</a:t>
            </a:r>
          </a:p>
          <a:p>
            <a:pPr lvl="2" eaLnBrk="1" hangingPunct="1"/>
            <a:r>
              <a:rPr lang="es-ES_tradnl" altLang="es-AR" sz="2000" b="1" dirty="0"/>
              <a:t>Ácidos Nucleicos (Purinas y Pirimidinas)</a:t>
            </a:r>
          </a:p>
          <a:p>
            <a:pPr lvl="2" eaLnBrk="1" hangingPunct="1"/>
            <a:r>
              <a:rPr lang="es-ES_tradnl" altLang="es-AR" sz="2000" dirty="0"/>
              <a:t>Aminas</a:t>
            </a:r>
          </a:p>
          <a:p>
            <a:pPr lvl="2" eaLnBrk="1" hangingPunct="1"/>
            <a:r>
              <a:rPr lang="es-ES_tradnl" altLang="es-AR" sz="2000" dirty="0"/>
              <a:t>Amidas</a:t>
            </a:r>
          </a:p>
          <a:p>
            <a:pPr lvl="2" eaLnBrk="1" hangingPunct="1"/>
            <a:r>
              <a:rPr lang="es-ES_tradnl" altLang="es-AR" sz="2000" dirty="0"/>
              <a:t>Nucleótidos</a:t>
            </a:r>
          </a:p>
          <a:p>
            <a:pPr lvl="2" eaLnBrk="1" hangingPunct="1"/>
            <a:r>
              <a:rPr lang="es-ES_tradnl" altLang="es-AR" sz="2000" dirty="0"/>
              <a:t>Poliaminas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8C425088-E909-4033-9DB0-B2037104F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Clasificación de los Nutrimentos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="" xmlns:a16="http://schemas.microsoft.com/office/drawing/2014/main" id="{8A070A09-B5CF-437D-86D9-FE510644B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9609" y="1024440"/>
            <a:ext cx="11252790" cy="5684704"/>
          </a:xfrm>
        </p:spPr>
        <p:txBody>
          <a:bodyPr>
            <a:noAutofit/>
          </a:bodyPr>
          <a:lstStyle/>
          <a:p>
            <a:pPr lvl="1" eaLnBrk="1" hangingPunct="1">
              <a:buNone/>
            </a:pPr>
            <a:r>
              <a:rPr lang="es-ES_tradnl" altLang="es-AR" sz="2000" dirty="0">
                <a:solidFill>
                  <a:srgbClr val="FF9933"/>
                </a:solidFill>
              </a:rPr>
              <a:t>No Nitrogenados</a:t>
            </a:r>
          </a:p>
          <a:p>
            <a:pPr lvl="2" eaLnBrk="1" hangingPunct="1"/>
            <a:r>
              <a:rPr lang="es-ES_tradnl" altLang="es-AR" sz="2400" dirty="0">
                <a:solidFill>
                  <a:srgbClr val="FFFF00"/>
                </a:solidFill>
              </a:rPr>
              <a:t>Carbohidratos</a:t>
            </a:r>
          </a:p>
          <a:p>
            <a:pPr lvl="3" eaLnBrk="1" hangingPunct="1"/>
            <a:r>
              <a:rPr lang="es-ES_tradnl" altLang="es-AR" sz="2000" dirty="0"/>
              <a:t>Monosacáridos </a:t>
            </a:r>
          </a:p>
          <a:p>
            <a:pPr lvl="3" eaLnBrk="1" hangingPunct="1"/>
            <a:r>
              <a:rPr lang="es-ES_tradnl" altLang="es-AR" sz="2000" dirty="0"/>
              <a:t>Disacáridos</a:t>
            </a:r>
          </a:p>
          <a:p>
            <a:pPr lvl="3" eaLnBrk="1" hangingPunct="1"/>
            <a:r>
              <a:rPr lang="es-ES_tradnl" altLang="es-AR" sz="2000" dirty="0"/>
              <a:t>Oligosacáridos</a:t>
            </a:r>
          </a:p>
          <a:p>
            <a:pPr lvl="3" eaLnBrk="1" hangingPunct="1"/>
            <a:r>
              <a:rPr lang="es-ES_tradnl" altLang="es-AR" sz="2000" dirty="0"/>
              <a:t>Polisacáridos</a:t>
            </a:r>
          </a:p>
          <a:p>
            <a:pPr lvl="4" eaLnBrk="1" hangingPunct="1"/>
            <a:r>
              <a:rPr lang="es-ES_tradnl" altLang="es-AR" sz="2000" dirty="0"/>
              <a:t>Almidones</a:t>
            </a:r>
          </a:p>
          <a:p>
            <a:pPr lvl="4" eaLnBrk="1" hangingPunct="1"/>
            <a:r>
              <a:rPr lang="es-ES_tradnl" altLang="es-AR" sz="2000" dirty="0"/>
              <a:t>Fibra</a:t>
            </a:r>
          </a:p>
          <a:p>
            <a:pPr marL="914400" lvl="2" indent="0" eaLnBrk="1" hangingPunct="1">
              <a:buNone/>
            </a:pPr>
            <a:r>
              <a:rPr lang="es-ES_tradnl" altLang="es-AR" sz="2400" dirty="0">
                <a:solidFill>
                  <a:srgbClr val="FFFF00"/>
                </a:solidFill>
              </a:rPr>
              <a:t>Lípidos</a:t>
            </a:r>
          </a:p>
          <a:p>
            <a:pPr lvl="3" eaLnBrk="1" hangingPunct="1"/>
            <a:r>
              <a:rPr lang="es-ES_tradnl" altLang="es-AR" sz="2000" dirty="0"/>
              <a:t>Saturados</a:t>
            </a:r>
          </a:p>
          <a:p>
            <a:pPr lvl="3" eaLnBrk="1" hangingPunct="1"/>
            <a:r>
              <a:rPr lang="es-ES_tradnl" altLang="es-AR" sz="2000" dirty="0"/>
              <a:t>Monoinsaturados</a:t>
            </a:r>
          </a:p>
          <a:p>
            <a:pPr lvl="3" eaLnBrk="1" hangingPunct="1"/>
            <a:r>
              <a:rPr lang="es-ES_tradnl" altLang="es-AR" sz="2000" dirty="0"/>
              <a:t>Poliinsaturados</a:t>
            </a:r>
          </a:p>
          <a:p>
            <a:pPr lvl="4" eaLnBrk="1" hangingPunct="1"/>
            <a:r>
              <a:rPr lang="es-ES_tradnl" altLang="es-AR" sz="2000" dirty="0" err="1"/>
              <a:t>Cis</a:t>
            </a:r>
            <a:r>
              <a:rPr lang="es-ES_tradnl" altLang="es-AR" sz="2000" dirty="0"/>
              <a:t> y Trans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76E65B84-DF22-42D2-94CB-04133F28A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Clasificación de los Nutrimentos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="" xmlns:a16="http://schemas.microsoft.com/office/drawing/2014/main" id="{F2FBF19B-E38F-4A29-807B-DA21C9197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AR" b="1" dirty="0">
                <a:solidFill>
                  <a:srgbClr val="FFFF00"/>
                </a:solidFill>
              </a:rPr>
              <a:t>No Energéticos</a:t>
            </a:r>
          </a:p>
          <a:p>
            <a:pPr lvl="1" eaLnBrk="1" hangingPunct="1"/>
            <a:r>
              <a:rPr lang="es-ES_tradnl" altLang="es-AR" sz="2000" dirty="0">
                <a:solidFill>
                  <a:srgbClr val="FF9933"/>
                </a:solidFill>
              </a:rPr>
              <a:t>Vitaminas                 </a:t>
            </a:r>
          </a:p>
          <a:p>
            <a:pPr lvl="2" eaLnBrk="1" hangingPunct="1"/>
            <a:r>
              <a:rPr lang="es-ES_tradnl" altLang="es-AR" sz="2000" dirty="0">
                <a:solidFill>
                  <a:srgbClr val="FF9933"/>
                </a:solidFill>
              </a:rPr>
              <a:t>Liposolubles</a:t>
            </a:r>
          </a:p>
          <a:p>
            <a:pPr lvl="3" eaLnBrk="1" hangingPunct="1"/>
            <a:r>
              <a:rPr lang="es-ES_tradnl" altLang="es-AR" sz="2000" dirty="0"/>
              <a:t>Complejo A (</a:t>
            </a:r>
            <a:r>
              <a:rPr lang="es-ES_tradnl" altLang="es-AR" sz="2000" dirty="0" err="1">
                <a:latin typeface="Symbol" panose="05050102010706020507" pitchFamily="18" charset="2"/>
              </a:rPr>
              <a:t>a,b,g</a:t>
            </a:r>
            <a:r>
              <a:rPr lang="es-ES_tradnl" altLang="es-AR" sz="2000" dirty="0">
                <a:latin typeface="Symbol" panose="05050102010706020507" pitchFamily="18" charset="2"/>
              </a:rPr>
              <a:t> </a:t>
            </a:r>
            <a:r>
              <a:rPr lang="es-ES_tradnl" altLang="es-AR" sz="2000" dirty="0"/>
              <a:t>y</a:t>
            </a:r>
            <a:r>
              <a:rPr lang="es-ES_tradnl" altLang="es-AR" sz="2000" dirty="0">
                <a:latin typeface="Symbol" panose="05050102010706020507" pitchFamily="18" charset="2"/>
              </a:rPr>
              <a:t> d</a:t>
            </a:r>
            <a:r>
              <a:rPr lang="es-ES_tradnl" altLang="es-AR" sz="2000" dirty="0"/>
              <a:t> caroteno, zeaxantina, licopeno y luteína)</a:t>
            </a:r>
          </a:p>
          <a:p>
            <a:pPr lvl="3" eaLnBrk="1" hangingPunct="1"/>
            <a:r>
              <a:rPr lang="es-ES_tradnl" altLang="es-AR" sz="2000" dirty="0"/>
              <a:t>Complejo D ( D1 </a:t>
            </a:r>
            <a:r>
              <a:rPr lang="es-ES_tradnl" altLang="es-AR" sz="2000" dirty="0" err="1"/>
              <a:t>hidroxicalciferol</a:t>
            </a:r>
            <a:r>
              <a:rPr lang="es-ES_tradnl" altLang="es-AR" sz="2000" dirty="0"/>
              <a:t>, D2 </a:t>
            </a:r>
            <a:r>
              <a:rPr lang="es-ES_tradnl" altLang="es-AR" sz="2000" dirty="0" err="1"/>
              <a:t>ergocalciferol</a:t>
            </a:r>
            <a:r>
              <a:rPr lang="es-ES_tradnl" altLang="es-AR" sz="2000" dirty="0"/>
              <a:t> y D3 colecalciferol)</a:t>
            </a:r>
          </a:p>
          <a:p>
            <a:pPr lvl="3" eaLnBrk="1" hangingPunct="1"/>
            <a:r>
              <a:rPr lang="es-ES_tradnl" altLang="es-AR" sz="2000" dirty="0"/>
              <a:t>Complejo E (</a:t>
            </a:r>
            <a:r>
              <a:rPr lang="es-ES_tradnl" altLang="es-AR" sz="2000" dirty="0" err="1">
                <a:latin typeface="Symbol" panose="05050102010706020507" pitchFamily="18" charset="2"/>
              </a:rPr>
              <a:t>a,b,g</a:t>
            </a:r>
            <a:r>
              <a:rPr lang="es-ES_tradnl" altLang="es-AR" sz="2000" dirty="0">
                <a:latin typeface="Symbol" panose="05050102010706020507" pitchFamily="18" charset="2"/>
              </a:rPr>
              <a:t> </a:t>
            </a:r>
            <a:r>
              <a:rPr lang="es-ES_tradnl" altLang="es-AR" sz="2000" dirty="0"/>
              <a:t>y</a:t>
            </a:r>
            <a:r>
              <a:rPr lang="es-ES_tradnl" altLang="es-AR" sz="2000" dirty="0">
                <a:latin typeface="Symbol" panose="05050102010706020507" pitchFamily="18" charset="2"/>
              </a:rPr>
              <a:t> d</a:t>
            </a:r>
            <a:r>
              <a:rPr lang="es-ES_tradnl" altLang="es-AR" sz="2000" dirty="0"/>
              <a:t> tocoferoles y tocotrienoles)</a:t>
            </a:r>
          </a:p>
          <a:p>
            <a:pPr lvl="3" eaLnBrk="1" hangingPunct="1"/>
            <a:r>
              <a:rPr lang="es-ES_tradnl" altLang="es-AR" sz="2000" dirty="0"/>
              <a:t>Vitamina  K (K1 </a:t>
            </a:r>
            <a:r>
              <a:rPr lang="es-ES_tradnl" altLang="es-AR" sz="2000" dirty="0" err="1"/>
              <a:t>Filoquinona</a:t>
            </a:r>
            <a:r>
              <a:rPr lang="es-ES_tradnl" altLang="es-AR" sz="2000" dirty="0"/>
              <a:t> y K2 </a:t>
            </a:r>
            <a:r>
              <a:rPr lang="es-ES_tradnl" altLang="es-AR" sz="2000" dirty="0" err="1"/>
              <a:t>Menaquinona</a:t>
            </a:r>
            <a:r>
              <a:rPr lang="es-ES_tradnl" altLang="es-AR" sz="2000" dirty="0"/>
              <a:t>)</a:t>
            </a:r>
          </a:p>
          <a:p>
            <a:pPr lvl="3" eaLnBrk="1" hangingPunct="1"/>
            <a:endParaRPr lang="es-ES_tradnl" alt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6ACBAEE3-F1AB-477B-B34D-EFF840401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Clasificación de los Nutrimentos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10092715-8F4B-4CA7-8861-395611A3E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 eaLnBrk="1" hangingPunct="1"/>
            <a:r>
              <a:rPr lang="es-ES_tradnl" altLang="es-AR" sz="2400" dirty="0">
                <a:solidFill>
                  <a:srgbClr val="FF9933"/>
                </a:solidFill>
              </a:rPr>
              <a:t>Hidrosolubles</a:t>
            </a:r>
          </a:p>
          <a:p>
            <a:pPr lvl="3" algn="just" eaLnBrk="1" hangingPunct="1"/>
            <a:r>
              <a:rPr lang="es-ES_tradnl" altLang="es-AR" sz="2400" dirty="0"/>
              <a:t>Complejo B (B1 Tiamina, B2 Riboflavina, B3 Niacina, B5 Piridoxina y Piridoxal </a:t>
            </a:r>
            <a:r>
              <a:rPr lang="es-ES_tradnl" altLang="es-AR" sz="2400" dirty="0" err="1"/>
              <a:t>Piridoxamina</a:t>
            </a:r>
            <a:r>
              <a:rPr lang="es-ES_tradnl" altLang="es-AR" sz="2400" dirty="0"/>
              <a:t>, B6 </a:t>
            </a:r>
            <a:r>
              <a:rPr lang="es-ES_tradnl" altLang="es-AR" sz="2400" dirty="0" err="1"/>
              <a:t>Pantetina</a:t>
            </a:r>
            <a:r>
              <a:rPr lang="es-ES_tradnl" altLang="es-AR" sz="2400" dirty="0"/>
              <a:t> y Ácido Pantoténico, B12 Cobalamina, Hidroxocobalamina y Cianocobalamina, Colina, Inositol, PABA, Acido </a:t>
            </a:r>
            <a:r>
              <a:rPr lang="es-ES_tradnl" altLang="es-AR" sz="2400" dirty="0" err="1"/>
              <a:t>Tetrahidrofólico</a:t>
            </a:r>
            <a:r>
              <a:rPr lang="es-ES_tradnl" altLang="es-AR" sz="2400" dirty="0"/>
              <a:t>, Biotina, L-Carnitina y Ácido Alfa </a:t>
            </a:r>
            <a:r>
              <a:rPr lang="es-ES_tradnl" altLang="es-AR" sz="2400" dirty="0" err="1"/>
              <a:t>Lipóico</a:t>
            </a:r>
            <a:r>
              <a:rPr lang="es-ES_tradnl" altLang="es-AR" sz="2400" dirty="0"/>
              <a:t>.</a:t>
            </a:r>
          </a:p>
          <a:p>
            <a:pPr lvl="3" algn="just" eaLnBrk="1" hangingPunct="1"/>
            <a:r>
              <a:rPr lang="es-ES_tradnl" altLang="es-AR" sz="2400" dirty="0"/>
              <a:t>Vitamina C </a:t>
            </a:r>
            <a:r>
              <a:rPr lang="es-ES_tradnl" altLang="es-AR" sz="2400" dirty="0" err="1"/>
              <a:t>ó</a:t>
            </a:r>
            <a:r>
              <a:rPr lang="es-ES_tradnl" altLang="es-AR" sz="2400" dirty="0"/>
              <a:t> Ácido Ascórbico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4984A87C-9142-4B89-BA1A-092D66281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7279" y="178643"/>
            <a:ext cx="9291215" cy="1049235"/>
          </a:xfrm>
        </p:spPr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Clasificación de los Nutrimentos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="" xmlns:a16="http://schemas.microsoft.com/office/drawing/2014/main" id="{A5555133-02BD-49F7-9FCD-BEFACFFF4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eaLnBrk="1" hangingPunct="1"/>
            <a:r>
              <a:rPr lang="es-ES_tradnl" altLang="es-AR" sz="2800" dirty="0">
                <a:solidFill>
                  <a:srgbClr val="FF9933"/>
                </a:solidFill>
              </a:rPr>
              <a:t>Micronutrientes</a:t>
            </a:r>
          </a:p>
          <a:p>
            <a:pPr lvl="1" eaLnBrk="1" hangingPunct="1"/>
            <a:r>
              <a:rPr lang="es-ES_tradnl" altLang="es-AR" sz="2800" dirty="0"/>
              <a:t>Calcio</a:t>
            </a:r>
          </a:p>
          <a:p>
            <a:pPr lvl="1" eaLnBrk="1" hangingPunct="1"/>
            <a:r>
              <a:rPr lang="es-ES_tradnl" altLang="es-AR" sz="2800" dirty="0"/>
              <a:t>Sodio</a:t>
            </a:r>
          </a:p>
          <a:p>
            <a:pPr lvl="1" eaLnBrk="1" hangingPunct="1"/>
            <a:r>
              <a:rPr lang="es-ES_tradnl" altLang="es-AR" sz="2800" dirty="0"/>
              <a:t>Fósforo</a:t>
            </a:r>
          </a:p>
          <a:p>
            <a:pPr lvl="1" eaLnBrk="1" hangingPunct="1"/>
            <a:r>
              <a:rPr lang="es-ES_tradnl" altLang="es-AR" sz="2800" dirty="0"/>
              <a:t>Potasio</a:t>
            </a:r>
          </a:p>
          <a:p>
            <a:pPr lvl="1" eaLnBrk="1" hangingPunct="1"/>
            <a:r>
              <a:rPr lang="es-ES_tradnl" altLang="es-AR" sz="2800" dirty="0"/>
              <a:t>Cloro</a:t>
            </a:r>
          </a:p>
          <a:p>
            <a:pPr lvl="1" eaLnBrk="1" hangingPunct="1"/>
            <a:r>
              <a:rPr lang="es-ES_tradnl" altLang="es-AR" sz="2800" dirty="0"/>
              <a:t>Magnesio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22BEE4F7-6068-439D-A6E0-EF2791755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7279" y="133007"/>
            <a:ext cx="9291215" cy="1049235"/>
          </a:xfrm>
        </p:spPr>
        <p:txBody>
          <a:bodyPr/>
          <a:lstStyle/>
          <a:p>
            <a:pPr eaLnBrk="1" hangingPunct="1"/>
            <a:r>
              <a:rPr lang="es-ES_tradnl" altLang="es-AR" dirty="0">
                <a:solidFill>
                  <a:schemeClr val="tx1"/>
                </a:solidFill>
              </a:rPr>
              <a:t>Clasificación de los Nutrimentos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96DB1F53-1E04-426E-A97D-F01998FD6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0392" y="1182242"/>
            <a:ext cx="9291215" cy="3450613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AR" dirty="0">
                <a:solidFill>
                  <a:srgbClr val="FF9933"/>
                </a:solidFill>
              </a:rPr>
              <a:t>Micronutrientes</a:t>
            </a:r>
          </a:p>
          <a:p>
            <a:pPr lvl="1" eaLnBrk="1" hangingPunct="1"/>
            <a:r>
              <a:rPr lang="es-ES_tradnl" altLang="es-AR" sz="2000" dirty="0"/>
              <a:t>Cromo</a:t>
            </a:r>
          </a:p>
          <a:p>
            <a:pPr lvl="1" eaLnBrk="1" hangingPunct="1"/>
            <a:r>
              <a:rPr lang="es-ES_tradnl" altLang="es-AR" sz="2000" dirty="0"/>
              <a:t>Cobalto</a:t>
            </a:r>
          </a:p>
          <a:p>
            <a:pPr lvl="1" eaLnBrk="1" hangingPunct="1"/>
            <a:r>
              <a:rPr lang="es-ES_tradnl" altLang="es-AR" sz="2000" dirty="0"/>
              <a:t>Yodo</a:t>
            </a:r>
          </a:p>
          <a:p>
            <a:pPr lvl="1" eaLnBrk="1" hangingPunct="1"/>
            <a:r>
              <a:rPr lang="es-ES_tradnl" altLang="es-AR" sz="2000" dirty="0"/>
              <a:t>Hierro</a:t>
            </a:r>
          </a:p>
          <a:p>
            <a:pPr lvl="1" eaLnBrk="1" hangingPunct="1"/>
            <a:r>
              <a:rPr lang="es-ES_tradnl" altLang="es-AR" sz="2000" dirty="0"/>
              <a:t>Molibdeno</a:t>
            </a:r>
          </a:p>
          <a:p>
            <a:pPr lvl="1" eaLnBrk="1" hangingPunct="1"/>
            <a:r>
              <a:rPr lang="es-ES_tradnl" altLang="es-AR" sz="2000" dirty="0"/>
              <a:t>Manganeso</a:t>
            </a:r>
          </a:p>
          <a:p>
            <a:pPr lvl="1" eaLnBrk="1" hangingPunct="1"/>
            <a:r>
              <a:rPr lang="es-ES_tradnl" altLang="es-AR" sz="2000" dirty="0"/>
              <a:t>Zinc</a:t>
            </a:r>
          </a:p>
          <a:p>
            <a:pPr lvl="1" eaLnBrk="1" hangingPunct="1"/>
            <a:r>
              <a:rPr lang="es-ES_tradnl" altLang="es-AR" sz="2000" dirty="0"/>
              <a:t>Flúor</a:t>
            </a:r>
          </a:p>
          <a:p>
            <a:pPr lvl="1" eaLnBrk="1" hangingPunct="1"/>
            <a:r>
              <a:rPr lang="es-ES_tradnl" altLang="es-AR" sz="2000" dirty="0"/>
              <a:t>Selenio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981200" y="114300"/>
            <a:ext cx="8229600" cy="928688"/>
          </a:xfrm>
        </p:spPr>
        <p:txBody>
          <a:bodyPr/>
          <a:lstStyle/>
          <a:p>
            <a:r>
              <a:rPr lang="es-MX" dirty="0"/>
              <a:t>AGUA /H2O</a:t>
            </a:r>
            <a:endParaRPr lang="es-ES" dirty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766888" y="3485811"/>
            <a:ext cx="8443912" cy="2640352"/>
          </a:xfrm>
        </p:spPr>
        <p:txBody>
          <a:bodyPr>
            <a:normAutofit/>
          </a:bodyPr>
          <a:lstStyle/>
          <a:p>
            <a:r>
              <a:rPr lang="es-ES" dirty="0"/>
              <a:t>Es un componente esencial para el mantenimiento de la vida que debe ser aportado por la dieta en cantidades muy superiores a las que se producen en el metabolismo. Todas las reacciones químicas del organismo tienen lugar en un medio acuoso; sirve como transportador de nutrientes y vehículo para excretar productos de desecho.</a:t>
            </a:r>
          </a:p>
        </p:txBody>
      </p:sp>
      <p:pic>
        <p:nvPicPr>
          <p:cNvPr id="4" name="Picture 2" descr="F:\agua3.jpg">
            <a:extLst>
              <a:ext uri="{FF2B5EF4-FFF2-40B4-BE49-F238E27FC236}">
                <a16:creationId xmlns="" xmlns:a16="http://schemas.microsoft.com/office/drawing/2014/main" id="{9B570F6C-0740-47AD-88E0-F060C7F4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2400320" cy="2640352"/>
          </a:xfrm>
          <a:prstGeom prst="rect">
            <a:avLst/>
          </a:prstGeom>
          <a:noFill/>
        </p:spPr>
      </p:pic>
      <p:sp>
        <p:nvSpPr>
          <p:cNvPr id="5" name="4 Rectángulo">
            <a:extLst>
              <a:ext uri="{FF2B5EF4-FFF2-40B4-BE49-F238E27FC236}">
                <a16:creationId xmlns="" xmlns:a16="http://schemas.microsoft.com/office/drawing/2014/main" id="{D6E28B17-EA4F-4C99-9A9E-7D25EA7601ED}"/>
              </a:ext>
            </a:extLst>
          </p:cNvPr>
          <p:cNvSpPr/>
          <p:nvPr/>
        </p:nvSpPr>
        <p:spPr>
          <a:xfrm>
            <a:off x="4367214" y="1157288"/>
            <a:ext cx="584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El balance de agua, en condiciones de salud, resulta de la suma de los ingresos menos los egresos por orina, heces, piel y pérdidas insensibles.</a:t>
            </a:r>
          </a:p>
        </p:txBody>
      </p:sp>
    </p:spTree>
    <p:extLst>
      <p:ext uri="{BB962C8B-B14F-4D97-AF65-F5344CB8AC3E}">
        <p14:creationId xmlns="" xmlns:p14="http://schemas.microsoft.com/office/powerpoint/2010/main" val="9902450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DCAB6D-0916-4A50-A81D-AB1D09DD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B3D1C2-3EDB-4792-932B-93E4BC42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Resultado de imagen para funcion deL AGUA">
            <a:extLst>
              <a:ext uri="{FF2B5EF4-FFF2-40B4-BE49-F238E27FC236}">
                <a16:creationId xmlns="" xmlns:a16="http://schemas.microsoft.com/office/drawing/2014/main" id="{322A495D-473C-41B7-B888-28773CC4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4639"/>
            <a:ext cx="10515600" cy="6415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2019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F0E62F4-6887-49E5-A6AE-EC47359BCDF6}"/>
              </a:ext>
            </a:extLst>
          </p:cNvPr>
          <p:cNvSpPr/>
          <p:nvPr/>
        </p:nvSpPr>
        <p:spPr>
          <a:xfrm>
            <a:off x="271463" y="485775"/>
            <a:ext cx="113728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LA SITUACIÓN ACTUAL</a:t>
            </a:r>
          </a:p>
          <a:p>
            <a:r>
              <a:rPr lang="es-AR" sz="2800" dirty="0"/>
              <a:t>El SEDENTARISMO o la inactividad física son el cuarto factor de riesgo en lo que respecta a la mortalidad mundial (6% de las muertes registradas en todo el mundo). El sedentarismo es la causa principal de aproximadamente un 25% de los cánceres de mama y de colon, el 27% de diabetes y un 30% de la carga de cardiopatía isquémica.</a:t>
            </a:r>
          </a:p>
        </p:txBody>
      </p:sp>
      <p:pic>
        <p:nvPicPr>
          <p:cNvPr id="1026" name="Picture 2" descr="Resultado de imagen para sedentarismo e inactividad fisica">
            <a:extLst>
              <a:ext uri="{FF2B5EF4-FFF2-40B4-BE49-F238E27FC236}">
                <a16:creationId xmlns="" xmlns:a16="http://schemas.microsoft.com/office/drawing/2014/main" id="{F1483B5F-267C-4B2D-B6BB-1D97ACD3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1" y="3614738"/>
            <a:ext cx="4510087" cy="2990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6134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B326A-C054-4820-AFCA-FCB009ABC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65DFC7-1B2A-4A32-9C43-C48EA6FF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53B328C-A402-44DE-AABB-9BFBB6617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0564163-B112-4F63-AE9A-B005FC7B5284}"/>
              </a:ext>
            </a:extLst>
          </p:cNvPr>
          <p:cNvSpPr txBox="1"/>
          <p:nvPr/>
        </p:nvSpPr>
        <p:spPr>
          <a:xfrm>
            <a:off x="1776729" y="4459039"/>
            <a:ext cx="8643011" cy="5515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Muchas gracias por su atención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2D68166-4876-42BA-9B0B-D8FE90426A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12888" y="323838"/>
            <a:ext cx="6753096" cy="3652791"/>
            <a:chOff x="2712888" y="323838"/>
            <a:chExt cx="6753096" cy="365279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2185CBF-D29B-4645-A0BE-68195D0B5E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712888" y="323838"/>
              <a:ext cx="6753096" cy="365279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F9FB866-2FBD-4FD9-B37E-88E12D095A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24495" y="647445"/>
              <a:ext cx="6121616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539F318-C745-4B94-A944-D19DEB3EE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34" r="-3" b="11154"/>
          <a:stretch/>
        </p:blipFill>
        <p:spPr>
          <a:xfrm>
            <a:off x="3349779" y="963739"/>
            <a:ext cx="5694269" cy="2465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423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CAB43FE-14AC-4482-836D-5ED689A38D3C}"/>
              </a:ext>
            </a:extLst>
          </p:cNvPr>
          <p:cNvSpPr/>
          <p:nvPr/>
        </p:nvSpPr>
        <p:spPr>
          <a:xfrm>
            <a:off x="585788" y="884929"/>
            <a:ext cx="102155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ACTIVIDAD FISICA (AF) </a:t>
            </a:r>
          </a:p>
          <a:p>
            <a:r>
              <a:rPr lang="es-AR" sz="2800" dirty="0"/>
              <a:t>Se considera actividad física cualquier movimiento corporal producido por los músculos esqueléticos que exija gasto de energía.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3E6DA22-9DD2-408C-839D-8D93168B7ED4}"/>
              </a:ext>
            </a:extLst>
          </p:cNvPr>
          <p:cNvSpPr/>
          <p:nvPr/>
        </p:nvSpPr>
        <p:spPr>
          <a:xfrm>
            <a:off x="428625" y="3429000"/>
            <a:ext cx="113347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dirty="0"/>
              <a:t>EJERCICIO FISICO (EF)</a:t>
            </a:r>
          </a:p>
          <a:p>
            <a:r>
              <a:rPr lang="es-AR" sz="4000" dirty="0"/>
              <a:t> </a:t>
            </a:r>
            <a:r>
              <a:rPr lang="es-AR" sz="2800" dirty="0"/>
              <a:t>variedad de actividad física planificada, estructurada, repetitiva y realizada con un objetivo relacionado con la mejora o el mantenimiento de uno o más componentes de la aptitud física.</a:t>
            </a:r>
          </a:p>
        </p:txBody>
      </p:sp>
    </p:spTree>
    <p:extLst>
      <p:ext uri="{BB962C8B-B14F-4D97-AF65-F5344CB8AC3E}">
        <p14:creationId xmlns="" xmlns:p14="http://schemas.microsoft.com/office/powerpoint/2010/main" val="42816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9379E98-8CAA-4C65-AACE-FD30F4D137EA}"/>
              </a:ext>
            </a:extLst>
          </p:cNvPr>
          <p:cNvSpPr/>
          <p:nvPr/>
        </p:nvSpPr>
        <p:spPr>
          <a:xfrm>
            <a:off x="471488" y="614363"/>
            <a:ext cx="109156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/>
              <a:t>La actividad física abarca el ejercicio, pero también otras actividades que entrañan movimiento corporal y se realizan como parte de los momentos de juego, del trabajo, de formas de transporte activas, de las tareas domésticas y de actividades recreativas.</a:t>
            </a:r>
          </a:p>
          <a:p>
            <a:endParaRPr lang="es-AR" sz="4000" dirty="0"/>
          </a:p>
          <a:p>
            <a:r>
              <a:rPr lang="es-AR" sz="4000" dirty="0"/>
              <a:t>ENTRENAMIENTO </a:t>
            </a:r>
          </a:p>
          <a:p>
            <a:r>
              <a:rPr lang="es-AR" sz="2800" dirty="0"/>
              <a:t>Es el conjunto de métodos utilizados para el desarrollo de las cualidades físicas, fisiológicas, técnicas y psicológicas del individuo, para llevarlo a la mejor “forma física”, incrementando su nivel de salud y rendimiento físico.</a:t>
            </a:r>
          </a:p>
        </p:txBody>
      </p:sp>
    </p:spTree>
    <p:extLst>
      <p:ext uri="{BB962C8B-B14F-4D97-AF65-F5344CB8AC3E}">
        <p14:creationId xmlns="" xmlns:p14="http://schemas.microsoft.com/office/powerpoint/2010/main" val="396201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818796A-F3AE-4774-AA23-5A633231583D}"/>
              </a:ext>
            </a:extLst>
          </p:cNvPr>
          <p:cNvSpPr/>
          <p:nvPr/>
        </p:nvSpPr>
        <p:spPr>
          <a:xfrm>
            <a:off x="742949" y="914399"/>
            <a:ext cx="11129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                                 ALIMENTO</a:t>
            </a:r>
          </a:p>
          <a:p>
            <a:endParaRPr lang="es-AR" sz="3600" dirty="0"/>
          </a:p>
          <a:p>
            <a:r>
              <a:rPr lang="es-AR" sz="3600" dirty="0"/>
              <a:t>MACRONUTRIENTES                   MICRONUTRIENTES</a:t>
            </a:r>
          </a:p>
          <a:p>
            <a:endParaRPr lang="es-AR" sz="3600" dirty="0"/>
          </a:p>
          <a:p>
            <a:r>
              <a:rPr lang="es-AR" sz="3600" dirty="0"/>
              <a:t>• PROTEÍNAS                                      VITAMINAS</a:t>
            </a:r>
          </a:p>
          <a:p>
            <a:r>
              <a:rPr lang="es-AR" sz="3600" dirty="0"/>
              <a:t>• GRASAS                                            MINERALES</a:t>
            </a:r>
          </a:p>
          <a:p>
            <a:r>
              <a:rPr lang="es-AR" sz="3600" dirty="0"/>
              <a:t>• CARBOHIDRATOS</a:t>
            </a:r>
          </a:p>
          <a:p>
            <a:r>
              <a:rPr lang="es-AR" sz="3600" dirty="0"/>
              <a:t>                                        AGUA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="" xmlns:a16="http://schemas.microsoft.com/office/drawing/2014/main" id="{AA52D8CC-6920-41D0-A7BA-56FABF9B242B}"/>
              </a:ext>
            </a:extLst>
          </p:cNvPr>
          <p:cNvSpPr/>
          <p:nvPr/>
        </p:nvSpPr>
        <p:spPr>
          <a:xfrm>
            <a:off x="2500313" y="2628901"/>
            <a:ext cx="484632" cy="5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hacia abajo 11">
            <a:extLst>
              <a:ext uri="{FF2B5EF4-FFF2-40B4-BE49-F238E27FC236}">
                <a16:creationId xmlns="" xmlns:a16="http://schemas.microsoft.com/office/drawing/2014/main" id="{6121AC73-3891-4A90-9E6F-3D568181BE90}"/>
              </a:ext>
            </a:extLst>
          </p:cNvPr>
          <p:cNvSpPr/>
          <p:nvPr/>
        </p:nvSpPr>
        <p:spPr>
          <a:xfrm>
            <a:off x="9058275" y="2628902"/>
            <a:ext cx="484632" cy="5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: hacia abajo 12">
            <a:extLst>
              <a:ext uri="{FF2B5EF4-FFF2-40B4-BE49-F238E27FC236}">
                <a16:creationId xmlns="" xmlns:a16="http://schemas.microsoft.com/office/drawing/2014/main" id="{7A604CE5-B7D5-44CC-95FE-78B741DB99D7}"/>
              </a:ext>
            </a:extLst>
          </p:cNvPr>
          <p:cNvSpPr/>
          <p:nvPr/>
        </p:nvSpPr>
        <p:spPr>
          <a:xfrm>
            <a:off x="5972175" y="1957387"/>
            <a:ext cx="484632" cy="2700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: hacia abajo 13">
            <a:extLst>
              <a:ext uri="{FF2B5EF4-FFF2-40B4-BE49-F238E27FC236}">
                <a16:creationId xmlns="" xmlns:a16="http://schemas.microsoft.com/office/drawing/2014/main" id="{31F9C435-58C8-4471-BE1A-EB3BF69AC2D1}"/>
              </a:ext>
            </a:extLst>
          </p:cNvPr>
          <p:cNvSpPr/>
          <p:nvPr/>
        </p:nvSpPr>
        <p:spPr>
          <a:xfrm rot="3454618">
            <a:off x="3374007" y="943417"/>
            <a:ext cx="753409" cy="1245980"/>
          </a:xfrm>
          <a:prstGeom prst="downArrow">
            <a:avLst>
              <a:gd name="adj1" fmla="val 50000"/>
              <a:gd name="adj2" fmla="val 33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: hacia abajo 14">
            <a:extLst>
              <a:ext uri="{FF2B5EF4-FFF2-40B4-BE49-F238E27FC236}">
                <a16:creationId xmlns="" xmlns:a16="http://schemas.microsoft.com/office/drawing/2014/main" id="{A16E15C8-78C3-49E6-933A-886B39F416DC}"/>
              </a:ext>
            </a:extLst>
          </p:cNvPr>
          <p:cNvSpPr/>
          <p:nvPr/>
        </p:nvSpPr>
        <p:spPr>
          <a:xfrm rot="6428859" flipH="1" flipV="1">
            <a:off x="7408605" y="924266"/>
            <a:ext cx="740583" cy="140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3764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Nutrientes en el alimento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Los nutrientes son aquellos componentes de los alimentos que tienen una función energética, estructural o reguladora. En ellos encontramos distintos grupos: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4578138"/>
            <a:ext cx="3505200" cy="177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829225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994379" y="403488"/>
            <a:ext cx="5944567" cy="1049235"/>
          </a:xfrm>
        </p:spPr>
        <p:txBody>
          <a:bodyPr>
            <a:normAutofit/>
          </a:bodyPr>
          <a:lstStyle/>
          <a:p>
            <a:r>
              <a:rPr lang="es-ES" sz="4000" dirty="0"/>
              <a:t>Digestión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43875" y="1676400"/>
            <a:ext cx="3752866" cy="42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95259" y="1676400"/>
            <a:ext cx="7734315" cy="35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D4"/>
              </a:buClr>
              <a:buSzPct val="75000"/>
              <a:buFont typeface="Wingdings" pitchFamily="2" charset="2"/>
              <a:buChar char="n"/>
            </a:pPr>
            <a:r>
              <a:rPr lang="es-ES" sz="3200" dirty="0"/>
              <a:t>Es el proceso de transformación de los alimentos, previamente ingeridos, en sustancias más sencillas para ser absorbidos y con ello generar </a:t>
            </a:r>
            <a:r>
              <a:rPr lang="es-ES" sz="3200" dirty="0" err="1"/>
              <a:t>energia</a:t>
            </a:r>
            <a:r>
              <a:rPr lang="es-ES" sz="3200" dirty="0"/>
              <a:t>. La digestión ocurre tanto en los organismos pluricelulares como en las células, como a nivel </a:t>
            </a:r>
            <a:r>
              <a:rPr lang="es-ES" sz="3200" dirty="0" err="1"/>
              <a:t>subcelular</a:t>
            </a:r>
            <a:r>
              <a:rPr lang="es-ES" sz="3200" dirty="0"/>
              <a:t>. </a:t>
            </a:r>
            <a:endParaRPr kumimoji="1" lang="es-ES" sz="3200" kern="0" dirty="0"/>
          </a:p>
        </p:txBody>
      </p:sp>
    </p:spTree>
    <p:extLst>
      <p:ext uri="{BB962C8B-B14F-4D97-AF65-F5344CB8AC3E}">
        <p14:creationId xmlns="" xmlns:p14="http://schemas.microsoft.com/office/powerpoint/2010/main" val="6919207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 build="p"/>
      <p:bldP spid="5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5">
            <a:extLst>
              <a:ext uri="{FF2B5EF4-FFF2-40B4-BE49-F238E27FC236}">
                <a16:creationId xmlns="" xmlns:a16="http://schemas.microsoft.com/office/drawing/2014/main" id="{0641E4CA-C532-48D3-BEB5-A76EFB8B0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9" y="663576"/>
            <a:ext cx="5049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pPr eaLnBrk="1" hangingPunct="1"/>
            <a:r>
              <a:rPr lang="es-ES_tradnl" altLang="es-AR" sz="3200" b="1">
                <a:solidFill>
                  <a:srgbClr val="FFFF00"/>
                </a:solidFill>
              </a:rPr>
              <a:t>NUTRICIÓN Y DEPORTE </a:t>
            </a:r>
            <a:endParaRPr lang="es-ES" altLang="es-AR" sz="3200" b="1">
              <a:solidFill>
                <a:srgbClr val="FFFF00"/>
              </a:solidFill>
            </a:endParaRPr>
          </a:p>
        </p:txBody>
      </p:sp>
      <p:sp>
        <p:nvSpPr>
          <p:cNvPr id="32784" name="Line 16">
            <a:extLst>
              <a:ext uri="{FF2B5EF4-FFF2-40B4-BE49-F238E27FC236}">
                <a16:creationId xmlns="" xmlns:a16="http://schemas.microsoft.com/office/drawing/2014/main" id="{5CF7BBEB-5013-46D4-AA0D-7EE5372E5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139" y="1314450"/>
            <a:ext cx="7248525" cy="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cs typeface="ヒラギノ角ゴ Pro W3" pitchFamily="-112" charset="-128"/>
            </a:endParaRPr>
          </a:p>
        </p:txBody>
      </p:sp>
      <p:grpSp>
        <p:nvGrpSpPr>
          <p:cNvPr id="141316" name="Group 33">
            <a:extLst>
              <a:ext uri="{FF2B5EF4-FFF2-40B4-BE49-F238E27FC236}">
                <a16:creationId xmlns="" xmlns:a16="http://schemas.microsoft.com/office/drawing/2014/main" id="{BDFE9FFA-8A36-4209-9F43-8567E22EF69F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1916112"/>
            <a:ext cx="6332538" cy="781049"/>
            <a:chOff x="564" y="1361"/>
            <a:chExt cx="3591" cy="492"/>
          </a:xfrm>
        </p:grpSpPr>
        <p:pic>
          <p:nvPicPr>
            <p:cNvPr id="141317" name="Picture 17" descr="ball4s">
              <a:extLst>
                <a:ext uri="{FF2B5EF4-FFF2-40B4-BE49-F238E27FC236}">
                  <a16:creationId xmlns="" xmlns:a16="http://schemas.microsoft.com/office/drawing/2014/main" id="{8B91B087-F79A-4F19-A61C-C9A76B6A8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575"/>
              <a:ext cx="18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8" name="Text Box 20">
              <a:extLst>
                <a:ext uri="{FF2B5EF4-FFF2-40B4-BE49-F238E27FC236}">
                  <a16:creationId xmlns="" xmlns:a16="http://schemas.microsoft.com/office/drawing/2014/main" id="{A7DDEE6C-CE1D-49F2-B0E9-BFBD70A0E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1361"/>
              <a:ext cx="33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 eaLnBrk="1" hangingPunct="1"/>
              <a:r>
                <a:rPr lang="es-ES_tradnl" altLang="es-AR" sz="2000" dirty="0"/>
                <a:t>Importancia de la nutrición en el deporte</a:t>
              </a:r>
              <a:endParaRPr lang="es-ES" altLang="es-AR" sz="2000" dirty="0"/>
            </a:p>
          </p:txBody>
        </p:sp>
        <p:sp>
          <p:nvSpPr>
            <p:cNvPr id="141319" name="Text Box 21">
              <a:extLst>
                <a:ext uri="{FF2B5EF4-FFF2-40B4-BE49-F238E27FC236}">
                  <a16:creationId xmlns="" xmlns:a16="http://schemas.microsoft.com/office/drawing/2014/main" id="{984B3CE8-84D2-4BF5-B1BE-BC41F26B8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601"/>
              <a:ext cx="2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 eaLnBrk="1" hangingPunct="1"/>
              <a:r>
                <a:rPr lang="es-ES_tradnl" altLang="es-AR" sz="2000" dirty="0"/>
                <a:t>Sistemas de obtención de energía</a:t>
              </a:r>
              <a:endParaRPr lang="es-ES" altLang="es-AR" sz="2000" dirty="0"/>
            </a:p>
          </p:txBody>
        </p:sp>
      </p:grpSp>
      <p:grpSp>
        <p:nvGrpSpPr>
          <p:cNvPr id="141320" name="Group 34">
            <a:extLst>
              <a:ext uri="{FF2B5EF4-FFF2-40B4-BE49-F238E27FC236}">
                <a16:creationId xmlns="" xmlns:a16="http://schemas.microsoft.com/office/drawing/2014/main" id="{B2C546E4-B60F-4930-8348-3F060016182E}"/>
              </a:ext>
            </a:extLst>
          </p:cNvPr>
          <p:cNvGrpSpPr>
            <a:grpSpLocks/>
          </p:cNvGrpSpPr>
          <p:nvPr/>
        </p:nvGrpSpPr>
        <p:grpSpPr bwMode="auto">
          <a:xfrm>
            <a:off x="1244560" y="4040190"/>
            <a:ext cx="5680916" cy="781049"/>
            <a:chOff x="816" y="2213"/>
            <a:chExt cx="4066" cy="492"/>
          </a:xfrm>
        </p:grpSpPr>
        <p:pic>
          <p:nvPicPr>
            <p:cNvPr id="141321" name="Picture 24" descr="ball4s">
              <a:extLst>
                <a:ext uri="{FF2B5EF4-FFF2-40B4-BE49-F238E27FC236}">
                  <a16:creationId xmlns="" xmlns:a16="http://schemas.microsoft.com/office/drawing/2014/main" id="{7C3ADBBD-FFC7-4884-ADF0-7E1C54BBB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39"/>
              <a:ext cx="18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22" name="Text Box 25">
              <a:extLst>
                <a:ext uri="{FF2B5EF4-FFF2-40B4-BE49-F238E27FC236}">
                  <a16:creationId xmlns="" xmlns:a16="http://schemas.microsoft.com/office/drawing/2014/main" id="{CC1E8647-287B-4F61-BE2F-47EDEBE0E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213"/>
              <a:ext cx="30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 eaLnBrk="1" hangingPunct="1"/>
              <a:r>
                <a:rPr lang="es-ES_tradnl" altLang="es-AR" sz="2000" dirty="0"/>
                <a:t>Utilización de sustratos energéticos</a:t>
              </a:r>
              <a:endParaRPr lang="es-ES" altLang="es-AR" sz="2000" dirty="0"/>
            </a:p>
          </p:txBody>
        </p:sp>
        <p:sp>
          <p:nvSpPr>
            <p:cNvPr id="141323" name="Text Box 26">
              <a:extLst>
                <a:ext uri="{FF2B5EF4-FFF2-40B4-BE49-F238E27FC236}">
                  <a16:creationId xmlns="" xmlns:a16="http://schemas.microsoft.com/office/drawing/2014/main" id="{584154BE-350F-45ED-96DF-739A51B67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453"/>
              <a:ext cx="38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 eaLnBrk="1" hangingPunct="1"/>
              <a:r>
                <a:rPr lang="es-ES_tradnl" altLang="es-AR" sz="2000" dirty="0"/>
                <a:t>Necesidades de nutrientes durante el ejercicio</a:t>
              </a:r>
              <a:endParaRPr lang="es-ES" altLang="es-AR" sz="2000" dirty="0"/>
            </a:p>
          </p:txBody>
        </p:sp>
      </p:grpSp>
      <p:grpSp>
        <p:nvGrpSpPr>
          <p:cNvPr id="141324" name="Group 35">
            <a:extLst>
              <a:ext uri="{FF2B5EF4-FFF2-40B4-BE49-F238E27FC236}">
                <a16:creationId xmlns="" xmlns:a16="http://schemas.microsoft.com/office/drawing/2014/main" id="{0883455D-B507-44E3-8347-25863E9FED72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5418135"/>
            <a:ext cx="6391549" cy="781049"/>
            <a:chOff x="1228" y="3137"/>
            <a:chExt cx="4530" cy="492"/>
          </a:xfrm>
        </p:grpSpPr>
        <p:pic>
          <p:nvPicPr>
            <p:cNvPr id="141325" name="Picture 29" descr="ball4s">
              <a:extLst>
                <a:ext uri="{FF2B5EF4-FFF2-40B4-BE49-F238E27FC236}">
                  <a16:creationId xmlns="" xmlns:a16="http://schemas.microsoft.com/office/drawing/2014/main" id="{160177E2-DFEC-4469-B109-AEE4CF2E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" y="3363"/>
              <a:ext cx="18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26" name="Text Box 30">
              <a:extLst>
                <a:ext uri="{FF2B5EF4-FFF2-40B4-BE49-F238E27FC236}">
                  <a16:creationId xmlns="" xmlns:a16="http://schemas.microsoft.com/office/drawing/2014/main" id="{EBD3B920-9E8C-4D88-85E9-2326F3658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3137"/>
              <a:ext cx="43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 eaLnBrk="1" hangingPunct="1"/>
              <a:r>
                <a:rPr lang="es-ES_tradnl" altLang="es-AR" sz="2000" dirty="0"/>
                <a:t>La dieta antes, durante y después del ejercicio físico</a:t>
              </a:r>
              <a:endParaRPr lang="es-ES" altLang="es-AR" sz="2000" dirty="0"/>
            </a:p>
          </p:txBody>
        </p:sp>
        <p:sp>
          <p:nvSpPr>
            <p:cNvPr id="141327" name="Text Box 31">
              <a:extLst>
                <a:ext uri="{FF2B5EF4-FFF2-40B4-BE49-F238E27FC236}">
                  <a16:creationId xmlns="" xmlns:a16="http://schemas.microsoft.com/office/drawing/2014/main" id="{56EC20C6-C3E7-44CF-8723-F93C3D835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3377"/>
              <a:ext cx="43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112" charset="-128"/>
                </a:defRPr>
              </a:lvl9pPr>
            </a:lstStyle>
            <a:p>
              <a:pPr eaLnBrk="1" hangingPunct="1"/>
              <a:r>
                <a:rPr lang="es-ES_tradnl" altLang="es-AR" sz="2000" dirty="0"/>
                <a:t>Los suplementos, las ayudas ergogénicas y doping</a:t>
              </a:r>
              <a:endParaRPr lang="es-ES" altLang="es-AR" sz="2000" dirty="0"/>
            </a:p>
          </p:txBody>
        </p:sp>
      </p:grpSp>
      <p:sp>
        <p:nvSpPr>
          <p:cNvPr id="141328" name="Text Box 16">
            <a:extLst>
              <a:ext uri="{FF2B5EF4-FFF2-40B4-BE49-F238E27FC236}">
                <a16:creationId xmlns="" xmlns:a16="http://schemas.microsoft.com/office/drawing/2014/main" id="{62EEA408-EEB9-451A-9DBF-F902C12A8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1916113"/>
            <a:ext cx="14327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AR" sz="2000" dirty="0"/>
              <a:t>ENERGÍA</a:t>
            </a:r>
            <a:endParaRPr lang="es-ES" altLang="es-AR" sz="2000" dirty="0"/>
          </a:p>
        </p:txBody>
      </p:sp>
      <p:sp>
        <p:nvSpPr>
          <p:cNvPr id="141329" name="Text Box 17">
            <a:extLst>
              <a:ext uri="{FF2B5EF4-FFF2-40B4-BE49-F238E27FC236}">
                <a16:creationId xmlns="" xmlns:a16="http://schemas.microsoft.com/office/drawing/2014/main" id="{11CF3C6D-4A40-4427-86D2-CE72DA88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189" y="1557338"/>
            <a:ext cx="20719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AR" sz="2000" dirty="0"/>
              <a:t>Carbohidratos</a:t>
            </a:r>
          </a:p>
          <a:p>
            <a:r>
              <a:rPr lang="es-MX" altLang="es-AR" sz="2000" dirty="0"/>
              <a:t>Proteínas</a:t>
            </a:r>
          </a:p>
          <a:p>
            <a:r>
              <a:rPr lang="es-MX" altLang="es-AR" sz="2000" dirty="0"/>
              <a:t>Lípidos</a:t>
            </a:r>
          </a:p>
          <a:p>
            <a:endParaRPr lang="es-ES" altLang="es-AR" dirty="0">
              <a:solidFill>
                <a:schemeClr val="bg1"/>
              </a:solidFill>
            </a:endParaRPr>
          </a:p>
        </p:txBody>
      </p:sp>
      <p:sp>
        <p:nvSpPr>
          <p:cNvPr id="141330" name="AutoShape 18">
            <a:extLst>
              <a:ext uri="{FF2B5EF4-FFF2-40B4-BE49-F238E27FC236}">
                <a16:creationId xmlns="" xmlns:a16="http://schemas.microsoft.com/office/drawing/2014/main" id="{AA7C5BDC-97A2-438C-8F3F-F5558865474E}"/>
              </a:ext>
            </a:extLst>
          </p:cNvPr>
          <p:cNvSpPr>
            <a:spLocks/>
          </p:cNvSpPr>
          <p:nvPr/>
        </p:nvSpPr>
        <p:spPr bwMode="auto">
          <a:xfrm>
            <a:off x="8401050" y="1628776"/>
            <a:ext cx="215900" cy="792163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AR" altLang="es-AR">
              <a:solidFill>
                <a:schemeClr val="bg1"/>
              </a:solidFill>
            </a:endParaRPr>
          </a:p>
        </p:txBody>
      </p:sp>
      <p:sp>
        <p:nvSpPr>
          <p:cNvPr id="141331" name="Text Box 19">
            <a:extLst>
              <a:ext uri="{FF2B5EF4-FFF2-40B4-BE49-F238E27FC236}">
                <a16:creationId xmlns="" xmlns:a16="http://schemas.microsoft.com/office/drawing/2014/main" id="{18F8679D-E612-44C1-8BCA-0F3ABE9D5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573463"/>
            <a:ext cx="1296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AR" altLang="es-AR">
              <a:solidFill>
                <a:schemeClr val="bg1"/>
              </a:solidFill>
            </a:endParaRPr>
          </a:p>
        </p:txBody>
      </p:sp>
      <p:sp>
        <p:nvSpPr>
          <p:cNvPr id="141332" name="Text Box 20">
            <a:extLst>
              <a:ext uri="{FF2B5EF4-FFF2-40B4-BE49-F238E27FC236}">
                <a16:creationId xmlns="" xmlns:a16="http://schemas.microsoft.com/office/drawing/2014/main" id="{8A4428FD-CD97-425B-87CB-811A9827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4076700"/>
            <a:ext cx="20719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AR" sz="2000" dirty="0"/>
              <a:t>Vitaminas</a:t>
            </a:r>
          </a:p>
          <a:p>
            <a:r>
              <a:rPr lang="es-MX" altLang="es-AR" sz="2000" dirty="0"/>
              <a:t>Minerales</a:t>
            </a:r>
          </a:p>
          <a:p>
            <a:r>
              <a:rPr lang="es-MX" altLang="es-AR" sz="2000" dirty="0"/>
              <a:t>Agua</a:t>
            </a:r>
            <a:endParaRPr lang="es-ES" altLang="es-AR" sz="2000" dirty="0"/>
          </a:p>
        </p:txBody>
      </p:sp>
      <p:sp>
        <p:nvSpPr>
          <p:cNvPr id="141334" name="Text Box 22">
            <a:extLst>
              <a:ext uri="{FF2B5EF4-FFF2-40B4-BE49-F238E27FC236}">
                <a16:creationId xmlns="" xmlns:a16="http://schemas.microsoft.com/office/drawing/2014/main" id="{1D774039-006F-40C4-8213-E414D5FC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7" y="2849563"/>
            <a:ext cx="571026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MX" altLang="es-AR" sz="2000" dirty="0"/>
              <a:t>Sistema de los </a:t>
            </a:r>
            <a:r>
              <a:rPr lang="es-MX" altLang="es-AR" sz="2000" dirty="0" err="1"/>
              <a:t>fosfágenos</a:t>
            </a:r>
            <a:r>
              <a:rPr lang="es-MX" altLang="es-AR" sz="2000" dirty="0"/>
              <a:t> (ATP-PC)</a:t>
            </a:r>
          </a:p>
          <a:p>
            <a:pPr>
              <a:buFontTx/>
              <a:buChar char="•"/>
            </a:pPr>
            <a:r>
              <a:rPr lang="es-MX" altLang="es-AR" sz="2000" dirty="0"/>
              <a:t>Glucólisis anaerobia (Ácido Láctico)</a:t>
            </a:r>
          </a:p>
          <a:p>
            <a:pPr>
              <a:buFontTx/>
              <a:buChar char="•"/>
            </a:pPr>
            <a:r>
              <a:rPr lang="es-MX" altLang="es-AR" sz="2000" dirty="0"/>
              <a:t>Sistema Aerobio (Carbohidratos, lípidos y proteínas) </a:t>
            </a:r>
          </a:p>
          <a:p>
            <a:endParaRPr lang="es-ES" altLang="es-AR" dirty="0">
              <a:solidFill>
                <a:schemeClr val="bg1"/>
              </a:solidFill>
            </a:endParaRPr>
          </a:p>
        </p:txBody>
      </p:sp>
      <p:sp>
        <p:nvSpPr>
          <p:cNvPr id="141335" name="AutoShape 23">
            <a:extLst>
              <a:ext uri="{FF2B5EF4-FFF2-40B4-BE49-F238E27FC236}">
                <a16:creationId xmlns="" xmlns:a16="http://schemas.microsoft.com/office/drawing/2014/main" id="{8365D110-18AD-4D1A-A9F9-E52EDC664AAC}"/>
              </a:ext>
            </a:extLst>
          </p:cNvPr>
          <p:cNvSpPr>
            <a:spLocks/>
          </p:cNvSpPr>
          <p:nvPr/>
        </p:nvSpPr>
        <p:spPr bwMode="auto">
          <a:xfrm>
            <a:off x="8401050" y="4292600"/>
            <a:ext cx="215900" cy="431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AR" altLang="es-AR">
              <a:solidFill>
                <a:schemeClr val="bg1"/>
              </a:solidFill>
            </a:endParaRPr>
          </a:p>
        </p:txBody>
      </p:sp>
      <p:cxnSp>
        <p:nvCxnSpPr>
          <p:cNvPr id="141336" name="AutoShape 24">
            <a:extLst>
              <a:ext uri="{FF2B5EF4-FFF2-40B4-BE49-F238E27FC236}">
                <a16:creationId xmlns="" xmlns:a16="http://schemas.microsoft.com/office/drawing/2014/main" id="{FDD13D02-7AE1-4BF4-BDD1-04C52A0E73C1}"/>
              </a:ext>
            </a:extLst>
          </p:cNvPr>
          <p:cNvCxnSpPr>
            <a:cxnSpLocks noChangeShapeType="1"/>
            <a:stCxn id="141319" idx="2"/>
          </p:cNvCxnSpPr>
          <p:nvPr/>
        </p:nvCxnSpPr>
        <p:spPr bwMode="auto">
          <a:xfrm rot="16200000" flipH="1">
            <a:off x="4598246" y="1572472"/>
            <a:ext cx="660402" cy="290978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1479</Words>
  <Application>Microsoft Office PowerPoint</Application>
  <PresentationFormat>Personalizado</PresentationFormat>
  <Paragraphs>269</Paragraphs>
  <Slides>39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Galería</vt:lpstr>
      <vt:lpstr>CONCEPTOS GENERALES DE ALIMENTACION Y NUTRICION </vt:lpstr>
      <vt:lpstr>Diapositiva 2</vt:lpstr>
      <vt:lpstr>Diapositiva 3</vt:lpstr>
      <vt:lpstr>Diapositiva 4</vt:lpstr>
      <vt:lpstr>Diapositiva 5</vt:lpstr>
      <vt:lpstr>Diapositiva 6</vt:lpstr>
      <vt:lpstr>Nutrientes en el alimento</vt:lpstr>
      <vt:lpstr>Digestión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Para un aporte continuo de energía...</vt:lpstr>
      <vt:lpstr>¿Qué pasa si el esfuerzo dura más de 8 s?</vt:lpstr>
      <vt:lpstr>Cuando el ejercicio persiste a intensidades mayores...</vt:lpstr>
      <vt:lpstr>3.-Vía aeróbica</vt:lpstr>
      <vt:lpstr>Deportes y energía</vt:lpstr>
      <vt:lpstr>Diapositiva 21</vt:lpstr>
      <vt:lpstr>¿Qué tan importante es la alimentación para el rendimiento deportivo?</vt:lpstr>
      <vt:lpstr>Diapositiva 23</vt:lpstr>
      <vt:lpstr>Diapositiva 24</vt:lpstr>
      <vt:lpstr>Alimentación para el rendimiento deportivo depende:</vt:lpstr>
      <vt:lpstr>¿Cómo se calcula una Dieta?</vt:lpstr>
      <vt:lpstr>¿Qué es el Requerimiento Energético?</vt:lpstr>
      <vt:lpstr>¿Qué es el Requerimiento Nutrimental?</vt:lpstr>
      <vt:lpstr>¿Nutrientes o Nutrimentos?</vt:lpstr>
      <vt:lpstr>Clasificación de los Nutrimentos</vt:lpstr>
      <vt:lpstr>Clasificación de los Nutrimentos</vt:lpstr>
      <vt:lpstr>Clasificación de los Nutrimentos</vt:lpstr>
      <vt:lpstr>Clasificación de los Nutrimentos</vt:lpstr>
      <vt:lpstr>Clasificación de los Nutrimentos</vt:lpstr>
      <vt:lpstr>Clasificación de los Nutrimentos</vt:lpstr>
      <vt:lpstr>AGUA /H2O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GENERALES DE ALIMENTACION Y NUTRICION </dc:title>
  <dc:creator>Mercedes Scarlassa</dc:creator>
  <cp:lastModifiedBy>Usuario</cp:lastModifiedBy>
  <cp:revision>6</cp:revision>
  <dcterms:created xsi:type="dcterms:W3CDTF">2020-03-19T19:42:31Z</dcterms:created>
  <dcterms:modified xsi:type="dcterms:W3CDTF">2025-03-17T15:10:35Z</dcterms:modified>
</cp:coreProperties>
</file>