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image" Target="../media/image-1-6.png"/><Relationship Id="rId7" Type="http://schemas.openxmlformats.org/officeDocument/2006/relationships/image" Target="../media/image-1-7.png"/><Relationship Id="rId8" Type="http://schemas.openxmlformats.org/officeDocument/2006/relationships/image" Target="../media/image-1-8.png"/><Relationship Id="rId9" Type="http://schemas.openxmlformats.org/officeDocument/2006/relationships/image" Target="../media/image-1-9.png"/><Relationship Id="rId10" Type="http://schemas.openxmlformats.org/officeDocument/2006/relationships/image" Target="../media/image-1-10.png"/><Relationship Id="rId11" Type="http://schemas.openxmlformats.org/officeDocument/2006/relationships/image" Target="../media/image-1-11.png"/><Relationship Id="rId12" Type="http://schemas.openxmlformats.org/officeDocument/2006/relationships/image" Target="../media/image-1-12.png"/><Relationship Id="rId13" Type="http://schemas.openxmlformats.org/officeDocument/2006/relationships/image" Target="../media/image-1-13.png"/><Relationship Id="rId14" Type="http://schemas.openxmlformats.org/officeDocument/2006/relationships/image" Target="../media/image-1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image" Target="../media/image-10-14.png"/><Relationship Id="rId15" Type="http://schemas.openxmlformats.org/officeDocument/2006/relationships/image" Target="../media/image-10-15.png"/><Relationship Id="rId16" Type="http://schemas.openxmlformats.org/officeDocument/2006/relationships/image" Target="../media/image-10-16.png"/><Relationship Id="rId17" Type="http://schemas.openxmlformats.org/officeDocument/2006/relationships/image" Target="../media/image-10-17.png"/><Relationship Id="rId18" Type="http://schemas.openxmlformats.org/officeDocument/2006/relationships/image" Target="../media/image-10-18.png"/><Relationship Id="rId19" Type="http://schemas.openxmlformats.org/officeDocument/2006/relationships/image" Target="../media/image-10-19.png"/><Relationship Id="rId20" Type="http://schemas.openxmlformats.org/officeDocument/2006/relationships/image" Target="../media/image-10-20.png"/><Relationship Id="rId21" Type="http://schemas.openxmlformats.org/officeDocument/2006/relationships/image" Target="../media/image-10-21.png"/><Relationship Id="rId22" Type="http://schemas.openxmlformats.org/officeDocument/2006/relationships/image" Target="../media/image-10-22.png"/><Relationship Id="rId23" Type="http://schemas.openxmlformats.org/officeDocument/2006/relationships/image" Target="../media/image-10-23.png"/><Relationship Id="rId24" Type="http://schemas.openxmlformats.org/officeDocument/2006/relationships/image" Target="../media/image-10-24.png"/><Relationship Id="rId25" Type="http://schemas.openxmlformats.org/officeDocument/2006/relationships/image" Target="../media/image-10-25.png"/><Relationship Id="rId26" Type="http://schemas.openxmlformats.org/officeDocument/2006/relationships/image" Target="../media/image-10-26.png"/><Relationship Id="rId27" Type="http://schemas.openxmlformats.org/officeDocument/2006/relationships/image" Target="../media/image-10-27.png"/><Relationship Id="rId28" Type="http://schemas.openxmlformats.org/officeDocument/2006/relationships/image" Target="../media/image-10-28.png"/><Relationship Id="rId29" Type="http://schemas.openxmlformats.org/officeDocument/2006/relationships/image" Target="../media/image-10-29.png"/><Relationship Id="rId30" Type="http://schemas.openxmlformats.org/officeDocument/2006/relationships/image" Target="../media/image-10-30.png"/><Relationship Id="rId31" Type="http://schemas.openxmlformats.org/officeDocument/2006/relationships/image" Target="../media/image-10-31.png"/><Relationship Id="rId32" Type="http://schemas.openxmlformats.org/officeDocument/2006/relationships/image" Target="../media/image-10-32.png"/><Relationship Id="rId33" Type="http://schemas.openxmlformats.org/officeDocument/2006/relationships/image" Target="../media/image-10-33.png"/><Relationship Id="rId34" Type="http://schemas.openxmlformats.org/officeDocument/2006/relationships/image" Target="../media/image-10-34.png"/><Relationship Id="rId35" Type="http://schemas.openxmlformats.org/officeDocument/2006/relationships/slideLayout" Target="../slideLayouts/slideLayout1.xml"/><Relationship Id="rId36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image" Target="../media/image-2-10.png"/><Relationship Id="rId11" Type="http://schemas.openxmlformats.org/officeDocument/2006/relationships/image" Target="../media/image-2-11.png"/><Relationship Id="rId12" Type="http://schemas.openxmlformats.org/officeDocument/2006/relationships/image" Target="../media/image-2-12.png"/><Relationship Id="rId13" Type="http://schemas.openxmlformats.org/officeDocument/2006/relationships/image" Target="../media/image-2-13.png"/><Relationship Id="rId14" Type="http://schemas.openxmlformats.org/officeDocument/2006/relationships/image" Target="../media/image-2-14.png"/><Relationship Id="rId15" Type="http://schemas.openxmlformats.org/officeDocument/2006/relationships/image" Target="../media/image-2-15.png"/><Relationship Id="rId16" Type="http://schemas.openxmlformats.org/officeDocument/2006/relationships/image" Target="../media/image-2-16.png"/><Relationship Id="rId17" Type="http://schemas.openxmlformats.org/officeDocument/2006/relationships/image" Target="../media/image-2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image" Target="../media/image-3-21.png"/><Relationship Id="rId22" Type="http://schemas.openxmlformats.org/officeDocument/2006/relationships/image" Target="../media/image-3-22.png"/><Relationship Id="rId23" Type="http://schemas.openxmlformats.org/officeDocument/2006/relationships/image" Target="../media/image-3-23.png"/><Relationship Id="rId24" Type="http://schemas.openxmlformats.org/officeDocument/2006/relationships/image" Target="../media/image-3-24.png"/><Relationship Id="rId25" Type="http://schemas.openxmlformats.org/officeDocument/2006/relationships/image" Target="../media/image-3-25.png"/><Relationship Id="rId26" Type="http://schemas.openxmlformats.org/officeDocument/2006/relationships/image" Target="../media/image-3-26.png"/><Relationship Id="rId27" Type="http://schemas.openxmlformats.org/officeDocument/2006/relationships/slideLayout" Target="../slideLayouts/slideLayout1.xml"/><Relationship Id="rId2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slideLayout" Target="../slideLayouts/slideLayout1.xml"/><Relationship Id="rId2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image" Target="../media/image-6-17.png"/><Relationship Id="rId18" Type="http://schemas.openxmlformats.org/officeDocument/2006/relationships/image" Target="../media/image-6-18.png"/><Relationship Id="rId19" Type="http://schemas.openxmlformats.org/officeDocument/2006/relationships/image" Target="../media/image-6-19.png"/><Relationship Id="rId20" Type="http://schemas.openxmlformats.org/officeDocument/2006/relationships/slideLayout" Target="../slideLayouts/slideLayout1.xml"/><Relationship Id="rId2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image" Target="../media/image-7-17.png"/><Relationship Id="rId18" Type="http://schemas.openxmlformats.org/officeDocument/2006/relationships/image" Target="../media/image-7-18.png"/><Relationship Id="rId19" Type="http://schemas.openxmlformats.org/officeDocument/2006/relationships/image" Target="../media/image-7-19.png"/><Relationship Id="rId20" Type="http://schemas.openxmlformats.org/officeDocument/2006/relationships/image" Target="../media/image-7-20.png"/><Relationship Id="rId21" Type="http://schemas.openxmlformats.org/officeDocument/2006/relationships/image" Target="../media/image-7-21.png"/><Relationship Id="rId22" Type="http://schemas.openxmlformats.org/officeDocument/2006/relationships/image" Target="../media/image-7-22.png"/><Relationship Id="rId23" Type="http://schemas.openxmlformats.org/officeDocument/2006/relationships/image" Target="../media/image-7-23.png"/><Relationship Id="rId24" Type="http://schemas.openxmlformats.org/officeDocument/2006/relationships/image" Target="../media/image-7-24.png"/><Relationship Id="rId25" Type="http://schemas.openxmlformats.org/officeDocument/2006/relationships/image" Target="../media/image-7-25.png"/><Relationship Id="rId26" Type="http://schemas.openxmlformats.org/officeDocument/2006/relationships/image" Target="../media/image-7-26.png"/><Relationship Id="rId27" Type="http://schemas.openxmlformats.org/officeDocument/2006/relationships/image" Target="../media/image-7-27.png"/><Relationship Id="rId28" Type="http://schemas.openxmlformats.org/officeDocument/2006/relationships/image" Target="../media/image-7-28.png"/><Relationship Id="rId29" Type="http://schemas.openxmlformats.org/officeDocument/2006/relationships/image" Target="../media/image-7-29.png"/><Relationship Id="rId30" Type="http://schemas.openxmlformats.org/officeDocument/2006/relationships/image" Target="../media/image-7-30.png"/><Relationship Id="rId31" Type="http://schemas.openxmlformats.org/officeDocument/2006/relationships/image" Target="../media/image-7-31.png"/><Relationship Id="rId32" Type="http://schemas.openxmlformats.org/officeDocument/2006/relationships/image" Target="../media/image-7-32.png"/><Relationship Id="rId33" Type="http://schemas.openxmlformats.org/officeDocument/2006/relationships/image" Target="../media/image-7-33.png"/><Relationship Id="rId34" Type="http://schemas.openxmlformats.org/officeDocument/2006/relationships/image" Target="../media/image-7-34.png"/><Relationship Id="rId35" Type="http://schemas.openxmlformats.org/officeDocument/2006/relationships/image" Target="../media/image-7-35.png"/><Relationship Id="rId36" Type="http://schemas.openxmlformats.org/officeDocument/2006/relationships/image" Target="../media/image-7-36.png"/><Relationship Id="rId37" Type="http://schemas.openxmlformats.org/officeDocument/2006/relationships/slideLayout" Target="../slideLayouts/slideLayout1.xml"/><Relationship Id="rId3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image" Target="../media/image-8-15.png"/><Relationship Id="rId16" Type="http://schemas.openxmlformats.org/officeDocument/2006/relationships/image" Target="../media/image-8-16.png"/><Relationship Id="rId17" Type="http://schemas.openxmlformats.org/officeDocument/2006/relationships/image" Target="../media/image-8-17.png"/><Relationship Id="rId18" Type="http://schemas.openxmlformats.org/officeDocument/2006/relationships/image" Target="../media/image-8-18.png"/><Relationship Id="rId19" Type="http://schemas.openxmlformats.org/officeDocument/2006/relationships/image" Target="../media/image-8-19.png"/><Relationship Id="rId20" Type="http://schemas.openxmlformats.org/officeDocument/2006/relationships/image" Target="../media/image-8-20.png"/><Relationship Id="rId21" Type="http://schemas.openxmlformats.org/officeDocument/2006/relationships/image" Target="../media/image-8-21.png"/><Relationship Id="rId22" Type="http://schemas.openxmlformats.org/officeDocument/2006/relationships/image" Target="../media/image-8-22.png"/><Relationship Id="rId23" Type="http://schemas.openxmlformats.org/officeDocument/2006/relationships/image" Target="../media/image-8-23.png"/><Relationship Id="rId24" Type="http://schemas.openxmlformats.org/officeDocument/2006/relationships/image" Target="../media/image-8-24.png"/><Relationship Id="rId25" Type="http://schemas.openxmlformats.org/officeDocument/2006/relationships/image" Target="../media/image-8-25.png"/><Relationship Id="rId26" Type="http://schemas.openxmlformats.org/officeDocument/2006/relationships/image" Target="../media/image-8-26.png"/><Relationship Id="rId27" Type="http://schemas.openxmlformats.org/officeDocument/2006/relationships/image" Target="../media/image-8-27.png"/><Relationship Id="rId28" Type="http://schemas.openxmlformats.org/officeDocument/2006/relationships/image" Target="../media/image-8-28.png"/><Relationship Id="rId29" Type="http://schemas.openxmlformats.org/officeDocument/2006/relationships/image" Target="../media/image-8-29.png"/><Relationship Id="rId30" Type="http://schemas.openxmlformats.org/officeDocument/2006/relationships/image" Target="../media/image-8-30.png"/><Relationship Id="rId31" Type="http://schemas.openxmlformats.org/officeDocument/2006/relationships/image" Target="../media/image-8-31.png"/><Relationship Id="rId32" Type="http://schemas.openxmlformats.org/officeDocument/2006/relationships/image" Target="../media/image-8-32.png"/><Relationship Id="rId33" Type="http://schemas.openxmlformats.org/officeDocument/2006/relationships/image" Target="../media/image-8-33.png"/><Relationship Id="rId34" Type="http://schemas.openxmlformats.org/officeDocument/2006/relationships/image" Target="../media/image-8-34.png"/><Relationship Id="rId35" Type="http://schemas.openxmlformats.org/officeDocument/2006/relationships/image" Target="../media/image-8-35.png"/><Relationship Id="rId36" Type="http://schemas.openxmlformats.org/officeDocument/2006/relationships/image" Target="../media/image-8-36.png"/><Relationship Id="rId37" Type="http://schemas.openxmlformats.org/officeDocument/2006/relationships/image" Target="../media/image-8-37.png"/><Relationship Id="rId38" Type="http://schemas.openxmlformats.org/officeDocument/2006/relationships/image" Target="../media/image-8-38.png"/><Relationship Id="rId39" Type="http://schemas.openxmlformats.org/officeDocument/2006/relationships/slideLayout" Target="../slideLayouts/slideLayout1.xml"/><Relationship Id="rId4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image" Target="../media/image-9-16.png"/><Relationship Id="rId17" Type="http://schemas.openxmlformats.org/officeDocument/2006/relationships/image" Target="../media/image-9-17.png"/><Relationship Id="rId18" Type="http://schemas.openxmlformats.org/officeDocument/2006/relationships/image" Target="../media/image-9-18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857500"/>
            <a:ext cx="952500" cy="95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588" y="2914650"/>
            <a:ext cx="390525" cy="38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700" y="2857500"/>
            <a:ext cx="952500" cy="952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0638" y="2914650"/>
            <a:ext cx="428625" cy="38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857500"/>
            <a:ext cx="952500" cy="952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2914650"/>
            <a:ext cx="342900" cy="381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2900" y="2857500"/>
            <a:ext cx="952500" cy="952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0562" y="2914650"/>
            <a:ext cx="257175" cy="381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172200"/>
            <a:ext cx="12192000" cy="6096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6400800"/>
            <a:ext cx="133350" cy="1524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86032" y="6400800"/>
            <a:ext cx="190500" cy="152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781800"/>
            <a:ext cx="12192000" cy="762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1570219" y="1447800"/>
            <a:ext cx="905141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3600"/>
              </a:lnSpc>
              <a:buNone/>
            </a:pPr>
            <a:r>
              <a:rPr lang="en-US" sz="3158" b="1" dirty="0">
                <a:solidFill>
                  <a:srgbClr val="66996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Contabilidad y Técnica Contable</a:t>
            </a:r>
            <a:endParaRPr lang="en-US" sz="3158" dirty="0"/>
          </a:p>
        </p:txBody>
      </p:sp>
      <p:sp>
        <p:nvSpPr>
          <p:cNvPr id="17" name="Text 1"/>
          <p:cNvSpPr/>
          <p:nvPr/>
        </p:nvSpPr>
        <p:spPr>
          <a:xfrm>
            <a:off x="1980806" y="2057400"/>
            <a:ext cx="823024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04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Aprenda los fundamentos y técnicas con PowerPoint</a:t>
            </a:r>
            <a:endParaRPr lang="en-US" sz="2040" dirty="0"/>
          </a:p>
        </p:txBody>
      </p:sp>
      <p:sp>
        <p:nvSpPr>
          <p:cNvPr id="18" name="Text 2"/>
          <p:cNvSpPr/>
          <p:nvPr/>
        </p:nvSpPr>
        <p:spPr>
          <a:xfrm>
            <a:off x="3419624" y="3371850"/>
            <a:ext cx="66645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Libros Contables</a:t>
            </a:r>
            <a:endParaRPr lang="en-US" sz="980" dirty="0"/>
          </a:p>
        </p:txBody>
      </p:sp>
      <p:sp>
        <p:nvSpPr>
          <p:cNvPr id="19" name="Text 3"/>
          <p:cNvSpPr/>
          <p:nvPr/>
        </p:nvSpPr>
        <p:spPr>
          <a:xfrm>
            <a:off x="5048994" y="3371850"/>
            <a:ext cx="53191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Balance General</a:t>
            </a:r>
            <a:endParaRPr lang="en-US" sz="980" dirty="0"/>
          </a:p>
        </p:txBody>
      </p:sp>
      <p:sp>
        <p:nvSpPr>
          <p:cNvPr id="20" name="Text 4"/>
          <p:cNvSpPr/>
          <p:nvPr/>
        </p:nvSpPr>
        <p:spPr>
          <a:xfrm>
            <a:off x="6502003" y="3371850"/>
            <a:ext cx="75024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Estados Financieros</a:t>
            </a:r>
            <a:endParaRPr lang="en-US" sz="980" dirty="0"/>
          </a:p>
        </p:txBody>
      </p:sp>
      <p:sp>
        <p:nvSpPr>
          <p:cNvPr id="21" name="Text 5"/>
          <p:cNvSpPr/>
          <p:nvPr/>
        </p:nvSpPr>
        <p:spPr>
          <a:xfrm>
            <a:off x="8191500" y="3371850"/>
            <a:ext cx="4953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Partida Doble</a:t>
            </a:r>
            <a:endParaRPr lang="en-US" sz="980" dirty="0"/>
          </a:p>
        </p:txBody>
      </p:sp>
      <p:sp>
        <p:nvSpPr>
          <p:cNvPr id="22" name="Text 6"/>
          <p:cNvSpPr/>
          <p:nvPr/>
        </p:nvSpPr>
        <p:spPr>
          <a:xfrm>
            <a:off x="2438400" y="4267200"/>
            <a:ext cx="73152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Una guía completa para entender los principios contables, la técnica contable y la preparación de estados financieros.</a:t>
            </a:r>
            <a:endParaRPr lang="en-US" sz="1380" dirty="0"/>
          </a:p>
        </p:txBody>
      </p:sp>
      <p:sp>
        <p:nvSpPr>
          <p:cNvPr id="23" name="Text 7"/>
          <p:cNvSpPr/>
          <p:nvPr/>
        </p:nvSpPr>
        <p:spPr>
          <a:xfrm>
            <a:off x="666750" y="6362700"/>
            <a:ext cx="222270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19 de septiembre de 2025</a:t>
            </a:r>
            <a:endParaRPr lang="en-US" sz="1120" dirty="0"/>
          </a:p>
        </p:txBody>
      </p:sp>
      <p:sp>
        <p:nvSpPr>
          <p:cNvPr id="24" name="Text 8"/>
          <p:cNvSpPr/>
          <p:nvPr/>
        </p:nvSpPr>
        <p:spPr>
          <a:xfrm>
            <a:off x="9952732" y="6362700"/>
            <a:ext cx="1960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Presentación Educativa</a:t>
            </a:r>
            <a:endParaRPr lang="en-US" sz="11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4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04900"/>
            <a:ext cx="5600700" cy="506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524000"/>
            <a:ext cx="228600" cy="22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266950"/>
            <a:ext cx="4572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75" y="2419350"/>
            <a:ext cx="171450" cy="152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100" y="2171700"/>
            <a:ext cx="4572000" cy="647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028950"/>
            <a:ext cx="457200" cy="457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3181350"/>
            <a:ext cx="152400" cy="152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1100" y="2933700"/>
            <a:ext cx="4572000" cy="647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" y="3790950"/>
            <a:ext cx="457200" cy="457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763" y="3943350"/>
            <a:ext cx="142875" cy="1524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1100" y="3695700"/>
            <a:ext cx="4572000" cy="6477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" y="4552950"/>
            <a:ext cx="457200" cy="4572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000" y="4705350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1100" y="4457700"/>
            <a:ext cx="4572000" cy="6477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9600" y="5314950"/>
            <a:ext cx="457200" cy="4572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6763" y="5467350"/>
            <a:ext cx="142875" cy="1524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1100" y="5219700"/>
            <a:ext cx="4572000" cy="6477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10300" y="1104900"/>
            <a:ext cx="5600700" cy="50673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38900" y="1371600"/>
            <a:ext cx="228600" cy="2286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38900" y="2628900"/>
            <a:ext cx="5143500" cy="72390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91300" y="2781300"/>
            <a:ext cx="381000" cy="381000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24650" y="2895600"/>
            <a:ext cx="114300" cy="152400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38900" y="3505200"/>
            <a:ext cx="5143500" cy="723900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591300" y="3657600"/>
            <a:ext cx="381000" cy="381000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724650" y="3771900"/>
            <a:ext cx="114300" cy="152400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438900" y="4381500"/>
            <a:ext cx="5143500" cy="723900"/>
          </a:xfrm>
          <a:prstGeom prst="rect">
            <a:avLst/>
          </a:prstGeom>
        </p:spPr>
      </p:pic>
      <p:pic>
        <p:nvPicPr>
          <p:cNvPr id="3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591300" y="4533900"/>
            <a:ext cx="381000" cy="381000"/>
          </a:xfrm>
          <a:prstGeom prst="rect">
            <a:avLst/>
          </a:prstGeom>
        </p:spPr>
      </p:pic>
      <p:pic>
        <p:nvPicPr>
          <p:cNvPr id="3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19888" y="4648200"/>
            <a:ext cx="123825" cy="152400"/>
          </a:xfrm>
          <a:prstGeom prst="rect">
            <a:avLst/>
          </a:prstGeom>
        </p:spPr>
      </p:pic>
      <p:pic>
        <p:nvPicPr>
          <p:cNvPr id="3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438900" y="5257800"/>
            <a:ext cx="5143500" cy="685800"/>
          </a:xfrm>
          <a:prstGeom prst="rect">
            <a:avLst/>
          </a:prstGeom>
        </p:spPr>
      </p:pic>
      <p:pic>
        <p:nvPicPr>
          <p:cNvPr id="33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591300" y="5429250"/>
            <a:ext cx="104775" cy="133350"/>
          </a:xfrm>
          <a:prstGeom prst="rect">
            <a:avLst/>
          </a:prstGeom>
        </p:spPr>
      </p:pic>
      <p:pic>
        <p:nvPicPr>
          <p:cNvPr id="34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81000" y="6400800"/>
            <a:ext cx="11430000" cy="1066800"/>
          </a:xfrm>
          <a:prstGeom prst="rect">
            <a:avLst/>
          </a:prstGeom>
        </p:spPr>
      </p:pic>
      <p:pic>
        <p:nvPicPr>
          <p:cNvPr id="35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33400" y="6591300"/>
            <a:ext cx="171450" cy="152400"/>
          </a:xfrm>
          <a:prstGeom prst="rect">
            <a:avLst/>
          </a:prstGeom>
        </p:spPr>
      </p:pic>
      <p:sp>
        <p:nvSpPr>
          <p:cNvPr id="36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Estados Financieros: Cuenta de Resultados y Análisis</a:t>
            </a:r>
            <a:endParaRPr lang="en-US" sz="2426" dirty="0"/>
          </a:p>
        </p:txBody>
      </p:sp>
      <p:sp>
        <p:nvSpPr>
          <p:cNvPr id="37" name="Text 1"/>
          <p:cNvSpPr/>
          <p:nvPr/>
        </p:nvSpPr>
        <p:spPr>
          <a:xfrm>
            <a:off x="914400" y="1333500"/>
            <a:ext cx="51435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Estructura de la Cuenta de Resultados</a:t>
            </a:r>
            <a:endParaRPr lang="en-US" sz="1646" dirty="0"/>
          </a:p>
        </p:txBody>
      </p:sp>
      <p:sp>
        <p:nvSpPr>
          <p:cNvPr id="38" name="Text 2"/>
          <p:cNvSpPr/>
          <p:nvPr/>
        </p:nvSpPr>
        <p:spPr>
          <a:xfrm>
            <a:off x="1295400" y="2286000"/>
            <a:ext cx="47777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Ingresos</a:t>
            </a:r>
            <a:endParaRPr lang="en-US" sz="1120" dirty="0"/>
          </a:p>
        </p:txBody>
      </p:sp>
      <p:sp>
        <p:nvSpPr>
          <p:cNvPr id="39" name="Text 3"/>
          <p:cNvSpPr/>
          <p:nvPr/>
        </p:nvSpPr>
        <p:spPr>
          <a:xfrm>
            <a:off x="1295400" y="2514600"/>
            <a:ext cx="477774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Valor de bienes vendidos o servicios prestados</a:t>
            </a:r>
            <a:endParaRPr lang="en-US" sz="980" dirty="0"/>
          </a:p>
        </p:txBody>
      </p:sp>
      <p:sp>
        <p:nvSpPr>
          <p:cNvPr id="40" name="Text 4"/>
          <p:cNvSpPr/>
          <p:nvPr/>
        </p:nvSpPr>
        <p:spPr>
          <a:xfrm>
            <a:off x="1295400" y="3048000"/>
            <a:ext cx="47777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Costos de Ventas</a:t>
            </a:r>
            <a:endParaRPr lang="en-US" sz="1120" dirty="0"/>
          </a:p>
        </p:txBody>
      </p:sp>
      <p:sp>
        <p:nvSpPr>
          <p:cNvPr id="41" name="Text 5"/>
          <p:cNvSpPr/>
          <p:nvPr/>
        </p:nvSpPr>
        <p:spPr>
          <a:xfrm>
            <a:off x="1295400" y="3276600"/>
            <a:ext cx="477774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Gastos directamente asociados con la producción</a:t>
            </a:r>
            <a:endParaRPr lang="en-US" sz="980" dirty="0"/>
          </a:p>
        </p:txBody>
      </p:sp>
      <p:sp>
        <p:nvSpPr>
          <p:cNvPr id="42" name="Text 6"/>
          <p:cNvSpPr/>
          <p:nvPr/>
        </p:nvSpPr>
        <p:spPr>
          <a:xfrm>
            <a:off x="1295400" y="3810000"/>
            <a:ext cx="47777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Margen Bruto</a:t>
            </a:r>
            <a:endParaRPr lang="en-US" sz="1120" dirty="0"/>
          </a:p>
        </p:txBody>
      </p:sp>
      <p:sp>
        <p:nvSpPr>
          <p:cNvPr id="43" name="Text 7"/>
          <p:cNvSpPr/>
          <p:nvPr/>
        </p:nvSpPr>
        <p:spPr>
          <a:xfrm>
            <a:off x="1295400" y="4038600"/>
            <a:ext cx="477774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Ingresos - Costos de Ventas</a:t>
            </a:r>
            <a:endParaRPr lang="en-US" sz="980" dirty="0"/>
          </a:p>
        </p:txBody>
      </p:sp>
      <p:sp>
        <p:nvSpPr>
          <p:cNvPr id="44" name="Text 8"/>
          <p:cNvSpPr/>
          <p:nvPr/>
        </p:nvSpPr>
        <p:spPr>
          <a:xfrm>
            <a:off x="1295400" y="4572000"/>
            <a:ext cx="47777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Gastos Operativos</a:t>
            </a:r>
            <a:endParaRPr lang="en-US" sz="1120" dirty="0"/>
          </a:p>
        </p:txBody>
      </p:sp>
      <p:sp>
        <p:nvSpPr>
          <p:cNvPr id="45" name="Text 9"/>
          <p:cNvSpPr/>
          <p:nvPr/>
        </p:nvSpPr>
        <p:spPr>
          <a:xfrm>
            <a:off x="1295400" y="4800600"/>
            <a:ext cx="477774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Gastos de operaciones diarias (salarios, alquiler)</a:t>
            </a:r>
            <a:endParaRPr lang="en-US" sz="980" dirty="0"/>
          </a:p>
        </p:txBody>
      </p:sp>
      <p:sp>
        <p:nvSpPr>
          <p:cNvPr id="46" name="Text 10"/>
          <p:cNvSpPr/>
          <p:nvPr/>
        </p:nvSpPr>
        <p:spPr>
          <a:xfrm>
            <a:off x="1295400" y="5334000"/>
            <a:ext cx="47777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Resultado Neto</a:t>
            </a:r>
            <a:endParaRPr lang="en-US" sz="1120" dirty="0"/>
          </a:p>
        </p:txBody>
      </p:sp>
      <p:sp>
        <p:nvSpPr>
          <p:cNvPr id="47" name="Text 11"/>
          <p:cNvSpPr/>
          <p:nvPr/>
        </p:nvSpPr>
        <p:spPr>
          <a:xfrm>
            <a:off x="1295400" y="5562600"/>
            <a:ext cx="477774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Tras ajustar ingresos/gastos financieros e impuestos</a:t>
            </a:r>
            <a:endParaRPr lang="en-US" sz="980" dirty="0"/>
          </a:p>
        </p:txBody>
      </p:sp>
      <p:sp>
        <p:nvSpPr>
          <p:cNvPr id="48" name="Text 12"/>
          <p:cNvSpPr/>
          <p:nvPr/>
        </p:nvSpPr>
        <p:spPr>
          <a:xfrm>
            <a:off x="6743700" y="1333500"/>
            <a:ext cx="56578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Análisis e Interpretación</a:t>
            </a:r>
            <a:endParaRPr lang="en-US" sz="1646" dirty="0"/>
          </a:p>
        </p:txBody>
      </p:sp>
      <p:sp>
        <p:nvSpPr>
          <p:cNvPr id="49" name="Text 13"/>
          <p:cNvSpPr/>
          <p:nvPr/>
        </p:nvSpPr>
        <p:spPr>
          <a:xfrm>
            <a:off x="6438900" y="1790700"/>
            <a:ext cx="51435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La combinación y el análisis de los estados financieros son cruciales para evaluar la salud financiera de una empresa. Permiten analizar:</a:t>
            </a:r>
            <a:endParaRPr lang="en-US" sz="1120" dirty="0"/>
          </a:p>
        </p:txBody>
      </p:sp>
      <p:sp>
        <p:nvSpPr>
          <p:cNvPr id="50" name="Text 14"/>
          <p:cNvSpPr/>
          <p:nvPr/>
        </p:nvSpPr>
        <p:spPr>
          <a:xfrm>
            <a:off x="7086600" y="2781300"/>
            <a:ext cx="37137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Liquidez</a:t>
            </a:r>
            <a:endParaRPr lang="en-US" sz="1120" dirty="0"/>
          </a:p>
        </p:txBody>
      </p:sp>
      <p:sp>
        <p:nvSpPr>
          <p:cNvPr id="51" name="Text 15"/>
          <p:cNvSpPr/>
          <p:nvPr/>
        </p:nvSpPr>
        <p:spPr>
          <a:xfrm>
            <a:off x="7086600" y="3009900"/>
            <a:ext cx="371378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Capacidad para cumplir obligaciones a corto plazo</a:t>
            </a:r>
            <a:endParaRPr lang="en-US" sz="980" dirty="0"/>
          </a:p>
        </p:txBody>
      </p:sp>
      <p:sp>
        <p:nvSpPr>
          <p:cNvPr id="52" name="Text 16"/>
          <p:cNvSpPr/>
          <p:nvPr/>
        </p:nvSpPr>
        <p:spPr>
          <a:xfrm>
            <a:off x="7086600" y="3657600"/>
            <a:ext cx="370707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Solvencia</a:t>
            </a:r>
            <a:endParaRPr lang="en-US" sz="1120" dirty="0"/>
          </a:p>
        </p:txBody>
      </p:sp>
      <p:sp>
        <p:nvSpPr>
          <p:cNvPr id="53" name="Text 17"/>
          <p:cNvSpPr/>
          <p:nvPr/>
        </p:nvSpPr>
        <p:spPr>
          <a:xfrm>
            <a:off x="7086600" y="3886200"/>
            <a:ext cx="370707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Capacidad para cumplir obligaciones a largo plazo</a:t>
            </a:r>
            <a:endParaRPr lang="en-US" sz="980" dirty="0"/>
          </a:p>
        </p:txBody>
      </p:sp>
      <p:sp>
        <p:nvSpPr>
          <p:cNvPr id="54" name="Text 18"/>
          <p:cNvSpPr/>
          <p:nvPr/>
        </p:nvSpPr>
        <p:spPr>
          <a:xfrm>
            <a:off x="7086600" y="4533900"/>
            <a:ext cx="25696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Rentabilidad</a:t>
            </a:r>
            <a:endParaRPr lang="en-US" sz="1120" dirty="0"/>
          </a:p>
        </p:txBody>
      </p:sp>
      <p:sp>
        <p:nvSpPr>
          <p:cNvPr id="55" name="Text 19"/>
          <p:cNvSpPr/>
          <p:nvPr/>
        </p:nvSpPr>
        <p:spPr>
          <a:xfrm>
            <a:off x="7086600" y="4762500"/>
            <a:ext cx="2569607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Capacidad para generar ganancias</a:t>
            </a:r>
            <a:endParaRPr lang="en-US" sz="980" dirty="0"/>
          </a:p>
        </p:txBody>
      </p:sp>
      <p:sp>
        <p:nvSpPr>
          <p:cNvPr id="56" name="Text 20"/>
          <p:cNvSpPr/>
          <p:nvPr/>
        </p:nvSpPr>
        <p:spPr>
          <a:xfrm>
            <a:off x="6772275" y="5410200"/>
            <a:ext cx="48387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Estos análisis facilitan la toma de decisiones informadas sobre inversiones, financiación y gestión operativa.</a:t>
            </a:r>
            <a:endParaRPr lang="en-US" sz="980" dirty="0"/>
          </a:p>
        </p:txBody>
      </p:sp>
      <p:sp>
        <p:nvSpPr>
          <p:cNvPr id="57" name="Text 21"/>
          <p:cNvSpPr/>
          <p:nvPr/>
        </p:nvSpPr>
        <p:spPr>
          <a:xfrm>
            <a:off x="781050" y="6553200"/>
            <a:ext cx="12237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Conclusión</a:t>
            </a:r>
            <a:endParaRPr lang="en-US" sz="1120" dirty="0"/>
          </a:p>
        </p:txBody>
      </p:sp>
      <p:sp>
        <p:nvSpPr>
          <p:cNvPr id="58" name="Text 22"/>
          <p:cNvSpPr/>
          <p:nvPr/>
        </p:nvSpPr>
        <p:spPr>
          <a:xfrm>
            <a:off x="533400" y="6858000"/>
            <a:ext cx="1112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Los estados financieros son herramientas fundamentales para comprender la salud económica de una empresa. Su correcta interpretación permite a usuarios internos y externos tomar decisiones estratégicas basadas en información financiera precisa y relevante.</a:t>
            </a:r>
            <a:endParaRPr lang="en-US" sz="11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81100"/>
            <a:ext cx="11430000" cy="14954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38275"/>
            <a:ext cx="257175" cy="22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009900"/>
            <a:ext cx="228600" cy="22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438525"/>
            <a:ext cx="5600700" cy="1143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" y="3629025"/>
            <a:ext cx="609600" cy="609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575" y="3781425"/>
            <a:ext cx="171450" cy="30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0300" y="3438525"/>
            <a:ext cx="5600700" cy="1143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0" y="3629025"/>
            <a:ext cx="609600" cy="6096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1300" y="3781425"/>
            <a:ext cx="228600" cy="304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4810125"/>
            <a:ext cx="5600700" cy="1143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500" y="5000625"/>
            <a:ext cx="609600" cy="6096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000" y="5153025"/>
            <a:ext cx="228600" cy="3048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10300" y="4810125"/>
            <a:ext cx="5600700" cy="11430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00800" y="5000625"/>
            <a:ext cx="609600" cy="6096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62725" y="5153025"/>
            <a:ext cx="285750" cy="3048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Definición y Objetivos de la Contabilidad</a:t>
            </a:r>
            <a:endParaRPr lang="en-US" sz="2426" dirty="0"/>
          </a:p>
        </p:txBody>
      </p:sp>
      <p:sp>
        <p:nvSpPr>
          <p:cNvPr id="20" name="Text 1"/>
          <p:cNvSpPr/>
          <p:nvPr/>
        </p:nvSpPr>
        <p:spPr>
          <a:xfrm>
            <a:off x="942975" y="1409700"/>
            <a:ext cx="1207008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Definición</a:t>
            </a:r>
            <a:endParaRPr lang="en-US" sz="1646" dirty="0"/>
          </a:p>
        </p:txBody>
      </p:sp>
      <p:sp>
        <p:nvSpPr>
          <p:cNvPr id="21" name="Text 2"/>
          <p:cNvSpPr/>
          <p:nvPr/>
        </p:nvSpPr>
        <p:spPr>
          <a:xfrm>
            <a:off x="609600" y="1828800"/>
            <a:ext cx="109728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38"/>
              </a:lnSpc>
              <a:buNone/>
            </a:pPr>
            <a:r>
              <a:rPr lang="en-US" sz="13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La contabilidad es un</a:t>
            </a:r>
            <a:pPr indent="0" marL="0">
              <a:lnSpc>
                <a:spcPts val="2438"/>
              </a:lnSpc>
              <a:buNone/>
            </a:pPr>
            <a:r>
              <a:rPr lang="en-US" sz="138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sistema de información</a:t>
            </a:r>
            <a:pPr indent="0" marL="0">
              <a:lnSpc>
                <a:spcPts val="2438"/>
              </a:lnSpc>
              <a:buNone/>
            </a:pPr>
            <a:r>
              <a:rPr lang="en-US" sz="13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que mide, procesa y comunica información financiera sobre una entidad económica.</a:t>
            </a:r>
            <a:endParaRPr lang="en-US" sz="1380" dirty="0"/>
          </a:p>
        </p:txBody>
      </p:sp>
      <p:sp>
        <p:nvSpPr>
          <p:cNvPr id="22" name="Text 3"/>
          <p:cNvSpPr/>
          <p:nvPr/>
        </p:nvSpPr>
        <p:spPr>
          <a:xfrm>
            <a:off x="685800" y="2981325"/>
            <a:ext cx="12573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Objetivos Principales</a:t>
            </a:r>
            <a:endParaRPr lang="en-US" sz="1646" dirty="0"/>
          </a:p>
        </p:txBody>
      </p:sp>
      <p:sp>
        <p:nvSpPr>
          <p:cNvPr id="23" name="Text 4"/>
          <p:cNvSpPr/>
          <p:nvPr/>
        </p:nvSpPr>
        <p:spPr>
          <a:xfrm>
            <a:off x="1333500" y="3629025"/>
            <a:ext cx="490347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Toma de Decisiones</a:t>
            </a:r>
            <a:endParaRPr lang="en-US" sz="1380" dirty="0"/>
          </a:p>
        </p:txBody>
      </p:sp>
      <p:sp>
        <p:nvSpPr>
          <p:cNvPr id="24" name="Text 5"/>
          <p:cNvSpPr/>
          <p:nvPr/>
        </p:nvSpPr>
        <p:spPr>
          <a:xfrm>
            <a:off x="1333500" y="3933825"/>
            <a:ext cx="44577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Facilita a los usuarios la evaluación del rendimiento financiero y la posición de la empresa</a:t>
            </a:r>
            <a:endParaRPr lang="en-US" sz="1120" dirty="0"/>
          </a:p>
        </p:txBody>
      </p:sp>
      <p:sp>
        <p:nvSpPr>
          <p:cNvPr id="25" name="Text 6"/>
          <p:cNvSpPr/>
          <p:nvPr/>
        </p:nvSpPr>
        <p:spPr>
          <a:xfrm>
            <a:off x="7162800" y="3629025"/>
            <a:ext cx="490347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Control</a:t>
            </a:r>
            <a:endParaRPr lang="en-US" sz="1380" dirty="0"/>
          </a:p>
        </p:txBody>
      </p:sp>
      <p:sp>
        <p:nvSpPr>
          <p:cNvPr id="26" name="Text 7"/>
          <p:cNvSpPr/>
          <p:nvPr/>
        </p:nvSpPr>
        <p:spPr>
          <a:xfrm>
            <a:off x="7162800" y="3933825"/>
            <a:ext cx="44577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Permite el seguimiento de los recursos y obligaciones, asegurando operaciones eficientes</a:t>
            </a:r>
            <a:endParaRPr lang="en-US" sz="1120" dirty="0"/>
          </a:p>
        </p:txBody>
      </p:sp>
      <p:sp>
        <p:nvSpPr>
          <p:cNvPr id="27" name="Text 8"/>
          <p:cNvSpPr/>
          <p:nvPr/>
        </p:nvSpPr>
        <p:spPr>
          <a:xfrm>
            <a:off x="1333500" y="5000625"/>
            <a:ext cx="490347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Planificación</a:t>
            </a:r>
            <a:endParaRPr lang="en-US" sz="1380" dirty="0"/>
          </a:p>
        </p:txBody>
      </p:sp>
      <p:sp>
        <p:nvSpPr>
          <p:cNvPr id="28" name="Text 9"/>
          <p:cNvSpPr/>
          <p:nvPr/>
        </p:nvSpPr>
        <p:spPr>
          <a:xfrm>
            <a:off x="1333500" y="5305425"/>
            <a:ext cx="44577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Ayuda a la dirección a establecer metas futuras y desarrollar estrategias basadas en datos financieros</a:t>
            </a:r>
            <a:endParaRPr lang="en-US" sz="1120" dirty="0"/>
          </a:p>
        </p:txBody>
      </p:sp>
      <p:sp>
        <p:nvSpPr>
          <p:cNvPr id="29" name="Text 10"/>
          <p:cNvSpPr/>
          <p:nvPr/>
        </p:nvSpPr>
        <p:spPr>
          <a:xfrm>
            <a:off x="7162800" y="5000625"/>
            <a:ext cx="490347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Rendición de Cuentas</a:t>
            </a:r>
            <a:endParaRPr lang="en-US" sz="1380" dirty="0"/>
          </a:p>
        </p:txBody>
      </p:sp>
      <p:sp>
        <p:nvSpPr>
          <p:cNvPr id="30" name="Text 11"/>
          <p:cNvSpPr/>
          <p:nvPr/>
        </p:nvSpPr>
        <p:spPr>
          <a:xfrm>
            <a:off x="7162800" y="5305425"/>
            <a:ext cx="44577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Muestra la gestión de los recursos de la empresa a propietarios y otras partes interesadas</a:t>
            </a:r>
            <a:endParaRPr lang="en-US" sz="11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04900"/>
            <a:ext cx="5600700" cy="5372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295400"/>
            <a:ext cx="457200" cy="45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38" y="1390650"/>
            <a:ext cx="238125" cy="26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1905000"/>
            <a:ext cx="5219700" cy="1066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2019300"/>
            <a:ext cx="381000" cy="38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625" y="2133600"/>
            <a:ext cx="133350" cy="152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" y="3124200"/>
            <a:ext cx="5219700" cy="876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3238500"/>
            <a:ext cx="381000" cy="381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050" y="3352800"/>
            <a:ext cx="190500" cy="152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0300" y="1104900"/>
            <a:ext cx="5600700" cy="53721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0800" y="1295400"/>
            <a:ext cx="457200" cy="457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34150" y="1390650"/>
            <a:ext cx="190500" cy="2667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00800" y="1905000"/>
            <a:ext cx="5219700" cy="10668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15100" y="2019300"/>
            <a:ext cx="381000" cy="3810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29400" y="2133600"/>
            <a:ext cx="152400" cy="1524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00800" y="3086100"/>
            <a:ext cx="5219700" cy="8763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15100" y="3200400"/>
            <a:ext cx="381000" cy="3810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29400" y="3314700"/>
            <a:ext cx="152400" cy="1524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00800" y="4076700"/>
            <a:ext cx="5219700" cy="8763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15100" y="4191000"/>
            <a:ext cx="381000" cy="38100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10350" y="4305300"/>
            <a:ext cx="190500" cy="152400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400800" y="5067300"/>
            <a:ext cx="5219700" cy="1066800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15100" y="5181600"/>
            <a:ext cx="381000" cy="381000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10350" y="5295900"/>
            <a:ext cx="190500" cy="152400"/>
          </a:xfrm>
          <a:prstGeom prst="rect">
            <a:avLst/>
          </a:prstGeom>
        </p:spPr>
      </p:pic>
      <p:sp>
        <p:nvSpPr>
          <p:cNvPr id="28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Usuarios de la Información Contable</a:t>
            </a:r>
            <a:endParaRPr lang="en-US" sz="2426" dirty="0"/>
          </a:p>
        </p:txBody>
      </p:sp>
      <p:sp>
        <p:nvSpPr>
          <p:cNvPr id="29" name="Text 1"/>
          <p:cNvSpPr/>
          <p:nvPr/>
        </p:nvSpPr>
        <p:spPr>
          <a:xfrm>
            <a:off x="1143000" y="1371600"/>
            <a:ext cx="251165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Usuarios Internos</a:t>
            </a:r>
            <a:endParaRPr lang="en-US" sz="1646" dirty="0"/>
          </a:p>
        </p:txBody>
      </p:sp>
      <p:sp>
        <p:nvSpPr>
          <p:cNvPr id="30" name="Text 2"/>
          <p:cNvSpPr/>
          <p:nvPr/>
        </p:nvSpPr>
        <p:spPr>
          <a:xfrm>
            <a:off x="1181100" y="2019300"/>
            <a:ext cx="49453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Gerencia y Directores</a:t>
            </a:r>
            <a:endParaRPr lang="en-US" sz="1260" dirty="0"/>
          </a:p>
        </p:txBody>
      </p:sp>
      <p:sp>
        <p:nvSpPr>
          <p:cNvPr id="31" name="Text 3"/>
          <p:cNvSpPr/>
          <p:nvPr/>
        </p:nvSpPr>
        <p:spPr>
          <a:xfrm>
            <a:off x="1181100" y="2286000"/>
            <a:ext cx="44958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Necesitan información detallada para la planificación estratégica, toma de decisiones operativas, control de costos y evaluación del rendimiento.</a:t>
            </a:r>
            <a:endParaRPr lang="en-US" sz="980" dirty="0"/>
          </a:p>
        </p:txBody>
      </p:sp>
      <p:sp>
        <p:nvSpPr>
          <p:cNvPr id="32" name="Text 4"/>
          <p:cNvSpPr/>
          <p:nvPr/>
        </p:nvSpPr>
        <p:spPr>
          <a:xfrm>
            <a:off x="1181100" y="3238500"/>
            <a:ext cx="49453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Empleados</a:t>
            </a:r>
            <a:endParaRPr lang="en-US" sz="1260" dirty="0"/>
          </a:p>
        </p:txBody>
      </p:sp>
      <p:sp>
        <p:nvSpPr>
          <p:cNvPr id="33" name="Text 5"/>
          <p:cNvSpPr/>
          <p:nvPr/>
        </p:nvSpPr>
        <p:spPr>
          <a:xfrm>
            <a:off x="1181100" y="3505200"/>
            <a:ext cx="44958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Están interesados en la estabilidad financiera de la empresa, su rentabilidad y su capacidad para ofrecer salarios y beneficios.</a:t>
            </a:r>
            <a:endParaRPr lang="en-US" sz="980" dirty="0"/>
          </a:p>
        </p:txBody>
      </p:sp>
      <p:sp>
        <p:nvSpPr>
          <p:cNvPr id="34" name="Text 6"/>
          <p:cNvSpPr/>
          <p:nvPr/>
        </p:nvSpPr>
        <p:spPr>
          <a:xfrm>
            <a:off x="6972300" y="1371600"/>
            <a:ext cx="257304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Usuarios Externos</a:t>
            </a:r>
            <a:endParaRPr lang="en-US" sz="1646" dirty="0"/>
          </a:p>
        </p:txBody>
      </p:sp>
      <p:sp>
        <p:nvSpPr>
          <p:cNvPr id="35" name="Text 7"/>
          <p:cNvSpPr/>
          <p:nvPr/>
        </p:nvSpPr>
        <p:spPr>
          <a:xfrm>
            <a:off x="7010400" y="2019300"/>
            <a:ext cx="49453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Inversores</a:t>
            </a:r>
            <a:endParaRPr lang="en-US" sz="1260" dirty="0"/>
          </a:p>
        </p:txBody>
      </p:sp>
      <p:sp>
        <p:nvSpPr>
          <p:cNvPr id="36" name="Text 8"/>
          <p:cNvSpPr/>
          <p:nvPr/>
        </p:nvSpPr>
        <p:spPr>
          <a:xfrm>
            <a:off x="7010400" y="2286000"/>
            <a:ext cx="44958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Utilizan la información para evaluar la rentabilidad y el riesgo de una inversión, y para decidir si comprar, mantener o vender acciones.</a:t>
            </a:r>
            <a:endParaRPr lang="en-US" sz="980" dirty="0"/>
          </a:p>
        </p:txBody>
      </p:sp>
      <p:sp>
        <p:nvSpPr>
          <p:cNvPr id="37" name="Text 9"/>
          <p:cNvSpPr/>
          <p:nvPr/>
        </p:nvSpPr>
        <p:spPr>
          <a:xfrm>
            <a:off x="7010400" y="3200400"/>
            <a:ext cx="49453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Acreedores</a:t>
            </a:r>
            <a:endParaRPr lang="en-US" sz="1260" dirty="0"/>
          </a:p>
        </p:txBody>
      </p:sp>
      <p:sp>
        <p:nvSpPr>
          <p:cNvPr id="38" name="Text 10"/>
          <p:cNvSpPr/>
          <p:nvPr/>
        </p:nvSpPr>
        <p:spPr>
          <a:xfrm>
            <a:off x="7010400" y="3467100"/>
            <a:ext cx="44958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Analizan la solvencia y liquidez de la empresa para determinar su capacidad de pagar deudas e intereses.</a:t>
            </a:r>
            <a:endParaRPr lang="en-US" sz="980" dirty="0"/>
          </a:p>
        </p:txBody>
      </p:sp>
      <p:sp>
        <p:nvSpPr>
          <p:cNvPr id="39" name="Text 11"/>
          <p:cNvSpPr/>
          <p:nvPr/>
        </p:nvSpPr>
        <p:spPr>
          <a:xfrm>
            <a:off x="7010400" y="4191000"/>
            <a:ext cx="49453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Gobierno y Reguladores</a:t>
            </a:r>
            <a:endParaRPr lang="en-US" sz="1260" dirty="0"/>
          </a:p>
        </p:txBody>
      </p:sp>
      <p:sp>
        <p:nvSpPr>
          <p:cNvPr id="40" name="Text 12"/>
          <p:cNvSpPr/>
          <p:nvPr/>
        </p:nvSpPr>
        <p:spPr>
          <a:xfrm>
            <a:off x="7010400" y="4457700"/>
            <a:ext cx="44958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Requieren información para fines fiscales, estadísticos y para asegurar el cumplimiento de las normativas legales.</a:t>
            </a:r>
            <a:endParaRPr lang="en-US" sz="980" dirty="0"/>
          </a:p>
        </p:txBody>
      </p:sp>
      <p:sp>
        <p:nvSpPr>
          <p:cNvPr id="41" name="Text 13"/>
          <p:cNvSpPr/>
          <p:nvPr/>
        </p:nvSpPr>
        <p:spPr>
          <a:xfrm>
            <a:off x="7010400" y="5181600"/>
            <a:ext cx="49453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Clientes y Público</a:t>
            </a:r>
            <a:endParaRPr lang="en-US" sz="1260" dirty="0"/>
          </a:p>
        </p:txBody>
      </p:sp>
      <p:sp>
        <p:nvSpPr>
          <p:cNvPr id="42" name="Text 14"/>
          <p:cNvSpPr/>
          <p:nvPr/>
        </p:nvSpPr>
        <p:spPr>
          <a:xfrm>
            <a:off x="7010400" y="5448300"/>
            <a:ext cx="44958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Están interesados en la continuidad de la empresa y su capacidad para cumplir con los contratos a largo plazo y en el impacto económico y social.</a:t>
            </a:r>
            <a:endParaRPr lang="en-US" sz="9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818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04900"/>
            <a:ext cx="11430000" cy="1000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477" y="2333625"/>
            <a:ext cx="7232898" cy="647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9192" y="2505075"/>
            <a:ext cx="209550" cy="30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3562" y="2505075"/>
            <a:ext cx="209550" cy="30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3286125"/>
            <a:ext cx="3657600" cy="232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3476625"/>
            <a:ext cx="457200" cy="457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850" y="3571875"/>
            <a:ext cx="190500" cy="266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" y="5057775"/>
            <a:ext cx="133350" cy="13335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7200" y="3286125"/>
            <a:ext cx="3657600" cy="23241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57700" y="3476625"/>
            <a:ext cx="457200" cy="457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14863" y="3571875"/>
            <a:ext cx="142875" cy="2667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7700" y="5057775"/>
            <a:ext cx="133350" cy="13335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53400" y="3286125"/>
            <a:ext cx="3657600" cy="23241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43900" y="3476625"/>
            <a:ext cx="457200" cy="4572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62963" y="3571875"/>
            <a:ext cx="219075" cy="2667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43900" y="4829175"/>
            <a:ext cx="133350" cy="13335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38500" y="5838825"/>
            <a:ext cx="5715000" cy="762000"/>
          </a:xfrm>
          <a:prstGeom prst="rect">
            <a:avLst/>
          </a:prstGeom>
        </p:spPr>
      </p:pic>
      <p:sp>
        <p:nvSpPr>
          <p:cNvPr id="21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Principios Fundamentales: La Ecuación Contable</a:t>
            </a:r>
            <a:endParaRPr lang="en-US" sz="2426" dirty="0"/>
          </a:p>
        </p:txBody>
      </p:sp>
      <p:sp>
        <p:nvSpPr>
          <p:cNvPr id="22" name="Text 1"/>
          <p:cNvSpPr/>
          <p:nvPr/>
        </p:nvSpPr>
        <p:spPr>
          <a:xfrm>
            <a:off x="571500" y="1295400"/>
            <a:ext cx="110490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38"/>
              </a:lnSpc>
              <a:buNone/>
            </a:pPr>
            <a:r>
              <a:rPr lang="en-US" sz="13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La ecuación contable es el</a:t>
            </a:r>
            <a:pPr indent="0" marL="0">
              <a:lnSpc>
                <a:spcPts val="2438"/>
              </a:lnSpc>
              <a:buNone/>
            </a:pPr>
            <a:r>
              <a:rPr lang="en-US" sz="138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pilar fundamental</a:t>
            </a:r>
            <a:pPr indent="0" marL="0">
              <a:lnSpc>
                <a:spcPts val="2438"/>
              </a:lnSpc>
              <a:buNone/>
            </a:pPr>
            <a:r>
              <a:rPr lang="en-US" sz="13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 la contabilidad, representando la relación entre los activos, pasivos y el patrimonio neto de una entidad. Esta ecuación siempre debe mantenerse en equilibrio.</a:t>
            </a:r>
            <a:endParaRPr lang="en-US" sz="1380" dirty="0"/>
          </a:p>
        </p:txBody>
      </p:sp>
      <p:sp>
        <p:nvSpPr>
          <p:cNvPr id="23" name="Text 2"/>
          <p:cNvSpPr/>
          <p:nvPr/>
        </p:nvSpPr>
        <p:spPr>
          <a:xfrm>
            <a:off x="2936677" y="2486025"/>
            <a:ext cx="144376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7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Activo</a:t>
            </a:r>
            <a:endParaRPr lang="en-US" sz="2040" dirty="0"/>
          </a:p>
        </p:txBody>
      </p:sp>
      <p:sp>
        <p:nvSpPr>
          <p:cNvPr id="24" name="Text 3"/>
          <p:cNvSpPr/>
          <p:nvPr/>
        </p:nvSpPr>
        <p:spPr>
          <a:xfrm>
            <a:off x="4763542" y="2486025"/>
            <a:ext cx="148502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7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Pasivo</a:t>
            </a:r>
            <a:endParaRPr lang="en-US" sz="2040" dirty="0"/>
          </a:p>
        </p:txBody>
      </p:sp>
      <p:sp>
        <p:nvSpPr>
          <p:cNvPr id="25" name="Text 4"/>
          <p:cNvSpPr/>
          <p:nvPr/>
        </p:nvSpPr>
        <p:spPr>
          <a:xfrm>
            <a:off x="6627912" y="2486025"/>
            <a:ext cx="322526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7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Patrimonio Neto</a:t>
            </a:r>
            <a:endParaRPr lang="en-US" sz="2040" dirty="0"/>
          </a:p>
        </p:txBody>
      </p:sp>
      <p:sp>
        <p:nvSpPr>
          <p:cNvPr id="26" name="Text 5"/>
          <p:cNvSpPr/>
          <p:nvPr/>
        </p:nvSpPr>
        <p:spPr>
          <a:xfrm>
            <a:off x="1143000" y="3571875"/>
            <a:ext cx="73899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Activo</a:t>
            </a:r>
            <a:endParaRPr lang="en-US" sz="1380" dirty="0"/>
          </a:p>
        </p:txBody>
      </p:sp>
      <p:sp>
        <p:nvSpPr>
          <p:cNvPr id="27" name="Text 6"/>
          <p:cNvSpPr/>
          <p:nvPr/>
        </p:nvSpPr>
        <p:spPr>
          <a:xfrm>
            <a:off x="571500" y="4048125"/>
            <a:ext cx="3276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Representa los bienes y derechos que posee una empresa, de los cuales se espera obtener beneficios económicos futuros.</a:t>
            </a:r>
            <a:endParaRPr lang="en-US" sz="1120" dirty="0"/>
          </a:p>
        </p:txBody>
      </p:sp>
      <p:sp>
        <p:nvSpPr>
          <p:cNvPr id="28" name="Text 7"/>
          <p:cNvSpPr/>
          <p:nvPr/>
        </p:nvSpPr>
        <p:spPr>
          <a:xfrm>
            <a:off x="742950" y="5038725"/>
            <a:ext cx="32766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Ejemplos: efectivo, cuentas por cobrar, inventario, propiedades, planta y equipo</a:t>
            </a:r>
            <a:endParaRPr lang="en-US" sz="980" dirty="0"/>
          </a:p>
        </p:txBody>
      </p:sp>
      <p:sp>
        <p:nvSpPr>
          <p:cNvPr id="29" name="Text 8"/>
          <p:cNvSpPr/>
          <p:nvPr/>
        </p:nvSpPr>
        <p:spPr>
          <a:xfrm>
            <a:off x="5029200" y="3571875"/>
            <a:ext cx="76649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Pasivo</a:t>
            </a:r>
            <a:endParaRPr lang="en-US" sz="1380" dirty="0"/>
          </a:p>
        </p:txBody>
      </p:sp>
      <p:sp>
        <p:nvSpPr>
          <p:cNvPr id="30" name="Text 9"/>
          <p:cNvSpPr/>
          <p:nvPr/>
        </p:nvSpPr>
        <p:spPr>
          <a:xfrm>
            <a:off x="4457700" y="4048125"/>
            <a:ext cx="3276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Son las obligaciones actuales de la empresa, resultantes de eventos pasados, cuya liquidación se espera que resulte en una salida de recursos.</a:t>
            </a:r>
            <a:endParaRPr lang="en-US" sz="1120" dirty="0"/>
          </a:p>
        </p:txBody>
      </p:sp>
      <p:sp>
        <p:nvSpPr>
          <p:cNvPr id="31" name="Text 10"/>
          <p:cNvSpPr/>
          <p:nvPr/>
        </p:nvSpPr>
        <p:spPr>
          <a:xfrm>
            <a:off x="4629150" y="5038725"/>
            <a:ext cx="32766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Ejemplos: cuentas por pagar, préstamos bancarios y salarios por pagar</a:t>
            </a:r>
            <a:endParaRPr lang="en-US" sz="980" dirty="0"/>
          </a:p>
        </p:txBody>
      </p:sp>
      <p:sp>
        <p:nvSpPr>
          <p:cNvPr id="32" name="Text 11"/>
          <p:cNvSpPr/>
          <p:nvPr/>
        </p:nvSpPr>
        <p:spPr>
          <a:xfrm>
            <a:off x="8915400" y="3571875"/>
            <a:ext cx="192671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Patrimonio Neto</a:t>
            </a:r>
            <a:endParaRPr lang="en-US" sz="1380" dirty="0"/>
          </a:p>
        </p:txBody>
      </p:sp>
      <p:sp>
        <p:nvSpPr>
          <p:cNvPr id="33" name="Text 12"/>
          <p:cNvSpPr/>
          <p:nvPr/>
        </p:nvSpPr>
        <p:spPr>
          <a:xfrm>
            <a:off x="8343900" y="4048125"/>
            <a:ext cx="3276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Es la parte residual de los activos de la empresa, una vez deducidos todos sus pasivos.</a:t>
            </a:r>
            <a:endParaRPr lang="en-US" sz="1120" dirty="0"/>
          </a:p>
        </p:txBody>
      </p:sp>
      <p:sp>
        <p:nvSpPr>
          <p:cNvPr id="34" name="Text 13"/>
          <p:cNvSpPr/>
          <p:nvPr/>
        </p:nvSpPr>
        <p:spPr>
          <a:xfrm>
            <a:off x="8515350" y="4810125"/>
            <a:ext cx="32766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Representa: inversión de los propietarios + ganancias retenidas</a:t>
            </a:r>
            <a:endParaRPr lang="en-US" sz="98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82176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04900"/>
            <a:ext cx="11430000" cy="16525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24" y="2986088"/>
            <a:ext cx="2438400" cy="1790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124" y="3138488"/>
            <a:ext cx="609600" cy="60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049" y="3290888"/>
            <a:ext cx="285750" cy="30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851" y="3348038"/>
            <a:ext cx="762000" cy="76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1551" y="3576638"/>
            <a:ext cx="228600" cy="30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2727" y="2986088"/>
            <a:ext cx="2438400" cy="1790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7127" y="3138488"/>
            <a:ext cx="609600" cy="6096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6202" y="3290888"/>
            <a:ext cx="171450" cy="304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5005388"/>
            <a:ext cx="11430000" cy="2831306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500" y="5224463"/>
            <a:ext cx="171450" cy="2286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00" y="6045994"/>
            <a:ext cx="5448300" cy="9144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72200" y="6045994"/>
            <a:ext cx="5448300" cy="914400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El Principio de Partida Doble</a:t>
            </a:r>
            <a:endParaRPr lang="en-US" sz="2426" dirty="0"/>
          </a:p>
        </p:txBody>
      </p:sp>
      <p:sp>
        <p:nvSpPr>
          <p:cNvPr id="18" name="Text 1"/>
          <p:cNvSpPr/>
          <p:nvPr/>
        </p:nvSpPr>
        <p:spPr>
          <a:xfrm>
            <a:off x="571500" y="1295400"/>
            <a:ext cx="11049000" cy="928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38"/>
              </a:lnSpc>
              <a:buNone/>
            </a:pPr>
            <a:r>
              <a:rPr lang="en-US" sz="13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El principio de partida doble es la base de todo el sistema contable moderno, estableciendo que</a:t>
            </a:r>
            <a:pPr indent="0" marL="0">
              <a:lnSpc>
                <a:spcPts val="2438"/>
              </a:lnSpc>
              <a:buNone/>
            </a:pPr>
            <a:r>
              <a:rPr lang="en-US" sz="138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cada transacción económica afecta al menos a dos cuentas</a:t>
            </a:r>
            <a:pPr indent="0" marL="0">
              <a:lnSpc>
                <a:spcPts val="2438"/>
              </a:lnSpc>
              <a:buNone/>
            </a:pPr>
            <a:r>
              <a:rPr lang="en-US" sz="13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, y que el total de los débitos debe ser igual al total de los créditos.</a:t>
            </a:r>
            <a:endParaRPr lang="en-US" sz="1380" dirty="0"/>
          </a:p>
        </p:txBody>
      </p:sp>
      <p:sp>
        <p:nvSpPr>
          <p:cNvPr id="19" name="Text 2"/>
          <p:cNvSpPr/>
          <p:nvPr/>
        </p:nvSpPr>
        <p:spPr>
          <a:xfrm>
            <a:off x="571500" y="2300288"/>
            <a:ext cx="12153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i="1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"No hay deudor sin acreedor"</a:t>
            </a:r>
            <a:endParaRPr lang="en-US" sz="1260" dirty="0"/>
          </a:p>
        </p:txBody>
      </p:sp>
      <p:sp>
        <p:nvSpPr>
          <p:cNvPr id="20" name="Text 3"/>
          <p:cNvSpPr/>
          <p:nvPr/>
        </p:nvSpPr>
        <p:spPr>
          <a:xfrm>
            <a:off x="2506444" y="3824288"/>
            <a:ext cx="23469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Equipo de Oficina</a:t>
            </a:r>
            <a:endParaRPr lang="en-US" sz="1380" dirty="0"/>
          </a:p>
        </p:txBody>
      </p:sp>
      <p:sp>
        <p:nvSpPr>
          <p:cNvPr id="21" name="Text 4"/>
          <p:cNvSpPr/>
          <p:nvPr/>
        </p:nvSpPr>
        <p:spPr>
          <a:xfrm>
            <a:off x="2506444" y="4090987"/>
            <a:ext cx="2346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Activo</a:t>
            </a:r>
            <a:endParaRPr lang="en-US" sz="1120" dirty="0"/>
          </a:p>
        </p:txBody>
      </p:sp>
      <p:sp>
        <p:nvSpPr>
          <p:cNvPr id="22" name="Text 5"/>
          <p:cNvSpPr/>
          <p:nvPr/>
        </p:nvSpPr>
        <p:spPr>
          <a:xfrm>
            <a:off x="2506444" y="4395788"/>
            <a:ext cx="2346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+ 1.000 €</a:t>
            </a:r>
            <a:endParaRPr lang="en-US" sz="1120" dirty="0"/>
          </a:p>
        </p:txBody>
      </p:sp>
      <p:sp>
        <p:nvSpPr>
          <p:cNvPr id="23" name="Text 6"/>
          <p:cNvSpPr/>
          <p:nvPr/>
        </p:nvSpPr>
        <p:spPr>
          <a:xfrm>
            <a:off x="5282364" y="4186238"/>
            <a:ext cx="162712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Compra a crédito</a:t>
            </a:r>
            <a:endParaRPr lang="en-US" sz="1120" dirty="0"/>
          </a:p>
        </p:txBody>
      </p:sp>
      <p:sp>
        <p:nvSpPr>
          <p:cNvPr id="24" name="Text 7"/>
          <p:cNvSpPr/>
          <p:nvPr/>
        </p:nvSpPr>
        <p:spPr>
          <a:xfrm>
            <a:off x="7338447" y="3824288"/>
            <a:ext cx="23469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Cuentas por Pagar</a:t>
            </a:r>
            <a:endParaRPr lang="en-US" sz="1380" dirty="0"/>
          </a:p>
        </p:txBody>
      </p:sp>
      <p:sp>
        <p:nvSpPr>
          <p:cNvPr id="25" name="Text 8"/>
          <p:cNvSpPr/>
          <p:nvPr/>
        </p:nvSpPr>
        <p:spPr>
          <a:xfrm>
            <a:off x="7338447" y="4090987"/>
            <a:ext cx="2346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Pasivo</a:t>
            </a:r>
            <a:endParaRPr lang="en-US" sz="1120" dirty="0"/>
          </a:p>
        </p:txBody>
      </p:sp>
      <p:sp>
        <p:nvSpPr>
          <p:cNvPr id="26" name="Text 9"/>
          <p:cNvSpPr/>
          <p:nvPr/>
        </p:nvSpPr>
        <p:spPr>
          <a:xfrm>
            <a:off x="7338447" y="4395788"/>
            <a:ext cx="2346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DC2626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+ 1.000 €</a:t>
            </a:r>
            <a:endParaRPr lang="en-US" sz="1120" dirty="0"/>
          </a:p>
        </p:txBody>
      </p:sp>
      <p:sp>
        <p:nvSpPr>
          <p:cNvPr id="27" name="Text 10"/>
          <p:cNvSpPr/>
          <p:nvPr/>
        </p:nvSpPr>
        <p:spPr>
          <a:xfrm>
            <a:off x="819150" y="5195888"/>
            <a:ext cx="12153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Ejemplo Práctico</a:t>
            </a:r>
            <a:endParaRPr lang="en-US" sz="1646" dirty="0"/>
          </a:p>
        </p:txBody>
      </p:sp>
      <p:sp>
        <p:nvSpPr>
          <p:cNvPr id="28" name="Text 11"/>
          <p:cNvSpPr/>
          <p:nvPr/>
        </p:nvSpPr>
        <p:spPr>
          <a:xfrm>
            <a:off x="571500" y="5614988"/>
            <a:ext cx="12153900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94"/>
              </a:lnSpc>
              <a:buNone/>
            </a:pPr>
            <a:r>
              <a:rPr lang="en-US" sz="126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 una empresa compra un ordenador por 1.000 € a crédito:</a:t>
            </a:r>
            <a:endParaRPr lang="en-US" sz="1260" dirty="0"/>
          </a:p>
        </p:txBody>
      </p:sp>
      <p:sp>
        <p:nvSpPr>
          <p:cNvPr id="29" name="Text 12"/>
          <p:cNvSpPr/>
          <p:nvPr/>
        </p:nvSpPr>
        <p:spPr>
          <a:xfrm>
            <a:off x="685800" y="6160294"/>
            <a:ext cx="574167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Entry 1:</a:t>
            </a:r>
            <a:endParaRPr lang="en-US" sz="1120" dirty="0"/>
          </a:p>
        </p:txBody>
      </p:sp>
      <p:sp>
        <p:nvSpPr>
          <p:cNvPr id="30" name="Text 13"/>
          <p:cNvSpPr/>
          <p:nvPr/>
        </p:nvSpPr>
        <p:spPr>
          <a:xfrm>
            <a:off x="685800" y="6388894"/>
            <a:ext cx="52197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La cuenta "Equipo de Oficina" (Activo) aumenta en 1.000 € (se debita)</a:t>
            </a:r>
            <a:endParaRPr lang="en-US" sz="1120" dirty="0"/>
          </a:p>
        </p:txBody>
      </p:sp>
      <p:sp>
        <p:nvSpPr>
          <p:cNvPr id="31" name="Text 14"/>
          <p:cNvSpPr/>
          <p:nvPr/>
        </p:nvSpPr>
        <p:spPr>
          <a:xfrm>
            <a:off x="6286500" y="6160294"/>
            <a:ext cx="574167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Entry 2:</a:t>
            </a:r>
            <a:endParaRPr lang="en-US" sz="1120" dirty="0"/>
          </a:p>
        </p:txBody>
      </p:sp>
      <p:sp>
        <p:nvSpPr>
          <p:cNvPr id="32" name="Text 15"/>
          <p:cNvSpPr/>
          <p:nvPr/>
        </p:nvSpPr>
        <p:spPr>
          <a:xfrm>
            <a:off x="6286500" y="6388894"/>
            <a:ext cx="52197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La cuenta "Cuentas por Pagar" (Pasivo) aumenta en 1.000 € (se acredita)</a:t>
            </a:r>
            <a:endParaRPr lang="en-US" sz="1120" dirty="0"/>
          </a:p>
        </p:txBody>
      </p:sp>
      <p:sp>
        <p:nvSpPr>
          <p:cNvPr id="33" name="Text 16"/>
          <p:cNvSpPr/>
          <p:nvPr/>
        </p:nvSpPr>
        <p:spPr>
          <a:xfrm>
            <a:off x="571500" y="7112794"/>
            <a:ext cx="110490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 esta manera, el aumento en un activo se compensa con un aumento en un pasivo, manteniendo el equilibrio de la ecuación contable.</a:t>
            </a:r>
            <a:endParaRPr lang="en-US" sz="126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948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04900"/>
            <a:ext cx="11430000" cy="13192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323975"/>
            <a:ext cx="200025" cy="22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652713"/>
            <a:ext cx="11430000" cy="224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3186113"/>
            <a:ext cx="4635401" cy="1562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" y="3348038"/>
            <a:ext cx="190500" cy="1714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1551" y="3814763"/>
            <a:ext cx="228600" cy="30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3050" y="3186113"/>
            <a:ext cx="4635401" cy="1562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7350" y="3348038"/>
            <a:ext cx="152400" cy="17145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5167313"/>
            <a:ext cx="142875" cy="190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5510213"/>
            <a:ext cx="5600700" cy="20574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400" y="5662613"/>
            <a:ext cx="304800" cy="3048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400" y="6577013"/>
            <a:ext cx="5295900" cy="8382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" y="6681788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10300" y="5510213"/>
            <a:ext cx="5600700" cy="20574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62700" y="5662613"/>
            <a:ext cx="304800" cy="3048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62700" y="6577013"/>
            <a:ext cx="5295900" cy="6096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38900" y="6681788"/>
            <a:ext cx="152400" cy="152400"/>
          </a:xfrm>
          <a:prstGeom prst="rect">
            <a:avLst/>
          </a:prstGeom>
        </p:spPr>
      </p:pic>
      <p:sp>
        <p:nvSpPr>
          <p:cNvPr id="21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Concepto de Devengo</a:t>
            </a:r>
            <a:endParaRPr lang="en-US" sz="2426" dirty="0"/>
          </a:p>
        </p:txBody>
      </p:sp>
      <p:sp>
        <p:nvSpPr>
          <p:cNvPr id="22" name="Text 1"/>
          <p:cNvSpPr/>
          <p:nvPr/>
        </p:nvSpPr>
        <p:spPr>
          <a:xfrm>
            <a:off x="847725" y="1295400"/>
            <a:ext cx="12153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Definición</a:t>
            </a:r>
            <a:endParaRPr lang="en-US" sz="1646" dirty="0"/>
          </a:p>
        </p:txBody>
      </p:sp>
      <p:sp>
        <p:nvSpPr>
          <p:cNvPr id="23" name="Text 2"/>
          <p:cNvSpPr/>
          <p:nvPr/>
        </p:nvSpPr>
        <p:spPr>
          <a:xfrm>
            <a:off x="571500" y="1676400"/>
            <a:ext cx="11049000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94"/>
              </a:lnSpc>
              <a:buNone/>
            </a:pPr>
            <a:r>
              <a:rPr lang="en-US" sz="126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El concepto de devengo (o acumulación) establece que los</a:t>
            </a:r>
            <a:pPr indent="0" marL="0">
              <a:lnSpc>
                <a:spcPts val="2194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ingresos</a:t>
            </a:r>
            <a:pPr indent="0" marL="0">
              <a:lnSpc>
                <a:spcPts val="2194"/>
              </a:lnSpc>
              <a:buNone/>
            </a:pPr>
            <a:r>
              <a:rPr lang="en-US" sz="126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y</a:t>
            </a:r>
            <a:pPr indent="0" marL="0">
              <a:lnSpc>
                <a:spcPts val="2194"/>
              </a:lnSpc>
              <a:buNone/>
            </a:pPr>
            <a:r>
              <a:rPr lang="en-US" sz="1260" b="1" dirty="0">
                <a:solidFill>
                  <a:srgbClr val="B91C1C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gastos</a:t>
            </a:r>
            <a:pPr indent="0" marL="0">
              <a:lnSpc>
                <a:spcPts val="2194"/>
              </a:lnSpc>
              <a:buNone/>
            </a:pPr>
            <a:r>
              <a:rPr lang="en-US" sz="126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deben reconocerse en los estados financieros en el período en que se ganan o se incurren, respectivamente,</a:t>
            </a:r>
            <a:pPr indent="0" marL="0">
              <a:lnSpc>
                <a:spcPts val="2194"/>
              </a:lnSpc>
              <a:buNone/>
            </a:pPr>
            <a:r>
              <a:rPr lang="en-US" sz="1260" u="sng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independientemente de cuándo se reciba o se pague el efectivo</a:t>
            </a:r>
            <a:pPr indent="0" marL="0">
              <a:lnSpc>
                <a:spcPts val="2194"/>
              </a:lnSpc>
              <a:buNone/>
            </a:pPr>
            <a:r>
              <a:rPr lang="en-US" sz="126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.</a:t>
            </a:r>
            <a:endParaRPr lang="en-US" sz="1260" dirty="0"/>
          </a:p>
        </p:txBody>
      </p:sp>
      <p:sp>
        <p:nvSpPr>
          <p:cNvPr id="24" name="Text 3"/>
          <p:cNvSpPr/>
          <p:nvPr/>
        </p:nvSpPr>
        <p:spPr>
          <a:xfrm>
            <a:off x="-22860" y="2805113"/>
            <a:ext cx="122377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Basis de Contabilización</a:t>
            </a:r>
            <a:endParaRPr lang="en-US" sz="1380" dirty="0"/>
          </a:p>
        </p:txBody>
      </p:sp>
      <p:sp>
        <p:nvSpPr>
          <p:cNvPr id="25" name="Text 4"/>
          <p:cNvSpPr/>
          <p:nvPr/>
        </p:nvSpPr>
        <p:spPr>
          <a:xfrm>
            <a:off x="914400" y="3300413"/>
            <a:ext cx="484748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Base de Efectivo</a:t>
            </a:r>
            <a:endParaRPr lang="en-US" sz="1260" dirty="0"/>
          </a:p>
        </p:txBody>
      </p:sp>
      <p:sp>
        <p:nvSpPr>
          <p:cNvPr id="26" name="Text 5"/>
          <p:cNvSpPr/>
          <p:nvPr/>
        </p:nvSpPr>
        <p:spPr>
          <a:xfrm>
            <a:off x="647700" y="3643313"/>
            <a:ext cx="440680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Registra transacciones cuando se reciben/pagan efectivo</a:t>
            </a:r>
            <a:endParaRPr lang="en-US" sz="1120" dirty="0"/>
          </a:p>
        </p:txBody>
      </p:sp>
      <p:sp>
        <p:nvSpPr>
          <p:cNvPr id="27" name="Text 6"/>
          <p:cNvSpPr/>
          <p:nvPr/>
        </p:nvSpPr>
        <p:spPr>
          <a:xfrm>
            <a:off x="647700" y="4138613"/>
            <a:ext cx="484748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Refleja flujo de dinero inmediato</a:t>
            </a:r>
            <a:endParaRPr lang="en-US" sz="1120" dirty="0"/>
          </a:p>
        </p:txBody>
      </p:sp>
      <p:sp>
        <p:nvSpPr>
          <p:cNvPr id="28" name="Text 7"/>
          <p:cNvSpPr/>
          <p:nvPr/>
        </p:nvSpPr>
        <p:spPr>
          <a:xfrm>
            <a:off x="647700" y="4405313"/>
            <a:ext cx="484748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Simple pero limita visión financiera</a:t>
            </a:r>
            <a:endParaRPr lang="en-US" sz="1120" dirty="0"/>
          </a:p>
        </p:txBody>
      </p:sp>
      <p:sp>
        <p:nvSpPr>
          <p:cNvPr id="29" name="Text 8"/>
          <p:cNvSpPr/>
          <p:nvPr/>
        </p:nvSpPr>
        <p:spPr>
          <a:xfrm>
            <a:off x="7365950" y="3300413"/>
            <a:ext cx="484748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Base de Devengo</a:t>
            </a:r>
            <a:endParaRPr lang="en-US" sz="1260" dirty="0"/>
          </a:p>
        </p:txBody>
      </p:sp>
      <p:sp>
        <p:nvSpPr>
          <p:cNvPr id="30" name="Text 9"/>
          <p:cNvSpPr/>
          <p:nvPr/>
        </p:nvSpPr>
        <p:spPr>
          <a:xfrm>
            <a:off x="7137350" y="3643313"/>
            <a:ext cx="484748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Registra transacciones cuando se ganan/incurren</a:t>
            </a:r>
            <a:endParaRPr lang="en-US" sz="1120" dirty="0"/>
          </a:p>
        </p:txBody>
      </p:sp>
      <p:sp>
        <p:nvSpPr>
          <p:cNvPr id="31" name="Text 10"/>
          <p:cNvSpPr/>
          <p:nvPr/>
        </p:nvSpPr>
        <p:spPr>
          <a:xfrm>
            <a:off x="7137350" y="3910013"/>
            <a:ext cx="484748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Independiente del flujo de efectivo</a:t>
            </a:r>
            <a:endParaRPr lang="en-US" sz="1120" dirty="0"/>
          </a:p>
        </p:txBody>
      </p:sp>
      <p:sp>
        <p:nvSpPr>
          <p:cNvPr id="32" name="Text 11"/>
          <p:cNvSpPr/>
          <p:nvPr/>
        </p:nvSpPr>
        <p:spPr>
          <a:xfrm>
            <a:off x="7137350" y="4176712"/>
            <a:ext cx="484748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Proporciona imagen más precisa del rendimiento</a:t>
            </a:r>
            <a:endParaRPr lang="en-US" sz="1120" dirty="0"/>
          </a:p>
        </p:txBody>
      </p:sp>
      <p:sp>
        <p:nvSpPr>
          <p:cNvPr id="33" name="Text 12"/>
          <p:cNvSpPr/>
          <p:nvPr/>
        </p:nvSpPr>
        <p:spPr>
          <a:xfrm>
            <a:off x="600075" y="5129213"/>
            <a:ext cx="12573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Ejemplos Ilustrativos</a:t>
            </a:r>
            <a:endParaRPr lang="en-US" sz="1380" dirty="0"/>
          </a:p>
        </p:txBody>
      </p:sp>
      <p:sp>
        <p:nvSpPr>
          <p:cNvPr id="34" name="Text 13"/>
          <p:cNvSpPr/>
          <p:nvPr/>
        </p:nvSpPr>
        <p:spPr>
          <a:xfrm>
            <a:off x="626120" y="5662613"/>
            <a:ext cx="582549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</a:t>
            </a:r>
            <a:pPr indent="0" marL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Venta a Crédito</a:t>
            </a:r>
            <a:endParaRPr lang="en-US" sz="1260" dirty="0"/>
          </a:p>
        </p:txBody>
      </p:sp>
      <p:sp>
        <p:nvSpPr>
          <p:cNvPr id="35" name="Text 14"/>
          <p:cNvSpPr/>
          <p:nvPr/>
        </p:nvSpPr>
        <p:spPr>
          <a:xfrm>
            <a:off x="533400" y="6043613"/>
            <a:ext cx="52959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Una empresa vende productos a crédito por valor de 500 € en diciembre.</a:t>
            </a:r>
            <a:endParaRPr lang="en-US" sz="1120" dirty="0"/>
          </a:p>
        </p:txBody>
      </p:sp>
      <p:sp>
        <p:nvSpPr>
          <p:cNvPr id="36" name="Text 15"/>
          <p:cNvSpPr/>
          <p:nvPr/>
        </p:nvSpPr>
        <p:spPr>
          <a:xfrm>
            <a:off x="800100" y="6653213"/>
            <a:ext cx="51435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Aunque el cliente pagará en enero del año siguiente, el ingreso de 500 € se registra en diciembre, ya que es cuando se realizó la venta y se generó el derecho a cobrar.</a:t>
            </a:r>
            <a:endParaRPr lang="en-US" sz="1120" dirty="0"/>
          </a:p>
        </p:txBody>
      </p:sp>
      <p:sp>
        <p:nvSpPr>
          <p:cNvPr id="37" name="Text 16"/>
          <p:cNvSpPr/>
          <p:nvPr/>
        </p:nvSpPr>
        <p:spPr>
          <a:xfrm>
            <a:off x="6455420" y="5662613"/>
            <a:ext cx="582549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2</a:t>
            </a:r>
            <a:pPr indent="0" marL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Gasto de Alquiler</a:t>
            </a:r>
            <a:endParaRPr lang="en-US" sz="1260" dirty="0"/>
          </a:p>
        </p:txBody>
      </p:sp>
      <p:sp>
        <p:nvSpPr>
          <p:cNvPr id="38" name="Text 17"/>
          <p:cNvSpPr/>
          <p:nvPr/>
        </p:nvSpPr>
        <p:spPr>
          <a:xfrm>
            <a:off x="6362700" y="6043613"/>
            <a:ext cx="52959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 se incurre en un gasto (como el alquiler) en diciembre, pero se paga en enero.</a:t>
            </a:r>
            <a:endParaRPr lang="en-US" sz="1120" dirty="0"/>
          </a:p>
        </p:txBody>
      </p:sp>
      <p:sp>
        <p:nvSpPr>
          <p:cNvPr id="39" name="Text 18"/>
          <p:cNvSpPr/>
          <p:nvPr/>
        </p:nvSpPr>
        <p:spPr>
          <a:xfrm>
            <a:off x="6629400" y="6653213"/>
            <a:ext cx="5143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El gasto se registra en diciembre cuando se incurre, no cuando se paga en enero.</a:t>
            </a:r>
            <a:endParaRPr lang="en-US" sz="11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81772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04900"/>
            <a:ext cx="11430000" cy="8620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24088"/>
            <a:ext cx="200025" cy="22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614613"/>
            <a:ext cx="11430000" cy="60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614613"/>
            <a:ext cx="1847850" cy="609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8850" y="2614613"/>
            <a:ext cx="7109817" cy="609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8667" y="2614613"/>
            <a:ext cx="1801564" cy="6096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40232" y="2614613"/>
            <a:ext cx="670768" cy="609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3224213"/>
            <a:ext cx="11430000" cy="381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3224213"/>
            <a:ext cx="1847850" cy="381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8850" y="3224213"/>
            <a:ext cx="7109817" cy="381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38667" y="3224213"/>
            <a:ext cx="1801564" cy="3810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40232" y="3224213"/>
            <a:ext cx="670768" cy="381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1000" y="3605213"/>
            <a:ext cx="11430000" cy="3810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1000" y="3605213"/>
            <a:ext cx="1847850" cy="3810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28850" y="3605213"/>
            <a:ext cx="7109817" cy="3810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38667" y="3605213"/>
            <a:ext cx="1801564" cy="3810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140232" y="3605213"/>
            <a:ext cx="670768" cy="3810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1000" y="3986213"/>
            <a:ext cx="11430000" cy="3810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1000" y="3986213"/>
            <a:ext cx="1847850" cy="3810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28850" y="3986213"/>
            <a:ext cx="7109817" cy="38100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38667" y="3986213"/>
            <a:ext cx="1801564" cy="381000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140232" y="3986213"/>
            <a:ext cx="670768" cy="381000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81000" y="4595813"/>
            <a:ext cx="5638800" cy="990600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95300" y="4710113"/>
            <a:ext cx="381000" cy="381000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9600" y="4824413"/>
            <a:ext cx="152400" cy="152400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172200" y="4595813"/>
            <a:ext cx="5638800" cy="990600"/>
          </a:xfrm>
          <a:prstGeom prst="rect">
            <a:avLst/>
          </a:prstGeom>
        </p:spPr>
      </p:pic>
      <p:pic>
        <p:nvPicPr>
          <p:cNvPr id="3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286500" y="4710113"/>
            <a:ext cx="381000" cy="381000"/>
          </a:xfrm>
          <a:prstGeom prst="rect">
            <a:avLst/>
          </a:prstGeom>
        </p:spPr>
      </p:pic>
      <p:pic>
        <p:nvPicPr>
          <p:cNvPr id="3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381750" y="4824413"/>
            <a:ext cx="190500" cy="152400"/>
          </a:xfrm>
          <a:prstGeom prst="rect">
            <a:avLst/>
          </a:prstGeom>
        </p:spPr>
      </p:pic>
      <p:pic>
        <p:nvPicPr>
          <p:cNvPr id="3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81000" y="5738813"/>
            <a:ext cx="5638800" cy="990600"/>
          </a:xfrm>
          <a:prstGeom prst="rect">
            <a:avLst/>
          </a:prstGeom>
        </p:spPr>
      </p:pic>
      <p:pic>
        <p:nvPicPr>
          <p:cNvPr id="33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95300" y="5853113"/>
            <a:ext cx="381000" cy="381000"/>
          </a:xfrm>
          <a:prstGeom prst="rect">
            <a:avLst/>
          </a:prstGeom>
        </p:spPr>
      </p:pic>
      <p:pic>
        <p:nvPicPr>
          <p:cNvPr id="34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00075" y="5967413"/>
            <a:ext cx="171450" cy="152400"/>
          </a:xfrm>
          <a:prstGeom prst="rect">
            <a:avLst/>
          </a:prstGeom>
        </p:spPr>
      </p:pic>
      <p:pic>
        <p:nvPicPr>
          <p:cNvPr id="35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172200" y="5738813"/>
            <a:ext cx="5638800" cy="990600"/>
          </a:xfrm>
          <a:prstGeom prst="rect">
            <a:avLst/>
          </a:prstGeom>
        </p:spPr>
      </p:pic>
      <p:pic>
        <p:nvPicPr>
          <p:cNvPr id="36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286500" y="5853113"/>
            <a:ext cx="381000" cy="381000"/>
          </a:xfrm>
          <a:prstGeom prst="rect">
            <a:avLst/>
          </a:prstGeom>
        </p:spPr>
      </p:pic>
      <p:pic>
        <p:nvPicPr>
          <p:cNvPr id="37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400800" y="5967413"/>
            <a:ext cx="152400" cy="152400"/>
          </a:xfrm>
          <a:prstGeom prst="rect">
            <a:avLst/>
          </a:prstGeom>
        </p:spPr>
      </p:pic>
      <p:sp>
        <p:nvSpPr>
          <p:cNvPr id="38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El Ciclo Contable: Registro en Libro Diario</a:t>
            </a:r>
            <a:endParaRPr lang="en-US" sz="2426" dirty="0"/>
          </a:p>
        </p:txBody>
      </p:sp>
      <p:sp>
        <p:nvSpPr>
          <p:cNvPr id="39" name="Text 1"/>
          <p:cNvSpPr/>
          <p:nvPr/>
        </p:nvSpPr>
        <p:spPr>
          <a:xfrm>
            <a:off x="533400" y="1257300"/>
            <a:ext cx="11125200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94"/>
              </a:lnSpc>
              <a:buNone/>
            </a:pPr>
            <a:r>
              <a:rPr lang="en-US" sz="126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El</a:t>
            </a:r>
            <a:pPr indent="0" marL="0">
              <a:lnSpc>
                <a:spcPts val="2194"/>
              </a:lnSpc>
              <a:buNone/>
            </a:pPr>
            <a:r>
              <a:rPr lang="en-US" sz="126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Libro Diario</a:t>
            </a:r>
            <a:pPr indent="0" marL="0">
              <a:lnSpc>
                <a:spcPts val="2194"/>
              </a:lnSpc>
              <a:buNone/>
            </a:pPr>
            <a:r>
              <a:rPr lang="en-US" sz="126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es el primer registro cronológico de todas las transacciones económicas de una empresa. Cada operación se anota mediante un</a:t>
            </a:r>
            <a:pPr indent="0" marL="0">
              <a:lnSpc>
                <a:spcPts val="2194"/>
              </a:lnSpc>
              <a:buNone/>
            </a:pPr>
            <a:r>
              <a:rPr lang="en-US" sz="126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asiento contable</a:t>
            </a:r>
            <a:pPr indent="0" marL="0">
              <a:lnSpc>
                <a:spcPts val="2194"/>
              </a:lnSpc>
              <a:buNone/>
            </a:pPr>
            <a:r>
              <a:rPr lang="en-US" sz="126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, aplicando el principio de partida doble.</a:t>
            </a:r>
            <a:endParaRPr lang="en-US" sz="1260" dirty="0"/>
          </a:p>
        </p:txBody>
      </p:sp>
      <p:sp>
        <p:nvSpPr>
          <p:cNvPr id="40" name="Text 2"/>
          <p:cNvSpPr/>
          <p:nvPr/>
        </p:nvSpPr>
        <p:spPr>
          <a:xfrm>
            <a:off x="657225" y="2195513"/>
            <a:ext cx="12573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Estructura de un Asiento Contable</a:t>
            </a:r>
            <a:endParaRPr lang="en-US" sz="1646" dirty="0"/>
          </a:p>
        </p:txBody>
      </p:sp>
      <p:sp>
        <p:nvSpPr>
          <p:cNvPr id="41" name="Text 3"/>
          <p:cNvSpPr/>
          <p:nvPr/>
        </p:nvSpPr>
        <p:spPr>
          <a:xfrm>
            <a:off x="288608" y="2614613"/>
            <a:ext cx="2032635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Fecha</a:t>
            </a:r>
            <a:endParaRPr lang="en-US" sz="1120" dirty="0"/>
          </a:p>
        </p:txBody>
      </p:sp>
      <p:sp>
        <p:nvSpPr>
          <p:cNvPr id="42" name="Text 4"/>
          <p:cNvSpPr/>
          <p:nvPr/>
        </p:nvSpPr>
        <p:spPr>
          <a:xfrm>
            <a:off x="1873359" y="2614613"/>
            <a:ext cx="7820799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Cuentas y Descripción</a:t>
            </a:r>
            <a:endParaRPr lang="en-US" sz="1120" dirty="0"/>
          </a:p>
        </p:txBody>
      </p:sp>
      <p:sp>
        <p:nvSpPr>
          <p:cNvPr id="43" name="Text 5"/>
          <p:cNvSpPr/>
          <p:nvPr/>
        </p:nvSpPr>
        <p:spPr>
          <a:xfrm>
            <a:off x="9248589" y="2614613"/>
            <a:ext cx="1981721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Debe (€)</a:t>
            </a:r>
            <a:endParaRPr lang="en-US" sz="1120" dirty="0"/>
          </a:p>
        </p:txBody>
      </p:sp>
      <p:sp>
        <p:nvSpPr>
          <p:cNvPr id="44" name="Text 6"/>
          <p:cNvSpPr/>
          <p:nvPr/>
        </p:nvSpPr>
        <p:spPr>
          <a:xfrm>
            <a:off x="11140232" y="2614613"/>
            <a:ext cx="670768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Haber (€)</a:t>
            </a:r>
            <a:endParaRPr lang="en-US" sz="1120" dirty="0"/>
          </a:p>
        </p:txBody>
      </p:sp>
      <p:sp>
        <p:nvSpPr>
          <p:cNvPr id="45" name="Text 7"/>
          <p:cNvSpPr/>
          <p:nvPr/>
        </p:nvSpPr>
        <p:spPr>
          <a:xfrm>
            <a:off x="288608" y="3224213"/>
            <a:ext cx="203263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DD/MM/AAAA</a:t>
            </a:r>
            <a:endParaRPr lang="en-US" sz="1120" dirty="0"/>
          </a:p>
        </p:txBody>
      </p:sp>
      <p:sp>
        <p:nvSpPr>
          <p:cNvPr id="46" name="Text 8"/>
          <p:cNvSpPr/>
          <p:nvPr/>
        </p:nvSpPr>
        <p:spPr>
          <a:xfrm>
            <a:off x="2305050" y="3224213"/>
            <a:ext cx="782079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Nombre de la cuenta (Debe)</a:t>
            </a:r>
            <a:endParaRPr lang="en-US" sz="1120" dirty="0"/>
          </a:p>
        </p:txBody>
      </p:sp>
      <p:sp>
        <p:nvSpPr>
          <p:cNvPr id="47" name="Text 9"/>
          <p:cNvSpPr/>
          <p:nvPr/>
        </p:nvSpPr>
        <p:spPr>
          <a:xfrm>
            <a:off x="9248589" y="3224213"/>
            <a:ext cx="1981721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XXX</a:t>
            </a:r>
            <a:endParaRPr lang="en-US" sz="1120" dirty="0"/>
          </a:p>
        </p:txBody>
      </p:sp>
      <p:sp>
        <p:nvSpPr>
          <p:cNvPr id="48" name="Text 10"/>
          <p:cNvSpPr/>
          <p:nvPr/>
        </p:nvSpPr>
        <p:spPr>
          <a:xfrm>
            <a:off x="2305050" y="3605213"/>
            <a:ext cx="782079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 Nombre de la cuenta (Haber)</a:t>
            </a:r>
            <a:endParaRPr lang="en-US" sz="1120" dirty="0"/>
          </a:p>
        </p:txBody>
      </p:sp>
      <p:sp>
        <p:nvSpPr>
          <p:cNvPr id="49" name="Text 11"/>
          <p:cNvSpPr/>
          <p:nvPr/>
        </p:nvSpPr>
        <p:spPr>
          <a:xfrm>
            <a:off x="11106693" y="3605213"/>
            <a:ext cx="73784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XXX</a:t>
            </a:r>
            <a:endParaRPr lang="en-US" sz="1120" dirty="0"/>
          </a:p>
        </p:txBody>
      </p:sp>
      <p:sp>
        <p:nvSpPr>
          <p:cNvPr id="50" name="Text 12"/>
          <p:cNvSpPr/>
          <p:nvPr/>
        </p:nvSpPr>
        <p:spPr>
          <a:xfrm>
            <a:off x="2305050" y="3986213"/>
            <a:ext cx="782079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i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Breve descripción de la transacción</a:t>
            </a:r>
            <a:endParaRPr lang="en-US" sz="1120" dirty="0"/>
          </a:p>
        </p:txBody>
      </p:sp>
      <p:sp>
        <p:nvSpPr>
          <p:cNvPr id="51" name="Text 13"/>
          <p:cNvSpPr/>
          <p:nvPr/>
        </p:nvSpPr>
        <p:spPr>
          <a:xfrm>
            <a:off x="990600" y="4710113"/>
            <a:ext cx="540639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Principio de Partida Doble</a:t>
            </a:r>
            <a:endParaRPr lang="en-US" sz="1260" dirty="0"/>
          </a:p>
        </p:txBody>
      </p:sp>
      <p:sp>
        <p:nvSpPr>
          <p:cNvPr id="52" name="Text 14"/>
          <p:cNvSpPr/>
          <p:nvPr/>
        </p:nvSpPr>
        <p:spPr>
          <a:xfrm>
            <a:off x="990600" y="5014913"/>
            <a:ext cx="49149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Cada transacción afecta al menos a dos cuentas: una en "Debe" y otra en "Haber"</a:t>
            </a:r>
            <a:endParaRPr lang="en-US" sz="1120" dirty="0"/>
          </a:p>
        </p:txBody>
      </p:sp>
      <p:sp>
        <p:nvSpPr>
          <p:cNvPr id="53" name="Text 15"/>
          <p:cNvSpPr/>
          <p:nvPr/>
        </p:nvSpPr>
        <p:spPr>
          <a:xfrm>
            <a:off x="6781800" y="4710113"/>
            <a:ext cx="532666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Equilibrio</a:t>
            </a:r>
            <a:endParaRPr lang="en-US" sz="1260" dirty="0"/>
          </a:p>
        </p:txBody>
      </p:sp>
      <p:sp>
        <p:nvSpPr>
          <p:cNvPr id="54" name="Text 16"/>
          <p:cNvSpPr/>
          <p:nvPr/>
        </p:nvSpPr>
        <p:spPr>
          <a:xfrm>
            <a:off x="6781800" y="5014913"/>
            <a:ext cx="53266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La suma de los débitos debe ser igual a la suma de los créditos</a:t>
            </a:r>
            <a:endParaRPr lang="en-US" sz="1120" dirty="0"/>
          </a:p>
        </p:txBody>
      </p:sp>
      <p:sp>
        <p:nvSpPr>
          <p:cNvPr id="55" name="Text 17"/>
          <p:cNvSpPr/>
          <p:nvPr/>
        </p:nvSpPr>
        <p:spPr>
          <a:xfrm>
            <a:off x="990600" y="5853113"/>
            <a:ext cx="488005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Registro Cronológico</a:t>
            </a:r>
            <a:endParaRPr lang="en-US" sz="1260" dirty="0"/>
          </a:p>
        </p:txBody>
      </p:sp>
      <p:sp>
        <p:nvSpPr>
          <p:cNvPr id="56" name="Text 18"/>
          <p:cNvSpPr/>
          <p:nvPr/>
        </p:nvSpPr>
        <p:spPr>
          <a:xfrm>
            <a:off x="990600" y="6157913"/>
            <a:ext cx="488005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Las transacciones se registran en el orden en que ocurren</a:t>
            </a:r>
            <a:endParaRPr lang="en-US" sz="1120" dirty="0"/>
          </a:p>
        </p:txBody>
      </p:sp>
      <p:sp>
        <p:nvSpPr>
          <p:cNvPr id="57" name="Text 19"/>
          <p:cNvSpPr/>
          <p:nvPr/>
        </p:nvSpPr>
        <p:spPr>
          <a:xfrm>
            <a:off x="6781800" y="5853113"/>
            <a:ext cx="540639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26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Documentación</a:t>
            </a:r>
            <a:endParaRPr lang="en-US" sz="1260" dirty="0"/>
          </a:p>
        </p:txBody>
      </p:sp>
      <p:sp>
        <p:nvSpPr>
          <p:cNvPr id="58" name="Text 20"/>
          <p:cNvSpPr/>
          <p:nvPr/>
        </p:nvSpPr>
        <p:spPr>
          <a:xfrm>
            <a:off x="6781800" y="6157913"/>
            <a:ext cx="49149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Cada asiento debe estar respaldado por un documento contable</a:t>
            </a:r>
            <a:endParaRPr lang="en-US" sz="1120" dirty="0"/>
          </a:p>
        </p:txBody>
      </p:sp>
      <p:sp>
        <p:nvSpPr>
          <p:cNvPr id="59" name="Text 21"/>
          <p:cNvSpPr/>
          <p:nvPr/>
        </p:nvSpPr>
        <p:spPr>
          <a:xfrm>
            <a:off x="533400" y="6996113"/>
            <a:ext cx="111633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120" b="1" i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Ejemplo:</a:t>
            </a:r>
            <a:pPr indent="0" marL="0">
              <a:lnSpc>
                <a:spcPts val="1800"/>
              </a:lnSpc>
              <a:buNone/>
            </a:pPr>
            <a:r>
              <a:rPr lang="en-US" sz="1120" i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 una empresa compra un ordenador por 1.000 € a crédito:</a:t>
            </a:r>
            <a:pPr indent="0" marL="0">
              <a:lnSpc>
                <a:spcPts val="1800"/>
              </a:lnSpc>
              <a:buNone/>
            </a:pPr>
            <a:r>
              <a:rPr lang="en-US" sz="1120" i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- La cuenta "Equipo de Oficina" (Activo) aumenta en 1.000 € (se debita)</a:t>
            </a:r>
            <a:pPr indent="0" marL="0">
              <a:lnSpc>
                <a:spcPts val="1800"/>
              </a:lnSpc>
              <a:buNone/>
            </a:pPr>
            <a:r>
              <a:rPr lang="en-US" sz="1120" i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- La cuenta "Cuentas por Pagar" (Pasivo) aumenta en 1.000 € (se acredita)</a:t>
            </a:r>
            <a:endParaRPr lang="en-US" sz="11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46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04900"/>
            <a:ext cx="3810000" cy="148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257300"/>
            <a:ext cx="609600" cy="609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5988" y="1409700"/>
            <a:ext cx="200025" cy="30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1104900"/>
            <a:ext cx="3810000" cy="148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1257300"/>
            <a:ext cx="609600" cy="609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5988" y="1409700"/>
            <a:ext cx="200025" cy="30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1000" y="1104900"/>
            <a:ext cx="3810000" cy="1485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1200" y="1257300"/>
            <a:ext cx="609600" cy="6096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63125" y="1409700"/>
            <a:ext cx="285750" cy="304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2819400"/>
            <a:ext cx="5600700" cy="4191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500" y="3048000"/>
            <a:ext cx="171450" cy="190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00" y="4191000"/>
            <a:ext cx="5219700" cy="6096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5800" y="4324350"/>
            <a:ext cx="133350" cy="13335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10300" y="2819400"/>
            <a:ext cx="5600700" cy="41910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00800" y="3048000"/>
            <a:ext cx="238125" cy="1905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00800" y="4419600"/>
            <a:ext cx="1364456" cy="34290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65256" y="4419600"/>
            <a:ext cx="1841897" cy="342900"/>
          </a:xfrm>
          <a:prstGeom prst="rect">
            <a:avLst/>
          </a:prstGeom>
        </p:spPr>
      </p:pic>
      <p:pic>
        <p:nvPicPr>
          <p:cNvPr id="2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07153" y="4419600"/>
            <a:ext cx="2013347" cy="342900"/>
          </a:xfrm>
          <a:prstGeom prst="rect">
            <a:avLst/>
          </a:prstGeom>
        </p:spPr>
      </p:pic>
      <p:pic>
        <p:nvPicPr>
          <p:cNvPr id="2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00800" y="4762500"/>
            <a:ext cx="1364456" cy="342900"/>
          </a:xfrm>
          <a:prstGeom prst="rect">
            <a:avLst/>
          </a:prstGeom>
        </p:spPr>
      </p:pic>
      <p:pic>
        <p:nvPicPr>
          <p:cNvPr id="2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65256" y="4762500"/>
            <a:ext cx="1841897" cy="342900"/>
          </a:xfrm>
          <a:prstGeom prst="rect">
            <a:avLst/>
          </a:prstGeom>
        </p:spPr>
      </p:pic>
      <p:pic>
        <p:nvPicPr>
          <p:cNvPr id="24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07153" y="4762500"/>
            <a:ext cx="2013347" cy="342900"/>
          </a:xfrm>
          <a:prstGeom prst="rect">
            <a:avLst/>
          </a:prstGeom>
        </p:spPr>
      </p:pic>
      <p:pic>
        <p:nvPicPr>
          <p:cNvPr id="25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400800" y="5105400"/>
            <a:ext cx="1364456" cy="342900"/>
          </a:xfrm>
          <a:prstGeom prst="rect">
            <a:avLst/>
          </a:prstGeom>
        </p:spPr>
      </p:pic>
      <p:pic>
        <p:nvPicPr>
          <p:cNvPr id="26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765256" y="5105400"/>
            <a:ext cx="1841897" cy="342900"/>
          </a:xfrm>
          <a:prstGeom prst="rect">
            <a:avLst/>
          </a:prstGeom>
        </p:spPr>
      </p:pic>
      <p:pic>
        <p:nvPicPr>
          <p:cNvPr id="27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607153" y="5105400"/>
            <a:ext cx="2013347" cy="342900"/>
          </a:xfrm>
          <a:prstGeom prst="rect">
            <a:avLst/>
          </a:prstGeom>
        </p:spPr>
      </p:pic>
      <p:pic>
        <p:nvPicPr>
          <p:cNvPr id="28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400800" y="5448300"/>
            <a:ext cx="1364456" cy="342900"/>
          </a:xfrm>
          <a:prstGeom prst="rect">
            <a:avLst/>
          </a:prstGeom>
        </p:spPr>
      </p:pic>
      <p:pic>
        <p:nvPicPr>
          <p:cNvPr id="29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765256" y="5448300"/>
            <a:ext cx="1841897" cy="342900"/>
          </a:xfrm>
          <a:prstGeom prst="rect">
            <a:avLst/>
          </a:prstGeom>
        </p:spPr>
      </p:pic>
      <p:pic>
        <p:nvPicPr>
          <p:cNvPr id="3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607153" y="5448300"/>
            <a:ext cx="2013347" cy="342900"/>
          </a:xfrm>
          <a:prstGeom prst="rect">
            <a:avLst/>
          </a:prstGeom>
        </p:spPr>
      </p:pic>
      <p:pic>
        <p:nvPicPr>
          <p:cNvPr id="3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00800" y="5791200"/>
            <a:ext cx="1364456" cy="342900"/>
          </a:xfrm>
          <a:prstGeom prst="rect">
            <a:avLst/>
          </a:prstGeom>
        </p:spPr>
      </p:pic>
      <p:pic>
        <p:nvPicPr>
          <p:cNvPr id="3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765256" y="5791200"/>
            <a:ext cx="1841897" cy="342900"/>
          </a:xfrm>
          <a:prstGeom prst="rect">
            <a:avLst/>
          </a:prstGeom>
        </p:spPr>
      </p:pic>
      <p:pic>
        <p:nvPicPr>
          <p:cNvPr id="33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607153" y="5791200"/>
            <a:ext cx="2013347" cy="342900"/>
          </a:xfrm>
          <a:prstGeom prst="rect">
            <a:avLst/>
          </a:prstGeom>
        </p:spPr>
      </p:pic>
      <p:pic>
        <p:nvPicPr>
          <p:cNvPr id="34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400800" y="6134100"/>
            <a:ext cx="1364456" cy="342900"/>
          </a:xfrm>
          <a:prstGeom prst="rect">
            <a:avLst/>
          </a:prstGeom>
        </p:spPr>
      </p:pic>
      <p:pic>
        <p:nvPicPr>
          <p:cNvPr id="35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765256" y="6134100"/>
            <a:ext cx="1841897" cy="342900"/>
          </a:xfrm>
          <a:prstGeom prst="rect">
            <a:avLst/>
          </a:prstGeom>
        </p:spPr>
      </p:pic>
      <p:pic>
        <p:nvPicPr>
          <p:cNvPr id="36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07153" y="6134100"/>
            <a:ext cx="2013347" cy="342900"/>
          </a:xfrm>
          <a:prstGeom prst="rect">
            <a:avLst/>
          </a:prstGeom>
        </p:spPr>
      </p:pic>
      <p:pic>
        <p:nvPicPr>
          <p:cNvPr id="37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400800" y="6477000"/>
            <a:ext cx="1364456" cy="342900"/>
          </a:xfrm>
          <a:prstGeom prst="rect">
            <a:avLst/>
          </a:prstGeom>
        </p:spPr>
      </p:pic>
      <p:pic>
        <p:nvPicPr>
          <p:cNvPr id="38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765256" y="6477000"/>
            <a:ext cx="1841897" cy="342900"/>
          </a:xfrm>
          <a:prstGeom prst="rect">
            <a:avLst/>
          </a:prstGeom>
        </p:spPr>
      </p:pic>
      <p:pic>
        <p:nvPicPr>
          <p:cNvPr id="39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607153" y="6477000"/>
            <a:ext cx="2013347" cy="342900"/>
          </a:xfrm>
          <a:prstGeom prst="rect">
            <a:avLst/>
          </a:prstGeom>
        </p:spPr>
      </p:pic>
      <p:sp>
        <p:nvSpPr>
          <p:cNvPr id="40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El Ciclo Contable: Libro Mayor y Balance de Comprobación</a:t>
            </a:r>
            <a:endParaRPr lang="en-US" sz="2426" dirty="0"/>
          </a:p>
        </p:txBody>
      </p:sp>
      <p:sp>
        <p:nvSpPr>
          <p:cNvPr id="41" name="Text 1"/>
          <p:cNvSpPr/>
          <p:nvPr/>
        </p:nvSpPr>
        <p:spPr>
          <a:xfrm>
            <a:off x="1657796" y="1943100"/>
            <a:ext cx="138204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Libro Diario</a:t>
            </a:r>
            <a:endParaRPr lang="en-US" sz="1380" dirty="0"/>
          </a:p>
        </p:txBody>
      </p:sp>
      <p:sp>
        <p:nvSpPr>
          <p:cNvPr id="42" name="Text 2"/>
          <p:cNvSpPr/>
          <p:nvPr/>
        </p:nvSpPr>
        <p:spPr>
          <a:xfrm>
            <a:off x="1594812" y="2247900"/>
            <a:ext cx="1382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Asientos contables</a:t>
            </a:r>
            <a:endParaRPr lang="en-US" sz="980" dirty="0"/>
          </a:p>
        </p:txBody>
      </p:sp>
      <p:sp>
        <p:nvSpPr>
          <p:cNvPr id="43" name="Text 3"/>
          <p:cNvSpPr/>
          <p:nvPr/>
        </p:nvSpPr>
        <p:spPr>
          <a:xfrm>
            <a:off x="5458271" y="1943100"/>
            <a:ext cx="140300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Libro Mayor</a:t>
            </a:r>
            <a:endParaRPr lang="en-US" sz="1380" dirty="0"/>
          </a:p>
        </p:txBody>
      </p:sp>
      <p:sp>
        <p:nvSpPr>
          <p:cNvPr id="44" name="Text 4"/>
          <p:cNvSpPr/>
          <p:nvPr/>
        </p:nvSpPr>
        <p:spPr>
          <a:xfrm>
            <a:off x="5382057" y="2247900"/>
            <a:ext cx="1427887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Cuentas agrupadas</a:t>
            </a:r>
            <a:endParaRPr lang="en-US" sz="980" dirty="0"/>
          </a:p>
        </p:txBody>
      </p:sp>
      <p:sp>
        <p:nvSpPr>
          <p:cNvPr id="45" name="Text 5"/>
          <p:cNvSpPr/>
          <p:nvPr/>
        </p:nvSpPr>
        <p:spPr>
          <a:xfrm>
            <a:off x="8514159" y="1943100"/>
            <a:ext cx="306204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Balance de Comprobación</a:t>
            </a:r>
            <a:endParaRPr lang="en-US" sz="1380" dirty="0"/>
          </a:p>
        </p:txBody>
      </p:sp>
      <p:sp>
        <p:nvSpPr>
          <p:cNvPr id="46" name="Text 6"/>
          <p:cNvSpPr/>
          <p:nvPr/>
        </p:nvSpPr>
        <p:spPr>
          <a:xfrm>
            <a:off x="9017050" y="2247900"/>
            <a:ext cx="177790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Verificación de balances</a:t>
            </a:r>
            <a:endParaRPr lang="en-US" sz="980" dirty="0"/>
          </a:p>
        </p:txBody>
      </p:sp>
      <p:sp>
        <p:nvSpPr>
          <p:cNvPr id="47" name="Text 7"/>
          <p:cNvSpPr/>
          <p:nvPr/>
        </p:nvSpPr>
        <p:spPr>
          <a:xfrm>
            <a:off x="819150" y="3009900"/>
            <a:ext cx="574167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Libro Mayor</a:t>
            </a:r>
            <a:endParaRPr lang="en-US" sz="1380" dirty="0"/>
          </a:p>
        </p:txBody>
      </p:sp>
      <p:sp>
        <p:nvSpPr>
          <p:cNvPr id="48" name="Text 8"/>
          <p:cNvSpPr/>
          <p:nvPr/>
        </p:nvSpPr>
        <p:spPr>
          <a:xfrm>
            <a:off x="571500" y="3390900"/>
            <a:ext cx="52197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El Libro Mayor agrupa todos los movimientos de cada cuenta individual, permitiendo conocer el saldo de cada una en cualquier momento.</a:t>
            </a:r>
            <a:endParaRPr lang="en-US" sz="1120" dirty="0"/>
          </a:p>
        </p:txBody>
      </p:sp>
      <p:sp>
        <p:nvSpPr>
          <p:cNvPr id="49" name="Text 9"/>
          <p:cNvSpPr/>
          <p:nvPr/>
        </p:nvSpPr>
        <p:spPr>
          <a:xfrm>
            <a:off x="857250" y="4305300"/>
            <a:ext cx="49911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Cada cuenta se representa comúnmente con un esquema en forma de "T", donde el lado izquierdo es el "Debe" y el lado derecho es el "Haber".</a:t>
            </a:r>
            <a:endParaRPr lang="en-US" sz="980" dirty="0"/>
          </a:p>
        </p:txBody>
      </p:sp>
      <p:sp>
        <p:nvSpPr>
          <p:cNvPr id="50" name="Text 10"/>
          <p:cNvSpPr/>
          <p:nvPr/>
        </p:nvSpPr>
        <p:spPr>
          <a:xfrm>
            <a:off x="6715125" y="3009900"/>
            <a:ext cx="574167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Balance de Comprobación</a:t>
            </a:r>
            <a:endParaRPr lang="en-US" sz="1380" dirty="0"/>
          </a:p>
        </p:txBody>
      </p:sp>
      <p:sp>
        <p:nvSpPr>
          <p:cNvPr id="51" name="Text 11"/>
          <p:cNvSpPr/>
          <p:nvPr/>
        </p:nvSpPr>
        <p:spPr>
          <a:xfrm>
            <a:off x="6400800" y="3390900"/>
            <a:ext cx="52197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El Balance de Comprobación es una herramienta fundamental para verificar la exactitud de los registros contables. Su propósito principal es asegurar que la suma de todos los saldos deudores sea igual a la suma de todos los saldos acreedores.</a:t>
            </a:r>
            <a:endParaRPr lang="en-US" sz="1120" dirty="0"/>
          </a:p>
        </p:txBody>
      </p:sp>
      <p:sp>
        <p:nvSpPr>
          <p:cNvPr id="52" name="Text 12"/>
          <p:cNvSpPr/>
          <p:nvPr/>
        </p:nvSpPr>
        <p:spPr>
          <a:xfrm>
            <a:off x="6332577" y="4419600"/>
            <a:ext cx="150090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Cuenta</a:t>
            </a:r>
            <a:endParaRPr lang="en-US" sz="980" dirty="0"/>
          </a:p>
        </p:txBody>
      </p:sp>
      <p:sp>
        <p:nvSpPr>
          <p:cNvPr id="53" name="Text 13"/>
          <p:cNvSpPr/>
          <p:nvPr/>
        </p:nvSpPr>
        <p:spPr>
          <a:xfrm>
            <a:off x="7673161" y="4419600"/>
            <a:ext cx="202608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Saldo Deudor (€)</a:t>
            </a:r>
            <a:endParaRPr lang="en-US" sz="980" dirty="0"/>
          </a:p>
        </p:txBody>
      </p:sp>
      <p:sp>
        <p:nvSpPr>
          <p:cNvPr id="54" name="Text 14"/>
          <p:cNvSpPr/>
          <p:nvPr/>
        </p:nvSpPr>
        <p:spPr>
          <a:xfrm>
            <a:off x="9506486" y="4419600"/>
            <a:ext cx="221468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Saldo Acreedor (€)</a:t>
            </a:r>
            <a:endParaRPr lang="en-US" sz="980" dirty="0"/>
          </a:p>
        </p:txBody>
      </p:sp>
      <p:sp>
        <p:nvSpPr>
          <p:cNvPr id="55" name="Text 15"/>
          <p:cNvSpPr/>
          <p:nvPr/>
        </p:nvSpPr>
        <p:spPr>
          <a:xfrm>
            <a:off x="6332577" y="4762500"/>
            <a:ext cx="150090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Caja</a:t>
            </a:r>
            <a:endParaRPr lang="en-US" sz="980" dirty="0"/>
          </a:p>
        </p:txBody>
      </p:sp>
      <p:sp>
        <p:nvSpPr>
          <p:cNvPr id="56" name="Text 16"/>
          <p:cNvSpPr/>
          <p:nvPr/>
        </p:nvSpPr>
        <p:spPr>
          <a:xfrm>
            <a:off x="7673161" y="4762500"/>
            <a:ext cx="202608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5.000</a:t>
            </a:r>
            <a:endParaRPr lang="en-US" sz="980" dirty="0"/>
          </a:p>
        </p:txBody>
      </p:sp>
      <p:sp>
        <p:nvSpPr>
          <p:cNvPr id="57" name="Text 17"/>
          <p:cNvSpPr/>
          <p:nvPr/>
        </p:nvSpPr>
        <p:spPr>
          <a:xfrm>
            <a:off x="6332577" y="5105400"/>
            <a:ext cx="150090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Bancos</a:t>
            </a:r>
            <a:endParaRPr lang="en-US" sz="980" dirty="0"/>
          </a:p>
        </p:txBody>
      </p:sp>
      <p:sp>
        <p:nvSpPr>
          <p:cNvPr id="58" name="Text 18"/>
          <p:cNvSpPr/>
          <p:nvPr/>
        </p:nvSpPr>
        <p:spPr>
          <a:xfrm>
            <a:off x="7673161" y="5105400"/>
            <a:ext cx="202608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10.000</a:t>
            </a:r>
            <a:endParaRPr lang="en-US" sz="980" dirty="0"/>
          </a:p>
        </p:txBody>
      </p:sp>
      <p:sp>
        <p:nvSpPr>
          <p:cNvPr id="59" name="Text 19"/>
          <p:cNvSpPr/>
          <p:nvPr/>
        </p:nvSpPr>
        <p:spPr>
          <a:xfrm>
            <a:off x="6332577" y="5448300"/>
            <a:ext cx="150090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Clientes</a:t>
            </a:r>
            <a:endParaRPr lang="en-US" sz="980" dirty="0"/>
          </a:p>
        </p:txBody>
      </p:sp>
      <p:sp>
        <p:nvSpPr>
          <p:cNvPr id="60" name="Text 20"/>
          <p:cNvSpPr/>
          <p:nvPr/>
        </p:nvSpPr>
        <p:spPr>
          <a:xfrm>
            <a:off x="7673161" y="5448300"/>
            <a:ext cx="202608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3.000</a:t>
            </a:r>
            <a:endParaRPr lang="en-US" sz="980" dirty="0"/>
          </a:p>
        </p:txBody>
      </p:sp>
      <p:sp>
        <p:nvSpPr>
          <p:cNvPr id="61" name="Text 21"/>
          <p:cNvSpPr/>
          <p:nvPr/>
        </p:nvSpPr>
        <p:spPr>
          <a:xfrm>
            <a:off x="6332577" y="5791200"/>
            <a:ext cx="150090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Proveedores</a:t>
            </a:r>
            <a:endParaRPr lang="en-US" sz="980" dirty="0"/>
          </a:p>
        </p:txBody>
      </p:sp>
      <p:sp>
        <p:nvSpPr>
          <p:cNvPr id="62" name="Text 22"/>
          <p:cNvSpPr/>
          <p:nvPr/>
        </p:nvSpPr>
        <p:spPr>
          <a:xfrm>
            <a:off x="9506486" y="5791200"/>
            <a:ext cx="221468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4.000</a:t>
            </a:r>
            <a:endParaRPr lang="en-US" sz="980" dirty="0"/>
          </a:p>
        </p:txBody>
      </p:sp>
      <p:sp>
        <p:nvSpPr>
          <p:cNvPr id="63" name="Text 23"/>
          <p:cNvSpPr/>
          <p:nvPr/>
        </p:nvSpPr>
        <p:spPr>
          <a:xfrm>
            <a:off x="6332577" y="6134100"/>
            <a:ext cx="150090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Capital Social</a:t>
            </a:r>
            <a:endParaRPr lang="en-US" sz="980" dirty="0"/>
          </a:p>
        </p:txBody>
      </p:sp>
      <p:sp>
        <p:nvSpPr>
          <p:cNvPr id="64" name="Text 24"/>
          <p:cNvSpPr/>
          <p:nvPr/>
        </p:nvSpPr>
        <p:spPr>
          <a:xfrm>
            <a:off x="9506486" y="6134100"/>
            <a:ext cx="221468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14.000</a:t>
            </a:r>
            <a:endParaRPr lang="en-US" sz="980" dirty="0"/>
          </a:p>
        </p:txBody>
      </p:sp>
      <p:sp>
        <p:nvSpPr>
          <p:cNvPr id="65" name="Text 25"/>
          <p:cNvSpPr/>
          <p:nvPr/>
        </p:nvSpPr>
        <p:spPr>
          <a:xfrm>
            <a:off x="6332577" y="6477000"/>
            <a:ext cx="150090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Totales</a:t>
            </a:r>
            <a:endParaRPr lang="en-US" sz="980" dirty="0"/>
          </a:p>
        </p:txBody>
      </p:sp>
      <p:sp>
        <p:nvSpPr>
          <p:cNvPr id="66" name="Text 26"/>
          <p:cNvSpPr/>
          <p:nvPr/>
        </p:nvSpPr>
        <p:spPr>
          <a:xfrm>
            <a:off x="7673161" y="6477000"/>
            <a:ext cx="202608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18.000</a:t>
            </a:r>
            <a:endParaRPr lang="en-US" sz="980" dirty="0"/>
          </a:p>
        </p:txBody>
      </p:sp>
      <p:sp>
        <p:nvSpPr>
          <p:cNvPr id="67" name="Text 27"/>
          <p:cNvSpPr/>
          <p:nvPr/>
        </p:nvSpPr>
        <p:spPr>
          <a:xfrm>
            <a:off x="9506486" y="6477000"/>
            <a:ext cx="221468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18.000</a:t>
            </a:r>
            <a:endParaRPr lang="en-US" sz="98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8201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04900"/>
            <a:ext cx="11430000" cy="1381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323975"/>
            <a:ext cx="228600" cy="22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867025"/>
            <a:ext cx="5410200" cy="438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" y="3057525"/>
            <a:ext cx="457200" cy="45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063" y="3152775"/>
            <a:ext cx="142875" cy="26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" y="3971925"/>
            <a:ext cx="2457450" cy="3086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5650" y="3971925"/>
            <a:ext cx="2457450" cy="3086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2867025"/>
            <a:ext cx="5410200" cy="2171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8900" y="3057525"/>
            <a:ext cx="457200" cy="457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57963" y="3152775"/>
            <a:ext cx="219075" cy="2667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38900" y="3971925"/>
            <a:ext cx="2457450" cy="8763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10650" y="3971925"/>
            <a:ext cx="2457450" cy="8763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48400" y="5191125"/>
            <a:ext cx="5410200" cy="20574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38900" y="5381625"/>
            <a:ext cx="457200" cy="4572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57963" y="5476875"/>
            <a:ext cx="219075" cy="2667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38900" y="6257925"/>
            <a:ext cx="5029200" cy="8001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381000" y="381000"/>
            <a:ext cx="1257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3000"/>
              </a:lnSpc>
              <a:buNone/>
            </a:pPr>
            <a:r>
              <a:rPr lang="en-US" sz="2426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Estados Financieros: Balance de Situación</a:t>
            </a:r>
            <a:endParaRPr lang="en-US" sz="2426" dirty="0"/>
          </a:p>
        </p:txBody>
      </p:sp>
      <p:sp>
        <p:nvSpPr>
          <p:cNvPr id="21" name="Text 1"/>
          <p:cNvSpPr/>
          <p:nvPr/>
        </p:nvSpPr>
        <p:spPr>
          <a:xfrm>
            <a:off x="876300" y="1295400"/>
            <a:ext cx="12153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¿Qué es?</a:t>
            </a:r>
            <a:endParaRPr lang="en-US" sz="1646" dirty="0"/>
          </a:p>
        </p:txBody>
      </p:sp>
      <p:sp>
        <p:nvSpPr>
          <p:cNvPr id="22" name="Text 2"/>
          <p:cNvSpPr/>
          <p:nvPr/>
        </p:nvSpPr>
        <p:spPr>
          <a:xfrm>
            <a:off x="571500" y="1676400"/>
            <a:ext cx="110490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438"/>
              </a:lnSpc>
              <a:buNone/>
            </a:pPr>
            <a:r>
              <a:rPr lang="en-US" sz="138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El Balance de Situación es una "fotografía" de la empresa en un momento específico. Muestra lo que la empresa posee (Activos), lo que debe (Pasivos) y la inversión de los propietarios (Patrimonio Neto).</a:t>
            </a:r>
            <a:endParaRPr lang="en-US" sz="1380" dirty="0"/>
          </a:p>
        </p:txBody>
      </p:sp>
      <p:sp>
        <p:nvSpPr>
          <p:cNvPr id="23" name="Text 3"/>
          <p:cNvSpPr/>
          <p:nvPr/>
        </p:nvSpPr>
        <p:spPr>
          <a:xfrm>
            <a:off x="1295400" y="3133725"/>
            <a:ext cx="1036454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166534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Activos</a:t>
            </a:r>
            <a:endParaRPr lang="en-US" sz="1646" dirty="0"/>
          </a:p>
        </p:txBody>
      </p:sp>
      <p:sp>
        <p:nvSpPr>
          <p:cNvPr id="24" name="Text 4"/>
          <p:cNvSpPr/>
          <p:nvPr/>
        </p:nvSpPr>
        <p:spPr>
          <a:xfrm>
            <a:off x="723900" y="3629025"/>
            <a:ext cx="5532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Lo que la empresa posee</a:t>
            </a:r>
            <a:endParaRPr lang="en-US" sz="1120" dirty="0"/>
          </a:p>
        </p:txBody>
      </p:sp>
      <p:sp>
        <p:nvSpPr>
          <p:cNvPr id="25" name="Text 5"/>
          <p:cNvSpPr/>
          <p:nvPr/>
        </p:nvSpPr>
        <p:spPr>
          <a:xfrm>
            <a:off x="838200" y="4086225"/>
            <a:ext cx="245173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Corrientes</a:t>
            </a:r>
            <a:endParaRPr lang="en-US" sz="1120" dirty="0"/>
          </a:p>
        </p:txBody>
      </p:sp>
      <p:sp>
        <p:nvSpPr>
          <p:cNvPr id="26" name="Text 6"/>
          <p:cNvSpPr/>
          <p:nvPr/>
        </p:nvSpPr>
        <p:spPr>
          <a:xfrm>
            <a:off x="838200" y="4352925"/>
            <a:ext cx="245173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9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Efectivo</a:t>
            </a:r>
            <a:endParaRPr lang="en-US" sz="980" dirty="0"/>
          </a:p>
        </p:txBody>
      </p:sp>
      <p:sp>
        <p:nvSpPr>
          <p:cNvPr id="27" name="Text 7"/>
          <p:cNvSpPr/>
          <p:nvPr/>
        </p:nvSpPr>
        <p:spPr>
          <a:xfrm>
            <a:off x="838200" y="4543425"/>
            <a:ext cx="245173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9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Cuentas por cobrar</a:t>
            </a:r>
            <a:endParaRPr lang="en-US" sz="980" dirty="0"/>
          </a:p>
        </p:txBody>
      </p:sp>
      <p:sp>
        <p:nvSpPr>
          <p:cNvPr id="28" name="Text 8"/>
          <p:cNvSpPr/>
          <p:nvPr/>
        </p:nvSpPr>
        <p:spPr>
          <a:xfrm>
            <a:off x="838200" y="4733925"/>
            <a:ext cx="245173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9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Inventarios</a:t>
            </a:r>
            <a:endParaRPr lang="en-US" sz="980" dirty="0"/>
          </a:p>
        </p:txBody>
      </p:sp>
      <p:sp>
        <p:nvSpPr>
          <p:cNvPr id="29" name="Text 9"/>
          <p:cNvSpPr/>
          <p:nvPr/>
        </p:nvSpPr>
        <p:spPr>
          <a:xfrm>
            <a:off x="3409950" y="4086225"/>
            <a:ext cx="245173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No Corrientes</a:t>
            </a:r>
            <a:endParaRPr lang="en-US" sz="1120" dirty="0"/>
          </a:p>
        </p:txBody>
      </p:sp>
      <p:sp>
        <p:nvSpPr>
          <p:cNvPr id="30" name="Text 10"/>
          <p:cNvSpPr/>
          <p:nvPr/>
        </p:nvSpPr>
        <p:spPr>
          <a:xfrm>
            <a:off x="3409950" y="4352925"/>
            <a:ext cx="245173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9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Propiedad, planta y equipo</a:t>
            </a:r>
            <a:endParaRPr lang="en-US" sz="980" dirty="0"/>
          </a:p>
        </p:txBody>
      </p:sp>
      <p:sp>
        <p:nvSpPr>
          <p:cNvPr id="31" name="Text 11"/>
          <p:cNvSpPr/>
          <p:nvPr/>
        </p:nvSpPr>
        <p:spPr>
          <a:xfrm>
            <a:off x="3409950" y="4543425"/>
            <a:ext cx="245173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9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Activos intangibles</a:t>
            </a:r>
            <a:endParaRPr lang="en-US" sz="980" dirty="0"/>
          </a:p>
        </p:txBody>
      </p:sp>
      <p:sp>
        <p:nvSpPr>
          <p:cNvPr id="32" name="Text 12"/>
          <p:cNvSpPr/>
          <p:nvPr/>
        </p:nvSpPr>
        <p:spPr>
          <a:xfrm>
            <a:off x="7010400" y="3133725"/>
            <a:ext cx="1069524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C2410C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Pasivos</a:t>
            </a:r>
            <a:endParaRPr lang="en-US" sz="1646" dirty="0"/>
          </a:p>
        </p:txBody>
      </p:sp>
      <p:sp>
        <p:nvSpPr>
          <p:cNvPr id="33" name="Text 13"/>
          <p:cNvSpPr/>
          <p:nvPr/>
        </p:nvSpPr>
        <p:spPr>
          <a:xfrm>
            <a:off x="6438900" y="3629025"/>
            <a:ext cx="5532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Lo que la empresa debe</a:t>
            </a:r>
            <a:endParaRPr lang="en-US" sz="1120" dirty="0"/>
          </a:p>
        </p:txBody>
      </p:sp>
      <p:sp>
        <p:nvSpPr>
          <p:cNvPr id="34" name="Text 14"/>
          <p:cNvSpPr/>
          <p:nvPr/>
        </p:nvSpPr>
        <p:spPr>
          <a:xfrm>
            <a:off x="6553200" y="4086225"/>
            <a:ext cx="245173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C2410C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Corrientes</a:t>
            </a:r>
            <a:endParaRPr lang="en-US" sz="1120" dirty="0"/>
          </a:p>
        </p:txBody>
      </p:sp>
      <p:sp>
        <p:nvSpPr>
          <p:cNvPr id="35" name="Text 15"/>
          <p:cNvSpPr/>
          <p:nvPr/>
        </p:nvSpPr>
        <p:spPr>
          <a:xfrm>
            <a:off x="6553200" y="4352925"/>
            <a:ext cx="245173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9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Proveedores</a:t>
            </a:r>
            <a:endParaRPr lang="en-US" sz="980" dirty="0"/>
          </a:p>
        </p:txBody>
      </p:sp>
      <p:sp>
        <p:nvSpPr>
          <p:cNvPr id="36" name="Text 16"/>
          <p:cNvSpPr/>
          <p:nvPr/>
        </p:nvSpPr>
        <p:spPr>
          <a:xfrm>
            <a:off x="6553200" y="4543425"/>
            <a:ext cx="245173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9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Deudas a corto plazo</a:t>
            </a:r>
            <a:endParaRPr lang="en-US" sz="980" dirty="0"/>
          </a:p>
        </p:txBody>
      </p:sp>
      <p:sp>
        <p:nvSpPr>
          <p:cNvPr id="37" name="Text 17"/>
          <p:cNvSpPr/>
          <p:nvPr/>
        </p:nvSpPr>
        <p:spPr>
          <a:xfrm>
            <a:off x="9124950" y="4086225"/>
            <a:ext cx="245173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b="1" dirty="0">
                <a:solidFill>
                  <a:srgbClr val="C2410C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No Corrientes</a:t>
            </a:r>
            <a:endParaRPr lang="en-US" sz="1120" dirty="0"/>
          </a:p>
        </p:txBody>
      </p:sp>
      <p:sp>
        <p:nvSpPr>
          <p:cNvPr id="38" name="Text 18"/>
          <p:cNvSpPr/>
          <p:nvPr/>
        </p:nvSpPr>
        <p:spPr>
          <a:xfrm>
            <a:off x="9124950" y="4352925"/>
            <a:ext cx="245173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9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Deudas a largo plazo</a:t>
            </a:r>
            <a:endParaRPr lang="en-US" sz="980" dirty="0"/>
          </a:p>
        </p:txBody>
      </p:sp>
      <p:sp>
        <p:nvSpPr>
          <p:cNvPr id="39" name="Text 19"/>
          <p:cNvSpPr/>
          <p:nvPr/>
        </p:nvSpPr>
        <p:spPr>
          <a:xfrm>
            <a:off x="7010400" y="5457825"/>
            <a:ext cx="231192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2400"/>
              </a:lnSpc>
              <a:buNone/>
            </a:pPr>
            <a:r>
              <a:rPr lang="en-US" sz="1646" b="1" dirty="0">
                <a:solidFill>
                  <a:srgbClr val="1D4ED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Patrimonio Neto</a:t>
            </a:r>
            <a:endParaRPr lang="en-US" sz="1646" dirty="0"/>
          </a:p>
        </p:txBody>
      </p:sp>
      <p:sp>
        <p:nvSpPr>
          <p:cNvPr id="40" name="Text 20"/>
          <p:cNvSpPr/>
          <p:nvPr/>
        </p:nvSpPr>
        <p:spPr>
          <a:xfrm>
            <a:off x="6438900" y="5953125"/>
            <a:ext cx="5532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112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La inversión de los propietarios</a:t>
            </a:r>
            <a:endParaRPr lang="en-US" sz="1120" dirty="0"/>
          </a:p>
        </p:txBody>
      </p:sp>
      <p:sp>
        <p:nvSpPr>
          <p:cNvPr id="41" name="Text 21"/>
          <p:cNvSpPr/>
          <p:nvPr/>
        </p:nvSpPr>
        <p:spPr>
          <a:xfrm>
            <a:off x="6553200" y="6372225"/>
            <a:ext cx="528066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9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Capital social</a:t>
            </a:r>
            <a:endParaRPr lang="en-US" sz="980" dirty="0"/>
          </a:p>
        </p:txBody>
      </p:sp>
      <p:sp>
        <p:nvSpPr>
          <p:cNvPr id="42" name="Text 22"/>
          <p:cNvSpPr/>
          <p:nvPr/>
        </p:nvSpPr>
        <p:spPr>
          <a:xfrm>
            <a:off x="6553200" y="6562725"/>
            <a:ext cx="528066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9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Reservas</a:t>
            </a:r>
            <a:endParaRPr lang="en-US" sz="980" dirty="0"/>
          </a:p>
        </p:txBody>
      </p:sp>
      <p:sp>
        <p:nvSpPr>
          <p:cNvPr id="43" name="Text 23"/>
          <p:cNvSpPr/>
          <p:nvPr/>
        </p:nvSpPr>
        <p:spPr>
          <a:xfrm>
            <a:off x="6553200" y="6753225"/>
            <a:ext cx="528066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98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Resultado del ejercicio</a:t>
            </a:r>
            <a:endParaRPr lang="en-US" sz="980" dirty="0"/>
          </a:p>
        </p:txBody>
      </p:sp>
      <p:sp>
        <p:nvSpPr>
          <p:cNvPr id="44" name="Text 24"/>
          <p:cNvSpPr/>
          <p:nvPr/>
        </p:nvSpPr>
        <p:spPr>
          <a:xfrm>
            <a:off x="-190500" y="7553325"/>
            <a:ext cx="12573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8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Activo = Pasivo + Patrimonio Neto</a:t>
            </a:r>
            <a:endParaRPr lang="en-US" sz="138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2025-09-18T19:31:51Z</dcterms:created>
  <dcterms:modified xsi:type="dcterms:W3CDTF">2025-09-18T19:31:51Z</dcterms:modified>
</cp:coreProperties>
</file>