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embeddedFontLst>
    <p:embeddedFont>
      <p:font typeface="Open Sans ExtraBold"/>
      <p:bold r:id="rId30"/>
      <p:boldItalic r:id="rId31"/>
    </p:embeddedFont>
    <p:embeddedFont>
      <p:font typeface="Century Gothic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ExtraBold-boldItalic.fntdata"/><Relationship Id="rId30" Type="http://schemas.openxmlformats.org/officeDocument/2006/relationships/font" Target="fonts/OpenSansExtraBold-bold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 rot="-5400000">
            <a:off x="7554353" y="5254283"/>
            <a:ext cx="1892949" cy="1294228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400"/>
              <a:buFont typeface="Century Gothic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3657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1371600" y="6012656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 rot="5400000">
            <a:off x="2286000" y="54008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4791456" y="64800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flipH="1" rot="10800000">
            <a:off x="7034" y="7034"/>
            <a:ext cx="9129932" cy="6836899"/>
          </a:xfrm>
          <a:prstGeom prst="rtTriangle">
            <a:avLst/>
          </a:prstGeom>
          <a:gradFill>
            <a:gsLst>
              <a:gs pos="0">
                <a:srgbClr val="D2D2D2">
                  <a:alpha val="9411"/>
                </a:srgbClr>
              </a:gs>
              <a:gs pos="70000">
                <a:srgbClr val="D2D2D2">
                  <a:alpha val="7450"/>
                </a:srgbClr>
              </a:gs>
              <a:gs pos="100000">
                <a:srgbClr val="D2D2D2">
                  <a:alpha val="392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 rot="-5400000">
            <a:off x="7554353" y="309490"/>
            <a:ext cx="1892949" cy="1294228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6955632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2619376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451056" y="809624"/>
            <a:ext cx="502920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 rot="10800000">
            <a:off x="6468794" y="9381"/>
            <a:ext cx="2672861" cy="1900210"/>
          </a:xfrm>
          <a:prstGeom prst="straightConnector1">
            <a:avLst/>
          </a:prstGeom>
          <a:noFill/>
          <a:ln cap="rnd" cmpd="sng" w="9525">
            <a:solidFill>
              <a:srgbClr val="C5C5C5">
                <a:alpha val="4431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4"/>
          <p:cNvCxnSpPr/>
          <p:nvPr/>
        </p:nvCxnSpPr>
        <p:spPr>
          <a:xfrm flipH="1" rot="10800000">
            <a:off x="0" y="7034"/>
            <a:ext cx="9136966" cy="6843933"/>
          </a:xfrm>
          <a:prstGeom prst="straightConnector1">
            <a:avLst/>
          </a:prstGeom>
          <a:noFill/>
          <a:ln cap="rnd" cmpd="sng" w="9525">
            <a:solidFill>
              <a:srgbClr val="BEBEBE">
                <a:alpha val="3450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4"/>
          <p:cNvSpPr txBox="1"/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600"/>
              <a:buFont typeface="Century Gothic"/>
              <a:buNone/>
              <a:defRPr b="1" sz="3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2" type="body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457200" y="6480969"/>
            <a:ext cx="4260056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3" type="body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4" type="body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4791456" y="6480969"/>
            <a:ext cx="2130552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457200" y="6480969"/>
            <a:ext cx="4261104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1828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2900"/>
              <a:buFont typeface="Century Gothic"/>
              <a:buNone/>
              <a:defRPr b="0" sz="29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indent="-385444" lvl="1" marL="9144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278976" y="65562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1135856" y="6556248"/>
            <a:ext cx="51431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410576" y="65562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8EB1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509"/>
            </a:schemeClr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30099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6108192" y="6556248"/>
            <a:ext cx="21031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1170432" y="6557169"/>
            <a:ext cx="4948072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8217192" y="6556248"/>
            <a:ext cx="36576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>
            <a:gsLst>
              <a:gs pos="0">
                <a:srgbClr val="D2D2D2">
                  <a:alpha val="9411"/>
                </a:srgbClr>
              </a:gs>
              <a:gs pos="70000">
                <a:srgbClr val="D2D2D2">
                  <a:alpha val="7450"/>
                </a:srgbClr>
              </a:gs>
              <a:gs pos="100000">
                <a:srgbClr val="D2D2D2">
                  <a:alpha val="392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7034"/>
            <a:ext cx="9136966" cy="6843933"/>
          </a:xfrm>
          <a:prstGeom prst="straightConnector1">
            <a:avLst/>
          </a:prstGeom>
          <a:noFill/>
          <a:ln cap="rnd" cmpd="sng" w="9525">
            <a:solidFill>
              <a:srgbClr val="BEBEBE">
                <a:alpha val="3450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"/>
          <p:cNvCxnSpPr/>
          <p:nvPr/>
        </p:nvCxnSpPr>
        <p:spPr>
          <a:xfrm flipH="1">
            <a:off x="6468794" y="4948410"/>
            <a:ext cx="2672861" cy="1900210"/>
          </a:xfrm>
          <a:prstGeom prst="straightConnector1">
            <a:avLst/>
          </a:prstGeom>
          <a:noFill/>
          <a:ln cap="rnd" cmpd="sng" w="9525">
            <a:solidFill>
              <a:srgbClr val="C5C5C5">
                <a:alpha val="4431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8EB1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484632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400"/>
              <a:buFont typeface="Century Gothic"/>
              <a:buNone/>
            </a:pPr>
            <a:r>
              <a:rPr lang="en-US"/>
              <a:t>Desarrollo técnico motor en natación</a:t>
            </a:r>
            <a:endParaRPr/>
          </a:p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616744" y="2250280"/>
            <a:ext cx="8062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3657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Generar cadenas de movimientos</a:t>
            </a:r>
            <a:endParaRPr/>
          </a:p>
          <a:p>
            <a:pPr indent="0" lvl="0" marL="0" marR="3657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Para saber nadar</a:t>
            </a:r>
            <a:endParaRPr/>
          </a:p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La flotabilidad </a:t>
            </a:r>
            <a:endParaRPr/>
          </a:p>
        </p:txBody>
      </p:sp>
      <p:grpSp>
        <p:nvGrpSpPr>
          <p:cNvPr id="192" name="Google Shape;192;p22"/>
          <p:cNvGrpSpPr/>
          <p:nvPr/>
        </p:nvGrpSpPr>
        <p:grpSpPr>
          <a:xfrm>
            <a:off x="457200" y="1882775"/>
            <a:ext cx="8229599" cy="4572000"/>
            <a:chOff x="0" y="0"/>
            <a:chExt cx="8229599" cy="4572000"/>
          </a:xfrm>
        </p:grpSpPr>
        <p:sp>
          <p:nvSpPr>
            <p:cNvPr id="193" name="Google Shape;193;p22"/>
            <p:cNvSpPr/>
            <p:nvPr/>
          </p:nvSpPr>
          <p:spPr>
            <a:xfrm>
              <a:off x="0" y="0"/>
              <a:ext cx="1607343" cy="4572000"/>
            </a:xfrm>
            <a:prstGeom prst="roundRect">
              <a:avLst>
                <a:gd fmla="val 1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 txBox="1"/>
            <p:nvPr/>
          </p:nvSpPr>
          <p:spPr>
            <a:xfrm>
              <a:off x="0" y="1828800"/>
              <a:ext cx="1607343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 flotabilidad del alumno </a:t>
              </a:r>
              <a:r>
                <a:rPr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dependerá</a:t>
              </a: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de tres factores fundamentales.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48220" y="274320"/>
              <a:ext cx="1510903" cy="152247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1655564" y="0"/>
              <a:ext cx="1607343" cy="4572000"/>
            </a:xfrm>
            <a:prstGeom prst="roundRect">
              <a:avLst>
                <a:gd fmla="val 1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1655564" y="1828800"/>
              <a:ext cx="1607343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 AGUA DULCE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1703784" y="274320"/>
              <a:ext cx="1510903" cy="152247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3311128" y="0"/>
              <a:ext cx="1607343" cy="4572000"/>
            </a:xfrm>
            <a:prstGeom prst="roundRect">
              <a:avLst>
                <a:gd fmla="val 1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 txBox="1"/>
            <p:nvPr/>
          </p:nvSpPr>
          <p:spPr>
            <a:xfrm>
              <a:off x="3311128" y="1828800"/>
              <a:ext cx="1607343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 AGUA SALADA                              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3359348" y="274320"/>
              <a:ext cx="1510903" cy="1522476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4966692" y="0"/>
              <a:ext cx="1607343" cy="4572000"/>
            </a:xfrm>
            <a:prstGeom prst="roundRect">
              <a:avLst>
                <a:gd fmla="val 1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2"/>
            <p:cNvSpPr txBox="1"/>
            <p:nvPr/>
          </p:nvSpPr>
          <p:spPr>
            <a:xfrm>
              <a:off x="4966692" y="1828800"/>
              <a:ext cx="1607343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DEPENDERA DE LA DENSIDAD CORPORAL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5014912" y="274320"/>
              <a:ext cx="1510903" cy="1522476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6622256" y="0"/>
              <a:ext cx="1607343" cy="4572000"/>
            </a:xfrm>
            <a:prstGeom prst="roundRect">
              <a:avLst>
                <a:gd fmla="val 1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2"/>
            <p:cNvSpPr txBox="1"/>
            <p:nvPr/>
          </p:nvSpPr>
          <p:spPr>
            <a:xfrm>
              <a:off x="6622256" y="1828800"/>
              <a:ext cx="1607343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Como resultado obtendrá una flotación POSITIVA , NEGATIVA O NEUTRA.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MEDIA AGUA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6670476" y="274320"/>
              <a:ext cx="1510903" cy="1522476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329183" y="3657600"/>
              <a:ext cx="7571232" cy="68580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FFABC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2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22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Etapa de aprendizaje</a:t>
            </a:r>
            <a:endParaRPr/>
          </a:p>
        </p:txBody>
      </p:sp>
      <p:grpSp>
        <p:nvGrpSpPr>
          <p:cNvPr id="216" name="Google Shape;216;p23"/>
          <p:cNvGrpSpPr/>
          <p:nvPr/>
        </p:nvGrpSpPr>
        <p:grpSpPr>
          <a:xfrm>
            <a:off x="1539981" y="1884090"/>
            <a:ext cx="6064037" cy="4569368"/>
            <a:chOff x="1082781" y="1315"/>
            <a:chExt cx="6064037" cy="4569368"/>
          </a:xfrm>
        </p:grpSpPr>
        <p:sp>
          <p:nvSpPr>
            <p:cNvPr id="217" name="Google Shape;217;p23"/>
            <p:cNvSpPr/>
            <p:nvPr/>
          </p:nvSpPr>
          <p:spPr>
            <a:xfrm rot="2563263">
              <a:off x="2859701" y="3206128"/>
              <a:ext cx="689061" cy="4807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C92A6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23"/>
            <p:cNvSpPr/>
            <p:nvPr/>
          </p:nvSpPr>
          <p:spPr>
            <a:xfrm>
              <a:off x="2951117" y="2261961"/>
              <a:ext cx="766754" cy="4807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C92A6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9" name="Google Shape;219;p23"/>
            <p:cNvSpPr/>
            <p:nvPr/>
          </p:nvSpPr>
          <p:spPr>
            <a:xfrm rot="-2563263">
              <a:off x="2859701" y="1317795"/>
              <a:ext cx="689061" cy="4807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C92A6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23"/>
            <p:cNvSpPr/>
            <p:nvPr/>
          </p:nvSpPr>
          <p:spPr>
            <a:xfrm>
              <a:off x="1082781" y="1186978"/>
              <a:ext cx="2198042" cy="219804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3282382" y="1315"/>
              <a:ext cx="1318825" cy="1318825"/>
            </a:xfrm>
            <a:prstGeom prst="ellipse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 txBox="1"/>
            <p:nvPr/>
          </p:nvSpPr>
          <p:spPr>
            <a:xfrm>
              <a:off x="3475519" y="194452"/>
              <a:ext cx="932551" cy="9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respiracion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4733090" y="1315"/>
              <a:ext cx="1978238" cy="131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 txBox="1"/>
            <p:nvPr/>
          </p:nvSpPr>
          <p:spPr>
            <a:xfrm>
              <a:off x="4733090" y="1315"/>
              <a:ext cx="1978238" cy="131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importancia 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prioritaria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3717872" y="1626587"/>
              <a:ext cx="1318825" cy="1318825"/>
            </a:xfrm>
            <a:prstGeom prst="ellipse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 txBox="1"/>
            <p:nvPr/>
          </p:nvSpPr>
          <p:spPr>
            <a:xfrm>
              <a:off x="3911009" y="1819724"/>
              <a:ext cx="932551" cy="9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flotacion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5168580" y="1626587"/>
              <a:ext cx="1978238" cy="131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 txBox="1"/>
            <p:nvPr/>
          </p:nvSpPr>
          <p:spPr>
            <a:xfrm>
              <a:off x="5168580" y="1626587"/>
              <a:ext cx="1978238" cy="131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importancia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secundaria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282382" y="3251858"/>
              <a:ext cx="1318825" cy="1318825"/>
            </a:xfrm>
            <a:prstGeom prst="ellipse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 txBox="1"/>
            <p:nvPr/>
          </p:nvSpPr>
          <p:spPr>
            <a:xfrm>
              <a:off x="3475519" y="3444995"/>
              <a:ext cx="932551" cy="9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propulsion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4733090" y="3251858"/>
              <a:ext cx="1978238" cy="131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 txBox="1"/>
            <p:nvPr/>
          </p:nvSpPr>
          <p:spPr>
            <a:xfrm>
              <a:off x="4733090" y="3251858"/>
              <a:ext cx="1978238" cy="131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 es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prioridad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3" name="Google Shape;233;p23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23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Etapa de formacion</a:t>
            </a:r>
            <a:endParaRPr/>
          </a:p>
        </p:txBody>
      </p:sp>
      <p:grpSp>
        <p:nvGrpSpPr>
          <p:cNvPr id="240" name="Google Shape;240;p24"/>
          <p:cNvGrpSpPr/>
          <p:nvPr/>
        </p:nvGrpSpPr>
        <p:grpSpPr>
          <a:xfrm>
            <a:off x="459405" y="1933409"/>
            <a:ext cx="8225189" cy="4470730"/>
            <a:chOff x="2205" y="50634"/>
            <a:chExt cx="8225189" cy="4470730"/>
          </a:xfrm>
        </p:grpSpPr>
        <p:sp>
          <p:nvSpPr>
            <p:cNvPr id="241" name="Google Shape;241;p24"/>
            <p:cNvSpPr/>
            <p:nvPr/>
          </p:nvSpPr>
          <p:spPr>
            <a:xfrm>
              <a:off x="2205" y="50634"/>
              <a:ext cx="3407568" cy="1363027"/>
            </a:xfrm>
            <a:prstGeom prst="chevron">
              <a:avLst>
                <a:gd fmla="val 5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 txBox="1"/>
            <p:nvPr/>
          </p:nvSpPr>
          <p:spPr>
            <a:xfrm>
              <a:off x="683719" y="50634"/>
              <a:ext cx="2044541" cy="1363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36825" spcFirstLastPara="1" rIns="0" wrap="square" tIns="18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propulsion</a:t>
              </a:r>
              <a:endParaRPr b="0" i="0" sz="2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2966790" y="166492"/>
              <a:ext cx="2828282" cy="1131312"/>
            </a:xfrm>
            <a:prstGeom prst="chevron">
              <a:avLst>
                <a:gd fmla="val 50000" name="adj"/>
              </a:avLst>
            </a:prstGeom>
            <a:solidFill>
              <a:srgbClr val="FFCBD9">
                <a:alpha val="89411"/>
              </a:srgbClr>
            </a:solidFill>
            <a:ln cap="flat" cmpd="sng" w="25400">
              <a:solidFill>
                <a:srgbClr val="FFCBD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 txBox="1"/>
            <p:nvPr/>
          </p:nvSpPr>
          <p:spPr>
            <a:xfrm>
              <a:off x="3532446" y="166492"/>
              <a:ext cx="1696970" cy="113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7925" spcFirstLastPara="1" rIns="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gran</a:t>
              </a:r>
              <a:endPara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399112" y="166492"/>
              <a:ext cx="2828282" cy="1131312"/>
            </a:xfrm>
            <a:prstGeom prst="chevron">
              <a:avLst>
                <a:gd fmla="val 50000" name="adj"/>
              </a:avLst>
            </a:prstGeom>
            <a:solidFill>
              <a:srgbClr val="FFCBD9">
                <a:alpha val="89411"/>
              </a:srgbClr>
            </a:solidFill>
            <a:ln cap="flat" cmpd="sng" w="25400">
              <a:solidFill>
                <a:srgbClr val="FFCBD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5964768" y="166492"/>
              <a:ext cx="1696970" cy="113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7925" spcFirstLastPara="1" rIns="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importancia</a:t>
              </a:r>
              <a:endPara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2205" y="1604486"/>
              <a:ext cx="3407568" cy="1363027"/>
            </a:xfrm>
            <a:prstGeom prst="chevron">
              <a:avLst>
                <a:gd fmla="val 5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 txBox="1"/>
            <p:nvPr/>
          </p:nvSpPr>
          <p:spPr>
            <a:xfrm>
              <a:off x="683719" y="1604486"/>
              <a:ext cx="2044541" cy="1363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36825" spcFirstLastPara="1" rIns="0" wrap="square" tIns="18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respiracion</a:t>
              </a:r>
              <a:endParaRPr b="0" i="0" sz="2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2966790" y="1720343"/>
              <a:ext cx="2828282" cy="1131312"/>
            </a:xfrm>
            <a:prstGeom prst="chevron">
              <a:avLst>
                <a:gd fmla="val 50000" name="adj"/>
              </a:avLst>
            </a:prstGeom>
            <a:solidFill>
              <a:srgbClr val="FFCBD9">
                <a:alpha val="89411"/>
              </a:srgbClr>
            </a:solidFill>
            <a:ln cap="flat" cmpd="sng" w="25400">
              <a:solidFill>
                <a:srgbClr val="FFCBD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3532446" y="1720343"/>
              <a:ext cx="1696970" cy="113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7925" spcFirstLastPara="1" rIns="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importancia</a:t>
              </a:r>
              <a:endPara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399112" y="1720343"/>
              <a:ext cx="2828282" cy="1131312"/>
            </a:xfrm>
            <a:prstGeom prst="chevron">
              <a:avLst>
                <a:gd fmla="val 50000" name="adj"/>
              </a:avLst>
            </a:prstGeom>
            <a:solidFill>
              <a:srgbClr val="FFCBD9">
                <a:alpha val="89411"/>
              </a:srgbClr>
            </a:solidFill>
            <a:ln cap="flat" cmpd="sng" w="25400">
              <a:solidFill>
                <a:srgbClr val="FFCBD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 txBox="1"/>
            <p:nvPr/>
          </p:nvSpPr>
          <p:spPr>
            <a:xfrm>
              <a:off x="5964768" y="1720343"/>
              <a:ext cx="1696970" cy="113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7925" spcFirstLastPara="1" rIns="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secundaria</a:t>
              </a:r>
              <a:endPara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2205" y="3158337"/>
              <a:ext cx="3407568" cy="1363027"/>
            </a:xfrm>
            <a:prstGeom prst="chevron">
              <a:avLst>
                <a:gd fmla="val 5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4"/>
            <p:cNvSpPr txBox="1"/>
            <p:nvPr/>
          </p:nvSpPr>
          <p:spPr>
            <a:xfrm>
              <a:off x="683719" y="3158337"/>
              <a:ext cx="2044541" cy="1363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36825" spcFirstLastPara="1" rIns="0" wrap="square" tIns="18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flotacion</a:t>
              </a:r>
              <a:endParaRPr b="0" i="0" sz="2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2966790" y="3274194"/>
              <a:ext cx="2828282" cy="1131312"/>
            </a:xfrm>
            <a:prstGeom prst="chevron">
              <a:avLst>
                <a:gd fmla="val 50000" name="adj"/>
              </a:avLst>
            </a:prstGeom>
            <a:solidFill>
              <a:srgbClr val="FFCBD9">
                <a:alpha val="89411"/>
              </a:srgbClr>
            </a:solidFill>
            <a:ln cap="flat" cmpd="sng" w="25400">
              <a:solidFill>
                <a:srgbClr val="FFCBD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4"/>
            <p:cNvSpPr txBox="1"/>
            <p:nvPr/>
          </p:nvSpPr>
          <p:spPr>
            <a:xfrm>
              <a:off x="3532446" y="3274194"/>
              <a:ext cx="1696970" cy="113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7925" spcFirstLastPara="1" rIns="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Refuerzo</a:t>
              </a:r>
              <a:endPara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57" name="Google Shape;257;p24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24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Etapa de entrenamiento</a:t>
            </a:r>
            <a:endParaRPr/>
          </a:p>
        </p:txBody>
      </p:sp>
      <p:grpSp>
        <p:nvGrpSpPr>
          <p:cNvPr id="264" name="Google Shape;264;p25"/>
          <p:cNvGrpSpPr/>
          <p:nvPr/>
        </p:nvGrpSpPr>
        <p:grpSpPr>
          <a:xfrm>
            <a:off x="457200" y="1882775"/>
            <a:ext cx="8229600" cy="4571999"/>
            <a:chOff x="0" y="0"/>
            <a:chExt cx="8229600" cy="4571999"/>
          </a:xfrm>
        </p:grpSpPr>
        <p:sp>
          <p:nvSpPr>
            <p:cNvPr id="265" name="Google Shape;265;p25"/>
            <p:cNvSpPr/>
            <p:nvPr/>
          </p:nvSpPr>
          <p:spPr>
            <a:xfrm rot="10800000">
              <a:off x="0" y="0"/>
              <a:ext cx="8229600" cy="1524000"/>
            </a:xfrm>
            <a:prstGeom prst="trapezoid">
              <a:avLst>
                <a:gd fmla="val 9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 txBox="1"/>
            <p:nvPr/>
          </p:nvSpPr>
          <p:spPr>
            <a:xfrm>
              <a:off x="1440179" y="0"/>
              <a:ext cx="534924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0" i="0" lang="en-US" sz="3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Propulsion 100%</a:t>
              </a:r>
              <a:endParaRPr b="0" i="0" sz="3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 rot="10800000">
              <a:off x="1371599" y="1523999"/>
              <a:ext cx="5486400" cy="1524000"/>
            </a:xfrm>
            <a:prstGeom prst="trapezoid">
              <a:avLst>
                <a:gd fmla="val 9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 txBox="1"/>
            <p:nvPr/>
          </p:nvSpPr>
          <p:spPr>
            <a:xfrm>
              <a:off x="2331719" y="1523999"/>
              <a:ext cx="356616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0" i="0" lang="en-US" sz="3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Consolidacion de respiracion y flotacion</a:t>
              </a:r>
              <a:endParaRPr b="0" i="0" sz="3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 rot="10800000">
              <a:off x="2743199" y="3047999"/>
              <a:ext cx="2743200" cy="1524000"/>
            </a:xfrm>
            <a:prstGeom prst="trapezoid">
              <a:avLst>
                <a:gd fmla="val 9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 txBox="1"/>
            <p:nvPr/>
          </p:nvSpPr>
          <p:spPr>
            <a:xfrm>
              <a:off x="2743199" y="3047999"/>
              <a:ext cx="27432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0" i="0" lang="en-US" sz="3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Tecnica optima y eficiente</a:t>
              </a:r>
              <a:endParaRPr b="0" i="0" sz="3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1" name="Google Shape;271;p25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25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Metodologia del aprendizaje tecnico</a:t>
            </a:r>
            <a:endParaRPr/>
          </a:p>
        </p:txBody>
      </p:sp>
      <p:grpSp>
        <p:nvGrpSpPr>
          <p:cNvPr id="278" name="Google Shape;278;p26"/>
          <p:cNvGrpSpPr/>
          <p:nvPr/>
        </p:nvGrpSpPr>
        <p:grpSpPr>
          <a:xfrm>
            <a:off x="457200" y="1882775"/>
            <a:ext cx="8229600" cy="4572000"/>
            <a:chOff x="0" y="0"/>
            <a:chExt cx="8229600" cy="4572000"/>
          </a:xfrm>
        </p:grpSpPr>
        <p:sp>
          <p:nvSpPr>
            <p:cNvPr id="279" name="Google Shape;279;p26"/>
            <p:cNvSpPr/>
            <p:nvPr/>
          </p:nvSpPr>
          <p:spPr>
            <a:xfrm>
              <a:off x="0" y="0"/>
              <a:ext cx="4572000" cy="4572000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2286000" y="0"/>
              <a:ext cx="5943600" cy="4572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6"/>
            <p:cNvSpPr txBox="1"/>
            <p:nvPr/>
          </p:nvSpPr>
          <p:spPr>
            <a:xfrm>
              <a:off x="2286000" y="0"/>
              <a:ext cx="2971800" cy="1371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APRENDIZAJE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800101" y="1371602"/>
              <a:ext cx="2971797" cy="2971797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286000" y="1371602"/>
              <a:ext cx="5943600" cy="2971797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6"/>
            <p:cNvSpPr txBox="1"/>
            <p:nvPr/>
          </p:nvSpPr>
          <p:spPr>
            <a:xfrm>
              <a:off x="2286000" y="1371602"/>
              <a:ext cx="2971800" cy="1371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FIJACION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1600200" y="2743201"/>
              <a:ext cx="1371598" cy="1371598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286000" y="2743201"/>
              <a:ext cx="5943600" cy="1371598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6"/>
            <p:cNvSpPr txBox="1"/>
            <p:nvPr/>
          </p:nvSpPr>
          <p:spPr>
            <a:xfrm>
              <a:off x="2286000" y="2743201"/>
              <a:ext cx="2971800" cy="1371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AUTOMATIZACION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257800" y="0"/>
              <a:ext cx="2971800" cy="1371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 txBox="1"/>
            <p:nvPr/>
          </p:nvSpPr>
          <p:spPr>
            <a:xfrm>
              <a:off x="5257800" y="0"/>
              <a:ext cx="2971800" cy="1371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entury Gothic"/>
                <a:buChar char="•"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Perfeccionamiento tecnico</a:t>
              </a:r>
              <a:endPara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257800" y="1371602"/>
              <a:ext cx="2971800" cy="1371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 txBox="1"/>
            <p:nvPr/>
          </p:nvSpPr>
          <p:spPr>
            <a:xfrm>
              <a:off x="5257800" y="1371602"/>
              <a:ext cx="2971800" cy="1371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entury Gothic"/>
                <a:buChar char="•"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Entrenamiento Intensivo tecnico</a:t>
              </a:r>
              <a:endPara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257800" y="2743201"/>
              <a:ext cx="2971800" cy="1371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 txBox="1"/>
            <p:nvPr/>
          </p:nvSpPr>
          <p:spPr>
            <a:xfrm>
              <a:off x="5257800" y="2743201"/>
              <a:ext cx="2971800" cy="1371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entury Gothic"/>
                <a:buChar char="•"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Entrenamiento intensivo y superintensivo</a:t>
              </a:r>
              <a:endPara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4" name="Google Shape;294;p26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26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Metodologia del aprendizaje </a:t>
            </a:r>
            <a:r>
              <a:rPr lang="en-US"/>
              <a:t>técnico</a:t>
            </a:r>
            <a:endParaRPr/>
          </a:p>
        </p:txBody>
      </p:sp>
      <p:sp>
        <p:nvSpPr>
          <p:cNvPr id="301" name="Google Shape;301;p27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6" lvl="0" marL="4480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Periodo donde se transita el aprendizaje de la </a:t>
            </a:r>
            <a:r>
              <a:rPr lang="en-US"/>
              <a:t>técnica</a:t>
            </a:r>
            <a:r>
              <a:rPr lang="en-US"/>
              <a:t> deportiva eficazmente por medio de repeticiones de ejercicios de calidad.</a:t>
            </a:r>
            <a:endParaRPr/>
          </a:p>
          <a:p>
            <a:pPr indent="-384046" lvl="0" marL="44805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El </a:t>
            </a:r>
            <a:r>
              <a:rPr lang="en-US"/>
              <a:t>método</a:t>
            </a:r>
            <a:r>
              <a:rPr lang="en-US"/>
              <a:t> de las 3R a </a:t>
            </a:r>
            <a:r>
              <a:rPr lang="en-US"/>
              <a:t>través</a:t>
            </a:r>
            <a:r>
              <a:rPr lang="en-US"/>
              <a:t> de los canales de </a:t>
            </a:r>
            <a:r>
              <a:rPr lang="en-US"/>
              <a:t>información</a:t>
            </a:r>
            <a:r>
              <a:rPr lang="en-US"/>
              <a:t> </a:t>
            </a:r>
            <a:r>
              <a:rPr lang="en-US"/>
              <a:t>cinestésica</a:t>
            </a:r>
            <a:r>
              <a:rPr lang="en-US"/>
              <a:t>.</a:t>
            </a:r>
            <a:endParaRPr/>
          </a:p>
        </p:txBody>
      </p:sp>
      <p:sp>
        <p:nvSpPr>
          <p:cNvPr id="302" name="Google Shape;302;p27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27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Perfeccionamiento </a:t>
            </a:r>
            <a:r>
              <a:rPr lang="en-US"/>
              <a:t>técnico</a:t>
            </a:r>
            <a:endParaRPr/>
          </a:p>
        </p:txBody>
      </p:sp>
      <p:grpSp>
        <p:nvGrpSpPr>
          <p:cNvPr id="309" name="Google Shape;309;p28"/>
          <p:cNvGrpSpPr/>
          <p:nvPr/>
        </p:nvGrpSpPr>
        <p:grpSpPr>
          <a:xfrm>
            <a:off x="2210561" y="1939957"/>
            <a:ext cx="4722876" cy="4457701"/>
            <a:chOff x="1753361" y="57149"/>
            <a:chExt cx="4722876" cy="4457701"/>
          </a:xfrm>
        </p:grpSpPr>
        <p:sp>
          <p:nvSpPr>
            <p:cNvPr id="310" name="Google Shape;310;p28"/>
            <p:cNvSpPr/>
            <p:nvPr/>
          </p:nvSpPr>
          <p:spPr>
            <a:xfrm>
              <a:off x="2743199" y="57149"/>
              <a:ext cx="2743200" cy="2743200"/>
            </a:xfrm>
            <a:prstGeom prst="ellipse">
              <a:avLst/>
            </a:prstGeom>
            <a:solidFill>
              <a:srgbClr val="FF378C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8"/>
            <p:cNvSpPr txBox="1"/>
            <p:nvPr/>
          </p:nvSpPr>
          <p:spPr>
            <a:xfrm>
              <a:off x="3108959" y="537209"/>
              <a:ext cx="2011680" cy="1234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R1: REPETICIONES CONSTANTES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733037" y="1771650"/>
              <a:ext cx="2743200" cy="2743200"/>
            </a:xfrm>
            <a:prstGeom prst="ellipse">
              <a:avLst/>
            </a:prstGeom>
            <a:solidFill>
              <a:srgbClr val="FF378C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8"/>
            <p:cNvSpPr txBox="1"/>
            <p:nvPr/>
          </p:nvSpPr>
          <p:spPr>
            <a:xfrm>
              <a:off x="4572000" y="2480310"/>
              <a:ext cx="1645920" cy="1508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R2:</a:t>
              </a:r>
              <a:r>
                <a:rPr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REITERACIÓN</a:t>
              </a: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CONSTANTE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1753361" y="1771650"/>
              <a:ext cx="2743200" cy="2743200"/>
            </a:xfrm>
            <a:prstGeom prst="ellipse">
              <a:avLst/>
            </a:prstGeom>
            <a:solidFill>
              <a:srgbClr val="FF378C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8"/>
            <p:cNvSpPr txBox="1"/>
            <p:nvPr/>
          </p:nvSpPr>
          <p:spPr>
            <a:xfrm>
              <a:off x="2011679" y="2480310"/>
              <a:ext cx="1645920" cy="1508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R3: REFORZAR CONSTANTEMENTE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16" name="Google Shape;316;p28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28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FORMACIÓN</a:t>
            </a:r>
            <a:r>
              <a:rPr lang="en-US"/>
              <a:t> DE </a:t>
            </a:r>
            <a:r>
              <a:rPr lang="en-US"/>
              <a:t>DURACIÓN</a:t>
            </a:r>
            <a:r>
              <a:rPr lang="en-US"/>
              <a:t> </a:t>
            </a:r>
            <a:r>
              <a:rPr lang="en-US"/>
              <a:t>TÉCNICA</a:t>
            </a:r>
            <a:endParaRPr/>
          </a:p>
        </p:txBody>
      </p:sp>
      <p:grpSp>
        <p:nvGrpSpPr>
          <p:cNvPr id="323" name="Google Shape;323;p29"/>
          <p:cNvGrpSpPr/>
          <p:nvPr/>
        </p:nvGrpSpPr>
        <p:grpSpPr>
          <a:xfrm>
            <a:off x="3090671" y="1885096"/>
            <a:ext cx="2962656" cy="4567422"/>
            <a:chOff x="2633471" y="2288"/>
            <a:chExt cx="2962656" cy="4567422"/>
          </a:xfrm>
        </p:grpSpPr>
        <p:sp>
          <p:nvSpPr>
            <p:cNvPr id="324" name="Google Shape;324;p29"/>
            <p:cNvSpPr/>
            <p:nvPr/>
          </p:nvSpPr>
          <p:spPr>
            <a:xfrm>
              <a:off x="2633471" y="2288"/>
              <a:ext cx="2962656" cy="1100583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9"/>
            <p:cNvSpPr txBox="1"/>
            <p:nvPr/>
          </p:nvSpPr>
          <p:spPr>
            <a:xfrm>
              <a:off x="2687197" y="56014"/>
              <a:ext cx="2855204" cy="993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102850" spcFirstLastPara="1" rIns="102850" wrap="square" tIns="5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LOS EJERCICIOS SON :</a:t>
              </a:r>
              <a:endPara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2633471" y="1157901"/>
              <a:ext cx="2962656" cy="1100583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9"/>
            <p:cNvSpPr txBox="1"/>
            <p:nvPr/>
          </p:nvSpPr>
          <p:spPr>
            <a:xfrm>
              <a:off x="2687197" y="1211627"/>
              <a:ext cx="2855204" cy="993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102850" spcFirstLastPara="1" rIns="102850" wrap="square" tIns="5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OBJETIVOS</a:t>
              </a:r>
              <a:endPara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2633471" y="2313514"/>
              <a:ext cx="2962656" cy="1100583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 txBox="1"/>
            <p:nvPr/>
          </p:nvSpPr>
          <p:spPr>
            <a:xfrm>
              <a:off x="2687197" y="2367240"/>
              <a:ext cx="2855204" cy="993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102850" spcFirstLastPara="1" rIns="102850" wrap="square" tIns="5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ABSTRACTOS</a:t>
              </a:r>
              <a:endPara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2633471" y="3469127"/>
              <a:ext cx="2962656" cy="1100583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9"/>
            <p:cNvSpPr txBox="1"/>
            <p:nvPr/>
          </p:nvSpPr>
          <p:spPr>
            <a:xfrm>
              <a:off x="2687197" y="3522853"/>
              <a:ext cx="2855204" cy="993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102850" spcFirstLastPara="1" rIns="102850" wrap="square" tIns="5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ANALITICOS</a:t>
              </a:r>
              <a:endPara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32" name="Google Shape;332;p29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29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FORMACIÓN</a:t>
            </a:r>
            <a:r>
              <a:rPr lang="en-US"/>
              <a:t> DE </a:t>
            </a:r>
            <a:r>
              <a:rPr lang="en-US"/>
              <a:t>DURACIÓN</a:t>
            </a:r>
            <a:r>
              <a:rPr lang="en-US"/>
              <a:t> </a:t>
            </a:r>
            <a:r>
              <a:rPr lang="en-US"/>
              <a:t>TÉCNICA</a:t>
            </a:r>
            <a:endParaRPr/>
          </a:p>
        </p:txBody>
      </p:sp>
      <p:grpSp>
        <p:nvGrpSpPr>
          <p:cNvPr id="339" name="Google Shape;339;p30"/>
          <p:cNvGrpSpPr/>
          <p:nvPr/>
        </p:nvGrpSpPr>
        <p:grpSpPr>
          <a:xfrm>
            <a:off x="922626" y="1882808"/>
            <a:ext cx="7298747" cy="4572000"/>
            <a:chOff x="465426" y="0"/>
            <a:chExt cx="7298747" cy="4572000"/>
          </a:xfrm>
        </p:grpSpPr>
        <p:sp>
          <p:nvSpPr>
            <p:cNvPr id="340" name="Google Shape;340;p30"/>
            <p:cNvSpPr/>
            <p:nvPr/>
          </p:nvSpPr>
          <p:spPr>
            <a:xfrm>
              <a:off x="617219" y="0"/>
              <a:ext cx="6995160" cy="4572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CB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465426" y="1371599"/>
              <a:ext cx="3549015" cy="1828800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0"/>
            <p:cNvSpPr txBox="1"/>
            <p:nvPr/>
          </p:nvSpPr>
          <p:spPr>
            <a:xfrm>
              <a:off x="554701" y="1460874"/>
              <a:ext cx="3370465" cy="1650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ESTE PROCESO NECESITA GRAN CANTIDAD DE REPETICIONES CON PAUSAS QUE </a:t>
              </a:r>
              <a:r>
                <a:rPr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RETRASAN</a:t>
              </a:r>
              <a:r>
                <a:rPr b="0" i="0" lang="en-US" sz="2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LA FATIGA</a:t>
              </a:r>
              <a:endPara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4215158" y="1371599"/>
              <a:ext cx="3549015" cy="1828800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0"/>
            <p:cNvSpPr txBox="1"/>
            <p:nvPr/>
          </p:nvSpPr>
          <p:spPr>
            <a:xfrm>
              <a:off x="4304433" y="1460874"/>
              <a:ext cx="3370465" cy="1650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OJO </a:t>
              </a:r>
              <a:r>
                <a:rPr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TÉCNICO</a:t>
              </a:r>
              <a:r>
                <a:rPr b="0" i="0" lang="en-US" sz="2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PARA DETECTAR Y CORREGIR ERRORES.</a:t>
              </a:r>
              <a:endPara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45" name="Google Shape;345;p30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30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PROCESO DE </a:t>
            </a:r>
            <a:r>
              <a:rPr lang="en-US"/>
              <a:t>FIJACIÓN</a:t>
            </a:r>
            <a:endParaRPr/>
          </a:p>
        </p:txBody>
      </p:sp>
      <p:grpSp>
        <p:nvGrpSpPr>
          <p:cNvPr id="353" name="Google Shape;353;p31"/>
          <p:cNvGrpSpPr/>
          <p:nvPr/>
        </p:nvGrpSpPr>
        <p:grpSpPr>
          <a:xfrm>
            <a:off x="1517966" y="1883325"/>
            <a:ext cx="6108067" cy="4570964"/>
            <a:chOff x="1060766" y="517"/>
            <a:chExt cx="6108067" cy="4570964"/>
          </a:xfrm>
        </p:grpSpPr>
        <p:sp>
          <p:nvSpPr>
            <p:cNvPr id="354" name="Google Shape;354;p31"/>
            <p:cNvSpPr/>
            <p:nvPr/>
          </p:nvSpPr>
          <p:spPr>
            <a:xfrm rot="10800000">
              <a:off x="1696149" y="517"/>
              <a:ext cx="5472684" cy="1270765"/>
            </a:xfrm>
            <a:prstGeom prst="homePlate">
              <a:avLst>
                <a:gd fmla="val 5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1"/>
            <p:cNvSpPr txBox="1"/>
            <p:nvPr/>
          </p:nvSpPr>
          <p:spPr>
            <a:xfrm>
              <a:off x="2013840" y="517"/>
              <a:ext cx="5154993" cy="1270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560350" spcFirstLastPara="1" rIns="13512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PERIODO QUE SIRVE PARA REAFIRMAR EJERCICIOS YA APRENDIDOS.</a:t>
              </a:r>
              <a:endPara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1060766" y="517"/>
              <a:ext cx="1270765" cy="127076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 rot="10800000">
              <a:off x="1696149" y="1650617"/>
              <a:ext cx="5472684" cy="1270765"/>
            </a:xfrm>
            <a:prstGeom prst="homePlate">
              <a:avLst>
                <a:gd fmla="val 5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1"/>
            <p:cNvSpPr txBox="1"/>
            <p:nvPr/>
          </p:nvSpPr>
          <p:spPr>
            <a:xfrm>
              <a:off x="2013840" y="1650617"/>
              <a:ext cx="5154993" cy="1270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560350" spcFirstLastPara="1" rIns="13512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ENTRAN EN JUEGO PROCESOS INHIBITORIOS EN EL SNC  Y SE CONSIGUE MAS ECONOMIA EN LOS ESFUERZOS LOGRADO POR </a:t>
              </a:r>
              <a:endPara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1060766" y="1650617"/>
              <a:ext cx="1270765" cy="127076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 rot="10800000">
              <a:off x="1696149" y="3300716"/>
              <a:ext cx="5472684" cy="1270765"/>
            </a:xfrm>
            <a:prstGeom prst="homePlate">
              <a:avLst>
                <a:gd fmla="val 5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1"/>
            <p:cNvSpPr txBox="1"/>
            <p:nvPr/>
          </p:nvSpPr>
          <p:spPr>
            <a:xfrm>
              <a:off x="2013840" y="3300716"/>
              <a:ext cx="5154993" cy="1270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560350" spcFirstLastPara="1" rIns="13512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ENTRENAMIENTO INTENSIVO </a:t>
              </a:r>
              <a:r>
                <a:rPr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TÉCNICO</a:t>
              </a:r>
              <a:endPara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1060766" y="3300716"/>
              <a:ext cx="1270765" cy="127076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31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31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Open Sans ExtraBold"/>
              <a:buNone/>
            </a:pPr>
            <a:r>
              <a:rPr b="1" lang="en-US">
                <a:latin typeface="Open Sans ExtraBold"/>
                <a:ea typeface="Open Sans ExtraBold"/>
                <a:cs typeface="Open Sans ExtraBold"/>
                <a:sym typeface="Open Sans ExtraBold"/>
              </a:rPr>
              <a:t>QUE ES NADAR</a:t>
            </a:r>
            <a:endParaRPr b="1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0528" lvl="0" marL="44805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t/>
            </a:r>
            <a:endParaRPr sz="4400">
              <a:latin typeface="Aparajita"/>
              <a:ea typeface="Aparajita"/>
              <a:cs typeface="Aparajita"/>
              <a:sym typeface="Aparajita"/>
            </a:endParaRPr>
          </a:p>
          <a:p>
            <a:pPr indent="-160528" lvl="0" marL="448056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t/>
            </a:r>
            <a:endParaRPr sz="4400">
              <a:latin typeface="Aparajita"/>
              <a:ea typeface="Aparajita"/>
              <a:cs typeface="Aparajita"/>
              <a:sym typeface="Aparajita"/>
            </a:endParaRPr>
          </a:p>
          <a:p>
            <a:pPr indent="-384046" lvl="0" marL="448056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Char char="⦿"/>
            </a:pPr>
            <a:r>
              <a:rPr lang="en-US" sz="4000">
                <a:latin typeface="Aparajita"/>
                <a:ea typeface="Aparajita"/>
                <a:cs typeface="Aparajita"/>
                <a:sym typeface="Aparajita"/>
              </a:rPr>
              <a:t>PODER afirmar que tu alumno sabe nadar …..para ello…..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3200"/>
              <a:buNone/>
            </a:pPr>
            <a:r>
              <a:rPr lang="en-US" sz="4000">
                <a:latin typeface="Aparajita"/>
                <a:ea typeface="Aparajita"/>
                <a:cs typeface="Aparajita"/>
                <a:sym typeface="Aparajita"/>
              </a:rPr>
              <a:t>Deberá</a:t>
            </a:r>
            <a:r>
              <a:rPr lang="en-US" sz="4000">
                <a:latin typeface="Aparajita"/>
                <a:ea typeface="Aparajita"/>
                <a:cs typeface="Aparajita"/>
                <a:sym typeface="Aparajita"/>
              </a:rPr>
              <a:t> cumplir  con los siguientes  requisitos a certificar en tu </a:t>
            </a:r>
            <a:r>
              <a:rPr lang="en-US" sz="4000">
                <a:latin typeface="Aparajita"/>
                <a:ea typeface="Aparajita"/>
                <a:cs typeface="Aparajita"/>
                <a:sym typeface="Aparajita"/>
              </a:rPr>
              <a:t>evaluación</a:t>
            </a:r>
            <a:r>
              <a:rPr lang="en-US" sz="4400">
                <a:latin typeface="Aparajita"/>
                <a:ea typeface="Aparajita"/>
                <a:cs typeface="Aparajita"/>
                <a:sym typeface="Aparajita"/>
              </a:rPr>
              <a:t>.</a:t>
            </a:r>
            <a:endParaRPr sz="1800">
              <a:latin typeface="Aparajita"/>
              <a:ea typeface="Aparajita"/>
              <a:cs typeface="Aparajita"/>
              <a:sym typeface="Aparajita"/>
            </a:endParaRPr>
          </a:p>
        </p:txBody>
      </p:sp>
      <p:pic>
        <p:nvPicPr>
          <p:cNvPr descr="Resultado de imagen para imagenes caricaturas de profesores"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1340768"/>
            <a:ext cx="2119312" cy="180632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ENTRENAMIENTO INTENSIVO </a:t>
            </a:r>
            <a:r>
              <a:rPr lang="en-US"/>
              <a:t>TÉCNICO</a:t>
            </a:r>
            <a:endParaRPr/>
          </a:p>
        </p:txBody>
      </p:sp>
      <p:grpSp>
        <p:nvGrpSpPr>
          <p:cNvPr id="370" name="Google Shape;370;p32"/>
          <p:cNvGrpSpPr/>
          <p:nvPr/>
        </p:nvGrpSpPr>
        <p:grpSpPr>
          <a:xfrm>
            <a:off x="457200" y="1912243"/>
            <a:ext cx="8229600" cy="4513129"/>
            <a:chOff x="0" y="29435"/>
            <a:chExt cx="8229600" cy="4513129"/>
          </a:xfrm>
        </p:grpSpPr>
        <p:sp>
          <p:nvSpPr>
            <p:cNvPr id="371" name="Google Shape;371;p32"/>
            <p:cNvSpPr/>
            <p:nvPr/>
          </p:nvSpPr>
          <p:spPr>
            <a:xfrm>
              <a:off x="0" y="29435"/>
              <a:ext cx="8229600" cy="1454456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2"/>
            <p:cNvSpPr txBox="1"/>
            <p:nvPr/>
          </p:nvSpPr>
          <p:spPr>
            <a:xfrm>
              <a:off x="71001" y="100436"/>
              <a:ext cx="8087598" cy="1312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EJERCICIOS DE SOBRECARGA </a:t>
              </a: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INTENSA</a:t>
              </a:r>
              <a:r>
                <a:rPr b="0" i="0" lang="en-US" sz="2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CON REPETICIONES  </a:t>
              </a: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 POCA</a:t>
              </a:r>
              <a:r>
                <a:rPr b="0" i="0" lang="en-US" sz="2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PAUSA DE </a:t>
              </a: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RECUPERACIÓN</a:t>
              </a:r>
              <a:endPara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0" y="1558771"/>
              <a:ext cx="8229600" cy="1454456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 txBox="1"/>
            <p:nvPr/>
          </p:nvSpPr>
          <p:spPr>
            <a:xfrm>
              <a:off x="71001" y="1629772"/>
              <a:ext cx="8087598" cy="1312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LOGRAR LA </a:t>
              </a: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CONCENTRACIÓN</a:t>
              </a:r>
              <a:r>
                <a:rPr b="0" i="0" lang="en-US" sz="2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A TRAVES DE LA </a:t>
              </a: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REALIZACIÓN</a:t>
              </a:r>
              <a:r>
                <a:rPr b="0" i="0" lang="en-US" sz="2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CONSCIENTE</a:t>
              </a:r>
              <a:r>
                <a:rPr b="0" i="0" lang="en-US" sz="2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PARA OBTENER </a:t>
              </a: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HÁBITOS</a:t>
              </a:r>
              <a:r>
                <a:rPr b="0" i="0" lang="en-US" sz="2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MOTORES.</a:t>
              </a:r>
              <a:endPara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0" y="3088108"/>
              <a:ext cx="8229600" cy="1454456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 txBox="1"/>
            <p:nvPr/>
          </p:nvSpPr>
          <p:spPr>
            <a:xfrm>
              <a:off x="71001" y="3159109"/>
              <a:ext cx="8087598" cy="1312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EJERCITACIONES CONSTANTES EN </a:t>
              </a: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DESCOMPOSICIÓN</a:t>
              </a:r>
              <a:r>
                <a:rPr b="0" i="0" lang="en-US" sz="2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DEL ACTO GLOBAL EN PARTES SIMPLES.</a:t>
              </a:r>
              <a:endPara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77" name="Google Shape;377;p32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32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AUTOMATIZACION</a:t>
            </a:r>
            <a:endParaRPr/>
          </a:p>
        </p:txBody>
      </p:sp>
      <p:grpSp>
        <p:nvGrpSpPr>
          <p:cNvPr id="384" name="Google Shape;384;p33"/>
          <p:cNvGrpSpPr/>
          <p:nvPr/>
        </p:nvGrpSpPr>
        <p:grpSpPr>
          <a:xfrm>
            <a:off x="2080700" y="1882808"/>
            <a:ext cx="6150445" cy="4572000"/>
            <a:chOff x="1623500" y="0"/>
            <a:chExt cx="6150445" cy="4572000"/>
          </a:xfrm>
        </p:grpSpPr>
        <p:sp>
          <p:nvSpPr>
            <p:cNvPr id="385" name="Google Shape;385;p33"/>
            <p:cNvSpPr/>
            <p:nvPr/>
          </p:nvSpPr>
          <p:spPr>
            <a:xfrm>
              <a:off x="1848650" y="0"/>
              <a:ext cx="4572000" cy="4572000"/>
            </a:xfrm>
            <a:prstGeom prst="diamond">
              <a:avLst/>
            </a:prstGeom>
            <a:solidFill>
              <a:srgbClr val="FFCB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1830390" y="313482"/>
              <a:ext cx="2647196" cy="1986814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3"/>
            <p:cNvSpPr txBox="1"/>
            <p:nvPr/>
          </p:nvSpPr>
          <p:spPr>
            <a:xfrm>
              <a:off x="1927378" y="410470"/>
              <a:ext cx="2453220" cy="1792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PROCESO FINAL DEL 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APRENDIZAJE</a:t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4607267" y="466078"/>
              <a:ext cx="2976299" cy="1783080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3"/>
            <p:cNvSpPr txBox="1"/>
            <p:nvPr/>
          </p:nvSpPr>
          <p:spPr>
            <a:xfrm>
              <a:off x="4694310" y="553121"/>
              <a:ext cx="2802213" cy="1608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 EXISTE LA </a:t>
              </a: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PARTICIPACIÓN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CONSCIENTE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EN LOS MOVIMIENTOS</a:t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1623500" y="2354580"/>
              <a:ext cx="3102059" cy="1783080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3"/>
            <p:cNvSpPr txBox="1"/>
            <p:nvPr/>
          </p:nvSpPr>
          <p:spPr>
            <a:xfrm>
              <a:off x="1710543" y="2441623"/>
              <a:ext cx="2927973" cy="1608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MÉTODO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ENTRENAMIENTO INTENSIVO Y SUPERINTENSIVO.</a:t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4751286" y="2410283"/>
              <a:ext cx="3022659" cy="1783080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3"/>
            <p:cNvSpPr txBox="1"/>
            <p:nvPr/>
          </p:nvSpPr>
          <p:spPr>
            <a:xfrm>
              <a:off x="4838329" y="2497326"/>
              <a:ext cx="2848573" cy="1608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ESTOS EJERCICIOS SON INTENSIVOS O POSEEN CARGA SUPERIOR A LA DE LA </a:t>
              </a:r>
              <a:r>
                <a:rPr lang="en-US" sz="1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COMPETENCIA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QUE SE PREPARA.</a:t>
              </a:r>
              <a:endParaRPr b="0" i="0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4" name="Google Shape;394;p33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Google Shape;395;p33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4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LEYES DEL ENTRENAMIENTO </a:t>
            </a:r>
            <a:r>
              <a:rPr lang="en-US"/>
              <a:t>TÉCNICO</a:t>
            </a:r>
            <a:endParaRPr/>
          </a:p>
        </p:txBody>
      </p:sp>
      <p:grpSp>
        <p:nvGrpSpPr>
          <p:cNvPr id="401" name="Google Shape;401;p34"/>
          <p:cNvGrpSpPr/>
          <p:nvPr/>
        </p:nvGrpSpPr>
        <p:grpSpPr>
          <a:xfrm>
            <a:off x="459118" y="1882808"/>
            <a:ext cx="8225762" cy="4572000"/>
            <a:chOff x="1918" y="0"/>
            <a:chExt cx="8225762" cy="4572000"/>
          </a:xfrm>
        </p:grpSpPr>
        <p:sp>
          <p:nvSpPr>
            <p:cNvPr id="402" name="Google Shape;402;p34"/>
            <p:cNvSpPr/>
            <p:nvPr/>
          </p:nvSpPr>
          <p:spPr>
            <a:xfrm>
              <a:off x="1918" y="0"/>
              <a:ext cx="2011188" cy="4572000"/>
            </a:xfrm>
            <a:prstGeom prst="roundRect">
              <a:avLst>
                <a:gd fmla="val 1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4"/>
            <p:cNvSpPr txBox="1"/>
            <p:nvPr/>
          </p:nvSpPr>
          <p:spPr>
            <a:xfrm>
              <a:off x="1918" y="1828800"/>
              <a:ext cx="2011188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1-NO AUTOMATIZAR MOVIMIENTOS DEFECTUOSOS.</a:t>
              </a:r>
              <a:endPara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6275" y="274320"/>
              <a:ext cx="1522476" cy="152247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073443" y="0"/>
              <a:ext cx="2011188" cy="4572000"/>
            </a:xfrm>
            <a:prstGeom prst="roundRect">
              <a:avLst>
                <a:gd fmla="val 1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4"/>
            <p:cNvSpPr txBox="1"/>
            <p:nvPr/>
          </p:nvSpPr>
          <p:spPr>
            <a:xfrm>
              <a:off x="2073443" y="1828800"/>
              <a:ext cx="2011188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2-LOGRAR UNA CORRECTA IMAGEN CORPORAL DEL MOVIMIENTO.</a:t>
              </a:r>
              <a:endPara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475322" y="466068"/>
              <a:ext cx="1207430" cy="113897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4144967" y="0"/>
              <a:ext cx="2011188" cy="4572000"/>
            </a:xfrm>
            <a:prstGeom prst="roundRect">
              <a:avLst>
                <a:gd fmla="val 1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4"/>
            <p:cNvSpPr txBox="1"/>
            <p:nvPr/>
          </p:nvSpPr>
          <p:spPr>
            <a:xfrm>
              <a:off x="4144967" y="1828800"/>
              <a:ext cx="2011188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3-EN EL APRENDIZAJE LA PAUSA ENTRE REPETICIONES DEBE SER ADECUADA.</a:t>
              </a:r>
              <a:endPara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4389324" y="274320"/>
              <a:ext cx="1522476" cy="1522476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6216492" y="0"/>
              <a:ext cx="2011188" cy="4572000"/>
            </a:xfrm>
            <a:prstGeom prst="roundRect">
              <a:avLst>
                <a:gd fmla="val 1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4"/>
            <p:cNvSpPr txBox="1"/>
            <p:nvPr/>
          </p:nvSpPr>
          <p:spPr>
            <a:xfrm>
              <a:off x="6216492" y="1828800"/>
              <a:ext cx="2011188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4-FIJADA LA TECNICA CORRECTA PODRA SOSTENERLA AUN EN ESTADO DE FATIGA.</a:t>
              </a:r>
              <a:endPara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6460848" y="274320"/>
              <a:ext cx="1522476" cy="1522476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329183" y="3657600"/>
              <a:ext cx="7571232" cy="68580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FFABC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34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p34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 txBox="1"/>
          <p:nvPr>
            <p:ph type="title"/>
          </p:nvPr>
        </p:nvSpPr>
        <p:spPr>
          <a:xfrm>
            <a:off x="457200" y="267494"/>
            <a:ext cx="8229600" cy="7852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000"/>
              <a:buFont typeface="Aharoni"/>
              <a:buNone/>
            </a:pPr>
            <a:r>
              <a:rPr lang="en-US" sz="4000">
                <a:latin typeface="Aharoni"/>
                <a:ea typeface="Aharoni"/>
                <a:cs typeface="Aharoni"/>
                <a:sym typeface="Aharoni"/>
              </a:rPr>
              <a:t>Conclusión del autor</a:t>
            </a:r>
            <a:endParaRPr sz="4000">
              <a:latin typeface="Aharoni"/>
              <a:ea typeface="Aharoni"/>
              <a:cs typeface="Aharoni"/>
              <a:sym typeface="Aharoni"/>
            </a:endParaRPr>
          </a:p>
        </p:txBody>
      </p:sp>
      <p:grpSp>
        <p:nvGrpSpPr>
          <p:cNvPr id="423" name="Google Shape;423;p35"/>
          <p:cNvGrpSpPr/>
          <p:nvPr/>
        </p:nvGrpSpPr>
        <p:grpSpPr>
          <a:xfrm>
            <a:off x="782755" y="1210445"/>
            <a:ext cx="7599177" cy="5647554"/>
            <a:chOff x="315211" y="13693"/>
            <a:chExt cx="7599177" cy="5647554"/>
          </a:xfrm>
        </p:grpSpPr>
        <p:sp>
          <p:nvSpPr>
            <p:cNvPr id="424" name="Google Shape;424;p35"/>
            <p:cNvSpPr/>
            <p:nvPr/>
          </p:nvSpPr>
          <p:spPr>
            <a:xfrm>
              <a:off x="3164902" y="1533282"/>
              <a:ext cx="1899794" cy="1899794"/>
            </a:xfrm>
            <a:prstGeom prst="ellipse">
              <a:avLst/>
            </a:prstGeom>
            <a:solidFill>
              <a:srgbClr val="FF378C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3012919" y="13693"/>
              <a:ext cx="2203761" cy="1220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5"/>
            <p:cNvSpPr txBox="1"/>
            <p:nvPr/>
          </p:nvSpPr>
          <p:spPr>
            <a:xfrm>
              <a:off x="3012919" y="13693"/>
              <a:ext cx="2203761" cy="1220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Respeta el proceso de fijación técnica 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3887584" y="2058168"/>
              <a:ext cx="1899794" cy="1899794"/>
            </a:xfrm>
            <a:prstGeom prst="ellipse">
              <a:avLst/>
            </a:prstGeom>
            <a:solidFill>
              <a:srgbClr val="FF378C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5938602" y="1668981"/>
              <a:ext cx="1975786" cy="1384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5"/>
            <p:cNvSpPr txBox="1"/>
            <p:nvPr/>
          </p:nvSpPr>
          <p:spPr>
            <a:xfrm>
              <a:off x="5938602" y="1668981"/>
              <a:ext cx="1975786" cy="1384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Respeta las leyes del aprendizaje técnico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3611734" y="2908190"/>
              <a:ext cx="1899794" cy="1899794"/>
            </a:xfrm>
            <a:prstGeom prst="ellipse">
              <a:avLst/>
            </a:prstGeom>
            <a:solidFill>
              <a:srgbClr val="FF378C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5634635" y="4030154"/>
              <a:ext cx="1975786" cy="1384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5"/>
            <p:cNvSpPr txBox="1"/>
            <p:nvPr/>
          </p:nvSpPr>
          <p:spPr>
            <a:xfrm>
              <a:off x="5634635" y="4030154"/>
              <a:ext cx="1975786" cy="1384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Utiliza el </a:t>
              </a:r>
              <a:r>
                <a:rPr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método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de duración técnica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2718071" y="2908190"/>
              <a:ext cx="1899794" cy="1899794"/>
            </a:xfrm>
            <a:prstGeom prst="ellipse">
              <a:avLst/>
            </a:prstGeom>
            <a:solidFill>
              <a:srgbClr val="FF378C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619178" y="4030154"/>
              <a:ext cx="1975786" cy="1384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5"/>
            <p:cNvSpPr txBox="1"/>
            <p:nvPr/>
          </p:nvSpPr>
          <p:spPr>
            <a:xfrm>
              <a:off x="619181" y="4030147"/>
              <a:ext cx="1975800" cy="16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Fortalece con el proceso intensivo tecnico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2442221" y="2058168"/>
              <a:ext cx="1899794" cy="1899794"/>
            </a:xfrm>
            <a:prstGeom prst="ellipse">
              <a:avLst/>
            </a:prstGeom>
            <a:solidFill>
              <a:srgbClr val="FF378C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315211" y="1668981"/>
              <a:ext cx="1975786" cy="1384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5"/>
            <p:cNvSpPr txBox="1"/>
            <p:nvPr/>
          </p:nvSpPr>
          <p:spPr>
            <a:xfrm>
              <a:off x="315211" y="1668981"/>
              <a:ext cx="1975786" cy="1384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Profundiza con el Proceso de 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entrenamiento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técnico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9" name="Google Shape;439;p35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0" name="Google Shape;440;p35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6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ct val="100000"/>
              <a:buFont typeface="Century Gothic"/>
              <a:buNone/>
            </a:pPr>
            <a:r>
              <a:rPr lang="en-US" sz="3780"/>
              <a:t>Para finalizar </a:t>
            </a:r>
            <a:br>
              <a:rPr lang="en-US" sz="3780"/>
            </a:br>
            <a:r>
              <a:rPr lang="en-US" sz="3780"/>
              <a:t>OBJETIVOS DEL ENTRENAMIENTO </a:t>
            </a:r>
            <a:r>
              <a:rPr lang="en-US" sz="3780"/>
              <a:t>TÉCNICO</a:t>
            </a:r>
            <a:endParaRPr sz="3780"/>
          </a:p>
        </p:txBody>
      </p:sp>
      <p:grpSp>
        <p:nvGrpSpPr>
          <p:cNvPr id="446" name="Google Shape;446;p36"/>
          <p:cNvGrpSpPr/>
          <p:nvPr/>
        </p:nvGrpSpPr>
        <p:grpSpPr>
          <a:xfrm>
            <a:off x="571007" y="1916832"/>
            <a:ext cx="8560863" cy="5085184"/>
            <a:chOff x="9216" y="0"/>
            <a:chExt cx="8560863" cy="5085184"/>
          </a:xfrm>
        </p:grpSpPr>
        <p:sp>
          <p:nvSpPr>
            <p:cNvPr id="447" name="Google Shape;447;p36"/>
            <p:cNvSpPr/>
            <p:nvPr/>
          </p:nvSpPr>
          <p:spPr>
            <a:xfrm>
              <a:off x="643447" y="0"/>
              <a:ext cx="7292401" cy="508518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CB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9216" y="1525555"/>
              <a:ext cx="2761460" cy="2034073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 txBox="1"/>
            <p:nvPr/>
          </p:nvSpPr>
          <p:spPr>
            <a:xfrm>
              <a:off x="108511" y="1624850"/>
              <a:ext cx="2562870" cy="1835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1-MANTENER LA VELOCIDAD Y REDUCIR LA FRECUENCIA DE BRAZADAS.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2908917" y="1525555"/>
              <a:ext cx="2761460" cy="2034073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 txBox="1"/>
            <p:nvPr/>
          </p:nvSpPr>
          <p:spPr>
            <a:xfrm>
              <a:off x="3008212" y="1624850"/>
              <a:ext cx="2562870" cy="1835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AUMENTAR LA VELOCIDAD Y REDUCIR LA FRECUENCIA DE BRAZADAS.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5808619" y="1525555"/>
              <a:ext cx="2761460" cy="2034073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6"/>
            <p:cNvSpPr txBox="1"/>
            <p:nvPr/>
          </p:nvSpPr>
          <p:spPr>
            <a:xfrm>
              <a:off x="5907914" y="1624850"/>
              <a:ext cx="2562870" cy="1835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ENCONTRAR LA FRECUENCIA </a:t>
              </a:r>
              <a:r>
                <a:rPr lang="en-US" sz="2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ÓPTIMA</a:t>
              </a: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Y LONGITUD DE BRAZADAS.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4" name="Google Shape;454;p36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5" name="Google Shape;455;p36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Algerian"/>
              <a:buNone/>
            </a:pPr>
            <a:r>
              <a:rPr lang="en-US">
                <a:latin typeface="Algerian"/>
                <a:ea typeface="Algerian"/>
                <a:cs typeface="Algerian"/>
                <a:sym typeface="Algerian"/>
              </a:rPr>
              <a:t>QUE ES NADAR</a:t>
            </a:r>
            <a:endParaRPr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6" lvl="0" marL="4480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1-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1259632" y="1340768"/>
            <a:ext cx="669674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LOGRAR Una relajada  familiarización con el medio acuático.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Resultado de imagen para imagenes de niños jugando en la piscina" id="116" name="Google Shape;1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3284984"/>
            <a:ext cx="586837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5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Algerian"/>
              <a:buNone/>
            </a:pPr>
            <a:r>
              <a:rPr lang="en-US">
                <a:latin typeface="Algerian"/>
                <a:ea typeface="Algerian"/>
                <a:cs typeface="Algerian"/>
                <a:sym typeface="Algerian"/>
              </a:rPr>
              <a:t>QUE ES NADAR</a:t>
            </a:r>
            <a:endParaRPr/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6" lvl="0" marL="4480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2-Es una producción ideal de  </a:t>
            </a:r>
            <a:r>
              <a:rPr lang="en-US"/>
              <a:t>movimientos</a:t>
            </a:r>
            <a:r>
              <a:rPr lang="en-US"/>
              <a:t> cíclicos y específicos  natatorios , coordinados con la respiración acuática.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Primer plano de un niño nadando en la piscina. Foto de archivo - 18788248"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3857628"/>
            <a:ext cx="6743672" cy="2163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6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Algerian"/>
              <a:buNone/>
            </a:pPr>
            <a:r>
              <a:rPr lang="en-US">
                <a:latin typeface="Algerian"/>
                <a:ea typeface="Algerian"/>
                <a:cs typeface="Algerian"/>
                <a:sym typeface="Algerian"/>
              </a:rPr>
              <a:t>QUE ES NADAR</a:t>
            </a:r>
            <a:endParaRPr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6" lvl="0" marL="4480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3-Desplazarse en el medio acuático con economía de movimiento una distancia mínima entre 200 y 400 mts sin alterar el estado aeróbico.</a:t>
            </a:r>
            <a:endParaRPr/>
          </a:p>
          <a:p>
            <a:pPr indent="-231646" lvl="0" marL="44805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Los niños nadan en la piscina bajo el agua, felices niñas activas se divierten en el agua, los niños el deporte en familia de vacaciones Foto de archivo - 43392601"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5" y="3861048"/>
            <a:ext cx="6535613" cy="266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7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Algerian"/>
              <a:buNone/>
            </a:pPr>
            <a:r>
              <a:rPr lang="en-US">
                <a:latin typeface="Algerian"/>
                <a:ea typeface="Algerian"/>
                <a:cs typeface="Algerian"/>
                <a:sym typeface="Algerian"/>
              </a:rPr>
              <a:t>QUE ES NADAR</a:t>
            </a:r>
            <a:endParaRPr/>
          </a:p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6" lvl="0" marL="4480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4-Dominar el cuerpo en diferentes posiciones de flotación y decúbitos  corporales ,giros y rolidos.</a:t>
            </a:r>
            <a:endParaRPr/>
          </a:p>
          <a:p>
            <a:pPr indent="-231646" lvl="0" marL="44805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natacion niños: Cierre de la acción de tiro de la natación Muchacho adolescente espalda en piscina."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3545695"/>
            <a:ext cx="2431157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i-natacion giros y rolidos" id="144" name="Google Shape;1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056" y="3545695"/>
            <a:ext cx="2664296" cy="201622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18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Algerian"/>
              <a:buNone/>
            </a:pPr>
            <a:r>
              <a:rPr lang="en-US">
                <a:latin typeface="Algerian"/>
                <a:ea typeface="Algerian"/>
                <a:cs typeface="Algerian"/>
                <a:sym typeface="Algerian"/>
              </a:rPr>
              <a:t>QUE ES NADAR</a:t>
            </a:r>
            <a:endParaRPr/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6" lvl="0" marL="44805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5-Dominar las zambullidas  y entradas al agua en diferentes posiciones.</a:t>
            </a:r>
            <a:endParaRPr/>
          </a:p>
          <a:p>
            <a:pPr indent="-231646" lvl="0" marL="44805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Resultado de imagen para imagenes de niños haciendo zambullidas en la piscina"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88" y="3068960"/>
            <a:ext cx="2312652" cy="1877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imagenes de niños haciendo zambullidas en la piscina"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9872" y="3068961"/>
            <a:ext cx="2376264" cy="1877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i-natacion dominio del cuerpo en el agua" id="155" name="Google Shape;15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2160" y="3109700"/>
            <a:ext cx="2831976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19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en-US"/>
              <a:t>Definición</a:t>
            </a:r>
            <a:r>
              <a:rPr lang="en-US"/>
              <a:t> de saber nadar</a:t>
            </a:r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457200" y="2161054"/>
            <a:ext cx="8229600" cy="4015440"/>
            <a:chOff x="0" y="278279"/>
            <a:chExt cx="8229600" cy="4015440"/>
          </a:xfrm>
        </p:grpSpPr>
        <p:sp>
          <p:nvSpPr>
            <p:cNvPr id="164" name="Google Shape;164;p20"/>
            <p:cNvSpPr/>
            <p:nvPr/>
          </p:nvSpPr>
          <p:spPr>
            <a:xfrm>
              <a:off x="0" y="278279"/>
              <a:ext cx="8229600" cy="4015440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 txBox="1"/>
            <p:nvPr/>
          </p:nvSpPr>
          <p:spPr>
            <a:xfrm>
              <a:off x="196018" y="474297"/>
              <a:ext cx="7837564" cy="3623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0" i="0" lang="en-US" sz="3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Desplazarse en el medio acuático con una técnica definida que implique eficacia y economía de movimiento, alta eficiencia en el avance y escaso consumo de </a:t>
              </a:r>
              <a:r>
                <a:rPr lang="en-US" sz="3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energía</a:t>
              </a:r>
              <a:r>
                <a:rPr b="0" i="0" lang="en-US" sz="3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 b="0" i="0" sz="3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6" name="Google Shape;166;p20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0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Open Sans ExtraBold"/>
              <a:buNone/>
            </a:pPr>
            <a:r>
              <a:rPr b="1" lang="en-US">
                <a:latin typeface="Open Sans ExtraBold"/>
                <a:ea typeface="Open Sans ExtraBold"/>
                <a:cs typeface="Open Sans ExtraBold"/>
                <a:sym typeface="Open Sans ExtraBold"/>
              </a:rPr>
              <a:t>Factores que alteran el aprendizaje</a:t>
            </a:r>
            <a:endParaRPr b="1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173" name="Google Shape;173;p21"/>
          <p:cNvGrpSpPr/>
          <p:nvPr/>
        </p:nvGrpSpPr>
        <p:grpSpPr>
          <a:xfrm>
            <a:off x="1943099" y="1882775"/>
            <a:ext cx="5257801" cy="4572000"/>
            <a:chOff x="1485899" y="0"/>
            <a:chExt cx="5257801" cy="4572000"/>
          </a:xfrm>
        </p:grpSpPr>
        <p:sp>
          <p:nvSpPr>
            <p:cNvPr id="174" name="Google Shape;174;p21"/>
            <p:cNvSpPr/>
            <p:nvPr/>
          </p:nvSpPr>
          <p:spPr>
            <a:xfrm>
              <a:off x="1485899" y="0"/>
              <a:ext cx="4572000" cy="4572000"/>
            </a:xfrm>
            <a:prstGeom prst="triangle">
              <a:avLst>
                <a:gd fmla="val 50000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3771900" y="457646"/>
              <a:ext cx="2971800" cy="81260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3811568" y="497314"/>
              <a:ext cx="2892464" cy="733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n-US" sz="150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LA FLA </a:t>
              </a:r>
              <a:r>
                <a:rPr b="1" lang="en-US" sz="1500">
                  <a:solidFill>
                    <a:schemeClr val="lt1"/>
                  </a:solidFill>
                  <a:highlight>
                    <a:schemeClr val="dk1"/>
                  </a:highlight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FLOTABILIDAD</a:t>
              </a:r>
              <a:endParaRPr b="1" i="0" sz="1500" u="none" cap="none" strike="noStrike">
                <a:solidFill>
                  <a:schemeClr val="lt1"/>
                </a:solidFill>
                <a:highlight>
                  <a:schemeClr val="dk1"/>
                </a:highlight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3771900" y="1371823"/>
              <a:ext cx="2971800" cy="81260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1"/>
            <p:cNvSpPr txBox="1"/>
            <p:nvPr/>
          </p:nvSpPr>
          <p:spPr>
            <a:xfrm>
              <a:off x="3811575" y="1411503"/>
              <a:ext cx="28926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highlight>
                    <a:schemeClr val="dk1"/>
                  </a:highlight>
                  <a:latin typeface="Open Sans"/>
                  <a:ea typeface="Open Sans"/>
                  <a:cs typeface="Open Sans"/>
                  <a:sym typeface="Open Sans"/>
                </a:rPr>
                <a:t>RESPIRACION</a:t>
              </a:r>
              <a:endParaRPr i="0" sz="1500" u="none" cap="none" strike="noStrike">
                <a:solidFill>
                  <a:schemeClr val="lt1"/>
                </a:solidFill>
                <a:highlight>
                  <a:schemeClr val="dk1"/>
                </a:highlight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3771900" y="2286000"/>
              <a:ext cx="2971800" cy="81260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1"/>
            <p:cNvSpPr txBox="1"/>
            <p:nvPr/>
          </p:nvSpPr>
          <p:spPr>
            <a:xfrm>
              <a:off x="3811568" y="2325668"/>
              <a:ext cx="2892464" cy="733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 RESISTENCIA PROprsionoulpDUCI</a:t>
              </a:r>
              <a:r>
                <a:rPr b="1" lang="en-US" sz="150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propulsion</a:t>
              </a:r>
              <a:r>
                <a:rPr b="1" i="0" lang="en-US" sz="15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ELA RESPIRACIONL AGUA</a:t>
              </a:r>
              <a:endParaRPr b="1" i="0" sz="15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3771900" y="3200176"/>
              <a:ext cx="2971800" cy="812601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1"/>
            <p:cNvSpPr txBox="1"/>
            <p:nvPr/>
          </p:nvSpPr>
          <p:spPr>
            <a:xfrm>
              <a:off x="3811568" y="3239844"/>
              <a:ext cx="2892464" cy="733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PROPULSION LA PROPULSIONDESARROLLADA</a:t>
              </a:r>
              <a:endParaRPr b="1" i="0" sz="15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83" name="Google Shape;183;p21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1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Prof. Cabrera Juan José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4646150" y="4275425"/>
            <a:ext cx="212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propulsion</a:t>
            </a:r>
            <a:endParaRPr b="1">
              <a:highlight>
                <a:schemeClr val="dk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4633775" y="5189850"/>
            <a:ext cx="238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Frentes de resistencia al avance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ío">
  <a:themeElements>
    <a:clrScheme name="Brío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