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Asar"/>
      <p:regular r:id="rId17"/>
    </p:embeddedFont>
    <p:embeddedFont>
      <p:font typeface="Asar"/>
      <p:regular r:id="rId18"/>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7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6.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slideLayout" Target="../slideLayouts/slideLayout8.xml"/><Relationship Id="rId7"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8514" y="1338739"/>
            <a:ext cx="7699772" cy="2669262"/>
          </a:xfrm>
          <a:prstGeom prst="rect">
            <a:avLst/>
          </a:prstGeom>
          <a:noFill/>
          <a:ln/>
        </p:spPr>
        <p:txBody>
          <a:bodyPr wrap="square" lIns="0" tIns="0" rIns="0" bIns="0" rtlCol="0" anchor="t"/>
          <a:lstStyle/>
          <a:p>
            <a:pPr indent="0" marL="0">
              <a:lnSpc>
                <a:spcPts val="7000"/>
              </a:lnSpc>
              <a:buNone/>
            </a:pPr>
            <a:r>
              <a:rPr lang="en-US" sz="5600" dirty="0">
                <a:solidFill>
                  <a:srgbClr val="F5F0F0"/>
                </a:solidFill>
                <a:latin typeface="Asar" pitchFamily="34" charset="0"/>
                <a:ea typeface="Asar" pitchFamily="34" charset="-122"/>
                <a:cs typeface="Asar" pitchFamily="34" charset="-120"/>
              </a:rPr>
              <a:t>Computación en la Nube: Transformación Digital en las Empresas</a:t>
            </a:r>
            <a:endParaRPr lang="en-US" sz="5600" dirty="0"/>
          </a:p>
        </p:txBody>
      </p:sp>
      <p:sp>
        <p:nvSpPr>
          <p:cNvPr id="4" name="Text 1"/>
          <p:cNvSpPr/>
          <p:nvPr/>
        </p:nvSpPr>
        <p:spPr>
          <a:xfrm>
            <a:off x="6208514" y="4317444"/>
            <a:ext cx="7699772" cy="1980248"/>
          </a:xfrm>
          <a:prstGeom prst="rect">
            <a:avLst/>
          </a:prstGeom>
          <a:noFill/>
          <a:ln/>
        </p:spPr>
        <p:txBody>
          <a:bodyPr wrap="square" lIns="0" tIns="0" rIns="0" bIns="0" rtlCol="0" anchor="t"/>
          <a:lstStyle/>
          <a:p>
            <a:pPr indent="0" marL="0">
              <a:lnSpc>
                <a:spcPts val="2550"/>
              </a:lnSpc>
              <a:buNone/>
            </a:pPr>
            <a:r>
              <a:rPr lang="en-US" sz="1600" dirty="0">
                <a:solidFill>
                  <a:srgbClr val="E2E6E9"/>
                </a:solidFill>
                <a:latin typeface="Asar" pitchFamily="34" charset="0"/>
                <a:ea typeface="Asar" pitchFamily="34" charset="-122"/>
                <a:cs typeface="Asar" pitchFamily="34" charset="-120"/>
              </a:rPr>
              <a:t>En la era digital actual, la computación en la nube se ha convertido en una herramienta esencial para las empresas de todos los tamaños. Se trata de un modelo de computación que permite acceder a recursos informáticos como servidores, almacenamiento y software a través de Internet, sin la necesidad de una infraestructura física local. Esta transformación tecnológica ofrece una amplia gama de ventajas que permiten a las empresas optimizar sus operaciones, reducir costos y mejorar la eficiencia.</a:t>
            </a:r>
            <a:endParaRPr lang="en-US" sz="1600" dirty="0"/>
          </a:p>
        </p:txBody>
      </p:sp>
      <p:sp>
        <p:nvSpPr>
          <p:cNvPr id="5" name="Shape 2"/>
          <p:cNvSpPr/>
          <p:nvPr/>
        </p:nvSpPr>
        <p:spPr>
          <a:xfrm>
            <a:off x="6208514" y="6545223"/>
            <a:ext cx="330041" cy="330041"/>
          </a:xfrm>
          <a:prstGeom prst="roundRect">
            <a:avLst>
              <a:gd name="adj" fmla="val 27702878"/>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16134" y="6552843"/>
            <a:ext cx="314801" cy="314801"/>
          </a:xfrm>
          <a:prstGeom prst="rect">
            <a:avLst/>
          </a:prstGeom>
        </p:spPr>
      </p:pic>
      <p:sp>
        <p:nvSpPr>
          <p:cNvPr id="7" name="Text 3"/>
          <p:cNvSpPr/>
          <p:nvPr/>
        </p:nvSpPr>
        <p:spPr>
          <a:xfrm>
            <a:off x="6641663" y="6529745"/>
            <a:ext cx="1874282" cy="360998"/>
          </a:xfrm>
          <a:prstGeom prst="rect">
            <a:avLst/>
          </a:prstGeom>
          <a:noFill/>
          <a:ln/>
        </p:spPr>
        <p:txBody>
          <a:bodyPr wrap="none" lIns="0" tIns="0" rIns="0" bIns="0" rtlCol="0" anchor="t"/>
          <a:lstStyle/>
          <a:p>
            <a:pPr algn="l" indent="0" marL="0">
              <a:lnSpc>
                <a:spcPts val="2800"/>
              </a:lnSpc>
              <a:buNone/>
            </a:pPr>
            <a:r>
              <a:rPr lang="en-US" sz="2000" b="1" dirty="0">
                <a:solidFill>
                  <a:srgbClr val="E2E6E9"/>
                </a:solidFill>
                <a:latin typeface="Asar" pitchFamily="34" charset="0"/>
                <a:ea typeface="Asar" pitchFamily="34" charset="-122"/>
                <a:cs typeface="Asar" pitchFamily="34" charset="-120"/>
              </a:rPr>
              <a:t>by Melina Tirado</a:t>
            </a:r>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3086100"/>
          </a:xfrm>
          <a:prstGeom prst="rect">
            <a:avLst/>
          </a:prstGeom>
        </p:spPr>
      </p:pic>
      <p:sp>
        <p:nvSpPr>
          <p:cNvPr id="3" name="Text 0"/>
          <p:cNvSpPr/>
          <p:nvPr/>
        </p:nvSpPr>
        <p:spPr>
          <a:xfrm>
            <a:off x="1185029" y="4099322"/>
            <a:ext cx="10240327" cy="771525"/>
          </a:xfrm>
          <a:prstGeom prst="rect">
            <a:avLst/>
          </a:prstGeom>
          <a:noFill/>
          <a:ln/>
        </p:spPr>
        <p:txBody>
          <a:bodyPr wrap="none" lIns="0" tIns="0" rIns="0" bIns="0" rtlCol="0" anchor="t"/>
          <a:lstStyle/>
          <a:p>
            <a:pPr indent="0" marL="0">
              <a:lnSpc>
                <a:spcPts val="6050"/>
              </a:lnSpc>
              <a:buNone/>
            </a:pPr>
            <a:r>
              <a:rPr lang="en-US" sz="4850" dirty="0">
                <a:solidFill>
                  <a:srgbClr val="F5F0F0"/>
                </a:solidFill>
                <a:latin typeface="Asar" pitchFamily="34" charset="0"/>
                <a:ea typeface="Asar" pitchFamily="34" charset="-122"/>
                <a:cs typeface="Asar" pitchFamily="34" charset="-120"/>
              </a:rPr>
              <a:t>El Futuro de la Computación en la Nube</a:t>
            </a:r>
            <a:endParaRPr lang="en-US" sz="4850" dirty="0"/>
          </a:p>
        </p:txBody>
      </p:sp>
      <p:sp>
        <p:nvSpPr>
          <p:cNvPr id="4" name="Text 1"/>
          <p:cNvSpPr/>
          <p:nvPr/>
        </p:nvSpPr>
        <p:spPr>
          <a:xfrm>
            <a:off x="1185029" y="5241131"/>
            <a:ext cx="12260223" cy="1975247"/>
          </a:xfrm>
          <a:prstGeom prst="rect">
            <a:avLst/>
          </a:prstGeom>
          <a:noFill/>
          <a:ln/>
        </p:spPr>
        <p:txBody>
          <a:bodyPr wrap="square" lIns="0" tIns="0" rIns="0" bIns="0" rtlCol="0" anchor="t"/>
          <a:lstStyle/>
          <a:p>
            <a:pPr indent="0" marL="0">
              <a:lnSpc>
                <a:spcPts val="3100"/>
              </a:lnSpc>
              <a:buNone/>
            </a:pPr>
            <a:r>
              <a:rPr lang="en-US" sz="1900" dirty="0">
                <a:solidFill>
                  <a:srgbClr val="E2E6E9"/>
                </a:solidFill>
                <a:latin typeface="Asar" pitchFamily="34" charset="0"/>
                <a:ea typeface="Asar" pitchFamily="34" charset="-122"/>
                <a:cs typeface="Asar" pitchFamily="34" charset="-120"/>
              </a:rPr>
              <a:t>La computación en la nube continúa evolucionando rápidamente, impulsada por la creciente demanda de servicios digitales y la innovación en tecnologías como la inteligencia artificial, el análisis de datos y el Internet de las cosas (IoT). Se espera que la nube desempeñe un papel aún más importante en la transformación digital de las empresas en los próximos años, permitiendo a las empresas adoptar nuevas tecnologías, mejorar la eficiencia y crear nuevas oportunidades de negocio.</a:t>
            </a:r>
            <a:endParaRPr lang="en-US"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00789" y="546616"/>
            <a:ext cx="7016353" cy="536496"/>
          </a:xfrm>
          <a:prstGeom prst="rect">
            <a:avLst/>
          </a:prstGeom>
          <a:noFill/>
          <a:ln/>
        </p:spPr>
        <p:txBody>
          <a:bodyPr wrap="none" lIns="0" tIns="0" rIns="0" bIns="0" rtlCol="0" anchor="t"/>
          <a:lstStyle/>
          <a:p>
            <a:pPr indent="0" marL="0">
              <a:lnSpc>
                <a:spcPts val="4200"/>
              </a:lnSpc>
              <a:buNone/>
            </a:pPr>
            <a:r>
              <a:rPr lang="en-US" sz="3350" dirty="0">
                <a:solidFill>
                  <a:srgbClr val="F5F0F0"/>
                </a:solidFill>
                <a:latin typeface="Asar" pitchFamily="34" charset="0"/>
                <a:ea typeface="Asar" pitchFamily="34" charset="-122"/>
                <a:cs typeface="Asar" pitchFamily="34" charset="-120"/>
              </a:rPr>
              <a:t>Ventajas de la Computación en la Nube</a:t>
            </a:r>
            <a:endParaRPr lang="en-US" sz="3350" dirty="0"/>
          </a:p>
        </p:txBody>
      </p:sp>
      <p:sp>
        <p:nvSpPr>
          <p:cNvPr id="4" name="Shape 1"/>
          <p:cNvSpPr/>
          <p:nvPr/>
        </p:nvSpPr>
        <p:spPr>
          <a:xfrm>
            <a:off x="600789" y="1533644"/>
            <a:ext cx="386239" cy="386239"/>
          </a:xfrm>
          <a:prstGeom prst="roundRect">
            <a:avLst>
              <a:gd name="adj" fmla="val 18667"/>
            </a:avLst>
          </a:prstGeom>
          <a:solidFill>
            <a:srgbClr val="003180"/>
          </a:solidFill>
          <a:ln w="7620">
            <a:solidFill>
              <a:srgbClr val="194A99"/>
            </a:solidFill>
            <a:prstDash val="solid"/>
          </a:ln>
        </p:spPr>
      </p:sp>
      <p:sp>
        <p:nvSpPr>
          <p:cNvPr id="5" name="Text 2"/>
          <p:cNvSpPr/>
          <p:nvPr/>
        </p:nvSpPr>
        <p:spPr>
          <a:xfrm>
            <a:off x="734616" y="1597938"/>
            <a:ext cx="118467" cy="257532"/>
          </a:xfrm>
          <a:prstGeom prst="rect">
            <a:avLst/>
          </a:prstGeom>
          <a:noFill/>
          <a:ln/>
        </p:spPr>
        <p:txBody>
          <a:bodyPr wrap="none" lIns="0" tIns="0" rIns="0" bIns="0" rtlCol="0" anchor="t"/>
          <a:lstStyle/>
          <a:p>
            <a:pPr algn="ctr" indent="0" marL="0">
              <a:lnSpc>
                <a:spcPts val="2000"/>
              </a:lnSpc>
              <a:buNone/>
            </a:pPr>
            <a:r>
              <a:rPr lang="en-US" sz="2000" dirty="0">
                <a:solidFill>
                  <a:srgbClr val="E2E6E9"/>
                </a:solidFill>
                <a:latin typeface="Asar" pitchFamily="34" charset="0"/>
                <a:ea typeface="Asar" pitchFamily="34" charset="-122"/>
                <a:cs typeface="Asar" pitchFamily="34" charset="-120"/>
              </a:rPr>
              <a:t>1</a:t>
            </a:r>
            <a:endParaRPr lang="en-US" sz="2000" dirty="0"/>
          </a:p>
        </p:txBody>
      </p:sp>
      <p:sp>
        <p:nvSpPr>
          <p:cNvPr id="6" name="Text 3"/>
          <p:cNvSpPr/>
          <p:nvPr/>
        </p:nvSpPr>
        <p:spPr>
          <a:xfrm>
            <a:off x="1158597" y="1533644"/>
            <a:ext cx="2145744" cy="268129"/>
          </a:xfrm>
          <a:prstGeom prst="rect">
            <a:avLst/>
          </a:prstGeom>
          <a:noFill/>
          <a:ln/>
        </p:spPr>
        <p:txBody>
          <a:bodyPr wrap="none" lIns="0" tIns="0" rIns="0" bIns="0" rtlCol="0" anchor="t"/>
          <a:lstStyle/>
          <a:p>
            <a:pPr indent="0" marL="0">
              <a:lnSpc>
                <a:spcPts val="2100"/>
              </a:lnSpc>
              <a:buNone/>
            </a:pPr>
            <a:r>
              <a:rPr lang="en-US" sz="1650" dirty="0">
                <a:solidFill>
                  <a:srgbClr val="E2E6E9"/>
                </a:solidFill>
                <a:latin typeface="Asar" pitchFamily="34" charset="0"/>
                <a:ea typeface="Asar" pitchFamily="34" charset="-122"/>
                <a:cs typeface="Asar" pitchFamily="34" charset="-120"/>
              </a:rPr>
              <a:t>Escalabilidad</a:t>
            </a:r>
            <a:endParaRPr lang="en-US" sz="1650" dirty="0"/>
          </a:p>
        </p:txBody>
      </p:sp>
      <p:sp>
        <p:nvSpPr>
          <p:cNvPr id="7" name="Text 4"/>
          <p:cNvSpPr/>
          <p:nvPr/>
        </p:nvSpPr>
        <p:spPr>
          <a:xfrm>
            <a:off x="1158597" y="1904762"/>
            <a:ext cx="7384613" cy="824032"/>
          </a:xfrm>
          <a:prstGeom prst="rect">
            <a:avLst/>
          </a:prstGeom>
          <a:noFill/>
          <a:ln/>
        </p:spPr>
        <p:txBody>
          <a:bodyPr wrap="square" lIns="0" tIns="0" rIns="0" bIns="0" rtlCol="0" anchor="t"/>
          <a:lstStyle/>
          <a:p>
            <a:pPr indent="0" marL="0">
              <a:lnSpc>
                <a:spcPts val="2150"/>
              </a:lnSpc>
              <a:buNone/>
            </a:pPr>
            <a:r>
              <a:rPr lang="en-US" sz="1350" dirty="0">
                <a:solidFill>
                  <a:srgbClr val="E2E6E9"/>
                </a:solidFill>
                <a:latin typeface="Asar" pitchFamily="34" charset="0"/>
                <a:ea typeface="Asar" pitchFamily="34" charset="-122"/>
                <a:cs typeface="Asar" pitchFamily="34" charset="-120"/>
              </a:rPr>
              <a:t>La computación en la nube permite a las empresas escalar sus recursos de forma rápida y flexible según las necesidades del negocio. Ya sea para gestionar picos de tráfico o para ampliar las capacidades de procesamiento, la nube ofrece la capacidad de ajustar los recursos en tiempo real.</a:t>
            </a:r>
            <a:endParaRPr lang="en-US" sz="1350" dirty="0"/>
          </a:p>
        </p:txBody>
      </p:sp>
      <p:sp>
        <p:nvSpPr>
          <p:cNvPr id="8" name="Shape 5"/>
          <p:cNvSpPr/>
          <p:nvPr/>
        </p:nvSpPr>
        <p:spPr>
          <a:xfrm>
            <a:off x="600789" y="3093482"/>
            <a:ext cx="386239" cy="386239"/>
          </a:xfrm>
          <a:prstGeom prst="roundRect">
            <a:avLst>
              <a:gd name="adj" fmla="val 18667"/>
            </a:avLst>
          </a:prstGeom>
          <a:solidFill>
            <a:srgbClr val="003180"/>
          </a:solidFill>
          <a:ln w="7620">
            <a:solidFill>
              <a:srgbClr val="194A99"/>
            </a:solidFill>
            <a:prstDash val="solid"/>
          </a:ln>
        </p:spPr>
      </p:sp>
      <p:sp>
        <p:nvSpPr>
          <p:cNvPr id="9" name="Text 6"/>
          <p:cNvSpPr/>
          <p:nvPr/>
        </p:nvSpPr>
        <p:spPr>
          <a:xfrm>
            <a:off x="721519" y="3157776"/>
            <a:ext cx="144780" cy="257532"/>
          </a:xfrm>
          <a:prstGeom prst="rect">
            <a:avLst/>
          </a:prstGeom>
          <a:noFill/>
          <a:ln/>
        </p:spPr>
        <p:txBody>
          <a:bodyPr wrap="none" lIns="0" tIns="0" rIns="0" bIns="0" rtlCol="0" anchor="t"/>
          <a:lstStyle/>
          <a:p>
            <a:pPr algn="ctr" indent="0" marL="0">
              <a:lnSpc>
                <a:spcPts val="2000"/>
              </a:lnSpc>
              <a:buNone/>
            </a:pPr>
            <a:r>
              <a:rPr lang="en-US" sz="2000" dirty="0">
                <a:solidFill>
                  <a:srgbClr val="E2E6E9"/>
                </a:solidFill>
                <a:latin typeface="Asar" pitchFamily="34" charset="0"/>
                <a:ea typeface="Asar" pitchFamily="34" charset="-122"/>
                <a:cs typeface="Asar" pitchFamily="34" charset="-120"/>
              </a:rPr>
              <a:t>2</a:t>
            </a:r>
            <a:endParaRPr lang="en-US" sz="2000" dirty="0"/>
          </a:p>
        </p:txBody>
      </p:sp>
      <p:sp>
        <p:nvSpPr>
          <p:cNvPr id="10" name="Text 7"/>
          <p:cNvSpPr/>
          <p:nvPr/>
        </p:nvSpPr>
        <p:spPr>
          <a:xfrm>
            <a:off x="1158597" y="3093482"/>
            <a:ext cx="2145744" cy="268129"/>
          </a:xfrm>
          <a:prstGeom prst="rect">
            <a:avLst/>
          </a:prstGeom>
          <a:noFill/>
          <a:ln/>
        </p:spPr>
        <p:txBody>
          <a:bodyPr wrap="none" lIns="0" tIns="0" rIns="0" bIns="0" rtlCol="0" anchor="t"/>
          <a:lstStyle/>
          <a:p>
            <a:pPr indent="0" marL="0">
              <a:lnSpc>
                <a:spcPts val="2100"/>
              </a:lnSpc>
              <a:buNone/>
            </a:pPr>
            <a:r>
              <a:rPr lang="en-US" sz="1650" dirty="0">
                <a:solidFill>
                  <a:srgbClr val="E2E6E9"/>
                </a:solidFill>
                <a:latin typeface="Asar" pitchFamily="34" charset="0"/>
                <a:ea typeface="Asar" pitchFamily="34" charset="-122"/>
                <a:cs typeface="Asar" pitchFamily="34" charset="-120"/>
              </a:rPr>
              <a:t>Ahorro de Costos</a:t>
            </a:r>
            <a:endParaRPr lang="en-US" sz="1650" dirty="0"/>
          </a:p>
        </p:txBody>
      </p:sp>
      <p:sp>
        <p:nvSpPr>
          <p:cNvPr id="11" name="Text 8"/>
          <p:cNvSpPr/>
          <p:nvPr/>
        </p:nvSpPr>
        <p:spPr>
          <a:xfrm>
            <a:off x="1158597" y="3464600"/>
            <a:ext cx="7384613" cy="1098709"/>
          </a:xfrm>
          <a:prstGeom prst="rect">
            <a:avLst/>
          </a:prstGeom>
          <a:noFill/>
          <a:ln/>
        </p:spPr>
        <p:txBody>
          <a:bodyPr wrap="square" lIns="0" tIns="0" rIns="0" bIns="0" rtlCol="0" anchor="t"/>
          <a:lstStyle/>
          <a:p>
            <a:pPr indent="0" marL="0">
              <a:lnSpc>
                <a:spcPts val="2150"/>
              </a:lnSpc>
              <a:buNone/>
            </a:pPr>
            <a:r>
              <a:rPr lang="en-US" sz="1350" dirty="0">
                <a:solidFill>
                  <a:srgbClr val="E2E6E9"/>
                </a:solidFill>
                <a:latin typeface="Asar" pitchFamily="34" charset="0"/>
                <a:ea typeface="Asar" pitchFamily="34" charset="-122"/>
                <a:cs typeface="Asar" pitchFamily="34" charset="-120"/>
              </a:rPr>
              <a:t>Al eliminar la necesidad de invertir en infraestructura física, las empresas pueden reducir significativamente los costos de hardware, software y mantenimiento. Los proveedores de servicios en la nube suelen ofrecer modelos de pago por uso, lo que permite a las empresas optimizar sus gastos según el consumo real.</a:t>
            </a:r>
            <a:endParaRPr lang="en-US" sz="1350" dirty="0"/>
          </a:p>
        </p:txBody>
      </p:sp>
      <p:sp>
        <p:nvSpPr>
          <p:cNvPr id="12" name="Shape 9"/>
          <p:cNvSpPr/>
          <p:nvPr/>
        </p:nvSpPr>
        <p:spPr>
          <a:xfrm>
            <a:off x="600789" y="4927997"/>
            <a:ext cx="386239" cy="386239"/>
          </a:xfrm>
          <a:prstGeom prst="roundRect">
            <a:avLst>
              <a:gd name="adj" fmla="val 18667"/>
            </a:avLst>
          </a:prstGeom>
          <a:solidFill>
            <a:srgbClr val="003180"/>
          </a:solidFill>
          <a:ln w="7620">
            <a:solidFill>
              <a:srgbClr val="194A99"/>
            </a:solidFill>
            <a:prstDash val="solid"/>
          </a:ln>
        </p:spPr>
      </p:sp>
      <p:sp>
        <p:nvSpPr>
          <p:cNvPr id="13" name="Text 10"/>
          <p:cNvSpPr/>
          <p:nvPr/>
        </p:nvSpPr>
        <p:spPr>
          <a:xfrm>
            <a:off x="722114" y="4992291"/>
            <a:ext cx="143470" cy="257532"/>
          </a:xfrm>
          <a:prstGeom prst="rect">
            <a:avLst/>
          </a:prstGeom>
          <a:noFill/>
          <a:ln/>
        </p:spPr>
        <p:txBody>
          <a:bodyPr wrap="none" lIns="0" tIns="0" rIns="0" bIns="0" rtlCol="0" anchor="t"/>
          <a:lstStyle/>
          <a:p>
            <a:pPr algn="ctr" indent="0" marL="0">
              <a:lnSpc>
                <a:spcPts val="2000"/>
              </a:lnSpc>
              <a:buNone/>
            </a:pPr>
            <a:r>
              <a:rPr lang="en-US" sz="2000" dirty="0">
                <a:solidFill>
                  <a:srgbClr val="E2E6E9"/>
                </a:solidFill>
                <a:latin typeface="Asar" pitchFamily="34" charset="0"/>
                <a:ea typeface="Asar" pitchFamily="34" charset="-122"/>
                <a:cs typeface="Asar" pitchFamily="34" charset="-120"/>
              </a:rPr>
              <a:t>3</a:t>
            </a:r>
            <a:endParaRPr lang="en-US" sz="2000" dirty="0"/>
          </a:p>
        </p:txBody>
      </p:sp>
      <p:sp>
        <p:nvSpPr>
          <p:cNvPr id="14" name="Text 11"/>
          <p:cNvSpPr/>
          <p:nvPr/>
        </p:nvSpPr>
        <p:spPr>
          <a:xfrm>
            <a:off x="1158597" y="4927997"/>
            <a:ext cx="2145744" cy="268129"/>
          </a:xfrm>
          <a:prstGeom prst="rect">
            <a:avLst/>
          </a:prstGeom>
          <a:noFill/>
          <a:ln/>
        </p:spPr>
        <p:txBody>
          <a:bodyPr wrap="none" lIns="0" tIns="0" rIns="0" bIns="0" rtlCol="0" anchor="t"/>
          <a:lstStyle/>
          <a:p>
            <a:pPr indent="0" marL="0">
              <a:lnSpc>
                <a:spcPts val="2100"/>
              </a:lnSpc>
              <a:buNone/>
            </a:pPr>
            <a:r>
              <a:rPr lang="en-US" sz="1650" dirty="0">
                <a:solidFill>
                  <a:srgbClr val="E2E6E9"/>
                </a:solidFill>
                <a:latin typeface="Asar" pitchFamily="34" charset="0"/>
                <a:ea typeface="Asar" pitchFamily="34" charset="-122"/>
                <a:cs typeface="Asar" pitchFamily="34" charset="-120"/>
              </a:rPr>
              <a:t>Accesibilidad</a:t>
            </a:r>
            <a:endParaRPr lang="en-US" sz="1650" dirty="0"/>
          </a:p>
        </p:txBody>
      </p:sp>
      <p:sp>
        <p:nvSpPr>
          <p:cNvPr id="15" name="Text 12"/>
          <p:cNvSpPr/>
          <p:nvPr/>
        </p:nvSpPr>
        <p:spPr>
          <a:xfrm>
            <a:off x="1158597" y="5299115"/>
            <a:ext cx="7384613" cy="824032"/>
          </a:xfrm>
          <a:prstGeom prst="rect">
            <a:avLst/>
          </a:prstGeom>
          <a:noFill/>
          <a:ln/>
        </p:spPr>
        <p:txBody>
          <a:bodyPr wrap="square" lIns="0" tIns="0" rIns="0" bIns="0" rtlCol="0" anchor="t"/>
          <a:lstStyle/>
          <a:p>
            <a:pPr indent="0" marL="0">
              <a:lnSpc>
                <a:spcPts val="2150"/>
              </a:lnSpc>
              <a:buNone/>
            </a:pPr>
            <a:r>
              <a:rPr lang="en-US" sz="1350" dirty="0">
                <a:solidFill>
                  <a:srgbClr val="E2E6E9"/>
                </a:solidFill>
                <a:latin typeface="Asar" pitchFamily="34" charset="0"/>
                <a:ea typeface="Asar" pitchFamily="34" charset="-122"/>
                <a:cs typeface="Asar" pitchFamily="34" charset="-120"/>
              </a:rPr>
              <a:t>La computación en la nube permite a los empleados acceder a los recursos de la empresa desde cualquier dispositivo con conexión a Internet, lo que facilita el trabajo remoto y la colaboración entre equipos distribuidos geográficamente.</a:t>
            </a:r>
            <a:endParaRPr lang="en-US" sz="1350" dirty="0"/>
          </a:p>
        </p:txBody>
      </p:sp>
      <p:sp>
        <p:nvSpPr>
          <p:cNvPr id="16" name="Shape 13"/>
          <p:cNvSpPr/>
          <p:nvPr/>
        </p:nvSpPr>
        <p:spPr>
          <a:xfrm>
            <a:off x="600789" y="6487835"/>
            <a:ext cx="386239" cy="386239"/>
          </a:xfrm>
          <a:prstGeom prst="roundRect">
            <a:avLst>
              <a:gd name="adj" fmla="val 18667"/>
            </a:avLst>
          </a:prstGeom>
          <a:solidFill>
            <a:srgbClr val="003180"/>
          </a:solidFill>
          <a:ln w="7620">
            <a:solidFill>
              <a:srgbClr val="194A99"/>
            </a:solidFill>
            <a:prstDash val="solid"/>
          </a:ln>
        </p:spPr>
      </p:sp>
      <p:sp>
        <p:nvSpPr>
          <p:cNvPr id="17" name="Text 14"/>
          <p:cNvSpPr/>
          <p:nvPr/>
        </p:nvSpPr>
        <p:spPr>
          <a:xfrm>
            <a:off x="721995" y="6552128"/>
            <a:ext cx="143708" cy="257532"/>
          </a:xfrm>
          <a:prstGeom prst="rect">
            <a:avLst/>
          </a:prstGeom>
          <a:noFill/>
          <a:ln/>
        </p:spPr>
        <p:txBody>
          <a:bodyPr wrap="none" lIns="0" tIns="0" rIns="0" bIns="0" rtlCol="0" anchor="t"/>
          <a:lstStyle/>
          <a:p>
            <a:pPr algn="ctr" indent="0" marL="0">
              <a:lnSpc>
                <a:spcPts val="2000"/>
              </a:lnSpc>
              <a:buNone/>
            </a:pPr>
            <a:r>
              <a:rPr lang="en-US" sz="2000" dirty="0">
                <a:solidFill>
                  <a:srgbClr val="E2E6E9"/>
                </a:solidFill>
                <a:latin typeface="Asar" pitchFamily="34" charset="0"/>
                <a:ea typeface="Asar" pitchFamily="34" charset="-122"/>
                <a:cs typeface="Asar" pitchFamily="34" charset="-120"/>
              </a:rPr>
              <a:t>4</a:t>
            </a:r>
            <a:endParaRPr lang="en-US" sz="2000" dirty="0"/>
          </a:p>
        </p:txBody>
      </p:sp>
      <p:sp>
        <p:nvSpPr>
          <p:cNvPr id="18" name="Text 15"/>
          <p:cNvSpPr/>
          <p:nvPr/>
        </p:nvSpPr>
        <p:spPr>
          <a:xfrm>
            <a:off x="1158597" y="6487835"/>
            <a:ext cx="2145744" cy="268129"/>
          </a:xfrm>
          <a:prstGeom prst="rect">
            <a:avLst/>
          </a:prstGeom>
          <a:noFill/>
          <a:ln/>
        </p:spPr>
        <p:txBody>
          <a:bodyPr wrap="none" lIns="0" tIns="0" rIns="0" bIns="0" rtlCol="0" anchor="t"/>
          <a:lstStyle/>
          <a:p>
            <a:pPr indent="0" marL="0">
              <a:lnSpc>
                <a:spcPts val="2100"/>
              </a:lnSpc>
              <a:buNone/>
            </a:pPr>
            <a:r>
              <a:rPr lang="en-US" sz="1650" dirty="0">
                <a:solidFill>
                  <a:srgbClr val="E2E6E9"/>
                </a:solidFill>
                <a:latin typeface="Asar" pitchFamily="34" charset="0"/>
                <a:ea typeface="Asar" pitchFamily="34" charset="-122"/>
                <a:cs typeface="Asar" pitchFamily="34" charset="-120"/>
              </a:rPr>
              <a:t>Seguridad Mejorada</a:t>
            </a:r>
            <a:endParaRPr lang="en-US" sz="1650" dirty="0"/>
          </a:p>
        </p:txBody>
      </p:sp>
      <p:sp>
        <p:nvSpPr>
          <p:cNvPr id="19" name="Text 16"/>
          <p:cNvSpPr/>
          <p:nvPr/>
        </p:nvSpPr>
        <p:spPr>
          <a:xfrm>
            <a:off x="1158597" y="6858953"/>
            <a:ext cx="7384613" cy="824032"/>
          </a:xfrm>
          <a:prstGeom prst="rect">
            <a:avLst/>
          </a:prstGeom>
          <a:noFill/>
          <a:ln/>
        </p:spPr>
        <p:txBody>
          <a:bodyPr wrap="square" lIns="0" tIns="0" rIns="0" bIns="0" rtlCol="0" anchor="t"/>
          <a:lstStyle/>
          <a:p>
            <a:pPr indent="0" marL="0">
              <a:lnSpc>
                <a:spcPts val="2150"/>
              </a:lnSpc>
              <a:buNone/>
            </a:pPr>
            <a:r>
              <a:rPr lang="en-US" sz="1350" dirty="0">
                <a:solidFill>
                  <a:srgbClr val="E2E6E9"/>
                </a:solidFill>
                <a:latin typeface="Asar" pitchFamily="34" charset="0"/>
                <a:ea typeface="Asar" pitchFamily="34" charset="-122"/>
                <a:cs typeface="Asar" pitchFamily="34" charset="-120"/>
              </a:rPr>
              <a:t>Los proveedores de servicios en la nube suelen invertir en medidas de seguridad avanzadas para proteger los datos de los usuarios. La nube ofrece una mejor protección contra amenazas cibernéticas y permite a las empresas enfocarse en sus propios procesos de negocio.</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1185029" y="672465"/>
            <a:ext cx="8053626" cy="761643"/>
          </a:xfrm>
          <a:prstGeom prst="rect">
            <a:avLst/>
          </a:prstGeom>
          <a:noFill/>
          <a:ln/>
        </p:spPr>
        <p:txBody>
          <a:bodyPr wrap="none" lIns="0" tIns="0" rIns="0" bIns="0" rtlCol="0" anchor="t"/>
          <a:lstStyle/>
          <a:p>
            <a:pPr indent="0" marL="0">
              <a:lnSpc>
                <a:spcPts val="5950"/>
              </a:lnSpc>
              <a:buNone/>
            </a:pPr>
            <a:r>
              <a:rPr lang="en-US" sz="4750" dirty="0">
                <a:solidFill>
                  <a:srgbClr val="F5F0F0"/>
                </a:solidFill>
                <a:latin typeface="Asar" pitchFamily="34" charset="0"/>
                <a:ea typeface="Asar" pitchFamily="34" charset="-122"/>
                <a:cs typeface="Asar" pitchFamily="34" charset="-120"/>
              </a:rPr>
              <a:t>Modelos de Servicio en la Nube</a:t>
            </a:r>
            <a:endParaRPr lang="en-US" sz="4750" dirty="0"/>
          </a:p>
        </p:txBody>
      </p:sp>
      <p:sp>
        <p:nvSpPr>
          <p:cNvPr id="3" name="Text 1"/>
          <p:cNvSpPr/>
          <p:nvPr/>
        </p:nvSpPr>
        <p:spPr>
          <a:xfrm>
            <a:off x="1185029" y="2043351"/>
            <a:ext cx="3689866" cy="761524"/>
          </a:xfrm>
          <a:prstGeom prst="rect">
            <a:avLst/>
          </a:prstGeom>
          <a:noFill/>
          <a:ln/>
        </p:spPr>
        <p:txBody>
          <a:bodyPr wrap="square" lIns="0" tIns="0" rIns="0" bIns="0" rtlCol="0" anchor="t"/>
          <a:lstStyle/>
          <a:p>
            <a:pPr indent="0" marL="0">
              <a:lnSpc>
                <a:spcPts val="2950"/>
              </a:lnSpc>
              <a:buNone/>
            </a:pPr>
            <a:r>
              <a:rPr lang="en-US" sz="2350" dirty="0">
                <a:solidFill>
                  <a:srgbClr val="F5F0F0"/>
                </a:solidFill>
                <a:latin typeface="Asar" pitchFamily="34" charset="0"/>
                <a:ea typeface="Asar" pitchFamily="34" charset="-122"/>
                <a:cs typeface="Asar" pitchFamily="34" charset="-120"/>
              </a:rPr>
              <a:t>IaaS (Infrastructure as a Service)</a:t>
            </a:r>
            <a:endParaRPr lang="en-US" sz="2350" dirty="0"/>
          </a:p>
        </p:txBody>
      </p:sp>
      <p:sp>
        <p:nvSpPr>
          <p:cNvPr id="4" name="Text 2"/>
          <p:cNvSpPr/>
          <p:nvPr/>
        </p:nvSpPr>
        <p:spPr>
          <a:xfrm>
            <a:off x="1185029" y="3048595"/>
            <a:ext cx="3689866" cy="4289227"/>
          </a:xfrm>
          <a:prstGeom prst="rect">
            <a:avLst/>
          </a:prstGeom>
          <a:noFill/>
          <a:ln/>
        </p:spPr>
        <p:txBody>
          <a:bodyPr wrap="square" lIns="0" tIns="0" rIns="0" bIns="0" rtlCol="0" anchor="t"/>
          <a:lstStyle/>
          <a:p>
            <a:pPr indent="0" marL="0">
              <a:lnSpc>
                <a:spcPts val="3050"/>
              </a:lnSpc>
              <a:buNone/>
            </a:pPr>
            <a:r>
              <a:rPr lang="en-US" sz="1900" dirty="0">
                <a:solidFill>
                  <a:srgbClr val="E2E6E9"/>
                </a:solidFill>
                <a:latin typeface="Asar" pitchFamily="34" charset="0"/>
                <a:ea typeface="Asar" pitchFamily="34" charset="-122"/>
                <a:cs typeface="Asar" pitchFamily="34" charset="-120"/>
              </a:rPr>
              <a:t>IaaS proporciona la infraestructura básica de computación en la nube, como servidores, almacenamiento y redes. Los usuarios tienen control total sobre el hardware y el software, lo que les permite personalizar sus entornos y ejecutar sus propias aplicaciones. Ejemplos: Amazon Web Services (AWS), Microsoft Azure, Google Cloud Platform (GCP).</a:t>
            </a:r>
            <a:endParaRPr lang="en-US" sz="1900" dirty="0"/>
          </a:p>
        </p:txBody>
      </p:sp>
      <p:sp>
        <p:nvSpPr>
          <p:cNvPr id="5" name="Text 3"/>
          <p:cNvSpPr/>
          <p:nvPr/>
        </p:nvSpPr>
        <p:spPr>
          <a:xfrm>
            <a:off x="5477113" y="2043351"/>
            <a:ext cx="3634740" cy="380762"/>
          </a:xfrm>
          <a:prstGeom prst="rect">
            <a:avLst/>
          </a:prstGeom>
          <a:noFill/>
          <a:ln/>
        </p:spPr>
        <p:txBody>
          <a:bodyPr wrap="none" lIns="0" tIns="0" rIns="0" bIns="0" rtlCol="0" anchor="t"/>
          <a:lstStyle/>
          <a:p>
            <a:pPr indent="0" marL="0">
              <a:lnSpc>
                <a:spcPts val="2950"/>
              </a:lnSpc>
              <a:buNone/>
            </a:pPr>
            <a:r>
              <a:rPr lang="en-US" sz="2350" dirty="0">
                <a:solidFill>
                  <a:srgbClr val="F5F0F0"/>
                </a:solidFill>
                <a:latin typeface="Asar" pitchFamily="34" charset="0"/>
                <a:ea typeface="Asar" pitchFamily="34" charset="-122"/>
                <a:cs typeface="Asar" pitchFamily="34" charset="-120"/>
              </a:rPr>
              <a:t>PaaS (Platform as a Service)</a:t>
            </a:r>
            <a:endParaRPr lang="en-US" sz="2350" dirty="0"/>
          </a:p>
        </p:txBody>
      </p:sp>
      <p:sp>
        <p:nvSpPr>
          <p:cNvPr id="6" name="Text 4"/>
          <p:cNvSpPr/>
          <p:nvPr/>
        </p:nvSpPr>
        <p:spPr>
          <a:xfrm>
            <a:off x="5477113" y="2667833"/>
            <a:ext cx="3689866" cy="3899297"/>
          </a:xfrm>
          <a:prstGeom prst="rect">
            <a:avLst/>
          </a:prstGeom>
          <a:noFill/>
          <a:ln/>
        </p:spPr>
        <p:txBody>
          <a:bodyPr wrap="square" lIns="0" tIns="0" rIns="0" bIns="0" rtlCol="0" anchor="t"/>
          <a:lstStyle/>
          <a:p>
            <a:pPr indent="0" marL="0">
              <a:lnSpc>
                <a:spcPts val="3050"/>
              </a:lnSpc>
              <a:buNone/>
            </a:pPr>
            <a:r>
              <a:rPr lang="en-US" sz="1900" dirty="0">
                <a:solidFill>
                  <a:srgbClr val="E2E6E9"/>
                </a:solidFill>
                <a:latin typeface="Asar" pitchFamily="34" charset="0"/>
                <a:ea typeface="Asar" pitchFamily="34" charset="-122"/>
                <a:cs typeface="Asar" pitchFamily="34" charset="-120"/>
              </a:rPr>
              <a:t>PaaS ofrece un entorno de desarrollo y ejecución de aplicaciones en la nube. Los usuarios no necesitan preocuparse por la infraestructura subyacente, sino que pueden concentrarse en el desarrollo y la gestión de sus aplicaciones. Ejemplos: Heroku, Google App Engine, AWS Elastic Beanstalk.</a:t>
            </a:r>
            <a:endParaRPr lang="en-US" sz="1900" dirty="0"/>
          </a:p>
        </p:txBody>
      </p:sp>
      <p:sp>
        <p:nvSpPr>
          <p:cNvPr id="7" name="Text 5"/>
          <p:cNvSpPr/>
          <p:nvPr/>
        </p:nvSpPr>
        <p:spPr>
          <a:xfrm>
            <a:off x="9769197" y="2043351"/>
            <a:ext cx="3626168" cy="380762"/>
          </a:xfrm>
          <a:prstGeom prst="rect">
            <a:avLst/>
          </a:prstGeom>
          <a:noFill/>
          <a:ln/>
        </p:spPr>
        <p:txBody>
          <a:bodyPr wrap="none" lIns="0" tIns="0" rIns="0" bIns="0" rtlCol="0" anchor="t"/>
          <a:lstStyle/>
          <a:p>
            <a:pPr indent="0" marL="0">
              <a:lnSpc>
                <a:spcPts val="2950"/>
              </a:lnSpc>
              <a:buNone/>
            </a:pPr>
            <a:r>
              <a:rPr lang="en-US" sz="2350" dirty="0">
                <a:solidFill>
                  <a:srgbClr val="F5F0F0"/>
                </a:solidFill>
                <a:latin typeface="Asar" pitchFamily="34" charset="0"/>
                <a:ea typeface="Asar" pitchFamily="34" charset="-122"/>
                <a:cs typeface="Asar" pitchFamily="34" charset="-120"/>
              </a:rPr>
              <a:t>SaaS (Software as a Service)</a:t>
            </a:r>
            <a:endParaRPr lang="en-US" sz="2350" dirty="0"/>
          </a:p>
        </p:txBody>
      </p:sp>
      <p:sp>
        <p:nvSpPr>
          <p:cNvPr id="8" name="Text 6"/>
          <p:cNvSpPr/>
          <p:nvPr/>
        </p:nvSpPr>
        <p:spPr>
          <a:xfrm>
            <a:off x="9769197" y="2667833"/>
            <a:ext cx="3689866" cy="3509367"/>
          </a:xfrm>
          <a:prstGeom prst="rect">
            <a:avLst/>
          </a:prstGeom>
          <a:noFill/>
          <a:ln/>
        </p:spPr>
        <p:txBody>
          <a:bodyPr wrap="square" lIns="0" tIns="0" rIns="0" bIns="0" rtlCol="0" anchor="t"/>
          <a:lstStyle/>
          <a:p>
            <a:pPr indent="0" marL="0">
              <a:lnSpc>
                <a:spcPts val="3050"/>
              </a:lnSpc>
              <a:buNone/>
            </a:pPr>
            <a:r>
              <a:rPr lang="en-US" sz="1900" dirty="0">
                <a:solidFill>
                  <a:srgbClr val="E2E6E9"/>
                </a:solidFill>
                <a:latin typeface="Asar" pitchFamily="34" charset="0"/>
                <a:ea typeface="Asar" pitchFamily="34" charset="-122"/>
                <a:cs typeface="Asar" pitchFamily="34" charset="-120"/>
              </a:rPr>
              <a:t>SaaS ofrece aplicaciones de software accesibles a través de Internet. Los usuarios no necesitan instalar o mantener el software, simplemente acceden a las aplicaciones a través de un navegador web. Ejemplos: Salesforce, Google Workspace, Microsoft Office 365.</a:t>
            </a:r>
            <a:endParaRPr lang="en-US" sz="1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4607" y="564952"/>
            <a:ext cx="6995279" cy="593288"/>
          </a:xfrm>
          <a:prstGeom prst="rect">
            <a:avLst/>
          </a:prstGeom>
          <a:noFill/>
          <a:ln/>
        </p:spPr>
        <p:txBody>
          <a:bodyPr wrap="none" lIns="0" tIns="0" rIns="0" bIns="0" rtlCol="0" anchor="t"/>
          <a:lstStyle/>
          <a:p>
            <a:pPr indent="0" marL="0">
              <a:lnSpc>
                <a:spcPts val="4650"/>
              </a:lnSpc>
              <a:buNone/>
            </a:pPr>
            <a:r>
              <a:rPr lang="en-US" sz="3700" dirty="0">
                <a:solidFill>
                  <a:srgbClr val="F5F0F0"/>
                </a:solidFill>
                <a:latin typeface="Asar" pitchFamily="34" charset="0"/>
                <a:ea typeface="Asar" pitchFamily="34" charset="-122"/>
                <a:cs typeface="Asar" pitchFamily="34" charset="-120"/>
              </a:rPr>
              <a:t>IaaS: Infraestructura como Servicio</a:t>
            </a:r>
            <a:endParaRPr lang="en-US" sz="3700" dirty="0"/>
          </a:p>
        </p:txBody>
      </p:sp>
      <p:sp>
        <p:nvSpPr>
          <p:cNvPr id="4" name="Shape 1"/>
          <p:cNvSpPr/>
          <p:nvPr/>
        </p:nvSpPr>
        <p:spPr>
          <a:xfrm>
            <a:off x="664607" y="1443038"/>
            <a:ext cx="7814786" cy="1413034"/>
          </a:xfrm>
          <a:prstGeom prst="roundRect">
            <a:avLst>
              <a:gd name="adj" fmla="val 5644"/>
            </a:avLst>
          </a:prstGeom>
          <a:solidFill>
            <a:srgbClr val="003180"/>
          </a:solidFill>
          <a:ln w="7620">
            <a:solidFill>
              <a:srgbClr val="194A99"/>
            </a:solidFill>
            <a:prstDash val="solid"/>
          </a:ln>
        </p:spPr>
      </p:sp>
      <p:sp>
        <p:nvSpPr>
          <p:cNvPr id="5" name="Text 2"/>
          <p:cNvSpPr/>
          <p:nvPr/>
        </p:nvSpPr>
        <p:spPr>
          <a:xfrm>
            <a:off x="862012" y="1640443"/>
            <a:ext cx="2373630" cy="296704"/>
          </a:xfrm>
          <a:prstGeom prst="rect">
            <a:avLst/>
          </a:prstGeom>
          <a:noFill/>
          <a:ln/>
        </p:spPr>
        <p:txBody>
          <a:bodyPr wrap="none" lIns="0" tIns="0" rIns="0" bIns="0" rtlCol="0" anchor="t"/>
          <a:lstStyle/>
          <a:p>
            <a:pPr indent="0" marL="0">
              <a:lnSpc>
                <a:spcPts val="2300"/>
              </a:lnSpc>
              <a:buNone/>
            </a:pPr>
            <a:r>
              <a:rPr lang="en-US" sz="1850" dirty="0">
                <a:solidFill>
                  <a:srgbClr val="E2E6E9"/>
                </a:solidFill>
                <a:latin typeface="Asar" pitchFamily="34" charset="0"/>
                <a:ea typeface="Asar" pitchFamily="34" charset="-122"/>
                <a:cs typeface="Asar" pitchFamily="34" charset="-120"/>
              </a:rPr>
              <a:t>Control Total</a:t>
            </a:r>
            <a:endParaRPr lang="en-US" sz="1850" dirty="0"/>
          </a:p>
        </p:txBody>
      </p:sp>
      <p:sp>
        <p:nvSpPr>
          <p:cNvPr id="6" name="Text 3"/>
          <p:cNvSpPr/>
          <p:nvPr/>
        </p:nvSpPr>
        <p:spPr>
          <a:xfrm>
            <a:off x="862012" y="2050971"/>
            <a:ext cx="7419975" cy="607695"/>
          </a:xfrm>
          <a:prstGeom prst="rect">
            <a:avLst/>
          </a:prstGeom>
          <a:noFill/>
          <a:ln/>
        </p:spPr>
        <p:txBody>
          <a:bodyPr wrap="square" lIns="0" tIns="0" rIns="0" bIns="0" rtlCol="0" anchor="t"/>
          <a:lstStyle/>
          <a:p>
            <a:pPr indent="0" marL="0">
              <a:lnSpc>
                <a:spcPts val="2350"/>
              </a:lnSpc>
              <a:buNone/>
            </a:pPr>
            <a:r>
              <a:rPr lang="en-US" sz="1450" dirty="0">
                <a:solidFill>
                  <a:srgbClr val="E2E6E9"/>
                </a:solidFill>
                <a:latin typeface="Asar" pitchFamily="34" charset="0"/>
                <a:ea typeface="Asar" pitchFamily="34" charset="-122"/>
                <a:cs typeface="Asar" pitchFamily="34" charset="-120"/>
              </a:rPr>
              <a:t>Los usuarios de IaaS tienen control completo sobre el hardware y el software, lo que les permite personalizar sus entornos y ejecutar sus propias aplicaciones.</a:t>
            </a:r>
            <a:endParaRPr lang="en-US" sz="1450" dirty="0"/>
          </a:p>
        </p:txBody>
      </p:sp>
      <p:sp>
        <p:nvSpPr>
          <p:cNvPr id="7" name="Shape 4"/>
          <p:cNvSpPr/>
          <p:nvPr/>
        </p:nvSpPr>
        <p:spPr>
          <a:xfrm>
            <a:off x="664607" y="3045857"/>
            <a:ext cx="7814786" cy="1413034"/>
          </a:xfrm>
          <a:prstGeom prst="roundRect">
            <a:avLst>
              <a:gd name="adj" fmla="val 5644"/>
            </a:avLst>
          </a:prstGeom>
          <a:solidFill>
            <a:srgbClr val="003180"/>
          </a:solidFill>
          <a:ln w="7620">
            <a:solidFill>
              <a:srgbClr val="194A99"/>
            </a:solidFill>
            <a:prstDash val="solid"/>
          </a:ln>
        </p:spPr>
      </p:sp>
      <p:sp>
        <p:nvSpPr>
          <p:cNvPr id="8" name="Text 5"/>
          <p:cNvSpPr/>
          <p:nvPr/>
        </p:nvSpPr>
        <p:spPr>
          <a:xfrm>
            <a:off x="862012" y="3243263"/>
            <a:ext cx="2670572" cy="296704"/>
          </a:xfrm>
          <a:prstGeom prst="rect">
            <a:avLst/>
          </a:prstGeom>
          <a:noFill/>
          <a:ln/>
        </p:spPr>
        <p:txBody>
          <a:bodyPr wrap="none" lIns="0" tIns="0" rIns="0" bIns="0" rtlCol="0" anchor="t"/>
          <a:lstStyle/>
          <a:p>
            <a:pPr indent="0" marL="0">
              <a:lnSpc>
                <a:spcPts val="2300"/>
              </a:lnSpc>
              <a:buNone/>
            </a:pPr>
            <a:r>
              <a:rPr lang="en-US" sz="1850" dirty="0">
                <a:solidFill>
                  <a:srgbClr val="E2E6E9"/>
                </a:solidFill>
                <a:latin typeface="Asar" pitchFamily="34" charset="0"/>
                <a:ea typeface="Asar" pitchFamily="34" charset="-122"/>
                <a:cs typeface="Asar" pitchFamily="34" charset="-120"/>
              </a:rPr>
              <a:t>Flexibilidad y Escalabilidad</a:t>
            </a:r>
            <a:endParaRPr lang="en-US" sz="1850" dirty="0"/>
          </a:p>
        </p:txBody>
      </p:sp>
      <p:sp>
        <p:nvSpPr>
          <p:cNvPr id="9" name="Text 6"/>
          <p:cNvSpPr/>
          <p:nvPr/>
        </p:nvSpPr>
        <p:spPr>
          <a:xfrm>
            <a:off x="862012" y="3653790"/>
            <a:ext cx="7419975" cy="607695"/>
          </a:xfrm>
          <a:prstGeom prst="rect">
            <a:avLst/>
          </a:prstGeom>
          <a:noFill/>
          <a:ln/>
        </p:spPr>
        <p:txBody>
          <a:bodyPr wrap="square" lIns="0" tIns="0" rIns="0" bIns="0" rtlCol="0" anchor="t"/>
          <a:lstStyle/>
          <a:p>
            <a:pPr indent="0" marL="0">
              <a:lnSpc>
                <a:spcPts val="2350"/>
              </a:lnSpc>
              <a:buNone/>
            </a:pPr>
            <a:r>
              <a:rPr lang="en-US" sz="1450" dirty="0">
                <a:solidFill>
                  <a:srgbClr val="E2E6E9"/>
                </a:solidFill>
                <a:latin typeface="Asar" pitchFamily="34" charset="0"/>
                <a:ea typeface="Asar" pitchFamily="34" charset="-122"/>
                <a:cs typeface="Asar" pitchFamily="34" charset="-120"/>
              </a:rPr>
              <a:t>IaaS ofrece una alta flexibilidad y escalabilidad, permitiendo a las empresas ajustar sus recursos según las necesidades del negocio.</a:t>
            </a:r>
            <a:endParaRPr lang="en-US" sz="1450" dirty="0"/>
          </a:p>
        </p:txBody>
      </p:sp>
      <p:sp>
        <p:nvSpPr>
          <p:cNvPr id="10" name="Shape 7"/>
          <p:cNvSpPr/>
          <p:nvPr/>
        </p:nvSpPr>
        <p:spPr>
          <a:xfrm>
            <a:off x="664607" y="4648676"/>
            <a:ext cx="7814786" cy="1413034"/>
          </a:xfrm>
          <a:prstGeom prst="roundRect">
            <a:avLst>
              <a:gd name="adj" fmla="val 5644"/>
            </a:avLst>
          </a:prstGeom>
          <a:solidFill>
            <a:srgbClr val="003180"/>
          </a:solidFill>
          <a:ln w="7620">
            <a:solidFill>
              <a:srgbClr val="194A99"/>
            </a:solidFill>
            <a:prstDash val="solid"/>
          </a:ln>
        </p:spPr>
      </p:sp>
      <p:sp>
        <p:nvSpPr>
          <p:cNvPr id="11" name="Text 8"/>
          <p:cNvSpPr/>
          <p:nvPr/>
        </p:nvSpPr>
        <p:spPr>
          <a:xfrm>
            <a:off x="862012" y="4846082"/>
            <a:ext cx="2848928" cy="296704"/>
          </a:xfrm>
          <a:prstGeom prst="rect">
            <a:avLst/>
          </a:prstGeom>
          <a:noFill/>
          <a:ln/>
        </p:spPr>
        <p:txBody>
          <a:bodyPr wrap="none" lIns="0" tIns="0" rIns="0" bIns="0" rtlCol="0" anchor="t"/>
          <a:lstStyle/>
          <a:p>
            <a:pPr indent="0" marL="0">
              <a:lnSpc>
                <a:spcPts val="2300"/>
              </a:lnSpc>
              <a:buNone/>
            </a:pPr>
            <a:r>
              <a:rPr lang="en-US" sz="1850" dirty="0">
                <a:solidFill>
                  <a:srgbClr val="E2E6E9"/>
                </a:solidFill>
                <a:latin typeface="Asar" pitchFamily="34" charset="0"/>
                <a:ea typeface="Asar" pitchFamily="34" charset="-122"/>
                <a:cs typeface="Asar" pitchFamily="34" charset="-120"/>
              </a:rPr>
              <a:t>Opciones de Personalización</a:t>
            </a:r>
            <a:endParaRPr lang="en-US" sz="1850" dirty="0"/>
          </a:p>
        </p:txBody>
      </p:sp>
      <p:sp>
        <p:nvSpPr>
          <p:cNvPr id="12" name="Text 9"/>
          <p:cNvSpPr/>
          <p:nvPr/>
        </p:nvSpPr>
        <p:spPr>
          <a:xfrm>
            <a:off x="862012" y="5256609"/>
            <a:ext cx="7419975" cy="607695"/>
          </a:xfrm>
          <a:prstGeom prst="rect">
            <a:avLst/>
          </a:prstGeom>
          <a:noFill/>
          <a:ln/>
        </p:spPr>
        <p:txBody>
          <a:bodyPr wrap="square" lIns="0" tIns="0" rIns="0" bIns="0" rtlCol="0" anchor="t"/>
          <a:lstStyle/>
          <a:p>
            <a:pPr indent="0" marL="0">
              <a:lnSpc>
                <a:spcPts val="2350"/>
              </a:lnSpc>
              <a:buNone/>
            </a:pPr>
            <a:r>
              <a:rPr lang="en-US" sz="1450" dirty="0">
                <a:solidFill>
                  <a:srgbClr val="E2E6E9"/>
                </a:solidFill>
                <a:latin typeface="Asar" pitchFamily="34" charset="0"/>
                <a:ea typeface="Asar" pitchFamily="34" charset="-122"/>
                <a:cs typeface="Asar" pitchFamily="34" charset="-120"/>
              </a:rPr>
              <a:t>IaaS ofrece una amplia gama de opciones de personalización, lo que permite a las empresas configurar sus entornos de acuerdo a sus requisitos específicos.</a:t>
            </a:r>
            <a:endParaRPr lang="en-US" sz="1450" dirty="0"/>
          </a:p>
        </p:txBody>
      </p:sp>
      <p:sp>
        <p:nvSpPr>
          <p:cNvPr id="13" name="Shape 10"/>
          <p:cNvSpPr/>
          <p:nvPr/>
        </p:nvSpPr>
        <p:spPr>
          <a:xfrm>
            <a:off x="664607" y="6251496"/>
            <a:ext cx="7814786" cy="1413034"/>
          </a:xfrm>
          <a:prstGeom prst="roundRect">
            <a:avLst>
              <a:gd name="adj" fmla="val 5644"/>
            </a:avLst>
          </a:prstGeom>
          <a:solidFill>
            <a:srgbClr val="003180"/>
          </a:solidFill>
          <a:ln w="7620">
            <a:solidFill>
              <a:srgbClr val="194A99"/>
            </a:solidFill>
            <a:prstDash val="solid"/>
          </a:ln>
        </p:spPr>
      </p:sp>
      <p:sp>
        <p:nvSpPr>
          <p:cNvPr id="14" name="Text 11"/>
          <p:cNvSpPr/>
          <p:nvPr/>
        </p:nvSpPr>
        <p:spPr>
          <a:xfrm>
            <a:off x="862012" y="6448901"/>
            <a:ext cx="2373630" cy="296704"/>
          </a:xfrm>
          <a:prstGeom prst="rect">
            <a:avLst/>
          </a:prstGeom>
          <a:noFill/>
          <a:ln/>
        </p:spPr>
        <p:txBody>
          <a:bodyPr wrap="none" lIns="0" tIns="0" rIns="0" bIns="0" rtlCol="0" anchor="t"/>
          <a:lstStyle/>
          <a:p>
            <a:pPr indent="0" marL="0">
              <a:lnSpc>
                <a:spcPts val="2300"/>
              </a:lnSpc>
              <a:buNone/>
            </a:pPr>
            <a:r>
              <a:rPr lang="en-US" sz="1850" dirty="0">
                <a:solidFill>
                  <a:srgbClr val="E2E6E9"/>
                </a:solidFill>
                <a:latin typeface="Asar" pitchFamily="34" charset="0"/>
                <a:ea typeface="Asar" pitchFamily="34" charset="-122"/>
                <a:cs typeface="Asar" pitchFamily="34" charset="-120"/>
              </a:rPr>
              <a:t>Optimización de Costos</a:t>
            </a:r>
            <a:endParaRPr lang="en-US" sz="1850" dirty="0"/>
          </a:p>
        </p:txBody>
      </p:sp>
      <p:sp>
        <p:nvSpPr>
          <p:cNvPr id="15" name="Text 12"/>
          <p:cNvSpPr/>
          <p:nvPr/>
        </p:nvSpPr>
        <p:spPr>
          <a:xfrm>
            <a:off x="862012" y="6859429"/>
            <a:ext cx="7419975" cy="607695"/>
          </a:xfrm>
          <a:prstGeom prst="rect">
            <a:avLst/>
          </a:prstGeom>
          <a:noFill/>
          <a:ln/>
        </p:spPr>
        <p:txBody>
          <a:bodyPr wrap="square" lIns="0" tIns="0" rIns="0" bIns="0" rtlCol="0" anchor="t"/>
          <a:lstStyle/>
          <a:p>
            <a:pPr indent="0" marL="0">
              <a:lnSpc>
                <a:spcPts val="2350"/>
              </a:lnSpc>
              <a:buNone/>
            </a:pPr>
            <a:r>
              <a:rPr lang="en-US" sz="1450" dirty="0">
                <a:solidFill>
                  <a:srgbClr val="E2E6E9"/>
                </a:solidFill>
                <a:latin typeface="Asar" pitchFamily="34" charset="0"/>
                <a:ea typeface="Asar" pitchFamily="34" charset="-122"/>
                <a:cs typeface="Asar" pitchFamily="34" charset="-120"/>
              </a:rPr>
              <a:t>Al eliminar la necesidad de invertir en infraestructura física, IaaS permite a las empresas optimizar sus costos de hardware, software y mantenimiento.</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15910"/>
          </a:xfrm>
          <a:prstGeom prst="rect">
            <a:avLst/>
          </a:prstGeom>
        </p:spPr>
      </p:pic>
      <p:sp>
        <p:nvSpPr>
          <p:cNvPr id="3" name="Text 0"/>
          <p:cNvSpPr/>
          <p:nvPr/>
        </p:nvSpPr>
        <p:spPr>
          <a:xfrm>
            <a:off x="1185029" y="3069908"/>
            <a:ext cx="5031819" cy="628888"/>
          </a:xfrm>
          <a:prstGeom prst="rect">
            <a:avLst/>
          </a:prstGeom>
          <a:noFill/>
          <a:ln/>
        </p:spPr>
        <p:txBody>
          <a:bodyPr wrap="none" lIns="0" tIns="0" rIns="0" bIns="0" rtlCol="0" anchor="t"/>
          <a:lstStyle/>
          <a:p>
            <a:pPr indent="0" marL="0">
              <a:lnSpc>
                <a:spcPts val="4950"/>
              </a:lnSpc>
              <a:buNone/>
            </a:pPr>
            <a:r>
              <a:rPr lang="en-US" sz="3950" dirty="0">
                <a:solidFill>
                  <a:srgbClr val="F5F0F0"/>
                </a:solidFill>
                <a:latin typeface="Asar" pitchFamily="34" charset="0"/>
                <a:ea typeface="Asar" pitchFamily="34" charset="-122"/>
                <a:cs typeface="Asar" pitchFamily="34" charset="-120"/>
              </a:rPr>
              <a:t>Ejemplos de IaaS</a:t>
            </a:r>
            <a:endParaRPr lang="en-US" sz="3950" dirty="0"/>
          </a:p>
        </p:txBody>
      </p:sp>
      <p:pic>
        <p:nvPicPr>
          <p:cNvPr id="4" name="Image 1" descr="preencoded.png">    </p:cNvPr>
          <p:cNvPicPr>
            <a:picLocks noChangeAspect="1"/>
          </p:cNvPicPr>
          <p:nvPr/>
        </p:nvPicPr>
        <p:blipFill>
          <a:blip r:embed="rId2"/>
          <a:stretch>
            <a:fillRect/>
          </a:stretch>
        </p:blipFill>
        <p:spPr>
          <a:xfrm>
            <a:off x="1185029" y="4000619"/>
            <a:ext cx="4086701" cy="804982"/>
          </a:xfrm>
          <a:prstGeom prst="rect">
            <a:avLst/>
          </a:prstGeom>
        </p:spPr>
      </p:pic>
      <p:sp>
        <p:nvSpPr>
          <p:cNvPr id="5" name="Text 1"/>
          <p:cNvSpPr/>
          <p:nvPr/>
        </p:nvSpPr>
        <p:spPr>
          <a:xfrm>
            <a:off x="1386245" y="5107424"/>
            <a:ext cx="3041928" cy="314444"/>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Asar" pitchFamily="34" charset="0"/>
                <a:ea typeface="Asar" pitchFamily="34" charset="-122"/>
                <a:cs typeface="Asar" pitchFamily="34" charset="-120"/>
              </a:rPr>
              <a:t>Amazon Web Services (AWS)</a:t>
            </a:r>
            <a:endParaRPr lang="en-US" sz="1950" dirty="0"/>
          </a:p>
        </p:txBody>
      </p:sp>
      <p:sp>
        <p:nvSpPr>
          <p:cNvPr id="6" name="Text 2"/>
          <p:cNvSpPr/>
          <p:nvPr/>
        </p:nvSpPr>
        <p:spPr>
          <a:xfrm>
            <a:off x="1386245" y="5542598"/>
            <a:ext cx="3684270" cy="193167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Asar" pitchFamily="34" charset="0"/>
                <a:ea typeface="Asar" pitchFamily="34" charset="-122"/>
                <a:cs typeface="Asar" pitchFamily="34" charset="-120"/>
              </a:rPr>
              <a:t>AWS es el proveedor líder de servicios en la nube, ofreciendo una amplia gama de servicios de IaaS, como EC2 (instancias de computación), S3 (almacenamiento en la nube), EBS (almacenamiento de bloques), etc.</a:t>
            </a:r>
            <a:endParaRPr lang="en-US" sz="1550" dirty="0"/>
          </a:p>
        </p:txBody>
      </p:sp>
      <p:pic>
        <p:nvPicPr>
          <p:cNvPr id="7" name="Image 2" descr="preencoded.png">    </p:cNvPr>
          <p:cNvPicPr>
            <a:picLocks noChangeAspect="1"/>
          </p:cNvPicPr>
          <p:nvPr/>
        </p:nvPicPr>
        <p:blipFill>
          <a:blip r:embed="rId3"/>
          <a:stretch>
            <a:fillRect/>
          </a:stretch>
        </p:blipFill>
        <p:spPr>
          <a:xfrm>
            <a:off x="5271730" y="4000619"/>
            <a:ext cx="4086701" cy="804982"/>
          </a:xfrm>
          <a:prstGeom prst="rect">
            <a:avLst/>
          </a:prstGeom>
        </p:spPr>
      </p:pic>
      <p:sp>
        <p:nvSpPr>
          <p:cNvPr id="8" name="Text 3"/>
          <p:cNvSpPr/>
          <p:nvPr/>
        </p:nvSpPr>
        <p:spPr>
          <a:xfrm>
            <a:off x="5472946" y="5107424"/>
            <a:ext cx="2515910" cy="314444"/>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Asar" pitchFamily="34" charset="0"/>
                <a:ea typeface="Asar" pitchFamily="34" charset="-122"/>
                <a:cs typeface="Asar" pitchFamily="34" charset="-120"/>
              </a:rPr>
              <a:t>Microsoft Azure</a:t>
            </a:r>
            <a:endParaRPr lang="en-US" sz="1950" dirty="0"/>
          </a:p>
        </p:txBody>
      </p:sp>
      <p:sp>
        <p:nvSpPr>
          <p:cNvPr id="9" name="Text 4"/>
          <p:cNvSpPr/>
          <p:nvPr/>
        </p:nvSpPr>
        <p:spPr>
          <a:xfrm>
            <a:off x="5472946" y="5542598"/>
            <a:ext cx="3684270" cy="128778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Asar" pitchFamily="34" charset="0"/>
                <a:ea typeface="Asar" pitchFamily="34" charset="-122"/>
                <a:cs typeface="Asar" pitchFamily="34" charset="-120"/>
              </a:rPr>
              <a:t>Azure es la plataforma en la nube de Microsoft, que ofrece una amplia gama de servicios de IaaS, como máquinas virtuales, almacenamiento, redes y bases de datos.</a:t>
            </a:r>
            <a:endParaRPr lang="en-US" sz="1550" dirty="0"/>
          </a:p>
        </p:txBody>
      </p:sp>
      <p:pic>
        <p:nvPicPr>
          <p:cNvPr id="10" name="Image 3" descr="preencoded.png">    </p:cNvPr>
          <p:cNvPicPr>
            <a:picLocks noChangeAspect="1"/>
          </p:cNvPicPr>
          <p:nvPr/>
        </p:nvPicPr>
        <p:blipFill>
          <a:blip r:embed="rId4"/>
          <a:stretch>
            <a:fillRect/>
          </a:stretch>
        </p:blipFill>
        <p:spPr>
          <a:xfrm>
            <a:off x="9358432" y="4000619"/>
            <a:ext cx="4086701" cy="804982"/>
          </a:xfrm>
          <a:prstGeom prst="rect">
            <a:avLst/>
          </a:prstGeom>
        </p:spPr>
      </p:pic>
      <p:sp>
        <p:nvSpPr>
          <p:cNvPr id="11" name="Text 5"/>
          <p:cNvSpPr/>
          <p:nvPr/>
        </p:nvSpPr>
        <p:spPr>
          <a:xfrm>
            <a:off x="9559647" y="5107424"/>
            <a:ext cx="3108603" cy="314444"/>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Asar" pitchFamily="34" charset="0"/>
                <a:ea typeface="Asar" pitchFamily="34" charset="-122"/>
                <a:cs typeface="Asar" pitchFamily="34" charset="-120"/>
              </a:rPr>
              <a:t>Google Cloud Platform (GCP)</a:t>
            </a:r>
            <a:endParaRPr lang="en-US" sz="1950" dirty="0"/>
          </a:p>
        </p:txBody>
      </p:sp>
      <p:sp>
        <p:nvSpPr>
          <p:cNvPr id="12" name="Text 6"/>
          <p:cNvSpPr/>
          <p:nvPr/>
        </p:nvSpPr>
        <p:spPr>
          <a:xfrm>
            <a:off x="9559647" y="5542598"/>
            <a:ext cx="3684270" cy="193167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Asar" pitchFamily="34" charset="0"/>
                <a:ea typeface="Asar" pitchFamily="34" charset="-122"/>
                <a:cs typeface="Asar" pitchFamily="34" charset="-120"/>
              </a:rPr>
              <a:t>GCP es la plataforma en la nube de Google, que ofrece una amplia gama de servicios de IaaS, como Compute Engine (instancias de computación), Cloud Storage (almacenamiento en la nube), Cloud SQL (bases de datos), etc.</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83987" y="1097399"/>
            <a:ext cx="6639520" cy="622816"/>
          </a:xfrm>
          <a:prstGeom prst="rect">
            <a:avLst/>
          </a:prstGeom>
          <a:noFill/>
          <a:ln/>
        </p:spPr>
        <p:txBody>
          <a:bodyPr wrap="none" lIns="0" tIns="0" rIns="0" bIns="0" rtlCol="0" anchor="t"/>
          <a:lstStyle/>
          <a:p>
            <a:pPr indent="0" marL="0">
              <a:lnSpc>
                <a:spcPts val="4900"/>
              </a:lnSpc>
              <a:buNone/>
            </a:pPr>
            <a:r>
              <a:rPr lang="en-US" sz="3900" dirty="0">
                <a:solidFill>
                  <a:srgbClr val="F5F0F0"/>
                </a:solidFill>
                <a:latin typeface="Asar" pitchFamily="34" charset="0"/>
                <a:ea typeface="Asar" pitchFamily="34" charset="-122"/>
                <a:cs typeface="Asar" pitchFamily="34" charset="-120"/>
              </a:rPr>
              <a:t>PaaS: Plataforma como Servicio</a:t>
            </a:r>
            <a:endParaRPr lang="en-US" sz="3900" dirty="0"/>
          </a:p>
        </p:txBody>
      </p:sp>
      <p:sp>
        <p:nvSpPr>
          <p:cNvPr id="4" name="Shape 1"/>
          <p:cNvSpPr/>
          <p:nvPr/>
        </p:nvSpPr>
        <p:spPr>
          <a:xfrm>
            <a:off x="6183987" y="2019181"/>
            <a:ext cx="7748826" cy="5113020"/>
          </a:xfrm>
          <a:prstGeom prst="roundRect">
            <a:avLst>
              <a:gd name="adj" fmla="val 1637"/>
            </a:avLst>
          </a:prstGeom>
          <a:noFill/>
          <a:ln w="7620">
            <a:solidFill>
              <a:srgbClr val="FFFFFF">
                <a:alpha val="24000"/>
              </a:srgbClr>
            </a:solidFill>
            <a:prstDash val="solid"/>
          </a:ln>
        </p:spPr>
      </p:sp>
      <p:sp>
        <p:nvSpPr>
          <p:cNvPr id="5" name="Shape 2"/>
          <p:cNvSpPr/>
          <p:nvPr/>
        </p:nvSpPr>
        <p:spPr>
          <a:xfrm>
            <a:off x="6191607" y="2026801"/>
            <a:ext cx="7733586" cy="573167"/>
          </a:xfrm>
          <a:prstGeom prst="rect">
            <a:avLst/>
          </a:prstGeom>
          <a:solidFill>
            <a:srgbClr val="FFFFFF">
              <a:alpha val="4000"/>
            </a:srgbClr>
          </a:solidFill>
          <a:ln/>
        </p:spPr>
      </p:sp>
      <p:sp>
        <p:nvSpPr>
          <p:cNvPr id="6" name="Text 3"/>
          <p:cNvSpPr/>
          <p:nvPr/>
        </p:nvSpPr>
        <p:spPr>
          <a:xfrm>
            <a:off x="6390918" y="2153960"/>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Características</a:t>
            </a:r>
            <a:endParaRPr lang="en-US" sz="1550" dirty="0"/>
          </a:p>
        </p:txBody>
      </p:sp>
      <p:sp>
        <p:nvSpPr>
          <p:cNvPr id="7" name="Text 4"/>
          <p:cNvSpPr/>
          <p:nvPr/>
        </p:nvSpPr>
        <p:spPr>
          <a:xfrm>
            <a:off x="10261521" y="2153960"/>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Descripción</a:t>
            </a:r>
            <a:endParaRPr lang="en-US" sz="1550" dirty="0"/>
          </a:p>
        </p:txBody>
      </p:sp>
      <p:sp>
        <p:nvSpPr>
          <p:cNvPr id="8" name="Shape 5"/>
          <p:cNvSpPr/>
          <p:nvPr/>
        </p:nvSpPr>
        <p:spPr>
          <a:xfrm>
            <a:off x="6191607" y="2599968"/>
            <a:ext cx="7733586" cy="1529715"/>
          </a:xfrm>
          <a:prstGeom prst="rect">
            <a:avLst/>
          </a:prstGeom>
          <a:solidFill>
            <a:srgbClr val="000000">
              <a:alpha val="4000"/>
            </a:srgbClr>
          </a:solidFill>
          <a:ln/>
        </p:spPr>
      </p:sp>
      <p:sp>
        <p:nvSpPr>
          <p:cNvPr id="9" name="Text 6"/>
          <p:cNvSpPr/>
          <p:nvPr/>
        </p:nvSpPr>
        <p:spPr>
          <a:xfrm>
            <a:off x="6390918" y="2727127"/>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Entorno de Desarrollo</a:t>
            </a:r>
            <a:endParaRPr lang="en-US" sz="1550" dirty="0"/>
          </a:p>
        </p:txBody>
      </p:sp>
      <p:sp>
        <p:nvSpPr>
          <p:cNvPr id="10" name="Text 7"/>
          <p:cNvSpPr/>
          <p:nvPr/>
        </p:nvSpPr>
        <p:spPr>
          <a:xfrm>
            <a:off x="10261521" y="2727127"/>
            <a:ext cx="3464362" cy="1275398"/>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Proporciona herramientas y servicios para el desarrollo de aplicaciones, como lenguajes de programación, frameworks y bases de datos.</a:t>
            </a:r>
            <a:endParaRPr lang="en-US" sz="1550" dirty="0"/>
          </a:p>
        </p:txBody>
      </p:sp>
      <p:sp>
        <p:nvSpPr>
          <p:cNvPr id="11" name="Shape 8"/>
          <p:cNvSpPr/>
          <p:nvPr/>
        </p:nvSpPr>
        <p:spPr>
          <a:xfrm>
            <a:off x="6191607" y="4129683"/>
            <a:ext cx="7733586" cy="1210866"/>
          </a:xfrm>
          <a:prstGeom prst="rect">
            <a:avLst/>
          </a:prstGeom>
          <a:solidFill>
            <a:srgbClr val="FFFFFF">
              <a:alpha val="4000"/>
            </a:srgbClr>
          </a:solidFill>
          <a:ln/>
        </p:spPr>
      </p:sp>
      <p:sp>
        <p:nvSpPr>
          <p:cNvPr id="12" name="Text 9"/>
          <p:cNvSpPr/>
          <p:nvPr/>
        </p:nvSpPr>
        <p:spPr>
          <a:xfrm>
            <a:off x="6390918" y="4256842"/>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Gestión de Recursos</a:t>
            </a:r>
            <a:endParaRPr lang="en-US" sz="1550" dirty="0"/>
          </a:p>
        </p:txBody>
      </p:sp>
      <p:sp>
        <p:nvSpPr>
          <p:cNvPr id="13" name="Text 10"/>
          <p:cNvSpPr/>
          <p:nvPr/>
        </p:nvSpPr>
        <p:spPr>
          <a:xfrm>
            <a:off x="10261521" y="4256842"/>
            <a:ext cx="3464362" cy="956548"/>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Gestiona automáticamente la infraestructura subyacente, incluyendo servidores, almacenamiento y redes.</a:t>
            </a:r>
            <a:endParaRPr lang="en-US" sz="1550" dirty="0"/>
          </a:p>
        </p:txBody>
      </p:sp>
      <p:sp>
        <p:nvSpPr>
          <p:cNvPr id="14" name="Shape 11"/>
          <p:cNvSpPr/>
          <p:nvPr/>
        </p:nvSpPr>
        <p:spPr>
          <a:xfrm>
            <a:off x="6191607" y="5340548"/>
            <a:ext cx="7733586" cy="892016"/>
          </a:xfrm>
          <a:prstGeom prst="rect">
            <a:avLst/>
          </a:prstGeom>
          <a:solidFill>
            <a:srgbClr val="000000">
              <a:alpha val="4000"/>
            </a:srgbClr>
          </a:solidFill>
          <a:ln/>
        </p:spPr>
      </p:sp>
      <p:sp>
        <p:nvSpPr>
          <p:cNvPr id="15" name="Text 12"/>
          <p:cNvSpPr/>
          <p:nvPr/>
        </p:nvSpPr>
        <p:spPr>
          <a:xfrm>
            <a:off x="6390918" y="5467707"/>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Escalabilidad y Disponibilidad</a:t>
            </a:r>
            <a:endParaRPr lang="en-US" sz="1550" dirty="0"/>
          </a:p>
        </p:txBody>
      </p:sp>
      <p:sp>
        <p:nvSpPr>
          <p:cNvPr id="16" name="Text 13"/>
          <p:cNvSpPr/>
          <p:nvPr/>
        </p:nvSpPr>
        <p:spPr>
          <a:xfrm>
            <a:off x="10261521" y="5467707"/>
            <a:ext cx="3464362" cy="63769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Ofrece escalabilidad automática y alta disponibilidad para las aplicaciones.</a:t>
            </a:r>
            <a:endParaRPr lang="en-US" sz="1550" dirty="0"/>
          </a:p>
        </p:txBody>
      </p:sp>
      <p:sp>
        <p:nvSpPr>
          <p:cNvPr id="17" name="Shape 14"/>
          <p:cNvSpPr/>
          <p:nvPr/>
        </p:nvSpPr>
        <p:spPr>
          <a:xfrm>
            <a:off x="6191607" y="6232565"/>
            <a:ext cx="7733586" cy="892016"/>
          </a:xfrm>
          <a:prstGeom prst="rect">
            <a:avLst/>
          </a:prstGeom>
          <a:solidFill>
            <a:srgbClr val="FFFFFF">
              <a:alpha val="4000"/>
            </a:srgbClr>
          </a:solidFill>
          <a:ln/>
        </p:spPr>
      </p:sp>
      <p:sp>
        <p:nvSpPr>
          <p:cNvPr id="18" name="Text 15"/>
          <p:cNvSpPr/>
          <p:nvPr/>
        </p:nvSpPr>
        <p:spPr>
          <a:xfrm>
            <a:off x="6390918" y="6359723"/>
            <a:ext cx="3464362" cy="318849"/>
          </a:xfrm>
          <a:prstGeom prst="rect">
            <a:avLst/>
          </a:prstGeom>
          <a:noFill/>
          <a:ln/>
        </p:spPr>
        <p:txBody>
          <a:bodyPr wrap="non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Seguridad</a:t>
            </a:r>
            <a:endParaRPr lang="en-US" sz="1550" dirty="0"/>
          </a:p>
        </p:txBody>
      </p:sp>
      <p:sp>
        <p:nvSpPr>
          <p:cNvPr id="19" name="Text 16"/>
          <p:cNvSpPr/>
          <p:nvPr/>
        </p:nvSpPr>
        <p:spPr>
          <a:xfrm>
            <a:off x="10261521" y="6359723"/>
            <a:ext cx="3464362" cy="637699"/>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Incluye medidas de seguridad para proteger las aplicaciones y los datos.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27804" y="415171"/>
            <a:ext cx="3770114" cy="471249"/>
          </a:xfrm>
          <a:prstGeom prst="rect">
            <a:avLst/>
          </a:prstGeom>
          <a:noFill/>
          <a:ln/>
        </p:spPr>
        <p:txBody>
          <a:bodyPr wrap="none" lIns="0" tIns="0" rIns="0" bIns="0" rtlCol="0" anchor="t"/>
          <a:lstStyle/>
          <a:p>
            <a:pPr indent="0" marL="0">
              <a:lnSpc>
                <a:spcPts val="3700"/>
              </a:lnSpc>
              <a:buNone/>
            </a:pPr>
            <a:r>
              <a:rPr lang="en-US" sz="2950" dirty="0">
                <a:solidFill>
                  <a:srgbClr val="F5F0F0"/>
                </a:solidFill>
                <a:latin typeface="Asar" pitchFamily="34" charset="0"/>
                <a:ea typeface="Asar" pitchFamily="34" charset="-122"/>
                <a:cs typeface="Asar" pitchFamily="34" charset="-120"/>
              </a:rPr>
              <a:t>Ejemplos de PaaS</a:t>
            </a:r>
            <a:endParaRPr lang="en-US" sz="2950" dirty="0"/>
          </a:p>
        </p:txBody>
      </p:sp>
      <p:pic>
        <p:nvPicPr>
          <p:cNvPr id="4" name="Image 1" descr="preencoded.png">    </p:cNvPr>
          <p:cNvPicPr>
            <a:picLocks noChangeAspect="1"/>
          </p:cNvPicPr>
          <p:nvPr/>
        </p:nvPicPr>
        <p:blipFill>
          <a:blip r:embed="rId2"/>
          <a:stretch>
            <a:fillRect/>
          </a:stretch>
        </p:blipFill>
        <p:spPr>
          <a:xfrm>
            <a:off x="527804" y="1112520"/>
            <a:ext cx="376952" cy="376952"/>
          </a:xfrm>
          <a:prstGeom prst="rect">
            <a:avLst/>
          </a:prstGeom>
        </p:spPr>
      </p:pic>
      <p:sp>
        <p:nvSpPr>
          <p:cNvPr id="5" name="Text 1"/>
          <p:cNvSpPr/>
          <p:nvPr/>
        </p:nvSpPr>
        <p:spPr>
          <a:xfrm>
            <a:off x="527804" y="1640205"/>
            <a:ext cx="1884998" cy="235506"/>
          </a:xfrm>
          <a:prstGeom prst="rect">
            <a:avLst/>
          </a:prstGeom>
          <a:noFill/>
          <a:ln/>
        </p:spPr>
        <p:txBody>
          <a:bodyPr wrap="none" lIns="0" tIns="0" rIns="0" bIns="0" rtlCol="0" anchor="t"/>
          <a:lstStyle/>
          <a:p>
            <a:pPr algn="l" indent="0" marL="0">
              <a:lnSpc>
                <a:spcPts val="1850"/>
              </a:lnSpc>
              <a:buNone/>
            </a:pPr>
            <a:r>
              <a:rPr lang="en-US" sz="1450" dirty="0">
                <a:solidFill>
                  <a:srgbClr val="E2E6E9"/>
                </a:solidFill>
                <a:latin typeface="Asar" pitchFamily="34" charset="0"/>
                <a:ea typeface="Asar" pitchFamily="34" charset="-122"/>
                <a:cs typeface="Asar" pitchFamily="34" charset="-120"/>
              </a:rPr>
              <a:t>Heroku</a:t>
            </a:r>
            <a:endParaRPr lang="en-US" sz="1450" dirty="0"/>
          </a:p>
        </p:txBody>
      </p:sp>
      <p:sp>
        <p:nvSpPr>
          <p:cNvPr id="6" name="Text 2"/>
          <p:cNvSpPr/>
          <p:nvPr/>
        </p:nvSpPr>
        <p:spPr>
          <a:xfrm>
            <a:off x="527804" y="1966079"/>
            <a:ext cx="8088392" cy="482679"/>
          </a:xfrm>
          <a:prstGeom prst="rect">
            <a:avLst/>
          </a:prstGeom>
          <a:noFill/>
          <a:ln/>
        </p:spPr>
        <p:txBody>
          <a:bodyPr wrap="square" lIns="0" tIns="0" rIns="0" bIns="0" rtlCol="0" anchor="t"/>
          <a:lstStyle/>
          <a:p>
            <a:pPr algn="l" indent="0" marL="0">
              <a:lnSpc>
                <a:spcPts val="1850"/>
              </a:lnSpc>
              <a:buNone/>
            </a:pPr>
            <a:r>
              <a:rPr lang="en-US" sz="1150" dirty="0">
                <a:solidFill>
                  <a:srgbClr val="E2E6E9"/>
                </a:solidFill>
                <a:latin typeface="Asar" pitchFamily="34" charset="0"/>
                <a:ea typeface="Asar" pitchFamily="34" charset="-122"/>
                <a:cs typeface="Asar" pitchFamily="34" charset="-120"/>
              </a:rPr>
              <a:t>Heroku es una plataforma de PaaS que permite a los desarrolladores crear, ejecutar y escalar aplicaciones web de forma rápida y sencilla.</a:t>
            </a:r>
            <a:endParaRPr lang="en-US" sz="1150" dirty="0"/>
          </a:p>
        </p:txBody>
      </p:sp>
      <p:pic>
        <p:nvPicPr>
          <p:cNvPr id="7" name="Image 2" descr="preencoded.png">    </p:cNvPr>
          <p:cNvPicPr>
            <a:picLocks noChangeAspect="1"/>
          </p:cNvPicPr>
          <p:nvPr/>
        </p:nvPicPr>
        <p:blipFill>
          <a:blip r:embed="rId3"/>
          <a:stretch>
            <a:fillRect/>
          </a:stretch>
        </p:blipFill>
        <p:spPr>
          <a:xfrm>
            <a:off x="527804" y="2901077"/>
            <a:ext cx="376952" cy="376952"/>
          </a:xfrm>
          <a:prstGeom prst="rect">
            <a:avLst/>
          </a:prstGeom>
        </p:spPr>
      </p:pic>
      <p:sp>
        <p:nvSpPr>
          <p:cNvPr id="8" name="Text 3"/>
          <p:cNvSpPr/>
          <p:nvPr/>
        </p:nvSpPr>
        <p:spPr>
          <a:xfrm>
            <a:off x="527804" y="3428762"/>
            <a:ext cx="1884998" cy="235506"/>
          </a:xfrm>
          <a:prstGeom prst="rect">
            <a:avLst/>
          </a:prstGeom>
          <a:noFill/>
          <a:ln/>
        </p:spPr>
        <p:txBody>
          <a:bodyPr wrap="none" lIns="0" tIns="0" rIns="0" bIns="0" rtlCol="0" anchor="t"/>
          <a:lstStyle/>
          <a:p>
            <a:pPr algn="l" indent="0" marL="0">
              <a:lnSpc>
                <a:spcPts val="1850"/>
              </a:lnSpc>
              <a:buNone/>
            </a:pPr>
            <a:r>
              <a:rPr lang="en-US" sz="1450" dirty="0">
                <a:solidFill>
                  <a:srgbClr val="E2E6E9"/>
                </a:solidFill>
                <a:latin typeface="Asar" pitchFamily="34" charset="0"/>
                <a:ea typeface="Asar" pitchFamily="34" charset="-122"/>
                <a:cs typeface="Asar" pitchFamily="34" charset="-120"/>
              </a:rPr>
              <a:t>Google App Engine</a:t>
            </a:r>
            <a:endParaRPr lang="en-US" sz="1450" dirty="0"/>
          </a:p>
        </p:txBody>
      </p:sp>
      <p:sp>
        <p:nvSpPr>
          <p:cNvPr id="9" name="Text 4"/>
          <p:cNvSpPr/>
          <p:nvPr/>
        </p:nvSpPr>
        <p:spPr>
          <a:xfrm>
            <a:off x="527804" y="3754636"/>
            <a:ext cx="8088392" cy="482679"/>
          </a:xfrm>
          <a:prstGeom prst="rect">
            <a:avLst/>
          </a:prstGeom>
          <a:noFill/>
          <a:ln/>
        </p:spPr>
        <p:txBody>
          <a:bodyPr wrap="square" lIns="0" tIns="0" rIns="0" bIns="0" rtlCol="0" anchor="t"/>
          <a:lstStyle/>
          <a:p>
            <a:pPr algn="l" indent="0" marL="0">
              <a:lnSpc>
                <a:spcPts val="1850"/>
              </a:lnSpc>
              <a:buNone/>
            </a:pPr>
            <a:r>
              <a:rPr lang="en-US" sz="1150" dirty="0">
                <a:solidFill>
                  <a:srgbClr val="E2E6E9"/>
                </a:solidFill>
                <a:latin typeface="Asar" pitchFamily="34" charset="0"/>
                <a:ea typeface="Asar" pitchFamily="34" charset="-122"/>
                <a:cs typeface="Asar" pitchFamily="34" charset="-120"/>
              </a:rPr>
              <a:t>Google App Engine es una plataforma de PaaS de Google que permite a los desarrolladores crear, ejecutar y escalar aplicaciones web y móviles en la nube.</a:t>
            </a:r>
            <a:endParaRPr lang="en-US" sz="1150" dirty="0"/>
          </a:p>
        </p:txBody>
      </p:sp>
      <p:pic>
        <p:nvPicPr>
          <p:cNvPr id="10" name="Image 3" descr="preencoded.png">    </p:cNvPr>
          <p:cNvPicPr>
            <a:picLocks noChangeAspect="1"/>
          </p:cNvPicPr>
          <p:nvPr/>
        </p:nvPicPr>
        <p:blipFill>
          <a:blip r:embed="rId4"/>
          <a:stretch>
            <a:fillRect/>
          </a:stretch>
        </p:blipFill>
        <p:spPr>
          <a:xfrm>
            <a:off x="527804" y="4689634"/>
            <a:ext cx="376952" cy="376952"/>
          </a:xfrm>
          <a:prstGeom prst="rect">
            <a:avLst/>
          </a:prstGeom>
        </p:spPr>
      </p:pic>
      <p:sp>
        <p:nvSpPr>
          <p:cNvPr id="11" name="Text 5"/>
          <p:cNvSpPr/>
          <p:nvPr/>
        </p:nvSpPr>
        <p:spPr>
          <a:xfrm>
            <a:off x="527804" y="5217319"/>
            <a:ext cx="1884998" cy="235506"/>
          </a:xfrm>
          <a:prstGeom prst="rect">
            <a:avLst/>
          </a:prstGeom>
          <a:noFill/>
          <a:ln/>
        </p:spPr>
        <p:txBody>
          <a:bodyPr wrap="none" lIns="0" tIns="0" rIns="0" bIns="0" rtlCol="0" anchor="t"/>
          <a:lstStyle/>
          <a:p>
            <a:pPr algn="l" indent="0" marL="0">
              <a:lnSpc>
                <a:spcPts val="1850"/>
              </a:lnSpc>
              <a:buNone/>
            </a:pPr>
            <a:r>
              <a:rPr lang="en-US" sz="1450" dirty="0">
                <a:solidFill>
                  <a:srgbClr val="E2E6E9"/>
                </a:solidFill>
                <a:latin typeface="Asar" pitchFamily="34" charset="0"/>
                <a:ea typeface="Asar" pitchFamily="34" charset="-122"/>
                <a:cs typeface="Asar" pitchFamily="34" charset="-120"/>
              </a:rPr>
              <a:t>AWS Elastic Beanstalk</a:t>
            </a:r>
            <a:endParaRPr lang="en-US" sz="1450" dirty="0"/>
          </a:p>
        </p:txBody>
      </p:sp>
      <p:sp>
        <p:nvSpPr>
          <p:cNvPr id="12" name="Text 6"/>
          <p:cNvSpPr/>
          <p:nvPr/>
        </p:nvSpPr>
        <p:spPr>
          <a:xfrm>
            <a:off x="527804" y="5543193"/>
            <a:ext cx="8088392" cy="482679"/>
          </a:xfrm>
          <a:prstGeom prst="rect">
            <a:avLst/>
          </a:prstGeom>
          <a:noFill/>
          <a:ln/>
        </p:spPr>
        <p:txBody>
          <a:bodyPr wrap="square" lIns="0" tIns="0" rIns="0" bIns="0" rtlCol="0" anchor="t"/>
          <a:lstStyle/>
          <a:p>
            <a:pPr algn="l" indent="0" marL="0">
              <a:lnSpc>
                <a:spcPts val="1850"/>
              </a:lnSpc>
              <a:buNone/>
            </a:pPr>
            <a:r>
              <a:rPr lang="en-US" sz="1150" dirty="0">
                <a:solidFill>
                  <a:srgbClr val="E2E6E9"/>
                </a:solidFill>
                <a:latin typeface="Asar" pitchFamily="34" charset="0"/>
                <a:ea typeface="Asar" pitchFamily="34" charset="-122"/>
                <a:cs typeface="Asar" pitchFamily="34" charset="-120"/>
              </a:rPr>
              <a:t>AWS Elastic Beanstalk es una plataforma de PaaS de Amazon que permite a los desarrolladores crear, ejecutar y escalar aplicaciones web y móviles en la nube.</a:t>
            </a:r>
            <a:endParaRPr lang="en-US" sz="1150" dirty="0"/>
          </a:p>
        </p:txBody>
      </p:sp>
      <p:pic>
        <p:nvPicPr>
          <p:cNvPr id="13" name="Image 4" descr="preencoded.png">    </p:cNvPr>
          <p:cNvPicPr>
            <a:picLocks noChangeAspect="1"/>
          </p:cNvPicPr>
          <p:nvPr/>
        </p:nvPicPr>
        <p:blipFill>
          <a:blip r:embed="rId5"/>
          <a:stretch>
            <a:fillRect/>
          </a:stretch>
        </p:blipFill>
        <p:spPr>
          <a:xfrm>
            <a:off x="527804" y="6478191"/>
            <a:ext cx="376952" cy="376952"/>
          </a:xfrm>
          <a:prstGeom prst="rect">
            <a:avLst/>
          </a:prstGeom>
        </p:spPr>
      </p:pic>
      <p:sp>
        <p:nvSpPr>
          <p:cNvPr id="14" name="Text 7"/>
          <p:cNvSpPr/>
          <p:nvPr/>
        </p:nvSpPr>
        <p:spPr>
          <a:xfrm>
            <a:off x="527804" y="7005876"/>
            <a:ext cx="2242066" cy="235506"/>
          </a:xfrm>
          <a:prstGeom prst="rect">
            <a:avLst/>
          </a:prstGeom>
          <a:noFill/>
          <a:ln/>
        </p:spPr>
        <p:txBody>
          <a:bodyPr wrap="none" lIns="0" tIns="0" rIns="0" bIns="0" rtlCol="0" anchor="t"/>
          <a:lstStyle/>
          <a:p>
            <a:pPr algn="l" indent="0" marL="0">
              <a:lnSpc>
                <a:spcPts val="1850"/>
              </a:lnSpc>
              <a:buNone/>
            </a:pPr>
            <a:r>
              <a:rPr lang="en-US" sz="1450" dirty="0">
                <a:solidFill>
                  <a:srgbClr val="E2E6E9"/>
                </a:solidFill>
                <a:latin typeface="Asar" pitchFamily="34" charset="0"/>
                <a:ea typeface="Asar" pitchFamily="34" charset="-122"/>
                <a:cs typeface="Asar" pitchFamily="34" charset="-120"/>
              </a:rPr>
              <a:t>Microsoft Azure App Service</a:t>
            </a:r>
            <a:endParaRPr lang="en-US" sz="1450" dirty="0"/>
          </a:p>
        </p:txBody>
      </p:sp>
      <p:sp>
        <p:nvSpPr>
          <p:cNvPr id="15" name="Text 8"/>
          <p:cNvSpPr/>
          <p:nvPr/>
        </p:nvSpPr>
        <p:spPr>
          <a:xfrm>
            <a:off x="527804" y="7331750"/>
            <a:ext cx="8088392" cy="482679"/>
          </a:xfrm>
          <a:prstGeom prst="rect">
            <a:avLst/>
          </a:prstGeom>
          <a:noFill/>
          <a:ln/>
        </p:spPr>
        <p:txBody>
          <a:bodyPr wrap="square" lIns="0" tIns="0" rIns="0" bIns="0" rtlCol="0" anchor="t"/>
          <a:lstStyle/>
          <a:p>
            <a:pPr algn="l" indent="0" marL="0">
              <a:lnSpc>
                <a:spcPts val="1850"/>
              </a:lnSpc>
              <a:buNone/>
            </a:pPr>
            <a:r>
              <a:rPr lang="en-US" sz="1150" dirty="0">
                <a:solidFill>
                  <a:srgbClr val="E2E6E9"/>
                </a:solidFill>
                <a:latin typeface="Asar" pitchFamily="34" charset="0"/>
                <a:ea typeface="Asar" pitchFamily="34" charset="-122"/>
                <a:cs typeface="Asar" pitchFamily="34" charset="-120"/>
              </a:rPr>
              <a:t>Azure App Service es una plataforma de PaaS de Microsoft que permite a los desarrolladores crear, ejecutar y escalar aplicaciones web, móviles y de API en la nube.</a:t>
            </a:r>
            <a:endParaRPr lang="en-US" sz="11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11954" y="659249"/>
            <a:ext cx="5516166" cy="558522"/>
          </a:xfrm>
          <a:prstGeom prst="rect">
            <a:avLst/>
          </a:prstGeom>
          <a:noFill/>
          <a:ln/>
        </p:spPr>
        <p:txBody>
          <a:bodyPr wrap="none" lIns="0" tIns="0" rIns="0" bIns="0" rtlCol="0" anchor="t"/>
          <a:lstStyle/>
          <a:p>
            <a:pPr indent="0" marL="0">
              <a:lnSpc>
                <a:spcPts val="4350"/>
              </a:lnSpc>
              <a:buNone/>
            </a:pPr>
            <a:r>
              <a:rPr lang="en-US" sz="3500" dirty="0">
                <a:solidFill>
                  <a:srgbClr val="F5F0F0"/>
                </a:solidFill>
                <a:latin typeface="Asar" pitchFamily="34" charset="0"/>
                <a:ea typeface="Asar" pitchFamily="34" charset="-122"/>
                <a:cs typeface="Asar" pitchFamily="34" charset="-120"/>
              </a:rPr>
              <a:t>SaaS: Software como Servicio</a:t>
            </a:r>
            <a:endParaRPr lang="en-US" sz="3500" dirty="0"/>
          </a:p>
        </p:txBody>
      </p:sp>
      <p:sp>
        <p:nvSpPr>
          <p:cNvPr id="4" name="Shape 1"/>
          <p:cNvSpPr/>
          <p:nvPr/>
        </p:nvSpPr>
        <p:spPr>
          <a:xfrm>
            <a:off x="6368534" y="1485781"/>
            <a:ext cx="22860" cy="6084570"/>
          </a:xfrm>
          <a:prstGeom prst="roundRect">
            <a:avLst>
              <a:gd name="adj" fmla="val 328407"/>
            </a:avLst>
          </a:prstGeom>
          <a:solidFill>
            <a:srgbClr val="194A99"/>
          </a:solidFill>
          <a:ln/>
        </p:spPr>
      </p:sp>
      <p:sp>
        <p:nvSpPr>
          <p:cNvPr id="5" name="Shape 2"/>
          <p:cNvSpPr/>
          <p:nvPr/>
        </p:nvSpPr>
        <p:spPr>
          <a:xfrm>
            <a:off x="6558141" y="1876306"/>
            <a:ext cx="625554" cy="22860"/>
          </a:xfrm>
          <a:prstGeom prst="roundRect">
            <a:avLst>
              <a:gd name="adj" fmla="val 328407"/>
            </a:avLst>
          </a:prstGeom>
          <a:solidFill>
            <a:srgbClr val="194A99"/>
          </a:solidFill>
          <a:ln/>
        </p:spPr>
      </p:sp>
      <p:sp>
        <p:nvSpPr>
          <p:cNvPr id="6" name="Shape 3"/>
          <p:cNvSpPr/>
          <p:nvPr/>
        </p:nvSpPr>
        <p:spPr>
          <a:xfrm>
            <a:off x="6178927" y="1686758"/>
            <a:ext cx="402074" cy="402074"/>
          </a:xfrm>
          <a:prstGeom prst="roundRect">
            <a:avLst>
              <a:gd name="adj" fmla="val 18672"/>
            </a:avLst>
          </a:prstGeom>
          <a:solidFill>
            <a:srgbClr val="003180"/>
          </a:solidFill>
          <a:ln w="7620">
            <a:solidFill>
              <a:srgbClr val="194A99"/>
            </a:solidFill>
            <a:prstDash val="solid"/>
          </a:ln>
        </p:spPr>
      </p:sp>
      <p:sp>
        <p:nvSpPr>
          <p:cNvPr id="7" name="Text 4"/>
          <p:cNvSpPr/>
          <p:nvPr/>
        </p:nvSpPr>
        <p:spPr>
          <a:xfrm>
            <a:off x="6318230" y="1753672"/>
            <a:ext cx="123349" cy="26812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Asar" pitchFamily="34" charset="0"/>
                <a:ea typeface="Asar" pitchFamily="34" charset="-122"/>
                <a:cs typeface="Asar" pitchFamily="34" charset="-120"/>
              </a:rPr>
              <a:t>1</a:t>
            </a:r>
            <a:endParaRPr lang="en-US" sz="2100" dirty="0"/>
          </a:p>
        </p:txBody>
      </p:sp>
      <p:sp>
        <p:nvSpPr>
          <p:cNvPr id="8" name="Text 5"/>
          <p:cNvSpPr/>
          <p:nvPr/>
        </p:nvSpPr>
        <p:spPr>
          <a:xfrm>
            <a:off x="7363063" y="1664494"/>
            <a:ext cx="2469833" cy="279321"/>
          </a:xfrm>
          <a:prstGeom prst="rect">
            <a:avLst/>
          </a:prstGeom>
          <a:noFill/>
          <a:ln/>
        </p:spPr>
        <p:txBody>
          <a:bodyPr wrap="none" lIns="0" tIns="0" rIns="0" bIns="0" rtlCol="0" anchor="t"/>
          <a:lstStyle/>
          <a:p>
            <a:pPr algn="l" indent="0" marL="0">
              <a:lnSpc>
                <a:spcPts val="2150"/>
              </a:lnSpc>
              <a:buNone/>
            </a:pPr>
            <a:r>
              <a:rPr lang="en-US" sz="1750" dirty="0">
                <a:solidFill>
                  <a:srgbClr val="E2E6E9"/>
                </a:solidFill>
                <a:latin typeface="Asar" pitchFamily="34" charset="0"/>
                <a:ea typeface="Asar" pitchFamily="34" charset="-122"/>
                <a:cs typeface="Asar" pitchFamily="34" charset="-120"/>
              </a:rPr>
              <a:t>Acceso a través de la Nube</a:t>
            </a:r>
            <a:endParaRPr lang="en-US" sz="1750" dirty="0"/>
          </a:p>
        </p:txBody>
      </p:sp>
      <p:sp>
        <p:nvSpPr>
          <p:cNvPr id="9" name="Text 6"/>
          <p:cNvSpPr/>
          <p:nvPr/>
        </p:nvSpPr>
        <p:spPr>
          <a:xfrm>
            <a:off x="7363063" y="2050971"/>
            <a:ext cx="6641782" cy="857607"/>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Asar" pitchFamily="34" charset="0"/>
                <a:ea typeface="Asar" pitchFamily="34" charset="-122"/>
                <a:cs typeface="Asar" pitchFamily="34" charset="-120"/>
              </a:rPr>
              <a:t>El software SaaS se accede a través de Internet, lo que elimina la necesidad de instalaciones locales y permite a los usuarios acceder al software desde cualquier dispositivo con conexión a Internet.</a:t>
            </a:r>
            <a:endParaRPr lang="en-US" sz="1400" dirty="0"/>
          </a:p>
        </p:txBody>
      </p:sp>
      <p:sp>
        <p:nvSpPr>
          <p:cNvPr id="10" name="Shape 7"/>
          <p:cNvSpPr/>
          <p:nvPr/>
        </p:nvSpPr>
        <p:spPr>
          <a:xfrm>
            <a:off x="6558141" y="3656528"/>
            <a:ext cx="625554" cy="22860"/>
          </a:xfrm>
          <a:prstGeom prst="roundRect">
            <a:avLst>
              <a:gd name="adj" fmla="val 328407"/>
            </a:avLst>
          </a:prstGeom>
          <a:solidFill>
            <a:srgbClr val="194A99"/>
          </a:solidFill>
          <a:ln/>
        </p:spPr>
      </p:sp>
      <p:sp>
        <p:nvSpPr>
          <p:cNvPr id="11" name="Shape 8"/>
          <p:cNvSpPr/>
          <p:nvPr/>
        </p:nvSpPr>
        <p:spPr>
          <a:xfrm>
            <a:off x="6178927" y="3466981"/>
            <a:ext cx="402074" cy="402074"/>
          </a:xfrm>
          <a:prstGeom prst="roundRect">
            <a:avLst>
              <a:gd name="adj" fmla="val 18672"/>
            </a:avLst>
          </a:prstGeom>
          <a:solidFill>
            <a:srgbClr val="003180"/>
          </a:solidFill>
          <a:ln w="7620">
            <a:solidFill>
              <a:srgbClr val="194A99"/>
            </a:solidFill>
            <a:prstDash val="solid"/>
          </a:ln>
        </p:spPr>
      </p:sp>
      <p:sp>
        <p:nvSpPr>
          <p:cNvPr id="12" name="Text 9"/>
          <p:cNvSpPr/>
          <p:nvPr/>
        </p:nvSpPr>
        <p:spPr>
          <a:xfrm>
            <a:off x="6304538" y="3533894"/>
            <a:ext cx="150733" cy="26812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Asar" pitchFamily="34" charset="0"/>
                <a:ea typeface="Asar" pitchFamily="34" charset="-122"/>
                <a:cs typeface="Asar" pitchFamily="34" charset="-120"/>
              </a:rPr>
              <a:t>2</a:t>
            </a:r>
            <a:endParaRPr lang="en-US" sz="2100" dirty="0"/>
          </a:p>
        </p:txBody>
      </p:sp>
      <p:sp>
        <p:nvSpPr>
          <p:cNvPr id="13" name="Text 10"/>
          <p:cNvSpPr/>
          <p:nvPr/>
        </p:nvSpPr>
        <p:spPr>
          <a:xfrm>
            <a:off x="7363063" y="3444716"/>
            <a:ext cx="2234327" cy="279321"/>
          </a:xfrm>
          <a:prstGeom prst="rect">
            <a:avLst/>
          </a:prstGeom>
          <a:noFill/>
          <a:ln/>
        </p:spPr>
        <p:txBody>
          <a:bodyPr wrap="none" lIns="0" tIns="0" rIns="0" bIns="0" rtlCol="0" anchor="t"/>
          <a:lstStyle/>
          <a:p>
            <a:pPr algn="l" indent="0" marL="0">
              <a:lnSpc>
                <a:spcPts val="2150"/>
              </a:lnSpc>
              <a:buNone/>
            </a:pPr>
            <a:r>
              <a:rPr lang="en-US" sz="1750" dirty="0">
                <a:solidFill>
                  <a:srgbClr val="E2E6E9"/>
                </a:solidFill>
                <a:latin typeface="Asar" pitchFamily="34" charset="0"/>
                <a:ea typeface="Asar" pitchFamily="34" charset="-122"/>
                <a:cs typeface="Asar" pitchFamily="34" charset="-120"/>
              </a:rPr>
              <a:t>Pago por Uso</a:t>
            </a:r>
            <a:endParaRPr lang="en-US" sz="1750" dirty="0"/>
          </a:p>
        </p:txBody>
      </p:sp>
      <p:sp>
        <p:nvSpPr>
          <p:cNvPr id="14" name="Text 11"/>
          <p:cNvSpPr/>
          <p:nvPr/>
        </p:nvSpPr>
        <p:spPr>
          <a:xfrm>
            <a:off x="7363063" y="3831193"/>
            <a:ext cx="6641782" cy="571738"/>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Asar" pitchFamily="34" charset="0"/>
                <a:ea typeface="Asar" pitchFamily="34" charset="-122"/>
                <a:cs typeface="Asar" pitchFamily="34" charset="-120"/>
              </a:rPr>
              <a:t>Los usuarios suelen pagar una suscripción mensual o anual por el uso del software, lo que proporciona un modelo de precios predecible y escalable.</a:t>
            </a:r>
            <a:endParaRPr lang="en-US" sz="1400" dirty="0"/>
          </a:p>
        </p:txBody>
      </p:sp>
      <p:sp>
        <p:nvSpPr>
          <p:cNvPr id="15" name="Shape 12"/>
          <p:cNvSpPr/>
          <p:nvPr/>
        </p:nvSpPr>
        <p:spPr>
          <a:xfrm>
            <a:off x="6558141" y="5150882"/>
            <a:ext cx="625554" cy="22860"/>
          </a:xfrm>
          <a:prstGeom prst="roundRect">
            <a:avLst>
              <a:gd name="adj" fmla="val 328407"/>
            </a:avLst>
          </a:prstGeom>
          <a:solidFill>
            <a:srgbClr val="194A99"/>
          </a:solidFill>
          <a:ln/>
        </p:spPr>
      </p:sp>
      <p:sp>
        <p:nvSpPr>
          <p:cNvPr id="16" name="Shape 13"/>
          <p:cNvSpPr/>
          <p:nvPr/>
        </p:nvSpPr>
        <p:spPr>
          <a:xfrm>
            <a:off x="6178927" y="4961334"/>
            <a:ext cx="402074" cy="402074"/>
          </a:xfrm>
          <a:prstGeom prst="roundRect">
            <a:avLst>
              <a:gd name="adj" fmla="val 18672"/>
            </a:avLst>
          </a:prstGeom>
          <a:solidFill>
            <a:srgbClr val="003180"/>
          </a:solidFill>
          <a:ln w="7620">
            <a:solidFill>
              <a:srgbClr val="194A99"/>
            </a:solidFill>
            <a:prstDash val="solid"/>
          </a:ln>
        </p:spPr>
      </p:sp>
      <p:sp>
        <p:nvSpPr>
          <p:cNvPr id="17" name="Text 14"/>
          <p:cNvSpPr/>
          <p:nvPr/>
        </p:nvSpPr>
        <p:spPr>
          <a:xfrm>
            <a:off x="6305252" y="5028248"/>
            <a:ext cx="149304" cy="26812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Asar" pitchFamily="34" charset="0"/>
                <a:ea typeface="Asar" pitchFamily="34" charset="-122"/>
                <a:cs typeface="Asar" pitchFamily="34" charset="-120"/>
              </a:rPr>
              <a:t>3</a:t>
            </a:r>
            <a:endParaRPr lang="en-US" sz="2100" dirty="0"/>
          </a:p>
        </p:txBody>
      </p:sp>
      <p:sp>
        <p:nvSpPr>
          <p:cNvPr id="18" name="Text 15"/>
          <p:cNvSpPr/>
          <p:nvPr/>
        </p:nvSpPr>
        <p:spPr>
          <a:xfrm>
            <a:off x="7363063" y="4939070"/>
            <a:ext cx="2637711" cy="279321"/>
          </a:xfrm>
          <a:prstGeom prst="rect">
            <a:avLst/>
          </a:prstGeom>
          <a:noFill/>
          <a:ln/>
        </p:spPr>
        <p:txBody>
          <a:bodyPr wrap="none" lIns="0" tIns="0" rIns="0" bIns="0" rtlCol="0" anchor="t"/>
          <a:lstStyle/>
          <a:p>
            <a:pPr algn="l" indent="0" marL="0">
              <a:lnSpc>
                <a:spcPts val="2150"/>
              </a:lnSpc>
              <a:buNone/>
            </a:pPr>
            <a:r>
              <a:rPr lang="en-US" sz="1750" dirty="0">
                <a:solidFill>
                  <a:srgbClr val="E2E6E9"/>
                </a:solidFill>
                <a:latin typeface="Asar" pitchFamily="34" charset="0"/>
                <a:ea typeface="Asar" pitchFamily="34" charset="-122"/>
                <a:cs typeface="Asar" pitchFamily="34" charset="-120"/>
              </a:rPr>
              <a:t>Actualizaciones Automáticas</a:t>
            </a:r>
            <a:endParaRPr lang="en-US" sz="1750" dirty="0"/>
          </a:p>
        </p:txBody>
      </p:sp>
      <p:sp>
        <p:nvSpPr>
          <p:cNvPr id="19" name="Text 16"/>
          <p:cNvSpPr/>
          <p:nvPr/>
        </p:nvSpPr>
        <p:spPr>
          <a:xfrm>
            <a:off x="7363063" y="5325547"/>
            <a:ext cx="6641782" cy="571738"/>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Asar" pitchFamily="34" charset="0"/>
                <a:ea typeface="Asar" pitchFamily="34" charset="-122"/>
                <a:cs typeface="Asar" pitchFamily="34" charset="-120"/>
              </a:rPr>
              <a:t>Los proveedores de SaaS se encargan de las actualizaciones del software, asegurando que los usuarios siempre tengan acceso a las últimas versiones y funciones.</a:t>
            </a:r>
            <a:endParaRPr lang="en-US" sz="1400" dirty="0"/>
          </a:p>
        </p:txBody>
      </p:sp>
      <p:sp>
        <p:nvSpPr>
          <p:cNvPr id="20" name="Shape 17"/>
          <p:cNvSpPr/>
          <p:nvPr/>
        </p:nvSpPr>
        <p:spPr>
          <a:xfrm>
            <a:off x="6558141" y="6645235"/>
            <a:ext cx="625554" cy="22860"/>
          </a:xfrm>
          <a:prstGeom prst="roundRect">
            <a:avLst>
              <a:gd name="adj" fmla="val 328407"/>
            </a:avLst>
          </a:prstGeom>
          <a:solidFill>
            <a:srgbClr val="194A99"/>
          </a:solidFill>
          <a:ln/>
        </p:spPr>
      </p:sp>
      <p:sp>
        <p:nvSpPr>
          <p:cNvPr id="21" name="Shape 18"/>
          <p:cNvSpPr/>
          <p:nvPr/>
        </p:nvSpPr>
        <p:spPr>
          <a:xfrm>
            <a:off x="6178927" y="6455688"/>
            <a:ext cx="402074" cy="402074"/>
          </a:xfrm>
          <a:prstGeom prst="roundRect">
            <a:avLst>
              <a:gd name="adj" fmla="val 18672"/>
            </a:avLst>
          </a:prstGeom>
          <a:solidFill>
            <a:srgbClr val="003180"/>
          </a:solidFill>
          <a:ln w="7620">
            <a:solidFill>
              <a:srgbClr val="194A99"/>
            </a:solidFill>
            <a:prstDash val="solid"/>
          </a:ln>
        </p:spPr>
      </p:sp>
      <p:sp>
        <p:nvSpPr>
          <p:cNvPr id="22" name="Text 19"/>
          <p:cNvSpPr/>
          <p:nvPr/>
        </p:nvSpPr>
        <p:spPr>
          <a:xfrm>
            <a:off x="6305133" y="6522601"/>
            <a:ext cx="149662" cy="268129"/>
          </a:xfrm>
          <a:prstGeom prst="rect">
            <a:avLst/>
          </a:prstGeom>
          <a:noFill/>
          <a:ln/>
        </p:spPr>
        <p:txBody>
          <a:bodyPr wrap="none" lIns="0" tIns="0" rIns="0" bIns="0" rtlCol="0" anchor="t"/>
          <a:lstStyle/>
          <a:p>
            <a:pPr algn="ctr" indent="0" marL="0">
              <a:lnSpc>
                <a:spcPts val="2100"/>
              </a:lnSpc>
              <a:buNone/>
            </a:pPr>
            <a:r>
              <a:rPr lang="en-US" sz="2100" dirty="0">
                <a:solidFill>
                  <a:srgbClr val="E2E6E9"/>
                </a:solidFill>
                <a:latin typeface="Asar" pitchFamily="34" charset="0"/>
                <a:ea typeface="Asar" pitchFamily="34" charset="-122"/>
                <a:cs typeface="Asar" pitchFamily="34" charset="-120"/>
              </a:rPr>
              <a:t>4</a:t>
            </a:r>
            <a:endParaRPr lang="en-US" sz="2100" dirty="0"/>
          </a:p>
        </p:txBody>
      </p:sp>
      <p:sp>
        <p:nvSpPr>
          <p:cNvPr id="23" name="Text 20"/>
          <p:cNvSpPr/>
          <p:nvPr/>
        </p:nvSpPr>
        <p:spPr>
          <a:xfrm>
            <a:off x="7363063" y="6433423"/>
            <a:ext cx="2234327" cy="279321"/>
          </a:xfrm>
          <a:prstGeom prst="rect">
            <a:avLst/>
          </a:prstGeom>
          <a:noFill/>
          <a:ln/>
        </p:spPr>
        <p:txBody>
          <a:bodyPr wrap="none" lIns="0" tIns="0" rIns="0" bIns="0" rtlCol="0" anchor="t"/>
          <a:lstStyle/>
          <a:p>
            <a:pPr algn="l" indent="0" marL="0">
              <a:lnSpc>
                <a:spcPts val="2150"/>
              </a:lnSpc>
              <a:buNone/>
            </a:pPr>
            <a:r>
              <a:rPr lang="en-US" sz="1750" dirty="0">
                <a:solidFill>
                  <a:srgbClr val="E2E6E9"/>
                </a:solidFill>
                <a:latin typeface="Asar" pitchFamily="34" charset="0"/>
                <a:ea typeface="Asar" pitchFamily="34" charset="-122"/>
                <a:cs typeface="Asar" pitchFamily="34" charset="-120"/>
              </a:rPr>
              <a:t>Atención al Cliente</a:t>
            </a:r>
            <a:endParaRPr lang="en-US" sz="1750" dirty="0"/>
          </a:p>
        </p:txBody>
      </p:sp>
      <p:sp>
        <p:nvSpPr>
          <p:cNvPr id="24" name="Text 21"/>
          <p:cNvSpPr/>
          <p:nvPr/>
        </p:nvSpPr>
        <p:spPr>
          <a:xfrm>
            <a:off x="7363063" y="6819900"/>
            <a:ext cx="6641782" cy="571738"/>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Asar" pitchFamily="34" charset="0"/>
                <a:ea typeface="Asar" pitchFamily="34" charset="-122"/>
                <a:cs typeface="Asar" pitchFamily="34" charset="-120"/>
              </a:rPr>
              <a:t>Los proveedores de SaaS suelen ofrecer asistencia técnica y atención al cliente para ayudar a los usuarios a solucionar problemas y maximizar el uso del software.</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5668"/>
          </a:xfrm>
          <a:prstGeom prst="rect">
            <a:avLst/>
          </a:prstGeom>
        </p:spPr>
      </p:pic>
      <p:sp>
        <p:nvSpPr>
          <p:cNvPr id="3" name="Text 0"/>
          <p:cNvSpPr/>
          <p:nvPr/>
        </p:nvSpPr>
        <p:spPr>
          <a:xfrm>
            <a:off x="1185029" y="3190399"/>
            <a:ext cx="4971336" cy="621268"/>
          </a:xfrm>
          <a:prstGeom prst="rect">
            <a:avLst/>
          </a:prstGeom>
          <a:noFill/>
          <a:ln/>
        </p:spPr>
        <p:txBody>
          <a:bodyPr wrap="none" lIns="0" tIns="0" rIns="0" bIns="0" rtlCol="0" anchor="t"/>
          <a:lstStyle/>
          <a:p>
            <a:pPr indent="0" marL="0">
              <a:lnSpc>
                <a:spcPts val="4850"/>
              </a:lnSpc>
              <a:buNone/>
            </a:pPr>
            <a:r>
              <a:rPr lang="en-US" sz="3900" dirty="0">
                <a:solidFill>
                  <a:srgbClr val="F5F0F0"/>
                </a:solidFill>
                <a:latin typeface="Asar" pitchFamily="34" charset="0"/>
                <a:ea typeface="Asar" pitchFamily="34" charset="-122"/>
                <a:cs typeface="Asar" pitchFamily="34" charset="-120"/>
              </a:rPr>
              <a:t>Ejemplos de SaaS</a:t>
            </a:r>
            <a:endParaRPr lang="en-US" sz="3900" dirty="0"/>
          </a:p>
        </p:txBody>
      </p:sp>
      <p:sp>
        <p:nvSpPr>
          <p:cNvPr id="4" name="Shape 1"/>
          <p:cNvSpPr/>
          <p:nvPr/>
        </p:nvSpPr>
        <p:spPr>
          <a:xfrm>
            <a:off x="1185029" y="4333518"/>
            <a:ext cx="447318" cy="447318"/>
          </a:xfrm>
          <a:prstGeom prst="roundRect">
            <a:avLst>
              <a:gd name="adj" fmla="val 18671"/>
            </a:avLst>
          </a:prstGeom>
          <a:solidFill>
            <a:srgbClr val="003180"/>
          </a:solidFill>
          <a:ln w="7620">
            <a:solidFill>
              <a:srgbClr val="194A99"/>
            </a:solidFill>
            <a:prstDash val="solid"/>
          </a:ln>
        </p:spPr>
      </p:sp>
      <p:sp>
        <p:nvSpPr>
          <p:cNvPr id="5" name="Text 2"/>
          <p:cNvSpPr/>
          <p:nvPr/>
        </p:nvSpPr>
        <p:spPr>
          <a:xfrm>
            <a:off x="1340048" y="4408051"/>
            <a:ext cx="137160" cy="29825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Asar" pitchFamily="34" charset="0"/>
                <a:ea typeface="Asar" pitchFamily="34" charset="-122"/>
                <a:cs typeface="Asar" pitchFamily="34" charset="-120"/>
              </a:rPr>
              <a:t>1</a:t>
            </a:r>
            <a:endParaRPr lang="en-US" sz="2300" dirty="0"/>
          </a:p>
        </p:txBody>
      </p:sp>
      <p:sp>
        <p:nvSpPr>
          <p:cNvPr id="6" name="Text 3"/>
          <p:cNvSpPr/>
          <p:nvPr/>
        </p:nvSpPr>
        <p:spPr>
          <a:xfrm>
            <a:off x="1831181" y="4333518"/>
            <a:ext cx="2485668" cy="310753"/>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Asar" pitchFamily="34" charset="0"/>
                <a:ea typeface="Asar" pitchFamily="34" charset="-122"/>
                <a:cs typeface="Asar" pitchFamily="34" charset="-120"/>
              </a:rPr>
              <a:t>Salesforce</a:t>
            </a:r>
            <a:endParaRPr lang="en-US" sz="1950" dirty="0"/>
          </a:p>
        </p:txBody>
      </p:sp>
      <p:sp>
        <p:nvSpPr>
          <p:cNvPr id="7" name="Text 4"/>
          <p:cNvSpPr/>
          <p:nvPr/>
        </p:nvSpPr>
        <p:spPr>
          <a:xfrm>
            <a:off x="1831181" y="4763572"/>
            <a:ext cx="5384602" cy="954405"/>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Salesforce es una plataforma SaaS que ofrece una amplia gama de soluciones de gestión de relaciones con el cliente (CRM), como gestión de ventas, marketing y servicio al cliente.</a:t>
            </a:r>
            <a:endParaRPr lang="en-US" sz="1550" dirty="0"/>
          </a:p>
        </p:txBody>
      </p:sp>
      <p:sp>
        <p:nvSpPr>
          <p:cNvPr id="8" name="Shape 5"/>
          <p:cNvSpPr/>
          <p:nvPr/>
        </p:nvSpPr>
        <p:spPr>
          <a:xfrm>
            <a:off x="7414617" y="4333518"/>
            <a:ext cx="447318" cy="447318"/>
          </a:xfrm>
          <a:prstGeom prst="roundRect">
            <a:avLst>
              <a:gd name="adj" fmla="val 18671"/>
            </a:avLst>
          </a:prstGeom>
          <a:solidFill>
            <a:srgbClr val="003180"/>
          </a:solidFill>
          <a:ln w="7620">
            <a:solidFill>
              <a:srgbClr val="194A99"/>
            </a:solidFill>
            <a:prstDash val="solid"/>
          </a:ln>
        </p:spPr>
      </p:sp>
      <p:sp>
        <p:nvSpPr>
          <p:cNvPr id="9" name="Text 6"/>
          <p:cNvSpPr/>
          <p:nvPr/>
        </p:nvSpPr>
        <p:spPr>
          <a:xfrm>
            <a:off x="7554397" y="4408051"/>
            <a:ext cx="167640" cy="29825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Asar" pitchFamily="34" charset="0"/>
                <a:ea typeface="Asar" pitchFamily="34" charset="-122"/>
                <a:cs typeface="Asar" pitchFamily="34" charset="-120"/>
              </a:rPr>
              <a:t>2</a:t>
            </a:r>
            <a:endParaRPr lang="en-US" sz="2300" dirty="0"/>
          </a:p>
        </p:txBody>
      </p:sp>
      <p:sp>
        <p:nvSpPr>
          <p:cNvPr id="10" name="Text 7"/>
          <p:cNvSpPr/>
          <p:nvPr/>
        </p:nvSpPr>
        <p:spPr>
          <a:xfrm>
            <a:off x="8060769" y="4333518"/>
            <a:ext cx="2485668" cy="310753"/>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Asar" pitchFamily="34" charset="0"/>
                <a:ea typeface="Asar" pitchFamily="34" charset="-122"/>
                <a:cs typeface="Asar" pitchFamily="34" charset="-120"/>
              </a:rPr>
              <a:t>Google Workspace</a:t>
            </a:r>
            <a:endParaRPr lang="en-US" sz="1950" dirty="0"/>
          </a:p>
        </p:txBody>
      </p:sp>
      <p:sp>
        <p:nvSpPr>
          <p:cNvPr id="11" name="Text 8"/>
          <p:cNvSpPr/>
          <p:nvPr/>
        </p:nvSpPr>
        <p:spPr>
          <a:xfrm>
            <a:off x="8060769" y="4763572"/>
            <a:ext cx="5384602" cy="954405"/>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Google Workspace es una suite de productividad SaaS que ofrece aplicaciones como Gmail, Docs, Sheets, Drive y Meet, para la colaboración y el trabajo en equipo.</a:t>
            </a:r>
            <a:endParaRPr lang="en-US" sz="1550" dirty="0"/>
          </a:p>
        </p:txBody>
      </p:sp>
      <p:sp>
        <p:nvSpPr>
          <p:cNvPr id="12" name="Shape 9"/>
          <p:cNvSpPr/>
          <p:nvPr/>
        </p:nvSpPr>
        <p:spPr>
          <a:xfrm>
            <a:off x="1185029" y="6140410"/>
            <a:ext cx="447318" cy="447318"/>
          </a:xfrm>
          <a:prstGeom prst="roundRect">
            <a:avLst>
              <a:gd name="adj" fmla="val 18671"/>
            </a:avLst>
          </a:prstGeom>
          <a:solidFill>
            <a:srgbClr val="003180"/>
          </a:solidFill>
          <a:ln w="7620">
            <a:solidFill>
              <a:srgbClr val="194A99"/>
            </a:solidFill>
            <a:prstDash val="solid"/>
          </a:ln>
        </p:spPr>
      </p:sp>
      <p:sp>
        <p:nvSpPr>
          <p:cNvPr id="13" name="Text 10"/>
          <p:cNvSpPr/>
          <p:nvPr/>
        </p:nvSpPr>
        <p:spPr>
          <a:xfrm>
            <a:off x="1325642" y="6214943"/>
            <a:ext cx="166092" cy="29825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Asar" pitchFamily="34" charset="0"/>
                <a:ea typeface="Asar" pitchFamily="34" charset="-122"/>
                <a:cs typeface="Asar" pitchFamily="34" charset="-120"/>
              </a:rPr>
              <a:t>3</a:t>
            </a:r>
            <a:endParaRPr lang="en-US" sz="2300" dirty="0"/>
          </a:p>
        </p:txBody>
      </p:sp>
      <p:sp>
        <p:nvSpPr>
          <p:cNvPr id="14" name="Text 11"/>
          <p:cNvSpPr/>
          <p:nvPr/>
        </p:nvSpPr>
        <p:spPr>
          <a:xfrm>
            <a:off x="1831181" y="6140410"/>
            <a:ext cx="2485668" cy="310753"/>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Asar" pitchFamily="34" charset="0"/>
                <a:ea typeface="Asar" pitchFamily="34" charset="-122"/>
                <a:cs typeface="Asar" pitchFamily="34" charset="-120"/>
              </a:rPr>
              <a:t>Microsoft Office 365</a:t>
            </a:r>
            <a:endParaRPr lang="en-US" sz="1950" dirty="0"/>
          </a:p>
        </p:txBody>
      </p:sp>
      <p:sp>
        <p:nvSpPr>
          <p:cNvPr id="15" name="Text 12"/>
          <p:cNvSpPr/>
          <p:nvPr/>
        </p:nvSpPr>
        <p:spPr>
          <a:xfrm>
            <a:off x="1831181" y="6570464"/>
            <a:ext cx="5384602" cy="954405"/>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Microsoft Office 365 es una suite de productividad SaaS que ofrece aplicaciones como Word, Excel, PowerPoint, Outlook y Teams, para el trabajo en equipo y la gestión de tareas.</a:t>
            </a:r>
            <a:endParaRPr lang="en-US" sz="1550" dirty="0"/>
          </a:p>
        </p:txBody>
      </p:sp>
      <p:sp>
        <p:nvSpPr>
          <p:cNvPr id="16" name="Shape 13"/>
          <p:cNvSpPr/>
          <p:nvPr/>
        </p:nvSpPr>
        <p:spPr>
          <a:xfrm>
            <a:off x="7414617" y="6140410"/>
            <a:ext cx="447318" cy="447318"/>
          </a:xfrm>
          <a:prstGeom prst="roundRect">
            <a:avLst>
              <a:gd name="adj" fmla="val 18671"/>
            </a:avLst>
          </a:prstGeom>
          <a:solidFill>
            <a:srgbClr val="003180"/>
          </a:solidFill>
          <a:ln w="7620">
            <a:solidFill>
              <a:srgbClr val="194A99"/>
            </a:solidFill>
            <a:prstDash val="solid"/>
          </a:ln>
        </p:spPr>
      </p:sp>
      <p:sp>
        <p:nvSpPr>
          <p:cNvPr id="17" name="Text 14"/>
          <p:cNvSpPr/>
          <p:nvPr/>
        </p:nvSpPr>
        <p:spPr>
          <a:xfrm>
            <a:off x="7554992" y="6214943"/>
            <a:ext cx="166449" cy="298252"/>
          </a:xfrm>
          <a:prstGeom prst="rect">
            <a:avLst/>
          </a:prstGeom>
          <a:noFill/>
          <a:ln/>
        </p:spPr>
        <p:txBody>
          <a:bodyPr wrap="none" lIns="0" tIns="0" rIns="0" bIns="0" rtlCol="0" anchor="t"/>
          <a:lstStyle/>
          <a:p>
            <a:pPr algn="ctr" indent="0" marL="0">
              <a:lnSpc>
                <a:spcPts val="2300"/>
              </a:lnSpc>
              <a:buNone/>
            </a:pPr>
            <a:r>
              <a:rPr lang="en-US" sz="2300" dirty="0">
                <a:solidFill>
                  <a:srgbClr val="E2E6E9"/>
                </a:solidFill>
                <a:latin typeface="Asar" pitchFamily="34" charset="0"/>
                <a:ea typeface="Asar" pitchFamily="34" charset="-122"/>
                <a:cs typeface="Asar" pitchFamily="34" charset="-120"/>
              </a:rPr>
              <a:t>4</a:t>
            </a:r>
            <a:endParaRPr lang="en-US" sz="2300" dirty="0"/>
          </a:p>
        </p:txBody>
      </p:sp>
      <p:sp>
        <p:nvSpPr>
          <p:cNvPr id="18" name="Text 15"/>
          <p:cNvSpPr/>
          <p:nvPr/>
        </p:nvSpPr>
        <p:spPr>
          <a:xfrm>
            <a:off x="8060769" y="6140410"/>
            <a:ext cx="2485668" cy="310753"/>
          </a:xfrm>
          <a:prstGeom prst="rect">
            <a:avLst/>
          </a:prstGeom>
          <a:noFill/>
          <a:ln/>
        </p:spPr>
        <p:txBody>
          <a:bodyPr wrap="none" lIns="0" tIns="0" rIns="0" bIns="0" rtlCol="0" anchor="t"/>
          <a:lstStyle/>
          <a:p>
            <a:pPr indent="0" marL="0">
              <a:lnSpc>
                <a:spcPts val="2400"/>
              </a:lnSpc>
              <a:buNone/>
            </a:pPr>
            <a:r>
              <a:rPr lang="en-US" sz="1950" dirty="0">
                <a:solidFill>
                  <a:srgbClr val="E2E6E9"/>
                </a:solidFill>
                <a:latin typeface="Asar" pitchFamily="34" charset="0"/>
                <a:ea typeface="Asar" pitchFamily="34" charset="-122"/>
                <a:cs typeface="Asar" pitchFamily="34" charset="-120"/>
              </a:rPr>
              <a:t>Zoom</a:t>
            </a:r>
            <a:endParaRPr lang="en-US" sz="1950" dirty="0"/>
          </a:p>
        </p:txBody>
      </p:sp>
      <p:sp>
        <p:nvSpPr>
          <p:cNvPr id="19" name="Text 16"/>
          <p:cNvSpPr/>
          <p:nvPr/>
        </p:nvSpPr>
        <p:spPr>
          <a:xfrm>
            <a:off x="8060769" y="6570464"/>
            <a:ext cx="5384602" cy="954405"/>
          </a:xfrm>
          <a:prstGeom prst="rect">
            <a:avLst/>
          </a:prstGeom>
          <a:noFill/>
          <a:ln/>
        </p:spPr>
        <p:txBody>
          <a:bodyPr wrap="square" lIns="0" tIns="0" rIns="0" bIns="0" rtlCol="0" anchor="t"/>
          <a:lstStyle/>
          <a:p>
            <a:pPr indent="0" marL="0">
              <a:lnSpc>
                <a:spcPts val="2500"/>
              </a:lnSpc>
              <a:buNone/>
            </a:pPr>
            <a:r>
              <a:rPr lang="en-US" sz="1550" dirty="0">
                <a:solidFill>
                  <a:srgbClr val="E2E6E9"/>
                </a:solidFill>
                <a:latin typeface="Asar" pitchFamily="34" charset="0"/>
                <a:ea typeface="Asar" pitchFamily="34" charset="-122"/>
                <a:cs typeface="Asar" pitchFamily="34" charset="-120"/>
              </a:rPr>
              <a:t>Zoom es una plataforma de videoconferencia SaaS que permite a los usuarios realizar videollamadas, reuniones y seminarios web.</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2024-09-18T23:31:27Z</dcterms:created>
  <dcterms:modified xsi:type="dcterms:W3CDTF">2024-09-18T23:31:27Z</dcterms:modified>
</cp:coreProperties>
</file>