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8"/>
  </p:notesMasterIdLst>
  <p:sldIdLst>
    <p:sldId id="256" r:id="rId2"/>
    <p:sldId id="313" r:id="rId3"/>
    <p:sldId id="257" r:id="rId4"/>
    <p:sldId id="311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6" r:id="rId13"/>
    <p:sldId id="271" r:id="rId14"/>
    <p:sldId id="270" r:id="rId15"/>
    <p:sldId id="272" r:id="rId16"/>
    <p:sldId id="273" r:id="rId17"/>
    <p:sldId id="276" r:id="rId18"/>
    <p:sldId id="278" r:id="rId19"/>
    <p:sldId id="279" r:id="rId20"/>
    <p:sldId id="280" r:id="rId21"/>
    <p:sldId id="282" r:id="rId22"/>
    <p:sldId id="284" r:id="rId23"/>
    <p:sldId id="285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3" r:id="rId38"/>
    <p:sldId id="304" r:id="rId39"/>
    <p:sldId id="305" r:id="rId40"/>
    <p:sldId id="308" r:id="rId41"/>
    <p:sldId id="312" r:id="rId42"/>
    <p:sldId id="314" r:id="rId43"/>
    <p:sldId id="315" r:id="rId44"/>
    <p:sldId id="316" r:id="rId45"/>
    <p:sldId id="317" r:id="rId46"/>
    <p:sldId id="310" r:id="rId47"/>
  </p:sldIdLst>
  <p:sldSz cx="9144000" cy="5143500" type="screen16x9"/>
  <p:notesSz cx="6858000" cy="9144000"/>
  <p:embeddedFontLst>
    <p:embeddedFont>
      <p:font typeface="Lato" panose="020F0502020204030203" pitchFamily="34" charset="0"/>
      <p:regular r:id="rId49"/>
      <p:bold r:id="rId50"/>
      <p:italic r:id="rId51"/>
      <p:boldItalic r:id="rId52"/>
    </p:embeddedFont>
    <p:embeddedFont>
      <p:font typeface="Playfair Display" panose="00000500000000000000" pitchFamily="2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briela" initials="G" lastIdx="1" clrIdx="0">
    <p:extLst>
      <p:ext uri="{19B8F6BF-5375-455C-9EA6-DF929625EA0E}">
        <p15:presenceInfo xmlns:p15="http://schemas.microsoft.com/office/powerpoint/2012/main" userId="Gabriel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 snapToGrid="0">
      <p:cViewPr varScale="1">
        <p:scale>
          <a:sx n="90" d="100"/>
          <a:sy n="90" d="100"/>
        </p:scale>
        <p:origin x="81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eab05a7545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eab05a7545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e8d96b434e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e8d96b434e_1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eab05a7545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eab05a7545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e8d96b434e_1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e8d96b434e_1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eab05a7545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eab05a7545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e8d96b434e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e8d96b434e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e8d96b434e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e8d96b434e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e8d96b434e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e8d96b434e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eab05a7545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eab05a7545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e8d96b434e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e8d96b434e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e8d96b434e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e8d96b434e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e8d96b434e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e8d96b434e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eab05a7545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eab05a7545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e8d96b434e_1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e8d96b434e_1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eab05a7545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eab05a7545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e8d96b434e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e8d96b434e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e8d96b434e_1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e8d96b434e_1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eab05a75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eab05a75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eab05a7545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eab05a7545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eab05a754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eab05a754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eab05a754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eab05a7545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e8d96b434e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e8d96b434e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eab05a754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eab05a754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eab05a7545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eab05a7545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eab05a754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eab05a754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eab05a7545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eab05a7545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eab05a7545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eab05a7545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eab05a7545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eab05a7545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eab05a754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eab05a754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eab05a7545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eab05a7545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eab05a7545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eab05a7545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eab05a7545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eab05a7545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eab05a7545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eab05a7545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e8d96b434e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e8d96b434e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e8d96b434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e8d96b434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e8d96b434e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e8d96b434e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e8d96b434e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e8d96b434e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e8d96b434e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e8d96b434e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" name="Google Shape;12;p2"/>
          <p:cNvCxnSpPr/>
          <p:nvPr/>
        </p:nvCxnSpPr>
        <p:spPr>
          <a:xfrm>
            <a:off x="733219" y="2235351"/>
            <a:ext cx="3852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630600" y="136800"/>
            <a:ext cx="7893000" cy="185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630600" y="3228375"/>
            <a:ext cx="7893000" cy="127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-125" y="5045700"/>
            <a:ext cx="9144000" cy="9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3" name="Google Shape;23;p4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oogle Shape;28;p5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311700" y="1417950"/>
            <a:ext cx="3999900" cy="31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2"/>
          </p:nvPr>
        </p:nvSpPr>
        <p:spPr>
          <a:xfrm>
            <a:off x="4832400" y="1417950"/>
            <a:ext cx="3999900" cy="31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Google Shape;37;p7"/>
          <p:cNvCxnSpPr/>
          <p:nvPr/>
        </p:nvCxnSpPr>
        <p:spPr>
          <a:xfrm>
            <a:off x="411044" y="1417772"/>
            <a:ext cx="3852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311700" y="1640350"/>
            <a:ext cx="2808000" cy="29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8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/>
          <p:nvPr/>
        </p:nvSpPr>
        <p:spPr>
          <a:xfrm>
            <a:off x="4572000" y="-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8" name="Google Shape;4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265500" y="1084625"/>
            <a:ext cx="4045200" cy="170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ubTitle" idx="1"/>
          </p:nvPr>
        </p:nvSpPr>
        <p:spPr>
          <a:xfrm>
            <a:off x="265500" y="2845200"/>
            <a:ext cx="4045200" cy="142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1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title" hasCustomPrompt="1"/>
          </p:nvPr>
        </p:nvSpPr>
        <p:spPr>
          <a:xfrm>
            <a:off x="586725" y="1353788"/>
            <a:ext cx="79707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>
            <a:spLocks noGrp="1"/>
          </p:cNvSpPr>
          <p:nvPr>
            <p:ph type="body" idx="1"/>
          </p:nvPr>
        </p:nvSpPr>
        <p:spPr>
          <a:xfrm>
            <a:off x="586725" y="2968388"/>
            <a:ext cx="79707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lue-gold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ctrTitle"/>
          </p:nvPr>
        </p:nvSpPr>
        <p:spPr>
          <a:xfrm>
            <a:off x="625500" y="62372"/>
            <a:ext cx="7893000" cy="90519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" dirty="0"/>
              <a:t>ETAPAS DE LA ADULTEZ</a:t>
            </a:r>
            <a:endParaRPr sz="5000" i="1" dirty="0"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1"/>
          </p:nvPr>
        </p:nvSpPr>
        <p:spPr>
          <a:xfrm>
            <a:off x="5784112" y="4028050"/>
            <a:ext cx="3709983" cy="8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" sz="1800" b="1" dirty="0">
                <a:solidFill>
                  <a:schemeClr val="tx1">
                    <a:lumMod val="95000"/>
                  </a:schemeClr>
                </a:solidFill>
                <a:latin typeface="+mn-lt"/>
              </a:rPr>
              <a:t>Prof. </a:t>
            </a:r>
            <a:r>
              <a:rPr lang="es-AR" sz="1800" b="1" dirty="0">
                <a:solidFill>
                  <a:schemeClr val="tx1">
                    <a:lumMod val="95000"/>
                  </a:schemeClr>
                </a:solidFill>
                <a:latin typeface="+mn-lt"/>
              </a:rPr>
              <a:t>L</a:t>
            </a:r>
            <a:r>
              <a:rPr lang="es" sz="1800" b="1" dirty="0">
                <a:solidFill>
                  <a:schemeClr val="tx1">
                    <a:lumMod val="95000"/>
                  </a:schemeClr>
                </a:solidFill>
                <a:latin typeface="+mn-lt"/>
              </a:rPr>
              <a:t>ic. </a:t>
            </a:r>
            <a:r>
              <a:rPr lang="es-AR" sz="1800" b="1" dirty="0">
                <a:solidFill>
                  <a:schemeClr val="tx1">
                    <a:lumMod val="95000"/>
                  </a:schemeClr>
                </a:solidFill>
                <a:latin typeface="+mn-lt"/>
              </a:rPr>
              <a:t>G</a:t>
            </a:r>
            <a:r>
              <a:rPr lang="es" sz="1800" b="1" dirty="0">
                <a:solidFill>
                  <a:schemeClr val="tx1">
                    <a:lumMod val="95000"/>
                  </a:schemeClr>
                </a:solidFill>
                <a:latin typeface="+mn-lt"/>
              </a:rPr>
              <a:t>abriela Marin</a:t>
            </a:r>
            <a:endParaRPr sz="1800" b="1" dirty="0">
              <a:solidFill>
                <a:schemeClr val="tx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5433A65-A69B-4B56-B814-EC8875F0E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87" y="967563"/>
            <a:ext cx="5454502" cy="252182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0A660FE-C824-4C4D-A0DA-15475F935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603" y="3834126"/>
            <a:ext cx="1024323" cy="102432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311700" y="107900"/>
            <a:ext cx="8520600" cy="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4080" i="1"/>
              <a:t>DESARROLLO COGNITIVO</a:t>
            </a:r>
            <a:endParaRPr sz="4080" i="1"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1"/>
          </p:nvPr>
        </p:nvSpPr>
        <p:spPr>
          <a:xfrm>
            <a:off x="119900" y="899225"/>
            <a:ext cx="8712300" cy="3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5398" lvl="0" indent="0" algn="l" rtl="0">
              <a:spcBef>
                <a:spcPts val="0"/>
              </a:spcBef>
              <a:spcAft>
                <a:spcPts val="0"/>
              </a:spcAft>
              <a:buSzPct val="135714"/>
              <a:buNone/>
            </a:pPr>
            <a:endParaRPr sz="2800" dirty="0"/>
          </a:p>
          <a:p>
            <a:pPr marL="457200" lvl="0" indent="-39306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s" sz="2800" dirty="0"/>
              <a:t>Consolida su identidad y comienza a llevar a cabo su proyecto de vida, sabe que lo que hace hoy, trascenderá en su futuro de manera negativa o positiva</a:t>
            </a:r>
            <a:endParaRPr sz="2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311700" y="59950"/>
            <a:ext cx="8520600" cy="9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i="1"/>
              <a:t>ELECCIÓN PROFESIONAL Y ESTILO DE VIDA</a:t>
            </a:r>
            <a:endParaRPr i="1"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227750" y="782350"/>
            <a:ext cx="8520600" cy="4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s" sz="2800" dirty="0"/>
              <a:t>En esta etapa desarrollan la capacidad de autonomía, resolución de problemas, conocimiento y cuidado de sí mismo.</a:t>
            </a:r>
            <a:endParaRPr sz="2800"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s" sz="2800" dirty="0"/>
              <a:t>La competitividad social, ecológica y artística además de desarrollar favorablemente la convivencia social para que el adulto joven decida planificar su proyecto de vida.</a:t>
            </a: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s" sz="2800" dirty="0"/>
              <a:t>Desarrollo laboral….</a:t>
            </a:r>
            <a:endParaRPr sz="2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350" y="152400"/>
            <a:ext cx="724742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8"/>
          <p:cNvSpPr txBox="1">
            <a:spLocks noGrp="1"/>
          </p:cNvSpPr>
          <p:nvPr>
            <p:ph type="title"/>
          </p:nvPr>
        </p:nvSpPr>
        <p:spPr>
          <a:xfrm>
            <a:off x="311700" y="107900"/>
            <a:ext cx="8520600" cy="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4080" dirty="0">
                <a:latin typeface="+mn-lt"/>
              </a:rPr>
              <a:t>DESARROLLO FAMILIAR</a:t>
            </a:r>
            <a:endParaRPr sz="4080" dirty="0">
              <a:latin typeface="+mn-lt"/>
            </a:endParaRPr>
          </a:p>
        </p:txBody>
      </p:sp>
      <p:sp>
        <p:nvSpPr>
          <p:cNvPr id="157" name="Google Shape;157;p28"/>
          <p:cNvSpPr txBox="1">
            <a:spLocks noGrp="1"/>
          </p:cNvSpPr>
          <p:nvPr>
            <p:ph type="body" idx="1"/>
          </p:nvPr>
        </p:nvSpPr>
        <p:spPr>
          <a:xfrm>
            <a:off x="959575" y="1064850"/>
            <a:ext cx="7432200" cy="40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lvl="0" indent="-39306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s" sz="2800"/>
              <a:t>En esta etapa es muy importante ya que inicia la decisión de comenzar con una familia.</a:t>
            </a:r>
            <a:endParaRPr sz="2800"/>
          </a:p>
          <a:p>
            <a:pPr marL="457200" lvl="0" indent="-39306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s" sz="2800"/>
              <a:t>En el matrimonio encuentran la satisfacción y apoyo emocional, ajustes y roles  sexuales, hábitos personales, trabajo, empleo y logros, vida social, familia, decisiones, conflictos, resolución de problemas, moral, valores e ideologías y también la paternidad una etapa única e importante.</a:t>
            </a:r>
            <a:endParaRPr sz="2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850" y="96525"/>
            <a:ext cx="3888651" cy="296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65149" y="1434825"/>
            <a:ext cx="4826452" cy="3549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9"/>
          <p:cNvSpPr txBox="1">
            <a:spLocks noGrp="1"/>
          </p:cNvSpPr>
          <p:nvPr>
            <p:ph type="title"/>
          </p:nvPr>
        </p:nvSpPr>
        <p:spPr>
          <a:xfrm>
            <a:off x="584790" y="69679"/>
            <a:ext cx="7935809" cy="8991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5400" dirty="0">
                <a:latin typeface="+mj-lt"/>
              </a:rPr>
              <a:t>ADULTO MADURO</a:t>
            </a:r>
            <a:endParaRPr sz="5400" dirty="0">
              <a:latin typeface="+mj-lt"/>
            </a:endParaRPr>
          </a:p>
        </p:txBody>
      </p:sp>
      <p:sp>
        <p:nvSpPr>
          <p:cNvPr id="163" name="Google Shape;163;p29"/>
          <p:cNvSpPr txBox="1">
            <a:spLocks noGrp="1"/>
          </p:cNvSpPr>
          <p:nvPr>
            <p:ph type="body" idx="1"/>
          </p:nvPr>
        </p:nvSpPr>
        <p:spPr>
          <a:xfrm>
            <a:off x="311700" y="1019000"/>
            <a:ext cx="8520600" cy="39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s" sz="2800" dirty="0"/>
              <a:t>Arproxim. desde los 40 a los 60-65 años.</a:t>
            </a:r>
            <a:endParaRPr sz="2800"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s" sz="2800" dirty="0"/>
              <a:t>Actualmente es una etapa de buena condición física, financiera y psicológica.</a:t>
            </a:r>
            <a:endParaRPr sz="2800"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s" sz="2800" dirty="0"/>
              <a:t>En una sociedad orientada hacia la juventud y la buena condición, las arrugas y los dolores musculares agudos, no son bienvenidas, pues indican la proximidad de la vejez.</a:t>
            </a:r>
            <a:endParaRPr sz="2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50" y="55875"/>
            <a:ext cx="3562026" cy="483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6501" y="1338300"/>
            <a:ext cx="5193725" cy="3318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3"/>
          <p:cNvSpPr txBox="1">
            <a:spLocks noGrp="1"/>
          </p:cNvSpPr>
          <p:nvPr>
            <p:ph type="title"/>
          </p:nvPr>
        </p:nvSpPr>
        <p:spPr>
          <a:xfrm>
            <a:off x="311700" y="372725"/>
            <a:ext cx="7365007" cy="6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4400" dirty="0">
                <a:latin typeface="+mn-lt"/>
              </a:rPr>
              <a:t>CAMBIOS FÍSICOS</a:t>
            </a:r>
            <a:endParaRPr sz="4400" dirty="0">
              <a:latin typeface="+mn-lt"/>
            </a:endParaRPr>
          </a:p>
        </p:txBody>
      </p:sp>
      <p:sp>
        <p:nvSpPr>
          <p:cNvPr id="185" name="Google Shape;185;p33"/>
          <p:cNvSpPr txBox="1">
            <a:spLocks noGrp="1"/>
          </p:cNvSpPr>
          <p:nvPr>
            <p:ph type="body" idx="1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➔"/>
            </a:pPr>
            <a:r>
              <a:rPr lang="es" sz="2800"/>
              <a:t>Disminución progresiva de turgencia de piel y pérdida del cabello.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➔"/>
            </a:pPr>
            <a:r>
              <a:rPr lang="es" sz="2800"/>
              <a:t>Cambios sexuales: Menopausia y Andropausia.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➔"/>
            </a:pPr>
            <a:r>
              <a:rPr lang="es" sz="2800"/>
              <a:t>Disminución de la agilidad al caminar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➔"/>
            </a:pPr>
            <a:r>
              <a:rPr lang="es" sz="2800"/>
              <a:t>Mucha gente desarrolla hipermetropía asociada a la vejez, y necesita anteojos para leer.</a:t>
            </a:r>
            <a:endParaRPr sz="28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5"/>
          <p:cNvSpPr txBox="1">
            <a:spLocks noGrp="1"/>
          </p:cNvSpPr>
          <p:nvPr>
            <p:ph type="body" idx="1"/>
          </p:nvPr>
        </p:nvSpPr>
        <p:spPr>
          <a:xfrm>
            <a:off x="329700" y="119875"/>
            <a:ext cx="8484600" cy="474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➔"/>
            </a:pPr>
            <a:r>
              <a:rPr lang="es" sz="2800"/>
              <a:t>Pérdida gradual de la audición en lo que respecta a los sonidos (presbiacusia). Es mayor en los hombres que en mujeres.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➔"/>
            </a:pPr>
            <a:r>
              <a:rPr lang="es" sz="2800"/>
              <a:t>La sensibilidad del sentido del gusto empieza a disminuir alrededor de los 50 años.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➔"/>
            </a:pPr>
            <a:r>
              <a:rPr lang="es" sz="2800"/>
              <a:t>El olfato parece sostenerse bien, es uno de los últimos sentidos que se disminuye.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➔"/>
            </a:pPr>
            <a:r>
              <a:rPr lang="es" sz="2800"/>
              <a:t>Por vida sedentaria se pierde tonicidad muscular y la fuerza disminuye en forma gradual</a:t>
            </a:r>
            <a:endParaRPr sz="2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6"/>
          <p:cNvSpPr txBox="1">
            <a:spLocks noGrp="1"/>
          </p:cNvSpPr>
          <p:nvPr>
            <p:ph type="body" idx="1"/>
          </p:nvPr>
        </p:nvSpPr>
        <p:spPr>
          <a:xfrm>
            <a:off x="311700" y="143875"/>
            <a:ext cx="8520600" cy="46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➔"/>
            </a:pPr>
            <a:r>
              <a:rPr lang="es" sz="2800"/>
              <a:t>Disminución de la función de los cartílagos (sobrepeso). Presencia de problemas artríticos.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➔"/>
            </a:pPr>
            <a:r>
              <a:rPr lang="es" sz="2800"/>
              <a:t>Hay aumento de tejido graso en abdomen.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➔"/>
            </a:pPr>
            <a:r>
              <a:rPr lang="es" sz="2800"/>
              <a:t>Los signos vitales permanecen estables, puede haber aumento de la P.A. si no hay práctica de buenos hábitos alimenticios.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➔"/>
            </a:pPr>
            <a:r>
              <a:rPr lang="es" sz="2800"/>
              <a:t>Hay angustia por la disminución del atractivo físico.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➔"/>
            </a:pPr>
            <a:r>
              <a:rPr lang="es" sz="2800"/>
              <a:t>Muchos de los problemas de salud que se originan en esta edad son debidos a la pérdida de la capacidad de reserva física.( estrés o disfunción)</a:t>
            </a:r>
            <a:endParaRPr sz="2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32F1047-C329-4FED-BCA0-528D249339A9}"/>
              </a:ext>
            </a:extLst>
          </p:cNvPr>
          <p:cNvSpPr txBox="1"/>
          <p:nvPr/>
        </p:nvSpPr>
        <p:spPr>
          <a:xfrm>
            <a:off x="127591" y="695582"/>
            <a:ext cx="879312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s-ES" sz="1800" dirty="0"/>
          </a:p>
          <a:p>
            <a:pPr algn="just"/>
            <a:r>
              <a:rPr lang="es-ES" sz="1800" dirty="0"/>
              <a:t>Evaluar las consecuencias funcionales del envejecimiento y proponer</a:t>
            </a:r>
          </a:p>
          <a:p>
            <a:pPr algn="just"/>
            <a:r>
              <a:rPr lang="es-ES" sz="1800" dirty="0"/>
              <a:t>intervenciones prácticas para mantener y mejorar la salud de los adultos mayores.</a:t>
            </a:r>
          </a:p>
          <a:p>
            <a:pPr algn="just"/>
            <a:endParaRPr lang="es-ES" sz="1800" dirty="0"/>
          </a:p>
          <a:p>
            <a:pPr algn="just"/>
            <a:r>
              <a:rPr lang="es-ES" sz="1800" dirty="0"/>
              <a:t>El objetivo es ayudar a los adultos mayores a mantener el máximo nivel funcional y la dignidad a pesar de las pérdidas físicas, sociales y psicológicas.</a:t>
            </a:r>
          </a:p>
          <a:p>
            <a:pPr algn="just"/>
            <a:endParaRPr lang="es-ES" sz="1800" dirty="0"/>
          </a:p>
          <a:p>
            <a:pPr algn="just"/>
            <a:r>
              <a:rPr lang="es-ES" sz="1800" dirty="0"/>
              <a:t> La intervención temprana puede prevenir las complicaciones de numerosos problemas de salud y ayudar a maximizar la calidad de vida.</a:t>
            </a:r>
            <a:endParaRPr lang="es-AR" sz="18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0E9F797-C046-4D9E-B467-FCB5CCB1A83F}"/>
              </a:ext>
            </a:extLst>
          </p:cNvPr>
          <p:cNvSpPr txBox="1"/>
          <p:nvPr/>
        </p:nvSpPr>
        <p:spPr>
          <a:xfrm>
            <a:off x="350874" y="233916"/>
            <a:ext cx="7272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ROL DEL ENFERMERO</a:t>
            </a:r>
            <a:endParaRPr lang="es-AR" sz="2400" dirty="0"/>
          </a:p>
        </p:txBody>
      </p:sp>
    </p:spTree>
    <p:extLst>
      <p:ext uri="{BB962C8B-B14F-4D97-AF65-F5344CB8AC3E}">
        <p14:creationId xmlns:p14="http://schemas.microsoft.com/office/powerpoint/2010/main" val="3744540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850" y="193775"/>
            <a:ext cx="4729799" cy="355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3825" y="413675"/>
            <a:ext cx="3737800" cy="3334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9"/>
          <p:cNvSpPr txBox="1">
            <a:spLocks noGrp="1"/>
          </p:cNvSpPr>
          <p:nvPr>
            <p:ph type="title"/>
          </p:nvPr>
        </p:nvSpPr>
        <p:spPr>
          <a:xfrm>
            <a:off x="311700" y="95925"/>
            <a:ext cx="8520600" cy="9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4080" i="1" dirty="0">
                <a:latin typeface="+mn-lt"/>
              </a:rPr>
              <a:t>MENOPAUSIA Y ANDROPAUSIA</a:t>
            </a:r>
            <a:endParaRPr sz="5780" i="1" dirty="0">
              <a:latin typeface="+mn-lt"/>
            </a:endParaRPr>
          </a:p>
        </p:txBody>
      </p:sp>
      <p:sp>
        <p:nvSpPr>
          <p:cNvPr id="218" name="Google Shape;218;p39"/>
          <p:cNvSpPr txBox="1">
            <a:spLocks noGrp="1"/>
          </p:cNvSpPr>
          <p:nvPr>
            <p:ph type="body" idx="1"/>
          </p:nvPr>
        </p:nvSpPr>
        <p:spPr>
          <a:xfrm>
            <a:off x="311700" y="1017825"/>
            <a:ext cx="8520600" cy="37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s" sz="2800" dirty="0"/>
              <a:t>La menopausia: ocurre cuando una mujer deja biológicamente de ovular y menstruar y no concibe hijos, aproximadamente a los 50 años, el cuerpo de la mujer experimenta cambios fisiológicos.</a:t>
            </a: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s" sz="2800" dirty="0"/>
              <a:t>Andropausia: los varones experimentan sintomas como fatiga, insomnio, problemas circulatorio, disfuncion sexual.</a:t>
            </a:r>
            <a:endParaRPr lang="es-AR" sz="28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1"/>
          <p:cNvSpPr txBox="1">
            <a:spLocks noGrp="1"/>
          </p:cNvSpPr>
          <p:nvPr>
            <p:ph type="title"/>
          </p:nvPr>
        </p:nvSpPr>
        <p:spPr>
          <a:xfrm>
            <a:off x="311700" y="118700"/>
            <a:ext cx="8520600" cy="8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4400" dirty="0">
                <a:latin typeface="+mn-lt"/>
              </a:rPr>
              <a:t>PROBLEMAS DE SALUD</a:t>
            </a:r>
            <a:endParaRPr sz="4400" dirty="0">
              <a:latin typeface="+mn-lt"/>
            </a:endParaRPr>
          </a:p>
        </p:txBody>
      </p:sp>
      <p:sp>
        <p:nvSpPr>
          <p:cNvPr id="229" name="Google Shape;229;p41"/>
          <p:cNvSpPr txBox="1">
            <a:spLocks noGrp="1"/>
          </p:cNvSpPr>
          <p:nvPr>
            <p:ph type="body" idx="1"/>
          </p:nvPr>
        </p:nvSpPr>
        <p:spPr>
          <a:xfrm>
            <a:off x="171450" y="1017800"/>
            <a:ext cx="8661000" cy="387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❖"/>
            </a:pPr>
            <a:r>
              <a:rPr lang="es" sz="2800" dirty="0"/>
              <a:t>Las enfermedades más comunes son: Asma, Bronquitis, Diabetes, Desórdenes nerviosos y mentales (depresión o irritación), Artritis, Reumatismo, Deterioro de la vista y oído, mal funcionamiento o enfermedades de los sistemas digestivo, circulatorio y génitourinario.</a:t>
            </a:r>
            <a:endParaRPr sz="2800"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❖"/>
            </a:pPr>
            <a:r>
              <a:rPr lang="es" sz="2800" dirty="0"/>
              <a:t>La hipertensión es peligrosa porque predispone a los adultos a ataques del corazón.</a:t>
            </a:r>
            <a:endParaRPr sz="28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42"/>
          <p:cNvPicPr preferRelativeResize="0"/>
          <p:nvPr/>
        </p:nvPicPr>
        <p:blipFill rotWithShape="1">
          <a:blip r:embed="rId3">
            <a:alphaModFix/>
          </a:blip>
          <a:srcRect r="-9421"/>
          <a:stretch/>
        </p:blipFill>
        <p:spPr>
          <a:xfrm>
            <a:off x="152400" y="152400"/>
            <a:ext cx="3363950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0450" y="1144525"/>
            <a:ext cx="4757478" cy="317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826850"/>
            <a:ext cx="3363949" cy="2164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6"/>
          <p:cNvSpPr txBox="1">
            <a:spLocks noGrp="1"/>
          </p:cNvSpPr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4200" dirty="0">
                <a:latin typeface="+mn-lt"/>
              </a:rPr>
              <a:t>EL ADULTO MAYOR- ANCIANO</a:t>
            </a:r>
            <a:endParaRPr sz="4200" dirty="0">
              <a:latin typeface="+mn-lt"/>
            </a:endParaRPr>
          </a:p>
        </p:txBody>
      </p:sp>
      <p:sp>
        <p:nvSpPr>
          <p:cNvPr id="259" name="Google Shape;259;p46"/>
          <p:cNvSpPr txBox="1">
            <a:spLocks noGrp="1"/>
          </p:cNvSpPr>
          <p:nvPr>
            <p:ph type="body" idx="1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★"/>
            </a:pPr>
            <a:r>
              <a:rPr lang="es" sz="2800" dirty="0"/>
              <a:t>Es la última etapa de la vida, entre la madurez y la edad senil, a partir de los </a:t>
            </a:r>
            <a:r>
              <a:rPr lang="es" sz="3200" dirty="0"/>
              <a:t>60 o 65 años.</a:t>
            </a:r>
            <a:endParaRPr sz="3200" dirty="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800" dirty="0"/>
          </a:p>
          <a:p>
            <a:pPr marL="457200" lvl="0" indent="-406400" algn="l" rtl="0">
              <a:spcBef>
                <a:spcPts val="1200"/>
              </a:spcBef>
              <a:spcAft>
                <a:spcPts val="0"/>
              </a:spcAft>
              <a:buSzPts val="2800"/>
              <a:buChar char="★"/>
            </a:pPr>
            <a:r>
              <a:rPr lang="es" sz="2800" dirty="0"/>
              <a:t>El vocablo Senil proviene del latín: Senecere que significa Envejecer.</a:t>
            </a:r>
            <a:endParaRPr sz="28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125" y="248925"/>
            <a:ext cx="8001000" cy="47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8"/>
          <p:cNvSpPr txBox="1">
            <a:spLocks noGrp="1"/>
          </p:cNvSpPr>
          <p:nvPr>
            <p:ph type="title"/>
          </p:nvPr>
        </p:nvSpPr>
        <p:spPr>
          <a:xfrm>
            <a:off x="311700" y="143875"/>
            <a:ext cx="8520600" cy="8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3380" b="0" dirty="0">
                <a:latin typeface="+mj-lt"/>
              </a:rPr>
              <a:t>ETAPAS </a:t>
            </a:r>
            <a:r>
              <a:rPr lang="es" b="0" dirty="0">
                <a:latin typeface="+mj-lt"/>
              </a:rPr>
              <a:t>CRONÓLOGICAS</a:t>
            </a:r>
            <a:r>
              <a:rPr lang="es" sz="3380" b="0" dirty="0">
                <a:latin typeface="+mj-lt"/>
              </a:rPr>
              <a:t> DEL ANCIANO</a:t>
            </a:r>
            <a:endParaRPr sz="3380" b="0" dirty="0">
              <a:latin typeface="+mj-lt"/>
            </a:endParaRPr>
          </a:p>
        </p:txBody>
      </p:sp>
      <p:sp>
        <p:nvSpPr>
          <p:cNvPr id="270" name="Google Shape;270;p48"/>
          <p:cNvSpPr txBox="1">
            <a:spLocks noGrp="1"/>
          </p:cNvSpPr>
          <p:nvPr>
            <p:ph type="body" idx="1"/>
          </p:nvPr>
        </p:nvSpPr>
        <p:spPr>
          <a:xfrm>
            <a:off x="215800" y="959150"/>
            <a:ext cx="8616600" cy="388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0800" lvl="0" indent="0" algn="l" rtl="0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" sz="2800" dirty="0">
                <a:latin typeface="+mj-lt"/>
              </a:rPr>
              <a:t>TERCERA EDAD: Comprende entre los 60- 80 años, a pesar de modificaciones biofisiológicas evidentes puede ser un individuo enérgico.</a:t>
            </a:r>
            <a:endParaRPr sz="2800" dirty="0">
              <a:latin typeface="+mj-lt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s-ES" sz="2800" dirty="0"/>
              <a:t>CUARTA EDAD: Ancianos longevos que sobrepasan los 80 años, cuyas modificaciones propias del envejecimiento los condicionan a más limitaciones.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8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800" dirty="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800" dirty="0"/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2800" dirty="0"/>
              <a:t>:</a:t>
            </a:r>
            <a:endParaRPr sz="28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9"/>
          <p:cNvSpPr txBox="1">
            <a:spLocks noGrp="1"/>
          </p:cNvSpPr>
          <p:nvPr>
            <p:ph type="body" idx="1"/>
          </p:nvPr>
        </p:nvSpPr>
        <p:spPr>
          <a:xfrm>
            <a:off x="275750" y="335700"/>
            <a:ext cx="8556600" cy="423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s" sz="2800" dirty="0"/>
              <a:t> Cada persona uno envejece a su propio ritmo.</a:t>
            </a:r>
            <a:endParaRPr sz="2800"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s" sz="2800" dirty="0"/>
              <a:t>Son irreversibles, definitivas y se presentan a lo largo del ciclo vital.</a:t>
            </a: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endParaRPr sz="2800"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s" sz="2800" dirty="0"/>
              <a:t> Las funciones del organismo se deterioran en forma gradual hasta la muerte.</a:t>
            </a:r>
            <a:endParaRPr sz="28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0"/>
          <p:cNvSpPr txBox="1">
            <a:spLocks noGrp="1"/>
          </p:cNvSpPr>
          <p:nvPr>
            <p:ph type="title"/>
          </p:nvPr>
        </p:nvSpPr>
        <p:spPr>
          <a:xfrm>
            <a:off x="311700" y="71925"/>
            <a:ext cx="8520600" cy="94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4180" dirty="0">
                <a:latin typeface="+mn-lt"/>
              </a:rPr>
              <a:t>CAMBIOS FÍSICOS</a:t>
            </a:r>
            <a:endParaRPr sz="4180" dirty="0">
              <a:latin typeface="+mn-lt"/>
            </a:endParaRPr>
          </a:p>
        </p:txBody>
      </p:sp>
      <p:sp>
        <p:nvSpPr>
          <p:cNvPr id="281" name="Google Shape;281;p50"/>
          <p:cNvSpPr txBox="1">
            <a:spLocks noGrp="1"/>
          </p:cNvSpPr>
          <p:nvPr>
            <p:ph type="body" idx="1"/>
          </p:nvPr>
        </p:nvSpPr>
        <p:spPr>
          <a:xfrm>
            <a:off x="311700" y="887225"/>
            <a:ext cx="8520600" cy="39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➔"/>
            </a:pPr>
            <a:r>
              <a:rPr lang="es" sz="2800"/>
              <a:t>Hay cambios a nivel tisular, disminuye la cantidad de agua en el cuerpo, origina mayor masa muscular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➔"/>
            </a:pPr>
            <a:r>
              <a:rPr lang="es" sz="2800"/>
              <a:t>Acumulación de tejido graso en piel.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➔"/>
            </a:pPr>
            <a:r>
              <a:rPr lang="es" sz="2800"/>
              <a:t>Sufre cambios en la constitución interna y externa.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➔"/>
            </a:pPr>
            <a:r>
              <a:rPr lang="es" sz="2800"/>
              <a:t>Se acentúan las arrugas y la calvicie.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➔"/>
            </a:pPr>
            <a:r>
              <a:rPr lang="es" sz="2800"/>
              <a:t>La mirada pierde vivacidad.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➔"/>
            </a:pPr>
            <a:r>
              <a:rPr lang="es" sz="2800"/>
              <a:t>Hay reducción de peso y talla.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➔"/>
            </a:pPr>
            <a:r>
              <a:rPr lang="es" sz="2800"/>
              <a:t>La columna vertebral se reduce en longitud por aumento  de las curvaturas.</a:t>
            </a:r>
            <a:endParaRPr sz="28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536050" cy="268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0850" y="152400"/>
            <a:ext cx="3005400" cy="20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40850" y="2400100"/>
            <a:ext cx="3454668" cy="259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4325" y="2895800"/>
            <a:ext cx="3185375" cy="209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311700" y="340828"/>
            <a:ext cx="8520600" cy="6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4080" dirty="0">
                <a:latin typeface="+mj-lt"/>
              </a:rPr>
              <a:t>ETAPAS DEL ENVEJECIMIENTO</a:t>
            </a:r>
            <a:endParaRPr sz="4080" dirty="0">
              <a:latin typeface="+mj-lt"/>
            </a:endParaRPr>
          </a:p>
        </p:txBody>
      </p:sp>
      <p:sp>
        <p:nvSpPr>
          <p:cNvPr id="75" name="Google Shape;75;p14"/>
          <p:cNvSpPr txBox="1">
            <a:spLocks noGrp="1"/>
          </p:cNvSpPr>
          <p:nvPr>
            <p:ph type="body" idx="1"/>
          </p:nvPr>
        </p:nvSpPr>
        <p:spPr>
          <a:xfrm>
            <a:off x="311700" y="1392865"/>
            <a:ext cx="8520675" cy="34427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457200" lvl="0" indent="-431024" algn="l" rtl="0">
              <a:spcBef>
                <a:spcPts val="0"/>
              </a:spcBef>
              <a:spcAft>
                <a:spcPts val="0"/>
              </a:spcAft>
              <a:buSzPct val="100000"/>
              <a:buChar char="❖"/>
            </a:pPr>
            <a:r>
              <a:rPr lang="es" sz="12751" dirty="0"/>
              <a:t>QUE ES LA ADULTEZ?</a:t>
            </a:r>
            <a:endParaRPr sz="12685" dirty="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9856" dirty="0"/>
              <a:t>Es un cambio</a:t>
            </a:r>
            <a:r>
              <a:rPr lang="es" sz="9446" dirty="0"/>
              <a:t> </a:t>
            </a:r>
            <a:r>
              <a:rPr lang="es" sz="9846" dirty="0"/>
              <a:t> importante para las personas, que es difícil de establecer los límites de este periodo.</a:t>
            </a:r>
            <a:endParaRPr sz="9846" dirty="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9846" dirty="0"/>
              <a:t>Su comienzo y su fin, dependen de muchos factores personales y ambientales.</a:t>
            </a:r>
            <a:endParaRPr sz="9846" dirty="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9846" dirty="0"/>
              <a:t>Se dividen en las siguientes etapas:</a:t>
            </a:r>
            <a:endParaRPr sz="9846" dirty="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1319" dirty="0"/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2800" dirty="0"/>
              <a:t> </a:t>
            </a:r>
            <a:endParaRPr sz="28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52"/>
          <p:cNvSpPr txBox="1">
            <a:spLocks noGrp="1"/>
          </p:cNvSpPr>
          <p:nvPr>
            <p:ph type="body" idx="1"/>
          </p:nvPr>
        </p:nvSpPr>
        <p:spPr>
          <a:xfrm>
            <a:off x="299750" y="167850"/>
            <a:ext cx="8532600" cy="47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➔"/>
            </a:pPr>
            <a:r>
              <a:rPr lang="es" sz="2800" dirty="0"/>
              <a:t>En el sistema nervioso, el cerebro disminuye de peso.</a:t>
            </a:r>
            <a:endParaRPr sz="2800"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➔"/>
            </a:pPr>
            <a:r>
              <a:rPr lang="es" sz="2800" dirty="0"/>
              <a:t>Aparición de canas.</a:t>
            </a:r>
            <a:endParaRPr sz="2800"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➔"/>
            </a:pPr>
            <a:r>
              <a:rPr lang="es" sz="2800" dirty="0"/>
              <a:t>Pérdida de dientes.</a:t>
            </a:r>
            <a:endParaRPr sz="2800"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➔"/>
            </a:pPr>
            <a:r>
              <a:rPr lang="es" sz="2800" dirty="0"/>
              <a:t>Pérdida de la agudeza visual</a:t>
            </a:r>
            <a:endParaRPr sz="2800"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➔"/>
            </a:pPr>
            <a:r>
              <a:rPr lang="es" sz="2800" dirty="0"/>
              <a:t>Función y fuerza musculares disminuyen</a:t>
            </a:r>
            <a:endParaRPr sz="2800"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➔"/>
            </a:pPr>
            <a:r>
              <a:rPr lang="es" sz="2800" dirty="0"/>
              <a:t>La estructura ósea presenta desmineralización</a:t>
            </a:r>
            <a:endParaRPr sz="2800"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➔"/>
            </a:pPr>
            <a:r>
              <a:rPr lang="es" sz="2800" dirty="0"/>
              <a:t>Las articulaciones pierden movilidad, como cambios de postura.</a:t>
            </a:r>
            <a:endParaRPr sz="28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53"/>
          <p:cNvSpPr txBox="1">
            <a:spLocks noGrp="1"/>
          </p:cNvSpPr>
          <p:nvPr>
            <p:ph type="body" idx="1"/>
          </p:nvPr>
        </p:nvSpPr>
        <p:spPr>
          <a:xfrm>
            <a:off x="94025" y="263650"/>
            <a:ext cx="8652600" cy="44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➔"/>
            </a:pPr>
            <a:r>
              <a:rPr lang="es" sz="2800"/>
              <a:t>Los reflejos se vuelven más lentos; disminución a la capacidad de respuesta a estímulos múltiples.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➔"/>
            </a:pPr>
            <a:r>
              <a:rPr lang="es" sz="2800"/>
              <a:t>La disminución de la capacidad física y lentitud son responsables del funcionamiento: gasto cardiaco y fuerza muscular.</a:t>
            </a:r>
            <a:endParaRPr sz="2800"/>
          </a:p>
        </p:txBody>
      </p:sp>
      <p:pic>
        <p:nvPicPr>
          <p:cNvPr id="300" name="Google Shape;300;p53"/>
          <p:cNvPicPr preferRelativeResize="0"/>
          <p:nvPr/>
        </p:nvPicPr>
        <p:blipFill rotWithShape="1">
          <a:blip r:embed="rId3">
            <a:alphaModFix/>
          </a:blip>
          <a:srcRect b="18903"/>
          <a:stretch/>
        </p:blipFill>
        <p:spPr>
          <a:xfrm>
            <a:off x="3744125" y="2799275"/>
            <a:ext cx="4143501" cy="216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4"/>
          <p:cNvSpPr txBox="1">
            <a:spLocks noGrp="1"/>
          </p:cNvSpPr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4080" i="1"/>
              <a:t>MODIFICACIONES COGNITIVAS</a:t>
            </a:r>
            <a:endParaRPr sz="4080" i="1"/>
          </a:p>
        </p:txBody>
      </p:sp>
      <p:sp>
        <p:nvSpPr>
          <p:cNvPr id="306" name="Google Shape;306;p54"/>
          <p:cNvSpPr txBox="1">
            <a:spLocks noGrp="1"/>
          </p:cNvSpPr>
          <p:nvPr>
            <p:ph type="body" idx="1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❖"/>
            </a:pPr>
            <a:r>
              <a:rPr lang="es" sz="2800" dirty="0"/>
              <a:t>Sus aptitudes mentales disminuyen lentamente</a:t>
            </a:r>
            <a:endParaRPr sz="2800"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❖"/>
            </a:pPr>
            <a:r>
              <a:rPr lang="es" sz="2800" dirty="0"/>
              <a:t>La memoria a corto plazo empieza su declive a los 40 años.</a:t>
            </a:r>
            <a:endParaRPr sz="2800"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❖"/>
            </a:pPr>
            <a:r>
              <a:rPr lang="es" sz="2800" dirty="0"/>
              <a:t>Memoria retrógrada</a:t>
            </a:r>
            <a:endParaRPr sz="2800"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❖"/>
            </a:pPr>
            <a:r>
              <a:rPr lang="es" sz="2800" dirty="0"/>
              <a:t>Rigidez de juicio y de ideas.</a:t>
            </a:r>
            <a:endParaRPr sz="28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004900" cy="249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2225" y="152400"/>
            <a:ext cx="3729375" cy="2492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2300" y="2797275"/>
            <a:ext cx="3934074" cy="219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96949" y="2797275"/>
            <a:ext cx="3859926" cy="219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6"/>
          <p:cNvSpPr txBox="1">
            <a:spLocks noGrp="1"/>
          </p:cNvSpPr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3780" i="1"/>
              <a:t>MODIFICACIONES  PSICOLÓGICAS</a:t>
            </a:r>
            <a:endParaRPr sz="3780" i="1"/>
          </a:p>
        </p:txBody>
      </p:sp>
      <p:sp>
        <p:nvSpPr>
          <p:cNvPr id="320" name="Google Shape;320;p56"/>
          <p:cNvSpPr txBox="1">
            <a:spLocks noGrp="1"/>
          </p:cNvSpPr>
          <p:nvPr>
            <p:ph type="body" idx="1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s" sz="2800"/>
              <a:t>A medida que envejece se exageran rasgos característicos de la personalidad.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s" sz="2800"/>
              <a:t>Temen a la repercusión que tendrá el cambio de apariencia y vigor físico, trabajo que desempeñan, posición social o atractivo social</a:t>
            </a:r>
            <a:endParaRPr sz="28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7"/>
          <p:cNvSpPr txBox="1">
            <a:spLocks noGrp="1"/>
          </p:cNvSpPr>
          <p:nvPr>
            <p:ph type="title"/>
          </p:nvPr>
        </p:nvSpPr>
        <p:spPr>
          <a:xfrm>
            <a:off x="311700" y="119900"/>
            <a:ext cx="8520600" cy="8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4080" dirty="0">
                <a:latin typeface="+mn-lt"/>
              </a:rPr>
              <a:t>MODIFICACIONES SOCIALES</a:t>
            </a:r>
            <a:endParaRPr sz="4080" dirty="0">
              <a:latin typeface="+mn-lt"/>
            </a:endParaRPr>
          </a:p>
        </p:txBody>
      </p:sp>
      <p:sp>
        <p:nvSpPr>
          <p:cNvPr id="326" name="Google Shape;326;p57"/>
          <p:cNvSpPr txBox="1">
            <a:spLocks noGrp="1"/>
          </p:cNvSpPr>
          <p:nvPr>
            <p:ph type="body" idx="1"/>
          </p:nvPr>
        </p:nvSpPr>
        <p:spPr>
          <a:xfrm>
            <a:off x="311700" y="899225"/>
            <a:ext cx="8520600" cy="40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➔"/>
            </a:pPr>
            <a:r>
              <a:rPr lang="es" sz="2800"/>
              <a:t>Pierde status laboral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➔"/>
            </a:pPr>
            <a:r>
              <a:rPr lang="es" sz="2800"/>
              <a:t>Aislamiento a consecuencia de pérdida laboral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➔"/>
            </a:pPr>
            <a:r>
              <a:rPr lang="es" sz="2800"/>
              <a:t>Restricciones de movilización, se achica el espacio físico en que se desenvuelve, pierde status y crea pesimismo ante la vida.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➔"/>
            </a:pPr>
            <a:r>
              <a:rPr lang="es" sz="2800"/>
              <a:t>Debe aprender a equilibrar independencia e interdependencia, redefiniendo roles y responsabilidades que le permitan mantener actitudes físicas y mentales</a:t>
            </a:r>
            <a:endParaRPr sz="28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50" y="152400"/>
            <a:ext cx="510385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2575" y="152400"/>
            <a:ext cx="3629025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55475" y="3200400"/>
            <a:ext cx="5286675" cy="180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0"/>
          <p:cNvSpPr txBox="1">
            <a:spLocks noGrp="1"/>
          </p:cNvSpPr>
          <p:nvPr>
            <p:ph type="title"/>
          </p:nvPr>
        </p:nvSpPr>
        <p:spPr>
          <a:xfrm>
            <a:off x="-262458" y="86400"/>
            <a:ext cx="8520600" cy="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4080" dirty="0">
                <a:latin typeface="+mn-lt"/>
              </a:rPr>
              <a:t>PÉRDIDA Y MUERTE</a:t>
            </a:r>
            <a:endParaRPr sz="4080" dirty="0">
              <a:latin typeface="+mn-lt"/>
            </a:endParaRPr>
          </a:p>
        </p:txBody>
      </p:sp>
      <p:sp>
        <p:nvSpPr>
          <p:cNvPr id="345" name="Google Shape;345;p60"/>
          <p:cNvSpPr txBox="1">
            <a:spLocks noGrp="1"/>
          </p:cNvSpPr>
          <p:nvPr>
            <p:ph type="body" idx="1"/>
          </p:nvPr>
        </p:nvSpPr>
        <p:spPr>
          <a:xfrm>
            <a:off x="311700" y="996300"/>
            <a:ext cx="8520600" cy="38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s" sz="2800"/>
              <a:t>Las grandes compensaciones a las pérdidas que causa el envejecimiento, el el adquirir conocimientos y capacidad; si dejamos de aprender e interesarnos, entonces envejecemos más rápido.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s" sz="2800"/>
              <a:t>El reto para su salud mental es la reacción ante la pérdida de sus seres queridos y amigos, quienes son elementos esenciales para su bienestar y apoyo emocional.</a:t>
            </a:r>
            <a:endParaRPr sz="28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850" y="68975"/>
            <a:ext cx="4674650" cy="274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3025" y="2895800"/>
            <a:ext cx="4980700" cy="205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33900" y="152400"/>
            <a:ext cx="3886500" cy="266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62"/>
          <p:cNvSpPr txBox="1">
            <a:spLocks noGrp="1"/>
          </p:cNvSpPr>
          <p:nvPr>
            <p:ph type="title"/>
          </p:nvPr>
        </p:nvSpPr>
        <p:spPr>
          <a:xfrm>
            <a:off x="311700" y="95925"/>
            <a:ext cx="8520600" cy="9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3400" dirty="0">
                <a:latin typeface="+mj-lt"/>
              </a:rPr>
              <a:t>POLIPATOLOGÍA DEL ADULTO MAYOR</a:t>
            </a:r>
            <a:endParaRPr sz="3400" dirty="0">
              <a:latin typeface="+mj-lt"/>
            </a:endParaRPr>
          </a:p>
        </p:txBody>
      </p:sp>
      <p:sp>
        <p:nvSpPr>
          <p:cNvPr id="358" name="Google Shape;358;p62"/>
          <p:cNvSpPr txBox="1">
            <a:spLocks noGrp="1"/>
          </p:cNvSpPr>
          <p:nvPr>
            <p:ph type="body" idx="1"/>
          </p:nvPr>
        </p:nvSpPr>
        <p:spPr>
          <a:xfrm>
            <a:off x="311700" y="863250"/>
            <a:ext cx="8520600" cy="40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dirty="0"/>
              <a:t>Enfermedades propias de la edad:</a:t>
            </a:r>
            <a:endParaRPr sz="2800" dirty="0"/>
          </a:p>
          <a:p>
            <a:pPr marL="457200" lvl="0" indent="-406400" algn="l" rtl="0">
              <a:spcBef>
                <a:spcPts val="1200"/>
              </a:spcBef>
              <a:spcAft>
                <a:spcPts val="0"/>
              </a:spcAft>
              <a:buSzPts val="2800"/>
              <a:buChar char="➔"/>
            </a:pPr>
            <a:r>
              <a:rPr lang="es" sz="2800" dirty="0"/>
              <a:t>Diabetes Mellitus</a:t>
            </a:r>
            <a:endParaRPr sz="2800"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➔"/>
            </a:pPr>
            <a:r>
              <a:rPr lang="es" sz="2800" dirty="0"/>
              <a:t>Hipertensión Arterial</a:t>
            </a:r>
            <a:endParaRPr sz="28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2800" dirty="0"/>
              <a:t>Alteraciones Fisiológicas:</a:t>
            </a:r>
            <a:endParaRPr sz="2800" dirty="0"/>
          </a:p>
          <a:p>
            <a:pPr marL="457200" lvl="0" indent="-406400" algn="l" rtl="0">
              <a:spcBef>
                <a:spcPts val="1200"/>
              </a:spcBef>
              <a:spcAft>
                <a:spcPts val="0"/>
              </a:spcAft>
              <a:buSzPts val="2800"/>
              <a:buChar char="➔"/>
            </a:pPr>
            <a:r>
              <a:rPr lang="es" sz="2800" dirty="0"/>
              <a:t>Hemorragias agudas</a:t>
            </a:r>
            <a:endParaRPr sz="2800"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➔"/>
            </a:pPr>
            <a:r>
              <a:rPr lang="es" sz="2800" dirty="0"/>
              <a:t>Desequilibrio hidroelectrolítico</a:t>
            </a:r>
            <a:endParaRPr sz="2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140D0E7-E709-4B3E-BCCC-B5FB5E41D2B5}"/>
              </a:ext>
            </a:extLst>
          </p:cNvPr>
          <p:cNvSpPr txBox="1"/>
          <p:nvPr/>
        </p:nvSpPr>
        <p:spPr>
          <a:xfrm>
            <a:off x="552892" y="1605517"/>
            <a:ext cx="849541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s-ES" sz="4000" dirty="0"/>
              <a:t>ADULTEZ TEMPRANA</a:t>
            </a:r>
          </a:p>
          <a:p>
            <a:pPr marL="742950" indent="-742950">
              <a:buAutoNum type="arabicPeriod"/>
            </a:pPr>
            <a:endParaRPr lang="es-ES" sz="4000" dirty="0"/>
          </a:p>
          <a:p>
            <a:pPr marL="742950" indent="-742950">
              <a:buAutoNum type="arabicPeriod" startAt="2"/>
            </a:pPr>
            <a:r>
              <a:rPr lang="es-AR" sz="4000" dirty="0"/>
              <a:t>ADULTO MADURO</a:t>
            </a:r>
          </a:p>
          <a:p>
            <a:endParaRPr lang="es-AR" sz="4000" dirty="0"/>
          </a:p>
          <a:p>
            <a:r>
              <a:rPr lang="es-AR" sz="4000" dirty="0"/>
              <a:t>3.  ADULTO MAYOR, ANCIANO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C0FA74C-917B-456C-8450-F322AB8E8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07" y="499731"/>
            <a:ext cx="6923447" cy="98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082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65"/>
          <p:cNvSpPr txBox="1">
            <a:spLocks noGrp="1"/>
          </p:cNvSpPr>
          <p:nvPr>
            <p:ph type="body" idx="1"/>
          </p:nvPr>
        </p:nvSpPr>
        <p:spPr>
          <a:xfrm>
            <a:off x="143875" y="251775"/>
            <a:ext cx="8688300" cy="46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/>
              <a:t>Enfermedades que predominan:</a:t>
            </a:r>
            <a:endParaRPr sz="2800"/>
          </a:p>
          <a:p>
            <a:pPr marL="457200" lvl="0" indent="-406400" algn="l" rtl="0">
              <a:spcBef>
                <a:spcPts val="1200"/>
              </a:spcBef>
              <a:spcAft>
                <a:spcPts val="0"/>
              </a:spcAft>
              <a:buSzPts val="2800"/>
              <a:buChar char="➔"/>
            </a:pPr>
            <a:r>
              <a:rPr lang="es" sz="2800"/>
              <a:t>Hipertrofia prostática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➔"/>
            </a:pPr>
            <a:r>
              <a:rPr lang="es" sz="2800"/>
              <a:t>Arteriosclerosis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➔"/>
            </a:pPr>
            <a:r>
              <a:rPr lang="es" sz="2800"/>
              <a:t>Cataratas</a:t>
            </a:r>
            <a:endParaRPr sz="28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2800"/>
              <a:t>Enfermedades Cardiacas:</a:t>
            </a:r>
            <a:endParaRPr sz="2800"/>
          </a:p>
          <a:p>
            <a:pPr marL="457200" lvl="0" indent="-406400" algn="l" rtl="0">
              <a:spcBef>
                <a:spcPts val="1200"/>
              </a:spcBef>
              <a:spcAft>
                <a:spcPts val="0"/>
              </a:spcAft>
              <a:buSzPts val="2800"/>
              <a:buChar char="➔"/>
            </a:pPr>
            <a:r>
              <a:rPr lang="es" sz="2800"/>
              <a:t>Insuficiencia cardiaca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➔"/>
            </a:pPr>
            <a:r>
              <a:rPr lang="es" sz="2800"/>
              <a:t>Angina de pecho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➔"/>
            </a:pPr>
            <a:r>
              <a:rPr lang="es" sz="2800"/>
              <a:t>Arritmias</a:t>
            </a:r>
            <a:endParaRPr sz="28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AFBB71B-47E8-4EC9-B2DD-ACD995980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27" y="103476"/>
            <a:ext cx="8878186" cy="495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501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27C90E1-CA1E-414B-9607-BCFE38C0D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3767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425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067DF68-8664-4F2A-82F4-5AFA99D99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776" y="1"/>
            <a:ext cx="7668311" cy="213714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D152E77-67E0-48C1-B394-A09475FB8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527" y="2137143"/>
            <a:ext cx="8309698" cy="291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218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4785C23-1367-423B-8189-F79756606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94" y="47625"/>
            <a:ext cx="8963246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4002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59ECCC1-A026-413C-ADC8-C69D6D6D0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14" y="148856"/>
            <a:ext cx="8854330" cy="276911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2828996-2F49-4FF0-8321-CF99E1F9A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14" y="2825957"/>
            <a:ext cx="3827721" cy="231754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D5C6D93-B1F8-41D9-9F52-5214F18C7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480" y="2825957"/>
            <a:ext cx="4054191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5471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67"/>
          <p:cNvPicPr preferRelativeResize="0"/>
          <p:nvPr/>
        </p:nvPicPr>
        <p:blipFill rotWithShape="1">
          <a:blip r:embed="rId3">
            <a:alphaModFix/>
          </a:blip>
          <a:srcRect r="89930" b="27092"/>
          <a:stretch/>
        </p:blipFill>
        <p:spPr>
          <a:xfrm>
            <a:off x="6716224" y="0"/>
            <a:ext cx="2427775" cy="393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000" y="0"/>
            <a:ext cx="670316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67"/>
          <p:cNvSpPr/>
          <p:nvPr/>
        </p:nvSpPr>
        <p:spPr>
          <a:xfrm>
            <a:off x="4978625" y="96525"/>
            <a:ext cx="2578200" cy="1375200"/>
          </a:xfrm>
          <a:prstGeom prst="wedgeEllipseCallout">
            <a:avLst>
              <a:gd name="adj1" fmla="val -53232"/>
              <a:gd name="adj2" fmla="val 4425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300"/>
              <a:t>MUCHAS GRACIAS!!!!</a:t>
            </a:r>
            <a:endParaRPr sz="2300"/>
          </a:p>
        </p:txBody>
      </p:sp>
      <p:pic>
        <p:nvPicPr>
          <p:cNvPr id="391" name="Google Shape;391;p67"/>
          <p:cNvPicPr preferRelativeResize="0"/>
          <p:nvPr/>
        </p:nvPicPr>
        <p:blipFill rotWithShape="1">
          <a:blip r:embed="rId3">
            <a:alphaModFix/>
          </a:blip>
          <a:srcRect r="89930" b="27092"/>
          <a:stretch/>
        </p:blipFill>
        <p:spPr>
          <a:xfrm>
            <a:off x="0" y="0"/>
            <a:ext cx="634325" cy="393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67"/>
          <p:cNvPicPr preferRelativeResize="0"/>
          <p:nvPr/>
        </p:nvPicPr>
        <p:blipFill rotWithShape="1">
          <a:blip r:embed="rId3">
            <a:alphaModFix/>
          </a:blip>
          <a:srcRect l="72195" t="80146"/>
          <a:stretch/>
        </p:blipFill>
        <p:spPr>
          <a:xfrm>
            <a:off x="6177725" y="3930025"/>
            <a:ext cx="2966275" cy="121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67"/>
          <p:cNvPicPr preferRelativeResize="0"/>
          <p:nvPr/>
        </p:nvPicPr>
        <p:blipFill rotWithShape="1">
          <a:blip r:embed="rId3">
            <a:alphaModFix/>
          </a:blip>
          <a:srcRect l="72195" t="80146"/>
          <a:stretch/>
        </p:blipFill>
        <p:spPr>
          <a:xfrm>
            <a:off x="0" y="3930025"/>
            <a:ext cx="540049" cy="121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489098" y="227750"/>
            <a:ext cx="8131402" cy="755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448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ADULTEZ TEMPRANA</a:t>
            </a:r>
            <a:endParaRPr sz="448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1" name="Google Shape;81;p15"/>
          <p:cNvSpPr txBox="1">
            <a:spLocks noGrp="1"/>
          </p:cNvSpPr>
          <p:nvPr>
            <p:ph type="body" idx="1"/>
          </p:nvPr>
        </p:nvSpPr>
        <p:spPr>
          <a:xfrm>
            <a:off x="95925" y="983150"/>
            <a:ext cx="8836200" cy="396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➔"/>
            </a:pPr>
            <a:r>
              <a:rPr lang="es" sz="2800" dirty="0">
                <a:solidFill>
                  <a:schemeClr val="tx1"/>
                </a:solidFill>
              </a:rPr>
              <a:t>Etapa ha dejado la adolescencia, para completar su desarrollo físico.</a:t>
            </a:r>
            <a:endParaRPr sz="2800" dirty="0">
              <a:solidFill>
                <a:schemeClr val="tx1"/>
              </a:solidFill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➔"/>
            </a:pPr>
            <a:r>
              <a:rPr lang="es" sz="2800" dirty="0">
                <a:solidFill>
                  <a:schemeClr val="tx1"/>
                </a:solidFill>
              </a:rPr>
              <a:t>Está comprendida entre los 25 y 40 años.</a:t>
            </a:r>
            <a:endParaRPr sz="2800" dirty="0">
              <a:solidFill>
                <a:schemeClr val="tx1"/>
              </a:solidFill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➔"/>
            </a:pPr>
            <a:r>
              <a:rPr lang="es" sz="2800" dirty="0"/>
              <a:t>En esta etapa de la vida, el individuo ha alcanzado la plenitud de su desarrollo biológico y psíquico.</a:t>
            </a:r>
            <a:endParaRPr sz="2800"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➔"/>
            </a:pPr>
            <a:r>
              <a:rPr lang="es" sz="2800" dirty="0"/>
              <a:t>Desarrolla un empleo, obtiene roles y responsabilidades familiares, establece una familia, tiene y cría hijos.</a:t>
            </a:r>
            <a:endParaRPr sz="2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239225" cy="263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6000" y="152400"/>
            <a:ext cx="3985201" cy="263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93050" y="2854425"/>
            <a:ext cx="3487800" cy="219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311700" y="143875"/>
            <a:ext cx="8520600" cy="8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4000" dirty="0">
                <a:latin typeface="+mj-lt"/>
              </a:rPr>
              <a:t>CARACTERÍSTICAS</a:t>
            </a:r>
            <a:endParaRPr sz="4000" dirty="0">
              <a:latin typeface="+mj-lt"/>
            </a:endParaRPr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1"/>
          </p:nvPr>
        </p:nvSpPr>
        <p:spPr>
          <a:xfrm>
            <a:off x="119900" y="797442"/>
            <a:ext cx="8712600" cy="41662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s" sz="3000" dirty="0">
                <a:highlight>
                  <a:srgbClr val="00FFFF"/>
                </a:highlight>
              </a:rPr>
              <a:t>BIOLÓGICAS</a:t>
            </a:r>
            <a:r>
              <a:rPr lang="es" sz="3000" dirty="0"/>
              <a:t>: </a:t>
            </a:r>
            <a:r>
              <a:rPr lang="es" sz="2800" dirty="0"/>
              <a:t>Están en su máximo desarrollo, son estables, produciendo seguridad, poder y dominio, alta energía y resistencia física.</a:t>
            </a:r>
            <a:endParaRPr sz="2800"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s" sz="2800" dirty="0">
                <a:highlight>
                  <a:srgbClr val="00FFFF"/>
                </a:highlight>
              </a:rPr>
              <a:t>PSICOLÓGICAS: </a:t>
            </a:r>
            <a:r>
              <a:rPr lang="es" sz="2800" dirty="0"/>
              <a:t>Logra controlar y manejar emociones,encuentra intimidad y desarrolla una mentalidad de autonomía.</a:t>
            </a:r>
            <a:endParaRPr sz="2800"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s" sz="2800" dirty="0">
                <a:highlight>
                  <a:srgbClr val="00FFFF"/>
                </a:highlight>
              </a:rPr>
              <a:t>SOCIAL</a:t>
            </a:r>
            <a:r>
              <a:rPr lang="es" sz="2800" dirty="0"/>
              <a:t>: Inicia un proyecto de vida, evoluciona su manera de acoplarse a la sociedad</a:t>
            </a:r>
            <a:endParaRPr sz="2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>
            <a:spLocks noGrp="1"/>
          </p:cNvSpPr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4080" i="1"/>
              <a:t>DESARROLLO FÍSICO</a:t>
            </a:r>
            <a:endParaRPr sz="4080" i="1"/>
          </a:p>
        </p:txBody>
      </p:sp>
      <p:sp>
        <p:nvSpPr>
          <p:cNvPr id="100" name="Google Shape;100;p18"/>
          <p:cNvSpPr txBox="1">
            <a:spLocks noGrp="1"/>
          </p:cNvSpPr>
          <p:nvPr>
            <p:ph type="body" idx="1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★"/>
            </a:pPr>
            <a:r>
              <a:rPr lang="es" sz="2800"/>
              <a:t>Goza de plena capacidad física, la fuerza muscular, la energía, los sentidos, los reflejos y la resistencia se encuentran en excelente estado, y va disminuyendo en forma paulatina hacia los 50 años, de tal forma que el desgaste físico se percibe muy poco.</a:t>
            </a:r>
            <a:endParaRPr sz="2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>
            <a:spLocks noGrp="1"/>
          </p:cNvSpPr>
          <p:nvPr>
            <p:ph type="body" idx="1"/>
          </p:nvPr>
        </p:nvSpPr>
        <p:spPr>
          <a:xfrm>
            <a:off x="311700" y="515550"/>
            <a:ext cx="8520600" cy="40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★"/>
            </a:pPr>
            <a:r>
              <a:rPr lang="es-AR" sz="2800" dirty="0"/>
              <a:t>E</a:t>
            </a:r>
            <a:r>
              <a:rPr lang="es" sz="2800" dirty="0"/>
              <a:t>n la adultez temprana son las personas más saludables de la población, suelen ser más activos y sus padecimientos físicos son menos graves y con menor frecuencia.</a:t>
            </a:r>
            <a:endParaRPr sz="2800"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★"/>
            </a:pPr>
            <a:r>
              <a:rPr lang="es" sz="2800" dirty="0"/>
              <a:t>Sin embargo, su buena salud y su buen desempeño físico en un futuro dependen altamente de los buenos hábitos que lleven a cabo ahora: Alimentación saludable, ejercicios, adicciones.</a:t>
            </a:r>
            <a:endParaRPr sz="2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ue &amp; Gold">
  <a:themeElements>
    <a:clrScheme name="Blue &amp; Gold">
      <a:dk1>
        <a:srgbClr val="FFFFFF"/>
      </a:dk1>
      <a:lt1>
        <a:srgbClr val="01AFD1"/>
      </a:lt1>
      <a:dk2>
        <a:srgbClr val="1E2D31"/>
      </a:dk2>
      <a:lt2>
        <a:srgbClr val="BFC7CA"/>
      </a:lt2>
      <a:accent1>
        <a:srgbClr val="006F85"/>
      </a:accent1>
      <a:accent2>
        <a:srgbClr val="AF4345"/>
      </a:accent2>
      <a:accent3>
        <a:srgbClr val="47D06A"/>
      </a:accent3>
      <a:accent4>
        <a:srgbClr val="F58F8F"/>
      </a:accent4>
      <a:accent5>
        <a:srgbClr val="F6CD4C"/>
      </a:accent5>
      <a:accent6>
        <a:srgbClr val="F8E71C"/>
      </a:accent6>
      <a:hlink>
        <a:srgbClr val="F6CD4C"/>
      </a:hlink>
      <a:folHlink>
        <a:srgbClr val="F6CD4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</TotalTime>
  <Words>1406</Words>
  <Application>Microsoft Office PowerPoint</Application>
  <PresentationFormat>Presentación en pantalla (16:9)</PresentationFormat>
  <Paragraphs>133</Paragraphs>
  <Slides>46</Slides>
  <Notes>39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50" baseType="lpstr">
      <vt:lpstr>Arial</vt:lpstr>
      <vt:lpstr>Lato</vt:lpstr>
      <vt:lpstr>Playfair Display</vt:lpstr>
      <vt:lpstr>Blue &amp; Gold</vt:lpstr>
      <vt:lpstr>ETAPAS DE LA ADULTEZ</vt:lpstr>
      <vt:lpstr>Presentación de PowerPoint</vt:lpstr>
      <vt:lpstr>ETAPAS DEL ENVEJECIMIENTO</vt:lpstr>
      <vt:lpstr>Presentación de PowerPoint</vt:lpstr>
      <vt:lpstr>ADULTEZ TEMPRANA</vt:lpstr>
      <vt:lpstr>Presentación de PowerPoint</vt:lpstr>
      <vt:lpstr>CARACTERÍSTICAS</vt:lpstr>
      <vt:lpstr>DESARROLLO FÍSICO</vt:lpstr>
      <vt:lpstr>Presentación de PowerPoint</vt:lpstr>
      <vt:lpstr>DESARROLLO COGNITIVO</vt:lpstr>
      <vt:lpstr>ELECCIÓN PROFESIONAL Y ESTILO DE VIDA</vt:lpstr>
      <vt:lpstr>Presentación de PowerPoint</vt:lpstr>
      <vt:lpstr>DESARROLLO FAMILIAR</vt:lpstr>
      <vt:lpstr>Presentación de PowerPoint</vt:lpstr>
      <vt:lpstr>ADULTO MADURO</vt:lpstr>
      <vt:lpstr>Presentación de PowerPoint</vt:lpstr>
      <vt:lpstr>CAMBIOS FÍSICOS</vt:lpstr>
      <vt:lpstr>Presentación de PowerPoint</vt:lpstr>
      <vt:lpstr>Presentación de PowerPoint</vt:lpstr>
      <vt:lpstr>Presentación de PowerPoint</vt:lpstr>
      <vt:lpstr>MENOPAUSIA Y ANDROPAUSIA</vt:lpstr>
      <vt:lpstr>PROBLEMAS DE SALUD</vt:lpstr>
      <vt:lpstr>Presentación de PowerPoint</vt:lpstr>
      <vt:lpstr>EL ADULTO MAYOR- ANCIANO</vt:lpstr>
      <vt:lpstr>Presentación de PowerPoint</vt:lpstr>
      <vt:lpstr>ETAPAS CRONÓLOGICAS DEL ANCIANO</vt:lpstr>
      <vt:lpstr>Presentación de PowerPoint</vt:lpstr>
      <vt:lpstr>CAMBIOS FÍSICOS</vt:lpstr>
      <vt:lpstr>Presentación de PowerPoint</vt:lpstr>
      <vt:lpstr>Presentación de PowerPoint</vt:lpstr>
      <vt:lpstr>Presentación de PowerPoint</vt:lpstr>
      <vt:lpstr>MODIFICACIONES COGNITIVAS</vt:lpstr>
      <vt:lpstr>Presentación de PowerPoint</vt:lpstr>
      <vt:lpstr>MODIFICACIONES  PSICOLÓGICAS</vt:lpstr>
      <vt:lpstr>MODIFICACIONES SOCIALES</vt:lpstr>
      <vt:lpstr>Presentación de PowerPoint</vt:lpstr>
      <vt:lpstr>PÉRDIDA Y MUERTE</vt:lpstr>
      <vt:lpstr>Presentación de PowerPoint</vt:lpstr>
      <vt:lpstr>POLIPATOLOGÍA DEL ADULTO MAYOR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ETAPAS DE LA ADULTEZ</dc:title>
  <dc:creator>Gabriela</dc:creator>
  <cp:lastModifiedBy>Gabriela</cp:lastModifiedBy>
  <cp:revision>12</cp:revision>
  <dcterms:modified xsi:type="dcterms:W3CDTF">2023-08-07T14:39:18Z</dcterms:modified>
</cp:coreProperties>
</file>