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2.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0287000" cx="18288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2.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2.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2.xml"/><Relationship Id="rId3" Type="http://schemas.openxmlformats.org/officeDocument/2006/relationships/presProps" Target="presProps2.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Option 1 - Cover photo</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jpeg"/></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11.jpeg"/></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CE8E1"/>
        </a:solidFill>
      </p:bgPr>
    </p:bg>
    <p:spTree>
      <p:nvGrpSpPr>
        <p:cNvPr id="1" name=""/>
        <p:cNvGrpSpPr/>
        <p:nvPr/>
      </p:nvGrpSpPr>
      <p:grpSpPr>
        <a:xfrm>
          <a:off x="0" y="0"/>
          <a:ext cx="0" cy="0"/>
          <a:chOff x="0" y="0"/>
          <a:chExt cx="0" cy="0"/>
        </a:xfrm>
      </p:grpSpPr>
      <p:grpSp>
        <p:nvGrpSpPr>
          <p:cNvPr name="Group 2" id="2"/>
          <p:cNvGrpSpPr/>
          <p:nvPr/>
        </p:nvGrpSpPr>
        <p:grpSpPr>
          <a:xfrm rot="0">
            <a:off x="8716172" y="1241647"/>
            <a:ext cx="7929494" cy="8284489"/>
            <a:chOff x="0" y="0"/>
            <a:chExt cx="10572658" cy="11045985"/>
          </a:xfrm>
        </p:grpSpPr>
        <p:sp>
          <p:nvSpPr>
            <p:cNvPr name="AutoShape 3" id="3"/>
            <p:cNvSpPr/>
            <p:nvPr/>
          </p:nvSpPr>
          <p:spPr>
            <a:xfrm rot="0">
              <a:off x="29647" y="9916559"/>
              <a:ext cx="9878343" cy="123422"/>
            </a:xfrm>
            <a:prstGeom prst="rect">
              <a:avLst/>
            </a:prstGeom>
            <a:solidFill>
              <a:srgbClr val="000000"/>
            </a:solidFill>
          </p:spPr>
        </p:sp>
        <p:sp>
          <p:nvSpPr>
            <p:cNvPr name="AutoShape 4" id="4"/>
            <p:cNvSpPr/>
            <p:nvPr/>
          </p:nvSpPr>
          <p:spPr>
            <a:xfrm rot="0">
              <a:off x="14669" y="4599232"/>
              <a:ext cx="9893322" cy="13621"/>
            </a:xfrm>
            <a:prstGeom prst="rect">
              <a:avLst/>
            </a:prstGeom>
            <a:solidFill>
              <a:srgbClr val="000000"/>
            </a:solidFill>
          </p:spPr>
        </p:sp>
        <p:sp>
          <p:nvSpPr>
            <p:cNvPr name="AutoShape 5" id="5"/>
            <p:cNvSpPr/>
            <p:nvPr/>
          </p:nvSpPr>
          <p:spPr>
            <a:xfrm rot="0">
              <a:off x="14669" y="1737568"/>
              <a:ext cx="9893322" cy="13621"/>
            </a:xfrm>
            <a:prstGeom prst="rect">
              <a:avLst/>
            </a:prstGeom>
            <a:solidFill>
              <a:srgbClr val="000000"/>
            </a:solidFill>
          </p:spPr>
        </p:sp>
        <p:grpSp>
          <p:nvGrpSpPr>
            <p:cNvPr name="Group 6" id="6"/>
            <p:cNvGrpSpPr>
              <a:grpSpLocks noChangeAspect="true"/>
            </p:cNvGrpSpPr>
            <p:nvPr/>
          </p:nvGrpSpPr>
          <p:grpSpPr>
            <a:xfrm rot="-5400000">
              <a:off x="508896" y="10726486"/>
              <a:ext cx="319499" cy="319499"/>
              <a:chOff x="0" y="0"/>
              <a:chExt cx="6355080" cy="6355080"/>
            </a:xfrm>
          </p:grpSpPr>
          <p:sp>
            <p:nvSpPr>
              <p:cNvPr name="Freeform 7" id="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8" id="8"/>
            <p:cNvGrpSpPr>
              <a:grpSpLocks noChangeAspect="true"/>
            </p:cNvGrpSpPr>
            <p:nvPr/>
          </p:nvGrpSpPr>
          <p:grpSpPr>
            <a:xfrm rot="-5400000">
              <a:off x="29647" y="10726486"/>
              <a:ext cx="319499" cy="319499"/>
              <a:chOff x="0" y="0"/>
              <a:chExt cx="6355080" cy="6355080"/>
            </a:xfrm>
          </p:grpSpPr>
          <p:sp>
            <p:nvSpPr>
              <p:cNvPr name="Freeform 9" id="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0" id="10"/>
            <p:cNvGrpSpPr>
              <a:grpSpLocks noChangeAspect="true"/>
            </p:cNvGrpSpPr>
            <p:nvPr/>
          </p:nvGrpSpPr>
          <p:grpSpPr>
            <a:xfrm rot="-5400000">
              <a:off x="988145" y="10726486"/>
              <a:ext cx="319499" cy="319499"/>
              <a:chOff x="0" y="0"/>
              <a:chExt cx="6355080" cy="6355080"/>
            </a:xfrm>
          </p:grpSpPr>
          <p:sp>
            <p:nvSpPr>
              <p:cNvPr name="Freeform 11" id="1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name="TextBox 12" id="12"/>
            <p:cNvSpPr txBox="true"/>
            <p:nvPr/>
          </p:nvSpPr>
          <p:spPr>
            <a:xfrm rot="0">
              <a:off x="0" y="5315165"/>
              <a:ext cx="8251309" cy="3949244"/>
            </a:xfrm>
            <a:prstGeom prst="rect">
              <a:avLst/>
            </a:prstGeom>
          </p:spPr>
          <p:txBody>
            <a:bodyPr anchor="t" rtlCol="false" tIns="0" lIns="0" bIns="0" rIns="0">
              <a:spAutoFit/>
            </a:bodyPr>
            <a:lstStyle/>
            <a:p>
              <a:pPr>
                <a:lnSpc>
                  <a:spcPts val="3428"/>
                </a:lnSpc>
              </a:pPr>
              <a:r>
                <a:rPr lang="en-US" sz="2448" spc="293">
                  <a:solidFill>
                    <a:srgbClr val="000000"/>
                  </a:solidFill>
                  <a:latin typeface="Arimo"/>
                </a:rPr>
                <a:t>Alumnos </a:t>
              </a:r>
            </a:p>
            <a:p>
              <a:pPr>
                <a:lnSpc>
                  <a:spcPts val="3428"/>
                </a:lnSpc>
              </a:pPr>
              <a:r>
                <a:rPr lang="en-US" sz="2448" spc="293">
                  <a:solidFill>
                    <a:srgbClr val="000000"/>
                  </a:solidFill>
                  <a:latin typeface="Arimo"/>
                </a:rPr>
                <a:t>Alarcón, Abril</a:t>
              </a:r>
            </a:p>
            <a:p>
              <a:pPr>
                <a:lnSpc>
                  <a:spcPts val="3428"/>
                </a:lnSpc>
              </a:pPr>
              <a:r>
                <a:rPr lang="en-US" sz="2448" spc="293">
                  <a:solidFill>
                    <a:srgbClr val="000000"/>
                  </a:solidFill>
                  <a:latin typeface="Arimo"/>
                </a:rPr>
                <a:t>Calani, Marioly</a:t>
              </a:r>
            </a:p>
            <a:p>
              <a:pPr>
                <a:lnSpc>
                  <a:spcPts val="3428"/>
                </a:lnSpc>
              </a:pPr>
              <a:r>
                <a:rPr lang="en-US" sz="2448" spc="293">
                  <a:solidFill>
                    <a:srgbClr val="000000"/>
                  </a:solidFill>
                  <a:latin typeface="Arimo"/>
                </a:rPr>
                <a:t>Daza, Rocío</a:t>
              </a:r>
            </a:p>
            <a:p>
              <a:pPr>
                <a:lnSpc>
                  <a:spcPts val="3428"/>
                </a:lnSpc>
              </a:pPr>
              <a:r>
                <a:rPr lang="en-US" sz="2448" spc="293">
                  <a:solidFill>
                    <a:srgbClr val="000000"/>
                  </a:solidFill>
                  <a:latin typeface="Arimo"/>
                </a:rPr>
                <a:t>Flores López, Jaime</a:t>
              </a:r>
            </a:p>
            <a:p>
              <a:pPr>
                <a:lnSpc>
                  <a:spcPts val="3428"/>
                </a:lnSpc>
              </a:pPr>
              <a:r>
                <a:rPr lang="en-US" sz="2448" spc="293">
                  <a:solidFill>
                    <a:srgbClr val="000000"/>
                  </a:solidFill>
                  <a:latin typeface="Arimo"/>
                </a:rPr>
                <a:t>Flores Pérez, Giselle</a:t>
              </a:r>
            </a:p>
            <a:p>
              <a:pPr>
                <a:lnSpc>
                  <a:spcPts val="3428"/>
                </a:lnSpc>
              </a:pPr>
              <a:r>
                <a:rPr lang="en-US" sz="2448" spc="293">
                  <a:solidFill>
                    <a:srgbClr val="000000"/>
                  </a:solidFill>
                  <a:latin typeface="Arimo"/>
                </a:rPr>
                <a:t>Profesor:Lic. Gustavo Valentin</a:t>
              </a:r>
            </a:p>
          </p:txBody>
        </p:sp>
        <p:sp>
          <p:nvSpPr>
            <p:cNvPr name="TextBox 13" id="13"/>
            <p:cNvSpPr txBox="true"/>
            <p:nvPr/>
          </p:nvSpPr>
          <p:spPr>
            <a:xfrm rot="0">
              <a:off x="14669" y="2387070"/>
              <a:ext cx="10557990" cy="1492837"/>
            </a:xfrm>
            <a:prstGeom prst="rect">
              <a:avLst/>
            </a:prstGeom>
          </p:spPr>
          <p:txBody>
            <a:bodyPr anchor="t" rtlCol="false" tIns="0" lIns="0" bIns="0" rIns="0">
              <a:spAutoFit/>
            </a:bodyPr>
            <a:lstStyle/>
            <a:p>
              <a:pPr>
                <a:lnSpc>
                  <a:spcPts val="8508"/>
                </a:lnSpc>
              </a:pPr>
              <a:r>
                <a:rPr lang="en-US" sz="7665" spc="122">
                  <a:solidFill>
                    <a:srgbClr val="000000"/>
                  </a:solidFill>
                  <a:latin typeface="Montserrat Classic"/>
                </a:rPr>
                <a:t>NEUMONÍA </a:t>
              </a:r>
            </a:p>
          </p:txBody>
        </p:sp>
        <p:sp>
          <p:nvSpPr>
            <p:cNvPr name="TextBox 14" id="14"/>
            <p:cNvSpPr txBox="true"/>
            <p:nvPr/>
          </p:nvSpPr>
          <p:spPr>
            <a:xfrm rot="0">
              <a:off x="29647" y="-57150"/>
              <a:ext cx="8221662" cy="1109944"/>
            </a:xfrm>
            <a:prstGeom prst="rect">
              <a:avLst/>
            </a:prstGeom>
          </p:spPr>
          <p:txBody>
            <a:bodyPr anchor="t" rtlCol="false" tIns="0" lIns="0" bIns="0" rIns="0">
              <a:spAutoFit/>
            </a:bodyPr>
            <a:lstStyle/>
            <a:p>
              <a:pPr>
                <a:lnSpc>
                  <a:spcPts val="3428"/>
                </a:lnSpc>
              </a:pPr>
              <a:r>
                <a:rPr lang="en-US" sz="2448" spc="293">
                  <a:solidFill>
                    <a:srgbClr val="000000"/>
                  </a:solidFill>
                  <a:latin typeface="Arimo Bold"/>
                </a:rPr>
                <a:t>Esc. Superior de enfermería Cecilia Grierson.</a:t>
              </a:r>
            </a:p>
          </p:txBody>
        </p:sp>
      </p:grpSp>
      <p:sp>
        <p:nvSpPr>
          <p:cNvPr name="Freeform 15" id="15"/>
          <p:cNvSpPr/>
          <p:nvPr/>
        </p:nvSpPr>
        <p:spPr>
          <a:xfrm flipH="false" flipV="false" rot="0">
            <a:off x="0" y="0"/>
            <a:ext cx="8339052" cy="10287000"/>
          </a:xfrm>
          <a:custGeom>
            <a:avLst/>
            <a:gdLst/>
            <a:ahLst/>
            <a:cxnLst/>
            <a:rect r="r" b="b" t="t" l="l"/>
            <a:pathLst>
              <a:path h="10287000" w="8339052">
                <a:moveTo>
                  <a:pt x="0" y="0"/>
                </a:moveTo>
                <a:lnTo>
                  <a:pt x="8339052" y="0"/>
                </a:lnTo>
                <a:lnTo>
                  <a:pt x="8339052" y="10287000"/>
                </a:lnTo>
                <a:lnTo>
                  <a:pt x="0" y="10287000"/>
                </a:lnTo>
                <a:lnTo>
                  <a:pt x="0" y="0"/>
                </a:lnTo>
                <a:close/>
              </a:path>
            </a:pathLst>
          </a:custGeom>
          <a:blipFill>
            <a:blip r:embed="rId3"/>
            <a:stretch>
              <a:fillRect l="-11679" t="0" r="-11679" b="0"/>
            </a:stretch>
          </a:blipFill>
        </p:spPr>
      </p:sp>
      <p:sp>
        <p:nvSpPr>
          <p:cNvPr name="Freeform 16" id="16"/>
          <p:cNvSpPr/>
          <p:nvPr/>
        </p:nvSpPr>
        <p:spPr>
          <a:xfrm flipH="false" flipV="false" rot="0">
            <a:off x="14869345" y="5143500"/>
            <a:ext cx="3552641" cy="3552641"/>
          </a:xfrm>
          <a:custGeom>
            <a:avLst/>
            <a:gdLst/>
            <a:ahLst/>
            <a:cxnLst/>
            <a:rect r="r" b="b" t="t" l="l"/>
            <a:pathLst>
              <a:path h="3552641" w="3552641">
                <a:moveTo>
                  <a:pt x="0" y="0"/>
                </a:moveTo>
                <a:lnTo>
                  <a:pt x="3552641" y="0"/>
                </a:lnTo>
                <a:lnTo>
                  <a:pt x="3552641" y="3552641"/>
                </a:lnTo>
                <a:lnTo>
                  <a:pt x="0" y="3552641"/>
                </a:lnTo>
                <a:lnTo>
                  <a:pt x="0" y="0"/>
                </a:lnTo>
                <a:close/>
              </a:path>
            </a:pathLst>
          </a:custGeom>
          <a:blipFill>
            <a:blip r:embed="rId4">
              <a:alphaModFix amt="29000"/>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CCE8E1"/>
        </a:solidFill>
      </p:bgPr>
    </p:bg>
    <p:spTree>
      <p:nvGrpSpPr>
        <p:cNvPr id="1" name=""/>
        <p:cNvGrpSpPr/>
        <p:nvPr/>
      </p:nvGrpSpPr>
      <p:grpSpPr>
        <a:xfrm>
          <a:off x="0" y="0"/>
          <a:ext cx="0" cy="0"/>
          <a:chOff x="0" y="0"/>
          <a:chExt cx="0" cy="0"/>
        </a:xfrm>
      </p:grpSpPr>
      <p:sp>
        <p:nvSpPr>
          <p:cNvPr name="AutoShape 2" id="2"/>
          <p:cNvSpPr/>
          <p:nvPr/>
        </p:nvSpPr>
        <p:spPr>
          <a:xfrm rot="0">
            <a:off x="17055241" y="-114300"/>
            <a:ext cx="9525" cy="10675512"/>
          </a:xfrm>
          <a:prstGeom prst="rect">
            <a:avLst/>
          </a:prstGeom>
          <a:solidFill>
            <a:srgbClr val="000000"/>
          </a:solidFill>
        </p:spPr>
      </p:sp>
      <p:sp>
        <p:nvSpPr>
          <p:cNvPr name="AutoShape 3" id="3"/>
          <p:cNvSpPr/>
          <p:nvPr/>
        </p:nvSpPr>
        <p:spPr>
          <a:xfrm rot="0">
            <a:off x="8173681" y="2090355"/>
            <a:ext cx="7498631" cy="9812"/>
          </a:xfrm>
          <a:prstGeom prst="rect">
            <a:avLst/>
          </a:prstGeom>
          <a:solidFill>
            <a:srgbClr val="000000"/>
          </a:solidFill>
        </p:spPr>
      </p:sp>
      <p:sp>
        <p:nvSpPr>
          <p:cNvPr name="Freeform 4" id="4"/>
          <p:cNvSpPr/>
          <p:nvPr/>
        </p:nvSpPr>
        <p:spPr>
          <a:xfrm flipH="false" flipV="false" rot="0">
            <a:off x="1564248" y="2375865"/>
            <a:ext cx="5735615" cy="5695181"/>
          </a:xfrm>
          <a:custGeom>
            <a:avLst/>
            <a:gdLst/>
            <a:ahLst/>
            <a:cxnLst/>
            <a:rect r="r" b="b" t="t" l="l"/>
            <a:pathLst>
              <a:path h="5695181" w="5735615">
                <a:moveTo>
                  <a:pt x="0" y="0"/>
                </a:moveTo>
                <a:lnTo>
                  <a:pt x="5735616" y="0"/>
                </a:lnTo>
                <a:lnTo>
                  <a:pt x="5735616" y="5695181"/>
                </a:lnTo>
                <a:lnTo>
                  <a:pt x="0" y="5695181"/>
                </a:lnTo>
                <a:lnTo>
                  <a:pt x="0" y="0"/>
                </a:lnTo>
                <a:close/>
              </a:path>
            </a:pathLst>
          </a:custGeom>
          <a:blipFill>
            <a:blip r:embed="rId2"/>
            <a:stretch>
              <a:fillRect l="-19152" t="0" r="-29654" b="0"/>
            </a:stretch>
          </a:blipFill>
        </p:spPr>
      </p:sp>
      <p:sp>
        <p:nvSpPr>
          <p:cNvPr name="TextBox 5" id="5"/>
          <p:cNvSpPr txBox="true"/>
          <p:nvPr/>
        </p:nvSpPr>
        <p:spPr>
          <a:xfrm rot="0">
            <a:off x="8173681" y="279444"/>
            <a:ext cx="7147404" cy="1482483"/>
          </a:xfrm>
          <a:prstGeom prst="rect">
            <a:avLst/>
          </a:prstGeom>
        </p:spPr>
        <p:txBody>
          <a:bodyPr anchor="t" rtlCol="false" tIns="0" lIns="0" bIns="0" rIns="0">
            <a:spAutoFit/>
          </a:bodyPr>
          <a:lstStyle/>
          <a:p>
            <a:pPr>
              <a:lnSpc>
                <a:spcPts val="5717"/>
              </a:lnSpc>
            </a:pPr>
            <a:r>
              <a:rPr lang="en-US" sz="5150" spc="82">
                <a:solidFill>
                  <a:srgbClr val="000000"/>
                </a:solidFill>
                <a:latin typeface="Montserrat Classic"/>
              </a:rPr>
              <a:t>Tratamiento Terapéutico </a:t>
            </a:r>
          </a:p>
        </p:txBody>
      </p:sp>
      <p:sp>
        <p:nvSpPr>
          <p:cNvPr name="TextBox 6" id="6"/>
          <p:cNvSpPr txBox="true"/>
          <p:nvPr/>
        </p:nvSpPr>
        <p:spPr>
          <a:xfrm rot="0">
            <a:off x="7623714" y="2347817"/>
            <a:ext cx="9106198" cy="6984489"/>
          </a:xfrm>
          <a:prstGeom prst="rect">
            <a:avLst/>
          </a:prstGeom>
        </p:spPr>
        <p:txBody>
          <a:bodyPr anchor="t" rtlCol="false" tIns="0" lIns="0" bIns="0" rIns="0">
            <a:spAutoFit/>
          </a:bodyPr>
          <a:lstStyle/>
          <a:p>
            <a:pPr>
              <a:lnSpc>
                <a:spcPts val="4648"/>
              </a:lnSpc>
            </a:pPr>
            <a:r>
              <a:rPr lang="en-US" sz="3320" spc="398">
                <a:solidFill>
                  <a:srgbClr val="000000"/>
                </a:solidFill>
                <a:latin typeface="Arimo"/>
              </a:rPr>
              <a:t>Tratamiento de la neumonía vírica</a:t>
            </a:r>
          </a:p>
          <a:p>
            <a:pPr marL="716855" indent="-358428" lvl="1">
              <a:lnSpc>
                <a:spcPts val="4648"/>
              </a:lnSpc>
              <a:buFont typeface="Arial"/>
              <a:buChar char="•"/>
            </a:pPr>
            <a:r>
              <a:rPr lang="en-US" sz="3320" spc="398">
                <a:solidFill>
                  <a:srgbClr val="000000"/>
                </a:solidFill>
                <a:latin typeface="Arimo"/>
              </a:rPr>
              <a:t>H</a:t>
            </a:r>
            <a:r>
              <a:rPr lang="en-US" sz="3320" spc="398">
                <a:solidFill>
                  <a:srgbClr val="000000"/>
                </a:solidFill>
                <a:latin typeface="Arimo"/>
              </a:rPr>
              <a:t>idratación</a:t>
            </a:r>
          </a:p>
          <a:p>
            <a:pPr marL="716855" indent="-358428" lvl="1">
              <a:lnSpc>
                <a:spcPts val="4648"/>
              </a:lnSpc>
              <a:buFont typeface="Arial"/>
              <a:buChar char="•"/>
            </a:pPr>
            <a:r>
              <a:rPr lang="en-US" sz="3320" spc="398">
                <a:solidFill>
                  <a:srgbClr val="000000"/>
                </a:solidFill>
                <a:latin typeface="Arimo"/>
              </a:rPr>
              <a:t>Administrar antipiréticos</a:t>
            </a:r>
          </a:p>
          <a:p>
            <a:pPr marL="716855" indent="-358428" lvl="1">
              <a:lnSpc>
                <a:spcPts val="4648"/>
              </a:lnSpc>
              <a:buFont typeface="Arial"/>
              <a:buChar char="•"/>
            </a:pPr>
            <a:r>
              <a:rPr lang="en-US" sz="3320" spc="398">
                <a:solidFill>
                  <a:srgbClr val="000000"/>
                </a:solidFill>
                <a:latin typeface="Arimo"/>
              </a:rPr>
              <a:t>Inhalaciones húmedas y calientes útiles para aliviar la irritación bronquial</a:t>
            </a:r>
          </a:p>
          <a:p>
            <a:pPr marL="716855" indent="-358428" lvl="1">
              <a:lnSpc>
                <a:spcPts val="4648"/>
              </a:lnSpc>
              <a:buFont typeface="Arial"/>
              <a:buChar char="•"/>
            </a:pPr>
            <a:r>
              <a:rPr lang="en-US" sz="3320" spc="398">
                <a:solidFill>
                  <a:srgbClr val="000000"/>
                </a:solidFill>
                <a:latin typeface="Arimo"/>
              </a:rPr>
              <a:t>Antihistamínicos que sean eficaces para reducir estornudos y la rinorrea</a:t>
            </a:r>
          </a:p>
          <a:p>
            <a:pPr marL="716855" indent="-358428" lvl="1">
              <a:lnSpc>
                <a:spcPts val="4648"/>
              </a:lnSpc>
              <a:buFont typeface="Arial"/>
              <a:buChar char="•"/>
            </a:pPr>
            <a:r>
              <a:rPr lang="en-US" sz="3320" spc="398">
                <a:solidFill>
                  <a:srgbClr val="000000"/>
                </a:solidFill>
                <a:latin typeface="Arimo"/>
              </a:rPr>
              <a:t>Descongestionantes nasales</a:t>
            </a:r>
          </a:p>
          <a:p>
            <a:pPr marL="716855" indent="-358428" lvl="1">
              <a:lnSpc>
                <a:spcPts val="4648"/>
              </a:lnSpc>
              <a:buFont typeface="Arial"/>
              <a:buChar char="•"/>
            </a:pPr>
            <a:r>
              <a:rPr lang="en-US" sz="3320" spc="398">
                <a:solidFill>
                  <a:srgbClr val="000000"/>
                </a:solidFill>
                <a:latin typeface="Arimo"/>
              </a:rPr>
              <a:t>En caso de hipoxemia, se proporciona oxigeno</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CCE8E1"/>
        </a:solidFill>
      </p:bgPr>
    </p:bg>
    <p:spTree>
      <p:nvGrpSpPr>
        <p:cNvPr id="1" name=""/>
        <p:cNvGrpSpPr/>
        <p:nvPr/>
      </p:nvGrpSpPr>
      <p:grpSpPr>
        <a:xfrm>
          <a:off x="0" y="0"/>
          <a:ext cx="0" cy="0"/>
          <a:chOff x="0" y="0"/>
          <a:chExt cx="0" cy="0"/>
        </a:xfrm>
      </p:grpSpPr>
      <p:sp>
        <p:nvSpPr>
          <p:cNvPr name="AutoShape 2" id="2"/>
          <p:cNvSpPr/>
          <p:nvPr/>
        </p:nvSpPr>
        <p:spPr>
          <a:xfrm rot="-5400000">
            <a:off x="4866960" y="3249857"/>
            <a:ext cx="9752" cy="5610849"/>
          </a:xfrm>
          <a:prstGeom prst="rect">
            <a:avLst/>
          </a:prstGeom>
          <a:solidFill>
            <a:srgbClr val="000000"/>
          </a:solidFill>
        </p:spPr>
      </p:sp>
      <p:sp>
        <p:nvSpPr>
          <p:cNvPr name="AutoShape 3" id="3"/>
          <p:cNvSpPr/>
          <p:nvPr/>
        </p:nvSpPr>
        <p:spPr>
          <a:xfrm rot="0">
            <a:off x="2066412" y="1786136"/>
            <a:ext cx="12861793" cy="9525"/>
          </a:xfrm>
          <a:prstGeom prst="rect">
            <a:avLst/>
          </a:prstGeom>
          <a:solidFill>
            <a:srgbClr val="000000"/>
          </a:solidFill>
        </p:spPr>
      </p:sp>
      <p:sp>
        <p:nvSpPr>
          <p:cNvPr name="AutoShape 4" id="4"/>
          <p:cNvSpPr/>
          <p:nvPr/>
        </p:nvSpPr>
        <p:spPr>
          <a:xfrm rot="0">
            <a:off x="2066412" y="484638"/>
            <a:ext cx="12861793" cy="55361"/>
          </a:xfrm>
          <a:prstGeom prst="rect">
            <a:avLst/>
          </a:prstGeom>
          <a:solidFill>
            <a:srgbClr val="000000"/>
          </a:solidFill>
        </p:spPr>
      </p:sp>
      <p:grpSp>
        <p:nvGrpSpPr>
          <p:cNvPr name="Group 5" id="5"/>
          <p:cNvGrpSpPr/>
          <p:nvPr/>
        </p:nvGrpSpPr>
        <p:grpSpPr>
          <a:xfrm rot="0">
            <a:off x="2066412" y="2024261"/>
            <a:ext cx="6430896" cy="3753578"/>
            <a:chOff x="0" y="0"/>
            <a:chExt cx="8574529" cy="5004770"/>
          </a:xfrm>
        </p:grpSpPr>
        <p:sp>
          <p:nvSpPr>
            <p:cNvPr name="TextBox 6" id="6"/>
            <p:cNvSpPr txBox="true"/>
            <p:nvPr/>
          </p:nvSpPr>
          <p:spPr>
            <a:xfrm rot="0">
              <a:off x="0" y="1859825"/>
              <a:ext cx="8574529" cy="3144945"/>
            </a:xfrm>
            <a:prstGeom prst="rect">
              <a:avLst/>
            </a:prstGeom>
          </p:spPr>
          <p:txBody>
            <a:bodyPr anchor="t" rtlCol="false" tIns="0" lIns="0" bIns="0" rIns="0">
              <a:spAutoFit/>
            </a:bodyPr>
            <a:lstStyle/>
            <a:p>
              <a:pPr>
                <a:lnSpc>
                  <a:spcPts val="3186"/>
                </a:lnSpc>
              </a:pPr>
              <a:r>
                <a:rPr lang="en-US" sz="1991" spc="39">
                  <a:solidFill>
                    <a:srgbClr val="000000"/>
                  </a:solidFill>
                  <a:latin typeface="Arimo"/>
                </a:rPr>
                <a:t> son complicaciones graves de la neumonía  que se observa en personas que recibieron tratamiento inadecuado o tardío. Cuando el microorganismo infectante es resistente al tratamiento, o si la paciente esta inmunodeprimido.</a:t>
              </a:r>
            </a:p>
            <a:p>
              <a:pPr algn="l" marL="0" indent="0" lvl="0">
                <a:lnSpc>
                  <a:spcPts val="3186"/>
                </a:lnSpc>
                <a:spcBef>
                  <a:spcPct val="0"/>
                </a:spcBef>
              </a:pPr>
            </a:p>
          </p:txBody>
        </p:sp>
        <p:sp>
          <p:nvSpPr>
            <p:cNvPr name="TextBox 7" id="7"/>
            <p:cNvSpPr txBox="true"/>
            <p:nvPr/>
          </p:nvSpPr>
          <p:spPr>
            <a:xfrm rot="0">
              <a:off x="0" y="572490"/>
              <a:ext cx="7847181" cy="1012462"/>
            </a:xfrm>
            <a:prstGeom prst="rect">
              <a:avLst/>
            </a:prstGeom>
          </p:spPr>
          <p:txBody>
            <a:bodyPr anchor="t" rtlCol="false" tIns="0" lIns="0" bIns="0" rIns="0">
              <a:spAutoFit/>
            </a:bodyPr>
            <a:lstStyle/>
            <a:p>
              <a:pPr>
                <a:lnSpc>
                  <a:spcPts val="3097"/>
                </a:lnSpc>
              </a:pPr>
              <a:r>
                <a:rPr lang="en-US" sz="2212" spc="265" u="sng">
                  <a:solidFill>
                    <a:srgbClr val="000000"/>
                  </a:solidFill>
                  <a:latin typeface="Arimo Bold"/>
                </a:rPr>
                <a:t>Hipotension Choque e insuficiencia respiratoria (IR):</a:t>
              </a:r>
            </a:p>
          </p:txBody>
        </p:sp>
        <p:grpSp>
          <p:nvGrpSpPr>
            <p:cNvPr name="Group 8" id="8"/>
            <p:cNvGrpSpPr>
              <a:grpSpLocks noChangeAspect="true"/>
            </p:cNvGrpSpPr>
            <p:nvPr/>
          </p:nvGrpSpPr>
          <p:grpSpPr>
            <a:xfrm rot="-5400000">
              <a:off x="420539" y="0"/>
              <a:ext cx="280359" cy="280359"/>
              <a:chOff x="0" y="0"/>
              <a:chExt cx="6355080" cy="6355080"/>
            </a:xfrm>
          </p:grpSpPr>
          <p:sp>
            <p:nvSpPr>
              <p:cNvPr name="Freeform 9" id="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0" id="10"/>
            <p:cNvGrpSpPr>
              <a:grpSpLocks noChangeAspect="true"/>
            </p:cNvGrpSpPr>
            <p:nvPr/>
          </p:nvGrpSpPr>
          <p:grpSpPr>
            <a:xfrm rot="-5400000">
              <a:off x="841078" y="0"/>
              <a:ext cx="280359" cy="280359"/>
              <a:chOff x="0" y="0"/>
              <a:chExt cx="6355080" cy="6355080"/>
            </a:xfrm>
          </p:grpSpPr>
          <p:sp>
            <p:nvSpPr>
              <p:cNvPr name="Freeform 11" id="1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2" id="12"/>
            <p:cNvGrpSpPr>
              <a:grpSpLocks noChangeAspect="true"/>
            </p:cNvGrpSpPr>
            <p:nvPr/>
          </p:nvGrpSpPr>
          <p:grpSpPr>
            <a:xfrm rot="-5400000">
              <a:off x="1261617" y="0"/>
              <a:ext cx="280359" cy="280359"/>
              <a:chOff x="0" y="0"/>
              <a:chExt cx="6355080" cy="6355080"/>
            </a:xfrm>
          </p:grpSpPr>
          <p:sp>
            <p:nvSpPr>
              <p:cNvPr name="Freeform 13" id="1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4" id="14"/>
            <p:cNvGrpSpPr/>
            <p:nvPr/>
          </p:nvGrpSpPr>
          <p:grpSpPr>
            <a:xfrm rot="5400000">
              <a:off x="0" y="0"/>
              <a:ext cx="280359" cy="280359"/>
              <a:chOff x="0" y="0"/>
              <a:chExt cx="6350000" cy="6350000"/>
            </a:xfrm>
          </p:grpSpPr>
          <p:sp>
            <p:nvSpPr>
              <p:cNvPr name="Freeform 15" id="1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000000"/>
              </a:solidFill>
            </p:spPr>
          </p:sp>
        </p:grpSp>
      </p:grpSp>
      <p:grpSp>
        <p:nvGrpSpPr>
          <p:cNvPr name="Group 16" id="16"/>
          <p:cNvGrpSpPr/>
          <p:nvPr/>
        </p:nvGrpSpPr>
        <p:grpSpPr>
          <a:xfrm rot="0">
            <a:off x="1965559" y="6212557"/>
            <a:ext cx="6531749" cy="3823147"/>
            <a:chOff x="0" y="0"/>
            <a:chExt cx="8708999" cy="5097529"/>
          </a:xfrm>
        </p:grpSpPr>
        <p:sp>
          <p:nvSpPr>
            <p:cNvPr name="TextBox 17" id="17"/>
            <p:cNvSpPr txBox="true"/>
            <p:nvPr/>
          </p:nvSpPr>
          <p:spPr>
            <a:xfrm rot="0">
              <a:off x="0" y="1352620"/>
              <a:ext cx="8708999" cy="3744909"/>
            </a:xfrm>
            <a:prstGeom prst="rect">
              <a:avLst/>
            </a:prstGeom>
          </p:spPr>
          <p:txBody>
            <a:bodyPr anchor="t" rtlCol="false" tIns="0" lIns="0" bIns="0" rIns="0">
              <a:spAutoFit/>
            </a:bodyPr>
            <a:lstStyle/>
            <a:p>
              <a:pPr>
                <a:lnSpc>
                  <a:spcPts val="3236"/>
                </a:lnSpc>
              </a:pPr>
              <a:r>
                <a:rPr lang="en-US" sz="2022" spc="40">
                  <a:solidFill>
                    <a:srgbClr val="000000"/>
                  </a:solidFill>
                  <a:latin typeface="Arimo"/>
                </a:rPr>
                <a:t> Es una acumulación de líquido pleural en el espacio pleural. Un derrame perineumónico está relacionado con neumonía bacteriana absceso pulmonar o bronquiectasias (consiste en la dilatación y destrucción de los grandes bronquios causadas por la inflamación y una infección crónica).</a:t>
              </a:r>
            </a:p>
            <a:p>
              <a:pPr algn="l" marL="0" indent="0" lvl="0">
                <a:lnSpc>
                  <a:spcPts val="3236"/>
                </a:lnSpc>
                <a:spcBef>
                  <a:spcPct val="0"/>
                </a:spcBef>
              </a:pPr>
            </a:p>
          </p:txBody>
        </p:sp>
        <p:sp>
          <p:nvSpPr>
            <p:cNvPr name="TextBox 18" id="18"/>
            <p:cNvSpPr txBox="true"/>
            <p:nvPr/>
          </p:nvSpPr>
          <p:spPr>
            <a:xfrm rot="0">
              <a:off x="0" y="572690"/>
              <a:ext cx="7970245" cy="509077"/>
            </a:xfrm>
            <a:prstGeom prst="rect">
              <a:avLst/>
            </a:prstGeom>
          </p:spPr>
          <p:txBody>
            <a:bodyPr anchor="t" rtlCol="false" tIns="0" lIns="0" bIns="0" rIns="0">
              <a:spAutoFit/>
            </a:bodyPr>
            <a:lstStyle/>
            <a:p>
              <a:pPr>
                <a:lnSpc>
                  <a:spcPts val="3146"/>
                </a:lnSpc>
              </a:pPr>
              <a:r>
                <a:rPr lang="en-US" sz="2247" spc="269" u="sng">
                  <a:solidFill>
                    <a:srgbClr val="000000"/>
                  </a:solidFill>
                  <a:latin typeface="Arimo Bold"/>
                </a:rPr>
                <a:t>Derrame pleural:</a:t>
              </a:r>
            </a:p>
          </p:txBody>
        </p:sp>
        <p:grpSp>
          <p:nvGrpSpPr>
            <p:cNvPr name="Group 19" id="19"/>
            <p:cNvGrpSpPr>
              <a:grpSpLocks noChangeAspect="true"/>
            </p:cNvGrpSpPr>
            <p:nvPr/>
          </p:nvGrpSpPr>
          <p:grpSpPr>
            <a:xfrm rot="-5400000">
              <a:off x="854268" y="0"/>
              <a:ext cx="284756" cy="284756"/>
              <a:chOff x="0" y="0"/>
              <a:chExt cx="6355080" cy="6355080"/>
            </a:xfrm>
          </p:grpSpPr>
          <p:sp>
            <p:nvSpPr>
              <p:cNvPr name="Freeform 20" id="20"/>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21" id="21"/>
            <p:cNvGrpSpPr>
              <a:grpSpLocks noChangeAspect="true"/>
            </p:cNvGrpSpPr>
            <p:nvPr/>
          </p:nvGrpSpPr>
          <p:grpSpPr>
            <a:xfrm rot="-5400000">
              <a:off x="1281403" y="0"/>
              <a:ext cx="284756" cy="284756"/>
              <a:chOff x="0" y="0"/>
              <a:chExt cx="6355080" cy="6355080"/>
            </a:xfrm>
          </p:grpSpPr>
          <p:sp>
            <p:nvSpPr>
              <p:cNvPr name="Freeform 22" id="22"/>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23" id="23"/>
            <p:cNvGrpSpPr/>
            <p:nvPr/>
          </p:nvGrpSpPr>
          <p:grpSpPr>
            <a:xfrm rot="5400000">
              <a:off x="427134" y="0"/>
              <a:ext cx="284756" cy="284756"/>
              <a:chOff x="0" y="0"/>
              <a:chExt cx="6350000" cy="6350000"/>
            </a:xfrm>
          </p:grpSpPr>
          <p:sp>
            <p:nvSpPr>
              <p:cNvPr name="Freeform 24" id="2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000000"/>
              </a:solidFill>
            </p:spPr>
          </p:sp>
        </p:grpSp>
        <p:grpSp>
          <p:nvGrpSpPr>
            <p:cNvPr name="Group 25" id="25"/>
            <p:cNvGrpSpPr/>
            <p:nvPr/>
          </p:nvGrpSpPr>
          <p:grpSpPr>
            <a:xfrm rot="5400000">
              <a:off x="0" y="0"/>
              <a:ext cx="284756" cy="284756"/>
              <a:chOff x="0" y="0"/>
              <a:chExt cx="6350000" cy="6350000"/>
            </a:xfrm>
          </p:grpSpPr>
          <p:sp>
            <p:nvSpPr>
              <p:cNvPr name="Freeform 26" id="2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000000"/>
              </a:solidFill>
            </p:spPr>
          </p:sp>
        </p:grpSp>
      </p:grpSp>
      <p:sp>
        <p:nvSpPr>
          <p:cNvPr name="Freeform 27" id="27"/>
          <p:cNvSpPr/>
          <p:nvPr/>
        </p:nvSpPr>
        <p:spPr>
          <a:xfrm flipH="false" flipV="false" rot="0">
            <a:off x="9221943" y="1795661"/>
            <a:ext cx="7394024" cy="5218475"/>
          </a:xfrm>
          <a:custGeom>
            <a:avLst/>
            <a:gdLst/>
            <a:ahLst/>
            <a:cxnLst/>
            <a:rect r="r" b="b" t="t" l="l"/>
            <a:pathLst>
              <a:path h="5218475" w="7394024">
                <a:moveTo>
                  <a:pt x="0" y="0"/>
                </a:moveTo>
                <a:lnTo>
                  <a:pt x="7394023" y="0"/>
                </a:lnTo>
                <a:lnTo>
                  <a:pt x="7394023" y="5218475"/>
                </a:lnTo>
                <a:lnTo>
                  <a:pt x="0" y="5218475"/>
                </a:lnTo>
                <a:lnTo>
                  <a:pt x="0" y="0"/>
                </a:lnTo>
                <a:close/>
              </a:path>
            </a:pathLst>
          </a:custGeom>
          <a:blipFill>
            <a:blip r:embed="rId2"/>
            <a:stretch>
              <a:fillRect l="0" t="0" r="0" b="0"/>
            </a:stretch>
          </a:blipFill>
        </p:spPr>
      </p:sp>
      <p:sp>
        <p:nvSpPr>
          <p:cNvPr name="TextBox 28" id="28"/>
          <p:cNvSpPr txBox="true"/>
          <p:nvPr/>
        </p:nvSpPr>
        <p:spPr>
          <a:xfrm rot="0">
            <a:off x="2449144" y="652845"/>
            <a:ext cx="12096328" cy="906145"/>
          </a:xfrm>
          <a:prstGeom prst="rect">
            <a:avLst/>
          </a:prstGeom>
        </p:spPr>
        <p:txBody>
          <a:bodyPr anchor="t" rtlCol="false" tIns="0" lIns="0" bIns="0" rIns="0">
            <a:spAutoFit/>
          </a:bodyPr>
          <a:lstStyle/>
          <a:p>
            <a:pPr>
              <a:lnSpc>
                <a:spcPts val="7279"/>
              </a:lnSpc>
            </a:pPr>
            <a:r>
              <a:rPr lang="en-US" sz="5199" spc="623">
                <a:solidFill>
                  <a:srgbClr val="000000"/>
                </a:solidFill>
                <a:latin typeface="Arimo Bold"/>
              </a:rPr>
              <a:t>COMPLICACIONES </a:t>
            </a:r>
          </a:p>
        </p:txBody>
      </p:sp>
      <p:sp>
        <p:nvSpPr>
          <p:cNvPr name="TextBox 29" id="29"/>
          <p:cNvSpPr txBox="true"/>
          <p:nvPr/>
        </p:nvSpPr>
        <p:spPr>
          <a:xfrm rot="0">
            <a:off x="8688360" y="7192747"/>
            <a:ext cx="7927607" cy="1406017"/>
          </a:xfrm>
          <a:prstGeom prst="rect">
            <a:avLst/>
          </a:prstGeom>
        </p:spPr>
        <p:txBody>
          <a:bodyPr anchor="t" rtlCol="false" tIns="0" lIns="0" bIns="0" rIns="0">
            <a:spAutoFit/>
          </a:bodyPr>
          <a:lstStyle/>
          <a:p>
            <a:pPr>
              <a:lnSpc>
                <a:spcPts val="2827"/>
              </a:lnSpc>
            </a:pPr>
            <a:r>
              <a:rPr lang="en-US" sz="2019" spc="242">
                <a:solidFill>
                  <a:srgbClr val="000000"/>
                </a:solidFill>
                <a:latin typeface="Arimo"/>
              </a:rPr>
              <a:t>Hay 3 etapas de derrame pleural parneumonico:</a:t>
            </a:r>
          </a:p>
          <a:p>
            <a:pPr marL="436117" indent="-218059" lvl="1">
              <a:lnSpc>
                <a:spcPts val="2827"/>
              </a:lnSpc>
              <a:buFont typeface="Arial"/>
              <a:buChar char="•"/>
            </a:pPr>
            <a:r>
              <a:rPr lang="en-US" sz="2019" spc="242">
                <a:solidFill>
                  <a:srgbClr val="000000"/>
                </a:solidFill>
                <a:latin typeface="Arimo"/>
              </a:rPr>
              <a:t> </a:t>
            </a:r>
            <a:r>
              <a:rPr lang="en-US" sz="2019" spc="242">
                <a:solidFill>
                  <a:srgbClr val="000000"/>
                </a:solidFill>
                <a:latin typeface="Arimo"/>
              </a:rPr>
              <a:t>E</a:t>
            </a:r>
            <a:r>
              <a:rPr lang="en-US" sz="2019" spc="242">
                <a:solidFill>
                  <a:srgbClr val="000000"/>
                </a:solidFill>
                <a:latin typeface="Arimo"/>
              </a:rPr>
              <a:t>mpiema no complicado,</a:t>
            </a:r>
          </a:p>
          <a:p>
            <a:pPr marL="436117" indent="-218059" lvl="1">
              <a:lnSpc>
                <a:spcPts val="2827"/>
              </a:lnSpc>
              <a:buFont typeface="Arial"/>
              <a:buChar char="•"/>
            </a:pPr>
            <a:r>
              <a:rPr lang="en-US" sz="2019" spc="242">
                <a:solidFill>
                  <a:srgbClr val="000000"/>
                </a:solidFill>
                <a:latin typeface="Arimo"/>
              </a:rPr>
              <a:t> complicado </a:t>
            </a:r>
          </a:p>
          <a:p>
            <a:pPr marL="436117" indent="-218059" lvl="1">
              <a:lnSpc>
                <a:spcPts val="2827"/>
              </a:lnSpc>
              <a:buFont typeface="Arial"/>
              <a:buChar char="•"/>
            </a:pPr>
            <a:r>
              <a:rPr lang="en-US" sz="2019" spc="242">
                <a:solidFill>
                  <a:srgbClr val="000000"/>
                </a:solidFill>
                <a:latin typeface="Arimo"/>
              </a:rPr>
              <a:t> torácico. </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CCE8E1"/>
        </a:solidFill>
      </p:bgPr>
    </p:bg>
    <p:spTree>
      <p:nvGrpSpPr>
        <p:cNvPr id="1" name=""/>
        <p:cNvGrpSpPr/>
        <p:nvPr/>
      </p:nvGrpSpPr>
      <p:grpSpPr>
        <a:xfrm>
          <a:off x="0" y="0"/>
          <a:ext cx="0" cy="0"/>
          <a:chOff x="0" y="0"/>
          <a:chExt cx="0" cy="0"/>
        </a:xfrm>
      </p:grpSpPr>
      <p:sp>
        <p:nvSpPr>
          <p:cNvPr name="AutoShape 2" id="2"/>
          <p:cNvSpPr/>
          <p:nvPr/>
        </p:nvSpPr>
        <p:spPr>
          <a:xfrm rot="-5400000">
            <a:off x="2821783" y="8053606"/>
            <a:ext cx="9525" cy="2007401"/>
          </a:xfrm>
          <a:prstGeom prst="rect">
            <a:avLst/>
          </a:prstGeom>
          <a:solidFill>
            <a:srgbClr val="000000"/>
          </a:solidFill>
        </p:spPr>
      </p:sp>
      <p:sp>
        <p:nvSpPr>
          <p:cNvPr name="AutoShape 3" id="3"/>
          <p:cNvSpPr/>
          <p:nvPr/>
        </p:nvSpPr>
        <p:spPr>
          <a:xfrm rot="-5400000">
            <a:off x="8451595" y="8053606"/>
            <a:ext cx="9525" cy="2007401"/>
          </a:xfrm>
          <a:prstGeom prst="rect">
            <a:avLst/>
          </a:prstGeom>
          <a:solidFill>
            <a:srgbClr val="000000"/>
          </a:solidFill>
        </p:spPr>
      </p:sp>
      <p:sp>
        <p:nvSpPr>
          <p:cNvPr name="AutoShape 4" id="4"/>
          <p:cNvSpPr/>
          <p:nvPr/>
        </p:nvSpPr>
        <p:spPr>
          <a:xfrm rot="-5400000">
            <a:off x="5578742" y="8053606"/>
            <a:ext cx="9525" cy="2007401"/>
          </a:xfrm>
          <a:prstGeom prst="rect">
            <a:avLst/>
          </a:prstGeom>
          <a:solidFill>
            <a:srgbClr val="000000"/>
          </a:solidFill>
        </p:spPr>
      </p:sp>
      <p:sp>
        <p:nvSpPr>
          <p:cNvPr name="AutoShape 5" id="5"/>
          <p:cNvSpPr/>
          <p:nvPr/>
        </p:nvSpPr>
        <p:spPr>
          <a:xfrm rot="-5400000">
            <a:off x="11298200" y="8053606"/>
            <a:ext cx="9525" cy="2007401"/>
          </a:xfrm>
          <a:prstGeom prst="rect">
            <a:avLst/>
          </a:prstGeom>
          <a:solidFill>
            <a:srgbClr val="000000"/>
          </a:solidFill>
        </p:spPr>
      </p:sp>
      <p:sp>
        <p:nvSpPr>
          <p:cNvPr name="AutoShape 6" id="6"/>
          <p:cNvSpPr/>
          <p:nvPr/>
        </p:nvSpPr>
        <p:spPr>
          <a:xfrm rot="-5400000">
            <a:off x="14094056" y="8053606"/>
            <a:ext cx="9525" cy="2007401"/>
          </a:xfrm>
          <a:prstGeom prst="rect">
            <a:avLst/>
          </a:prstGeom>
          <a:solidFill>
            <a:srgbClr val="000000"/>
          </a:solidFill>
        </p:spPr>
      </p:sp>
      <p:sp>
        <p:nvSpPr>
          <p:cNvPr name="TextBox 7" id="7"/>
          <p:cNvSpPr txBox="true"/>
          <p:nvPr/>
        </p:nvSpPr>
        <p:spPr>
          <a:xfrm rot="0">
            <a:off x="1028700" y="1582215"/>
            <a:ext cx="10913168" cy="1854835"/>
          </a:xfrm>
          <a:prstGeom prst="rect">
            <a:avLst/>
          </a:prstGeom>
        </p:spPr>
        <p:txBody>
          <a:bodyPr anchor="t" rtlCol="false" tIns="0" lIns="0" bIns="0" rIns="0">
            <a:spAutoFit/>
          </a:bodyPr>
          <a:lstStyle/>
          <a:p>
            <a:pPr>
              <a:lnSpc>
                <a:spcPts val="3680"/>
              </a:lnSpc>
            </a:pPr>
            <a:r>
              <a:rPr lang="en-US" sz="2300" spc="46">
                <a:solidFill>
                  <a:srgbClr val="000000"/>
                </a:solidFill>
                <a:latin typeface="Arimo"/>
              </a:rPr>
              <a:t>Detectar la presencia </a:t>
            </a:r>
          </a:p>
          <a:p>
            <a:pPr marL="496571" indent="-248285" lvl="1">
              <a:lnSpc>
                <a:spcPts val="3680"/>
              </a:lnSpc>
              <a:buFont typeface="Arial"/>
              <a:buChar char="•"/>
            </a:pPr>
            <a:r>
              <a:rPr lang="en-US" sz="2300" spc="46">
                <a:solidFill>
                  <a:srgbClr val="000000"/>
                </a:solidFill>
                <a:latin typeface="Arimo"/>
              </a:rPr>
              <a:t> fiebre, </a:t>
            </a:r>
          </a:p>
          <a:p>
            <a:pPr marL="496571" indent="-248285" lvl="1">
              <a:lnSpc>
                <a:spcPts val="3680"/>
              </a:lnSpc>
              <a:buFont typeface="Arial"/>
              <a:buChar char="•"/>
            </a:pPr>
            <a:r>
              <a:rPr lang="en-US" sz="2300" spc="46">
                <a:solidFill>
                  <a:srgbClr val="000000"/>
                </a:solidFill>
                <a:latin typeface="Arimo"/>
              </a:rPr>
              <a:t>escalofríos o sudoraciones nocturnas en pacientes con síntomas respiratorios </a:t>
            </a:r>
          </a:p>
        </p:txBody>
      </p:sp>
      <p:sp>
        <p:nvSpPr>
          <p:cNvPr name="TextBox 8" id="8"/>
          <p:cNvSpPr txBox="true"/>
          <p:nvPr/>
        </p:nvSpPr>
        <p:spPr>
          <a:xfrm rot="0">
            <a:off x="1028700" y="1110894"/>
            <a:ext cx="11615206" cy="576096"/>
          </a:xfrm>
          <a:prstGeom prst="rect">
            <a:avLst/>
          </a:prstGeom>
        </p:spPr>
        <p:txBody>
          <a:bodyPr anchor="t" rtlCol="false" tIns="0" lIns="0" bIns="0" rIns="0">
            <a:spAutoFit/>
          </a:bodyPr>
          <a:lstStyle/>
          <a:p>
            <a:pPr marL="0" indent="0" lvl="0">
              <a:lnSpc>
                <a:spcPts val="4818"/>
              </a:lnSpc>
              <a:spcBef>
                <a:spcPct val="0"/>
              </a:spcBef>
            </a:pPr>
            <a:r>
              <a:rPr lang="en-US" sz="3011" spc="60">
                <a:solidFill>
                  <a:srgbClr val="000000"/>
                </a:solidFill>
                <a:latin typeface="Arimo"/>
              </a:rPr>
              <a:t>La valoración es decisiva para la detección de la neumonía:</a:t>
            </a:r>
          </a:p>
        </p:txBody>
      </p:sp>
      <p:sp>
        <p:nvSpPr>
          <p:cNvPr name="TextBox 9" id="9"/>
          <p:cNvSpPr txBox="true"/>
          <p:nvPr/>
        </p:nvSpPr>
        <p:spPr>
          <a:xfrm rot="0">
            <a:off x="1028700" y="3551350"/>
            <a:ext cx="10913168" cy="5121910"/>
          </a:xfrm>
          <a:prstGeom prst="rect">
            <a:avLst/>
          </a:prstGeom>
        </p:spPr>
        <p:txBody>
          <a:bodyPr anchor="t" rtlCol="false" tIns="0" lIns="0" bIns="0" rIns="0">
            <a:spAutoFit/>
          </a:bodyPr>
          <a:lstStyle/>
          <a:p>
            <a:pPr>
              <a:lnSpc>
                <a:spcPts val="3680"/>
              </a:lnSpc>
            </a:pPr>
            <a:r>
              <a:rPr lang="en-US" sz="2300" spc="46">
                <a:solidFill>
                  <a:srgbClr val="000000"/>
                </a:solidFill>
                <a:latin typeface="Arimo"/>
              </a:rPr>
              <a:t>Identificar manifestaciones clínicas de la neumonía</a:t>
            </a:r>
          </a:p>
          <a:p>
            <a:pPr marL="496571" indent="-248285" lvl="1">
              <a:lnSpc>
                <a:spcPts val="3680"/>
              </a:lnSpc>
              <a:buFont typeface="Arial"/>
              <a:buChar char="•"/>
            </a:pPr>
            <a:r>
              <a:rPr lang="en-US" sz="2300" spc="46">
                <a:solidFill>
                  <a:srgbClr val="000000"/>
                </a:solidFill>
                <a:latin typeface="Arimo"/>
              </a:rPr>
              <a:t> dolor tipo pleurítico, </a:t>
            </a:r>
          </a:p>
          <a:p>
            <a:pPr marL="496571" indent="-248285" lvl="1">
              <a:lnSpc>
                <a:spcPts val="3680"/>
              </a:lnSpc>
              <a:buFont typeface="Arial"/>
              <a:buChar char="•"/>
            </a:pPr>
            <a:r>
              <a:rPr lang="en-US" sz="2300" spc="46">
                <a:solidFill>
                  <a:srgbClr val="000000"/>
                </a:solidFill>
                <a:latin typeface="Arimo"/>
              </a:rPr>
              <a:t>fatiga, </a:t>
            </a:r>
          </a:p>
          <a:p>
            <a:pPr marL="496571" indent="-248285" lvl="1">
              <a:lnSpc>
                <a:spcPts val="3680"/>
              </a:lnSpc>
              <a:buFont typeface="Arial"/>
              <a:buChar char="•"/>
            </a:pPr>
            <a:r>
              <a:rPr lang="en-US" sz="2300" spc="46">
                <a:solidFill>
                  <a:srgbClr val="000000"/>
                </a:solidFill>
                <a:latin typeface="Arimo"/>
              </a:rPr>
              <a:t>taquipnea,</a:t>
            </a:r>
          </a:p>
          <a:p>
            <a:pPr marL="496571" indent="-248285" lvl="1">
              <a:lnSpc>
                <a:spcPts val="3680"/>
              </a:lnSpc>
              <a:buFont typeface="Arial"/>
              <a:buChar char="•"/>
            </a:pPr>
            <a:r>
              <a:rPr lang="en-US" sz="2300" spc="46">
                <a:solidFill>
                  <a:srgbClr val="000000"/>
                </a:solidFill>
                <a:latin typeface="Arimo"/>
              </a:rPr>
              <a:t> uso de músculos accesorios,</a:t>
            </a:r>
          </a:p>
          <a:p>
            <a:pPr marL="496571" indent="-248285" lvl="1">
              <a:lnSpc>
                <a:spcPts val="3680"/>
              </a:lnSpc>
              <a:buFont typeface="Arial"/>
              <a:buChar char="•"/>
            </a:pPr>
            <a:r>
              <a:rPr lang="en-US" sz="2300" spc="46">
                <a:solidFill>
                  <a:srgbClr val="000000"/>
                </a:solidFill>
                <a:latin typeface="Arimo"/>
              </a:rPr>
              <a:t>bradicardia</a:t>
            </a:r>
          </a:p>
          <a:p>
            <a:pPr marL="496571" indent="-248285" lvl="1">
              <a:lnSpc>
                <a:spcPts val="3680"/>
              </a:lnSpc>
              <a:buFont typeface="Arial"/>
              <a:buChar char="•"/>
            </a:pPr>
            <a:r>
              <a:rPr lang="en-US" sz="2300" spc="46">
                <a:solidFill>
                  <a:srgbClr val="000000"/>
                </a:solidFill>
                <a:latin typeface="Arimo"/>
              </a:rPr>
              <a:t> tos y esputo purulento, </a:t>
            </a:r>
          </a:p>
          <a:p>
            <a:pPr marL="496571" indent="-248285" lvl="1">
              <a:lnSpc>
                <a:spcPts val="3680"/>
              </a:lnSpc>
              <a:buFont typeface="Arial"/>
              <a:buChar char="•"/>
            </a:pPr>
            <a:r>
              <a:rPr lang="en-US" sz="2300" spc="46">
                <a:solidFill>
                  <a:srgbClr val="000000"/>
                </a:solidFill>
                <a:latin typeface="Arimo"/>
              </a:rPr>
              <a:t> cambios en la temperatura y pulso, cantidad, </a:t>
            </a:r>
          </a:p>
          <a:p>
            <a:pPr marL="496571" indent="-248285" lvl="1">
              <a:lnSpc>
                <a:spcPts val="3680"/>
              </a:lnSpc>
              <a:buFont typeface="Arial"/>
              <a:buChar char="•"/>
            </a:pPr>
            <a:r>
              <a:rPr lang="en-US" sz="2300" spc="46">
                <a:solidFill>
                  <a:srgbClr val="000000"/>
                </a:solidFill>
                <a:latin typeface="Arimo"/>
              </a:rPr>
              <a:t>color y olor de las secreciones</a:t>
            </a:r>
          </a:p>
          <a:p>
            <a:pPr marL="496571" indent="-248285" lvl="1">
              <a:lnSpc>
                <a:spcPts val="3680"/>
              </a:lnSpc>
              <a:buFont typeface="Arial"/>
              <a:buChar char="•"/>
            </a:pPr>
            <a:r>
              <a:rPr lang="en-US" sz="2300" spc="46">
                <a:solidFill>
                  <a:srgbClr val="000000"/>
                </a:solidFill>
                <a:latin typeface="Arimo"/>
              </a:rPr>
              <a:t> frecuencia y gravedad de la tos</a:t>
            </a:r>
          </a:p>
          <a:p>
            <a:pPr marL="496571" indent="-248285" lvl="1">
              <a:lnSpc>
                <a:spcPts val="3680"/>
              </a:lnSpc>
              <a:buFont typeface="Arial"/>
              <a:buChar char="•"/>
            </a:pPr>
            <a:r>
              <a:rPr lang="en-US" sz="2300" spc="46">
                <a:solidFill>
                  <a:srgbClr val="000000"/>
                </a:solidFill>
                <a:latin typeface="Arimo"/>
              </a:rPr>
              <a:t>G</a:t>
            </a:r>
            <a:r>
              <a:rPr lang="en-US" sz="2300" spc="46">
                <a:solidFill>
                  <a:srgbClr val="000000"/>
                </a:solidFill>
                <a:latin typeface="Arimo"/>
              </a:rPr>
              <a:t>ravedad de taquipnea o disnea.</a:t>
            </a:r>
          </a:p>
        </p:txBody>
      </p:sp>
      <p:sp>
        <p:nvSpPr>
          <p:cNvPr name="TextBox 10" id="10"/>
          <p:cNvSpPr txBox="true"/>
          <p:nvPr/>
        </p:nvSpPr>
        <p:spPr>
          <a:xfrm rot="0">
            <a:off x="3793422" y="304800"/>
            <a:ext cx="10701155" cy="723900"/>
          </a:xfrm>
          <a:prstGeom prst="rect">
            <a:avLst/>
          </a:prstGeom>
        </p:spPr>
        <p:txBody>
          <a:bodyPr anchor="t" rtlCol="false" tIns="0" lIns="0" bIns="0" rIns="0">
            <a:spAutoFit/>
          </a:bodyPr>
          <a:lstStyle/>
          <a:p>
            <a:pPr>
              <a:lnSpc>
                <a:spcPts val="5550"/>
              </a:lnSpc>
            </a:pPr>
            <a:r>
              <a:rPr lang="en-US" sz="5000" spc="80">
                <a:solidFill>
                  <a:srgbClr val="000000"/>
                </a:solidFill>
                <a:latin typeface="Montserrat Classic"/>
              </a:rPr>
              <a:t>CUIDADOS DE ENFERMERÍA </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CCE8E1"/>
        </a:solidFill>
      </p:bgPr>
    </p:bg>
    <p:spTree>
      <p:nvGrpSpPr>
        <p:cNvPr id="1" name=""/>
        <p:cNvGrpSpPr/>
        <p:nvPr/>
      </p:nvGrpSpPr>
      <p:grpSpPr>
        <a:xfrm>
          <a:off x="0" y="0"/>
          <a:ext cx="0" cy="0"/>
          <a:chOff x="0" y="0"/>
          <a:chExt cx="0" cy="0"/>
        </a:xfrm>
      </p:grpSpPr>
      <p:sp>
        <p:nvSpPr>
          <p:cNvPr name="AutoShape 2" id="2"/>
          <p:cNvSpPr/>
          <p:nvPr/>
        </p:nvSpPr>
        <p:spPr>
          <a:xfrm rot="-5400000">
            <a:off x="2821783" y="8053606"/>
            <a:ext cx="9525" cy="2007401"/>
          </a:xfrm>
          <a:prstGeom prst="rect">
            <a:avLst/>
          </a:prstGeom>
          <a:solidFill>
            <a:srgbClr val="000000"/>
          </a:solidFill>
        </p:spPr>
      </p:sp>
      <p:sp>
        <p:nvSpPr>
          <p:cNvPr name="AutoShape 3" id="3"/>
          <p:cNvSpPr/>
          <p:nvPr/>
        </p:nvSpPr>
        <p:spPr>
          <a:xfrm rot="-5400000">
            <a:off x="8451595" y="8053606"/>
            <a:ext cx="9525" cy="2007401"/>
          </a:xfrm>
          <a:prstGeom prst="rect">
            <a:avLst/>
          </a:prstGeom>
          <a:solidFill>
            <a:srgbClr val="000000"/>
          </a:solidFill>
        </p:spPr>
      </p:sp>
      <p:sp>
        <p:nvSpPr>
          <p:cNvPr name="AutoShape 4" id="4"/>
          <p:cNvSpPr/>
          <p:nvPr/>
        </p:nvSpPr>
        <p:spPr>
          <a:xfrm rot="-5400000">
            <a:off x="5578742" y="8053606"/>
            <a:ext cx="9525" cy="2007401"/>
          </a:xfrm>
          <a:prstGeom prst="rect">
            <a:avLst/>
          </a:prstGeom>
          <a:solidFill>
            <a:srgbClr val="000000"/>
          </a:solidFill>
        </p:spPr>
      </p:sp>
      <p:sp>
        <p:nvSpPr>
          <p:cNvPr name="AutoShape 5" id="5"/>
          <p:cNvSpPr/>
          <p:nvPr/>
        </p:nvSpPr>
        <p:spPr>
          <a:xfrm rot="-5400000">
            <a:off x="11298200" y="8053606"/>
            <a:ext cx="9525" cy="2007401"/>
          </a:xfrm>
          <a:prstGeom prst="rect">
            <a:avLst/>
          </a:prstGeom>
          <a:solidFill>
            <a:srgbClr val="000000"/>
          </a:solidFill>
        </p:spPr>
      </p:sp>
      <p:sp>
        <p:nvSpPr>
          <p:cNvPr name="AutoShape 6" id="6"/>
          <p:cNvSpPr/>
          <p:nvPr/>
        </p:nvSpPr>
        <p:spPr>
          <a:xfrm rot="-5400000">
            <a:off x="14094056" y="8053606"/>
            <a:ext cx="9525" cy="2007401"/>
          </a:xfrm>
          <a:prstGeom prst="rect">
            <a:avLst/>
          </a:prstGeom>
          <a:solidFill>
            <a:srgbClr val="000000"/>
          </a:solidFill>
        </p:spPr>
      </p:sp>
      <p:sp>
        <p:nvSpPr>
          <p:cNvPr name="TextBox 7" id="7"/>
          <p:cNvSpPr txBox="true"/>
          <p:nvPr/>
        </p:nvSpPr>
        <p:spPr>
          <a:xfrm rot="0">
            <a:off x="1320923" y="3134995"/>
            <a:ext cx="14270870" cy="5407088"/>
          </a:xfrm>
          <a:prstGeom prst="rect">
            <a:avLst/>
          </a:prstGeom>
        </p:spPr>
        <p:txBody>
          <a:bodyPr anchor="t" rtlCol="false" tIns="0" lIns="0" bIns="0" rIns="0">
            <a:spAutoFit/>
          </a:bodyPr>
          <a:lstStyle/>
          <a:p>
            <a:pPr marL="798790" indent="-399395" lvl="1">
              <a:lnSpc>
                <a:spcPts val="8694"/>
              </a:lnSpc>
              <a:buFont typeface="Arial"/>
              <a:buChar char="•"/>
            </a:pPr>
            <a:r>
              <a:rPr lang="en-US" sz="3699" spc="73">
                <a:solidFill>
                  <a:srgbClr val="000000"/>
                </a:solidFill>
                <a:latin typeface="Arimo"/>
              </a:rPr>
              <a:t>Mejorar la permeabilidad de las vías respiratorias</a:t>
            </a:r>
          </a:p>
          <a:p>
            <a:pPr marL="798790" indent="-399395" lvl="1">
              <a:lnSpc>
                <a:spcPts val="8694"/>
              </a:lnSpc>
              <a:buFont typeface="Arial"/>
              <a:buChar char="•"/>
            </a:pPr>
            <a:r>
              <a:rPr lang="en-US" sz="3699" spc="73">
                <a:solidFill>
                  <a:srgbClr val="000000"/>
                </a:solidFill>
                <a:latin typeface="Arimo"/>
              </a:rPr>
              <a:t>Promover el reposo y la conservación de la energía</a:t>
            </a:r>
          </a:p>
          <a:p>
            <a:pPr marL="798790" indent="-399395" lvl="1">
              <a:lnSpc>
                <a:spcPts val="8694"/>
              </a:lnSpc>
              <a:buFont typeface="Arial"/>
              <a:buChar char="•"/>
            </a:pPr>
            <a:r>
              <a:rPr lang="en-US" sz="3699" spc="73">
                <a:solidFill>
                  <a:srgbClr val="000000"/>
                </a:solidFill>
                <a:latin typeface="Arimo"/>
              </a:rPr>
              <a:t>Promover la ingesta de líquidos .</a:t>
            </a:r>
          </a:p>
          <a:p>
            <a:pPr marL="798790" indent="-399395" lvl="1">
              <a:lnSpc>
                <a:spcPts val="8694"/>
              </a:lnSpc>
              <a:buFont typeface="Arial"/>
              <a:buChar char="•"/>
            </a:pPr>
            <a:r>
              <a:rPr lang="en-US" sz="3699" spc="73">
                <a:solidFill>
                  <a:srgbClr val="000000"/>
                </a:solidFill>
                <a:latin typeface="Arimo"/>
              </a:rPr>
              <a:t>Mantener una nutrición adecuada</a:t>
            </a:r>
          </a:p>
          <a:p>
            <a:pPr marL="798790" indent="-399395" lvl="1">
              <a:lnSpc>
                <a:spcPts val="8694"/>
              </a:lnSpc>
              <a:buFont typeface="Arial"/>
              <a:buChar char="•"/>
            </a:pPr>
            <a:r>
              <a:rPr lang="en-US" sz="3699" spc="73">
                <a:solidFill>
                  <a:srgbClr val="000000"/>
                </a:solidFill>
                <a:latin typeface="Arimo"/>
              </a:rPr>
              <a:t>Capacitar a los pacientes </a:t>
            </a:r>
          </a:p>
        </p:txBody>
      </p:sp>
      <p:sp>
        <p:nvSpPr>
          <p:cNvPr name="TextBox 8" id="8"/>
          <p:cNvSpPr txBox="true"/>
          <p:nvPr/>
        </p:nvSpPr>
        <p:spPr>
          <a:xfrm rot="0">
            <a:off x="3793422" y="304800"/>
            <a:ext cx="10701155" cy="723900"/>
          </a:xfrm>
          <a:prstGeom prst="rect">
            <a:avLst/>
          </a:prstGeom>
        </p:spPr>
        <p:txBody>
          <a:bodyPr anchor="t" rtlCol="false" tIns="0" lIns="0" bIns="0" rIns="0">
            <a:spAutoFit/>
          </a:bodyPr>
          <a:lstStyle/>
          <a:p>
            <a:pPr>
              <a:lnSpc>
                <a:spcPts val="5550"/>
              </a:lnSpc>
            </a:pPr>
            <a:r>
              <a:rPr lang="en-US" sz="5000" spc="80">
                <a:solidFill>
                  <a:srgbClr val="000000"/>
                </a:solidFill>
                <a:latin typeface="Montserrat Classic"/>
              </a:rPr>
              <a:t>CUIDADOS DE ENFERMERÍA </a:t>
            </a:r>
          </a:p>
        </p:txBody>
      </p:sp>
      <p:sp>
        <p:nvSpPr>
          <p:cNvPr name="TextBox 9" id="9"/>
          <p:cNvSpPr txBox="true"/>
          <p:nvPr/>
        </p:nvSpPr>
        <p:spPr>
          <a:xfrm rot="0">
            <a:off x="1559297" y="933450"/>
            <a:ext cx="15169405" cy="2630170"/>
          </a:xfrm>
          <a:prstGeom prst="rect">
            <a:avLst/>
          </a:prstGeom>
        </p:spPr>
        <p:txBody>
          <a:bodyPr anchor="t" rtlCol="false" tIns="0" lIns="0" bIns="0" rIns="0">
            <a:spAutoFit/>
          </a:bodyPr>
          <a:lstStyle/>
          <a:p>
            <a:pPr>
              <a:lnSpc>
                <a:spcPts val="5179"/>
              </a:lnSpc>
            </a:pPr>
            <a:r>
              <a:rPr lang="en-US" sz="3699" spc="443">
                <a:solidFill>
                  <a:srgbClr val="000000"/>
                </a:solidFill>
                <a:latin typeface="Arimo"/>
              </a:rPr>
              <a:t>Valorar en ancianos la presencia de alteración del estado mental, deshidratación, fatiga excesiva e insuficiencia cardiaca.</a:t>
            </a:r>
          </a:p>
          <a:p>
            <a:pPr>
              <a:lnSpc>
                <a:spcPts val="5179"/>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CCE8E1"/>
        </a:solidFill>
      </p:bgPr>
    </p:bg>
    <p:spTree>
      <p:nvGrpSpPr>
        <p:cNvPr id="1" name=""/>
        <p:cNvGrpSpPr/>
        <p:nvPr/>
      </p:nvGrpSpPr>
      <p:grpSpPr>
        <a:xfrm>
          <a:off x="0" y="0"/>
          <a:ext cx="0" cy="0"/>
          <a:chOff x="0" y="0"/>
          <a:chExt cx="0" cy="0"/>
        </a:xfrm>
      </p:grpSpPr>
      <p:sp>
        <p:nvSpPr>
          <p:cNvPr name="TextBox 2" id="2"/>
          <p:cNvSpPr txBox="true"/>
          <p:nvPr/>
        </p:nvSpPr>
        <p:spPr>
          <a:xfrm rot="0">
            <a:off x="3443356" y="1085850"/>
            <a:ext cx="12179089" cy="1117992"/>
          </a:xfrm>
          <a:prstGeom prst="rect">
            <a:avLst/>
          </a:prstGeom>
        </p:spPr>
        <p:txBody>
          <a:bodyPr anchor="t" rtlCol="false" tIns="0" lIns="0" bIns="0" rIns="0">
            <a:spAutoFit/>
          </a:bodyPr>
          <a:lstStyle/>
          <a:p>
            <a:pPr>
              <a:lnSpc>
                <a:spcPts val="8559"/>
              </a:lnSpc>
            </a:pPr>
            <a:r>
              <a:rPr lang="en-US" sz="7710" spc="123">
                <a:solidFill>
                  <a:srgbClr val="000000"/>
                </a:solidFill>
                <a:latin typeface="Montserrat Classic"/>
              </a:rPr>
              <a:t>Gracias por su atención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CE8E1"/>
        </a:solidFill>
      </p:bgPr>
    </p:bg>
    <p:spTree>
      <p:nvGrpSpPr>
        <p:cNvPr id="1" name=""/>
        <p:cNvGrpSpPr/>
        <p:nvPr/>
      </p:nvGrpSpPr>
      <p:grpSpPr>
        <a:xfrm>
          <a:off x="0" y="0"/>
          <a:ext cx="0" cy="0"/>
          <a:chOff x="0" y="0"/>
          <a:chExt cx="0" cy="0"/>
        </a:xfrm>
      </p:grpSpPr>
      <p:sp>
        <p:nvSpPr>
          <p:cNvPr name="AutoShape 2" id="2"/>
          <p:cNvSpPr/>
          <p:nvPr/>
        </p:nvSpPr>
        <p:spPr>
          <a:xfrm rot="0">
            <a:off x="1526285" y="3586503"/>
            <a:ext cx="6969718" cy="9596"/>
          </a:xfrm>
          <a:prstGeom prst="rect">
            <a:avLst/>
          </a:prstGeom>
          <a:solidFill>
            <a:srgbClr val="000000"/>
          </a:solidFill>
        </p:spPr>
      </p:sp>
      <p:sp>
        <p:nvSpPr>
          <p:cNvPr name="AutoShape 3" id="3"/>
          <p:cNvSpPr/>
          <p:nvPr/>
        </p:nvSpPr>
        <p:spPr>
          <a:xfrm rot="0">
            <a:off x="1535810" y="7989400"/>
            <a:ext cx="6969718" cy="9525"/>
          </a:xfrm>
          <a:prstGeom prst="rect">
            <a:avLst/>
          </a:prstGeom>
          <a:solidFill>
            <a:srgbClr val="000000"/>
          </a:solidFill>
        </p:spPr>
      </p:sp>
      <p:sp>
        <p:nvSpPr>
          <p:cNvPr name="AutoShape 4" id="4"/>
          <p:cNvSpPr/>
          <p:nvPr/>
        </p:nvSpPr>
        <p:spPr>
          <a:xfrm rot="-5400000">
            <a:off x="12541112" y="2252296"/>
            <a:ext cx="9525" cy="6000266"/>
          </a:xfrm>
          <a:prstGeom prst="rect">
            <a:avLst/>
          </a:prstGeom>
          <a:solidFill>
            <a:srgbClr val="000000"/>
          </a:solidFill>
        </p:spPr>
      </p:sp>
      <p:sp>
        <p:nvSpPr>
          <p:cNvPr name="AutoShape 5" id="5"/>
          <p:cNvSpPr/>
          <p:nvPr/>
        </p:nvSpPr>
        <p:spPr>
          <a:xfrm rot="-5400000">
            <a:off x="12541112" y="1410286"/>
            <a:ext cx="9525" cy="6000266"/>
          </a:xfrm>
          <a:prstGeom prst="rect">
            <a:avLst/>
          </a:prstGeom>
          <a:solidFill>
            <a:srgbClr val="000000"/>
          </a:solidFill>
        </p:spPr>
      </p:sp>
      <p:sp>
        <p:nvSpPr>
          <p:cNvPr name="AutoShape 6" id="6"/>
          <p:cNvSpPr/>
          <p:nvPr/>
        </p:nvSpPr>
        <p:spPr>
          <a:xfrm rot="-10800000">
            <a:off x="8495933" y="3573171"/>
            <a:ext cx="9595" cy="4435464"/>
          </a:xfrm>
          <a:prstGeom prst="rect">
            <a:avLst/>
          </a:prstGeom>
          <a:solidFill>
            <a:srgbClr val="000000"/>
          </a:solidFill>
        </p:spPr>
      </p:sp>
      <p:sp>
        <p:nvSpPr>
          <p:cNvPr name="AutoShape 7" id="7"/>
          <p:cNvSpPr/>
          <p:nvPr/>
        </p:nvSpPr>
        <p:spPr>
          <a:xfrm rot="-5400000">
            <a:off x="12541112" y="3936316"/>
            <a:ext cx="9525" cy="6000266"/>
          </a:xfrm>
          <a:prstGeom prst="rect">
            <a:avLst/>
          </a:prstGeom>
          <a:solidFill>
            <a:srgbClr val="000000"/>
          </a:solidFill>
        </p:spPr>
      </p:sp>
      <p:sp>
        <p:nvSpPr>
          <p:cNvPr name="AutoShape 8" id="8"/>
          <p:cNvSpPr/>
          <p:nvPr/>
        </p:nvSpPr>
        <p:spPr>
          <a:xfrm rot="-5400000">
            <a:off x="9483916" y="1120092"/>
            <a:ext cx="283761" cy="15968916"/>
          </a:xfrm>
          <a:prstGeom prst="rect">
            <a:avLst/>
          </a:prstGeom>
          <a:solidFill>
            <a:srgbClr val="000000"/>
          </a:solidFill>
        </p:spPr>
      </p:sp>
      <p:sp>
        <p:nvSpPr>
          <p:cNvPr name="AutoShape 9" id="9"/>
          <p:cNvSpPr/>
          <p:nvPr/>
        </p:nvSpPr>
        <p:spPr>
          <a:xfrm rot="-5400000">
            <a:off x="9323437" y="-7043444"/>
            <a:ext cx="253765" cy="15617961"/>
          </a:xfrm>
          <a:prstGeom prst="rect">
            <a:avLst/>
          </a:prstGeom>
          <a:solidFill>
            <a:srgbClr val="000000"/>
          </a:solidFill>
        </p:spPr>
      </p:sp>
      <p:grpSp>
        <p:nvGrpSpPr>
          <p:cNvPr name="Group 10" id="10"/>
          <p:cNvGrpSpPr/>
          <p:nvPr/>
        </p:nvGrpSpPr>
        <p:grpSpPr>
          <a:xfrm rot="0">
            <a:off x="17610255" y="9290669"/>
            <a:ext cx="152400" cy="609600"/>
            <a:chOff x="0" y="0"/>
            <a:chExt cx="203200" cy="812800"/>
          </a:xfrm>
        </p:grpSpPr>
        <p:grpSp>
          <p:nvGrpSpPr>
            <p:cNvPr name="Group 11" id="11"/>
            <p:cNvGrpSpPr>
              <a:grpSpLocks noChangeAspect="true"/>
            </p:cNvGrpSpPr>
            <p:nvPr/>
          </p:nvGrpSpPr>
          <p:grpSpPr>
            <a:xfrm rot="-10800000">
              <a:off x="0" y="304800"/>
              <a:ext cx="203200" cy="203200"/>
              <a:chOff x="0" y="0"/>
              <a:chExt cx="6355080" cy="6355080"/>
            </a:xfrm>
          </p:grpSpPr>
          <p:sp>
            <p:nvSpPr>
              <p:cNvPr name="Freeform 12" id="12"/>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3" id="13"/>
            <p:cNvGrpSpPr>
              <a:grpSpLocks noChangeAspect="true"/>
            </p:cNvGrpSpPr>
            <p:nvPr/>
          </p:nvGrpSpPr>
          <p:grpSpPr>
            <a:xfrm rot="-10800000">
              <a:off x="0" y="609600"/>
              <a:ext cx="203200" cy="203200"/>
              <a:chOff x="0" y="0"/>
              <a:chExt cx="6355080" cy="6355080"/>
            </a:xfrm>
          </p:grpSpPr>
          <p:sp>
            <p:nvSpPr>
              <p:cNvPr name="Freeform 14" id="14"/>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5" id="15"/>
            <p:cNvGrpSpPr>
              <a:grpSpLocks noChangeAspect="true"/>
            </p:cNvGrpSpPr>
            <p:nvPr/>
          </p:nvGrpSpPr>
          <p:grpSpPr>
            <a:xfrm rot="-10800000">
              <a:off x="0" y="0"/>
              <a:ext cx="203200" cy="203200"/>
              <a:chOff x="0" y="0"/>
              <a:chExt cx="6355080" cy="6355080"/>
            </a:xfrm>
          </p:grpSpPr>
          <p:sp>
            <p:nvSpPr>
              <p:cNvPr name="Freeform 16" id="16"/>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sp>
        <p:nvSpPr>
          <p:cNvPr name="AutoShape 17" id="17"/>
          <p:cNvSpPr/>
          <p:nvPr/>
        </p:nvSpPr>
        <p:spPr>
          <a:xfrm rot="0">
            <a:off x="8486478" y="3586503"/>
            <a:ext cx="9525" cy="2659822"/>
          </a:xfrm>
          <a:prstGeom prst="rect">
            <a:avLst/>
          </a:prstGeom>
          <a:solidFill>
            <a:srgbClr val="000000"/>
          </a:solidFill>
        </p:spPr>
      </p:sp>
      <p:sp>
        <p:nvSpPr>
          <p:cNvPr name="AutoShape 18" id="18"/>
          <p:cNvSpPr/>
          <p:nvPr/>
        </p:nvSpPr>
        <p:spPr>
          <a:xfrm rot="0">
            <a:off x="1526285" y="3586503"/>
            <a:ext cx="9525" cy="4402897"/>
          </a:xfrm>
          <a:prstGeom prst="rect">
            <a:avLst/>
          </a:prstGeom>
          <a:solidFill>
            <a:srgbClr val="000000"/>
          </a:solidFill>
        </p:spPr>
      </p:sp>
      <p:sp>
        <p:nvSpPr>
          <p:cNvPr name="Freeform 19" id="19"/>
          <p:cNvSpPr/>
          <p:nvPr/>
        </p:nvSpPr>
        <p:spPr>
          <a:xfrm flipH="false" flipV="false" rot="0">
            <a:off x="9079307" y="1970308"/>
            <a:ext cx="8530948" cy="6249758"/>
          </a:xfrm>
          <a:custGeom>
            <a:avLst/>
            <a:gdLst/>
            <a:ahLst/>
            <a:cxnLst/>
            <a:rect r="r" b="b" t="t" l="l"/>
            <a:pathLst>
              <a:path h="6249758" w="8530948">
                <a:moveTo>
                  <a:pt x="0" y="0"/>
                </a:moveTo>
                <a:lnTo>
                  <a:pt x="8530948" y="0"/>
                </a:lnTo>
                <a:lnTo>
                  <a:pt x="8530948" y="6249759"/>
                </a:lnTo>
                <a:lnTo>
                  <a:pt x="0" y="6249759"/>
                </a:lnTo>
                <a:lnTo>
                  <a:pt x="0" y="0"/>
                </a:lnTo>
                <a:close/>
              </a:path>
            </a:pathLst>
          </a:custGeom>
          <a:blipFill>
            <a:blip r:embed="rId2">
              <a:alphaModFix amt="99000"/>
            </a:blip>
            <a:stretch>
              <a:fillRect l="-12366" t="-14297" r="-13234" b="0"/>
            </a:stretch>
          </a:blipFill>
        </p:spPr>
      </p:sp>
      <p:sp>
        <p:nvSpPr>
          <p:cNvPr name="TextBox 20" id="20"/>
          <p:cNvSpPr txBox="true"/>
          <p:nvPr/>
        </p:nvSpPr>
        <p:spPr>
          <a:xfrm rot="0">
            <a:off x="1641339" y="1333269"/>
            <a:ext cx="7437968" cy="900684"/>
          </a:xfrm>
          <a:prstGeom prst="rect">
            <a:avLst/>
          </a:prstGeom>
        </p:spPr>
        <p:txBody>
          <a:bodyPr anchor="t" rtlCol="false" tIns="0" lIns="0" bIns="0" rIns="0">
            <a:spAutoFit/>
          </a:bodyPr>
          <a:lstStyle/>
          <a:p>
            <a:pPr>
              <a:lnSpc>
                <a:spcPts val="6993"/>
              </a:lnSpc>
            </a:pPr>
            <a:r>
              <a:rPr lang="en-US" sz="6300" spc="100">
                <a:solidFill>
                  <a:srgbClr val="000000"/>
                </a:solidFill>
                <a:latin typeface="Montserrat Classic"/>
              </a:rPr>
              <a:t>NEUMONÍA </a:t>
            </a:r>
          </a:p>
        </p:txBody>
      </p:sp>
      <p:sp>
        <p:nvSpPr>
          <p:cNvPr name="TextBox 21" id="21"/>
          <p:cNvSpPr txBox="true"/>
          <p:nvPr/>
        </p:nvSpPr>
        <p:spPr>
          <a:xfrm rot="0">
            <a:off x="1641339" y="2355670"/>
            <a:ext cx="808118" cy="916871"/>
          </a:xfrm>
          <a:prstGeom prst="rect">
            <a:avLst/>
          </a:prstGeom>
        </p:spPr>
        <p:txBody>
          <a:bodyPr anchor="t" rtlCol="false" tIns="0" lIns="0" bIns="0" rIns="0">
            <a:spAutoFit/>
          </a:bodyPr>
          <a:lstStyle/>
          <a:p>
            <a:pPr algn="ctr">
              <a:lnSpc>
                <a:spcPts val="7460"/>
              </a:lnSpc>
              <a:spcBef>
                <a:spcPct val="0"/>
              </a:spcBef>
            </a:pPr>
            <a:r>
              <a:rPr lang="en-US" sz="5328" spc="639">
                <a:solidFill>
                  <a:srgbClr val="000000"/>
                </a:solidFill>
                <a:latin typeface="Open Sans Bold"/>
              </a:rPr>
              <a:t>¿?</a:t>
            </a:r>
          </a:p>
        </p:txBody>
      </p:sp>
      <p:sp>
        <p:nvSpPr>
          <p:cNvPr name="TextBox 22" id="22"/>
          <p:cNvSpPr txBox="true"/>
          <p:nvPr/>
        </p:nvSpPr>
        <p:spPr>
          <a:xfrm rot="0">
            <a:off x="1869185" y="3729449"/>
            <a:ext cx="6302968" cy="3841586"/>
          </a:xfrm>
          <a:prstGeom prst="rect">
            <a:avLst/>
          </a:prstGeom>
        </p:spPr>
        <p:txBody>
          <a:bodyPr anchor="t" rtlCol="false" tIns="0" lIns="0" bIns="0" rIns="0">
            <a:spAutoFit/>
          </a:bodyPr>
          <a:lstStyle/>
          <a:p>
            <a:pPr algn="ctr">
              <a:lnSpc>
                <a:spcPts val="5074"/>
              </a:lnSpc>
              <a:spcBef>
                <a:spcPct val="0"/>
              </a:spcBef>
            </a:pPr>
            <a:r>
              <a:rPr lang="en-US" sz="3624" spc="434">
                <a:solidFill>
                  <a:srgbClr val="000000"/>
                </a:solidFill>
                <a:latin typeface="Arimo"/>
              </a:rPr>
              <a:t>Es una inflamación del parenquima pulmonar causada por diversos microorganismos, como bacterias, hongos y virus.</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CCE8E1"/>
        </a:solidFill>
      </p:bgPr>
    </p:bg>
    <p:spTree>
      <p:nvGrpSpPr>
        <p:cNvPr id="1" name=""/>
        <p:cNvGrpSpPr/>
        <p:nvPr/>
      </p:nvGrpSpPr>
      <p:grpSpPr>
        <a:xfrm>
          <a:off x="0" y="0"/>
          <a:ext cx="0" cy="0"/>
          <a:chOff x="0" y="0"/>
          <a:chExt cx="0" cy="0"/>
        </a:xfrm>
      </p:grpSpPr>
      <p:grpSp>
        <p:nvGrpSpPr>
          <p:cNvPr name="Group 2" id="2"/>
          <p:cNvGrpSpPr/>
          <p:nvPr/>
        </p:nvGrpSpPr>
        <p:grpSpPr>
          <a:xfrm rot="0">
            <a:off x="17610255" y="9290669"/>
            <a:ext cx="152400" cy="609600"/>
            <a:chOff x="0" y="0"/>
            <a:chExt cx="203200" cy="812800"/>
          </a:xfrm>
        </p:grpSpPr>
        <p:grpSp>
          <p:nvGrpSpPr>
            <p:cNvPr name="Group 3" id="3"/>
            <p:cNvGrpSpPr>
              <a:grpSpLocks noChangeAspect="true"/>
            </p:cNvGrpSpPr>
            <p:nvPr/>
          </p:nvGrpSpPr>
          <p:grpSpPr>
            <a:xfrm rot="-10800000">
              <a:off x="0" y="304800"/>
              <a:ext cx="203200" cy="203200"/>
              <a:chOff x="0" y="0"/>
              <a:chExt cx="6355080" cy="6355080"/>
            </a:xfrm>
          </p:grpSpPr>
          <p:sp>
            <p:nvSpPr>
              <p:cNvPr name="Freeform 4" id="4"/>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5" id="5"/>
            <p:cNvGrpSpPr>
              <a:grpSpLocks noChangeAspect="true"/>
            </p:cNvGrpSpPr>
            <p:nvPr/>
          </p:nvGrpSpPr>
          <p:grpSpPr>
            <a:xfrm rot="-10800000">
              <a:off x="0" y="609600"/>
              <a:ext cx="203200" cy="203200"/>
              <a:chOff x="0" y="0"/>
              <a:chExt cx="6355080" cy="6355080"/>
            </a:xfrm>
          </p:grpSpPr>
          <p:sp>
            <p:nvSpPr>
              <p:cNvPr name="Freeform 6" id="6"/>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7" id="7"/>
            <p:cNvGrpSpPr>
              <a:grpSpLocks noChangeAspect="true"/>
            </p:cNvGrpSpPr>
            <p:nvPr/>
          </p:nvGrpSpPr>
          <p:grpSpPr>
            <a:xfrm rot="-10800000">
              <a:off x="0" y="0"/>
              <a:ext cx="203200" cy="203200"/>
              <a:chOff x="0" y="0"/>
              <a:chExt cx="6355080" cy="6355080"/>
            </a:xfrm>
          </p:grpSpPr>
          <p:sp>
            <p:nvSpPr>
              <p:cNvPr name="Freeform 8" id="8"/>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grpSp>
        <p:nvGrpSpPr>
          <p:cNvPr name="Group 9" id="9"/>
          <p:cNvGrpSpPr/>
          <p:nvPr/>
        </p:nvGrpSpPr>
        <p:grpSpPr>
          <a:xfrm rot="0">
            <a:off x="1028700" y="6282081"/>
            <a:ext cx="356288" cy="35628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0000"/>
            </a:solidFill>
          </p:spPr>
        </p:sp>
        <p:sp>
          <p:nvSpPr>
            <p:cNvPr name="TextBox 11" id="11"/>
            <p:cNvSpPr txBox="true"/>
            <p:nvPr/>
          </p:nvSpPr>
          <p:spPr>
            <a:xfrm>
              <a:off x="76200" y="9525"/>
              <a:ext cx="660400" cy="727075"/>
            </a:xfrm>
            <a:prstGeom prst="rect">
              <a:avLst/>
            </a:prstGeom>
          </p:spPr>
          <p:txBody>
            <a:bodyPr anchor="ctr" rtlCol="false" tIns="50800" lIns="50800" bIns="50800" rIns="50800"/>
            <a:lstStyle/>
            <a:p>
              <a:pPr algn="ctr">
                <a:lnSpc>
                  <a:spcPts val="3220"/>
                </a:lnSpc>
              </a:pPr>
            </a:p>
          </p:txBody>
        </p:sp>
      </p:grpSp>
      <p:sp>
        <p:nvSpPr>
          <p:cNvPr name="TextBox 12" id="12"/>
          <p:cNvSpPr txBox="true"/>
          <p:nvPr/>
        </p:nvSpPr>
        <p:spPr>
          <a:xfrm rot="0">
            <a:off x="833943" y="592074"/>
            <a:ext cx="5705158" cy="920877"/>
          </a:xfrm>
          <a:prstGeom prst="rect">
            <a:avLst/>
          </a:prstGeom>
        </p:spPr>
        <p:txBody>
          <a:bodyPr anchor="t" rtlCol="false" tIns="0" lIns="0" bIns="0" rIns="0">
            <a:spAutoFit/>
          </a:bodyPr>
          <a:lstStyle/>
          <a:p>
            <a:pPr>
              <a:lnSpc>
                <a:spcPts val="7103"/>
              </a:lnSpc>
            </a:pPr>
            <a:r>
              <a:rPr lang="en-US" sz="6399" spc="102">
                <a:solidFill>
                  <a:srgbClr val="000000"/>
                </a:solidFill>
                <a:latin typeface="Montserrat Classic"/>
              </a:rPr>
              <a:t>Clasificación </a:t>
            </a:r>
          </a:p>
        </p:txBody>
      </p:sp>
      <p:sp>
        <p:nvSpPr>
          <p:cNvPr name="TextBox 13" id="13"/>
          <p:cNvSpPr txBox="true"/>
          <p:nvPr/>
        </p:nvSpPr>
        <p:spPr>
          <a:xfrm rot="0">
            <a:off x="1558156" y="3821820"/>
            <a:ext cx="15701144" cy="641985"/>
          </a:xfrm>
          <a:prstGeom prst="rect">
            <a:avLst/>
          </a:prstGeom>
        </p:spPr>
        <p:txBody>
          <a:bodyPr anchor="t" rtlCol="false" tIns="0" lIns="0" bIns="0" rIns="0">
            <a:spAutoFit/>
          </a:bodyPr>
          <a:lstStyle/>
          <a:p>
            <a:pPr>
              <a:lnSpc>
                <a:spcPts val="5040"/>
              </a:lnSpc>
            </a:pPr>
            <a:r>
              <a:rPr lang="en-US" sz="3600" spc="431" u="sng">
                <a:solidFill>
                  <a:srgbClr val="000000"/>
                </a:solidFill>
                <a:latin typeface="Arimo Bold"/>
              </a:rPr>
              <a:t>Neumonía asosiada con la atención de salud (NAAS)</a:t>
            </a:r>
          </a:p>
        </p:txBody>
      </p:sp>
      <p:sp>
        <p:nvSpPr>
          <p:cNvPr name="TextBox 14" id="14"/>
          <p:cNvSpPr txBox="true"/>
          <p:nvPr/>
        </p:nvSpPr>
        <p:spPr>
          <a:xfrm rot="0">
            <a:off x="1563187" y="2003544"/>
            <a:ext cx="11117428" cy="641985"/>
          </a:xfrm>
          <a:prstGeom prst="rect">
            <a:avLst/>
          </a:prstGeom>
        </p:spPr>
        <p:txBody>
          <a:bodyPr anchor="t" rtlCol="false" tIns="0" lIns="0" bIns="0" rIns="0">
            <a:spAutoFit/>
          </a:bodyPr>
          <a:lstStyle/>
          <a:p>
            <a:pPr>
              <a:lnSpc>
                <a:spcPts val="5040"/>
              </a:lnSpc>
            </a:pPr>
            <a:r>
              <a:rPr lang="en-US" sz="3600" spc="431" u="sng">
                <a:solidFill>
                  <a:srgbClr val="000000"/>
                </a:solidFill>
                <a:latin typeface="Arimo Bold"/>
              </a:rPr>
              <a:t>Neumonía extrahospitalaria (NEH)</a:t>
            </a:r>
          </a:p>
        </p:txBody>
      </p:sp>
      <p:sp>
        <p:nvSpPr>
          <p:cNvPr name="TextBox 15" id="15"/>
          <p:cNvSpPr txBox="true"/>
          <p:nvPr/>
        </p:nvSpPr>
        <p:spPr>
          <a:xfrm rot="0">
            <a:off x="1563187" y="8634397"/>
            <a:ext cx="9497137" cy="641985"/>
          </a:xfrm>
          <a:prstGeom prst="rect">
            <a:avLst/>
          </a:prstGeom>
        </p:spPr>
        <p:txBody>
          <a:bodyPr anchor="t" rtlCol="false" tIns="0" lIns="0" bIns="0" rIns="0">
            <a:spAutoFit/>
          </a:bodyPr>
          <a:lstStyle/>
          <a:p>
            <a:pPr>
              <a:lnSpc>
                <a:spcPts val="5040"/>
              </a:lnSpc>
            </a:pPr>
            <a:r>
              <a:rPr lang="en-US" sz="3600" spc="431" u="sng">
                <a:solidFill>
                  <a:srgbClr val="000000"/>
                </a:solidFill>
                <a:latin typeface="Arimo Bold"/>
              </a:rPr>
              <a:t>Neumonía por bronco aspiración </a:t>
            </a:r>
          </a:p>
        </p:txBody>
      </p:sp>
      <p:sp>
        <p:nvSpPr>
          <p:cNvPr name="TextBox 16" id="16"/>
          <p:cNvSpPr txBox="true"/>
          <p:nvPr/>
        </p:nvSpPr>
        <p:spPr>
          <a:xfrm rot="0">
            <a:off x="1563187" y="6186831"/>
            <a:ext cx="10595642" cy="641985"/>
          </a:xfrm>
          <a:prstGeom prst="rect">
            <a:avLst/>
          </a:prstGeom>
        </p:spPr>
        <p:txBody>
          <a:bodyPr anchor="t" rtlCol="false" tIns="0" lIns="0" bIns="0" rIns="0">
            <a:spAutoFit/>
          </a:bodyPr>
          <a:lstStyle/>
          <a:p>
            <a:pPr>
              <a:lnSpc>
                <a:spcPts val="5040"/>
              </a:lnSpc>
            </a:pPr>
            <a:r>
              <a:rPr lang="en-US" sz="3600" spc="431" u="sng">
                <a:solidFill>
                  <a:srgbClr val="000000"/>
                </a:solidFill>
                <a:latin typeface="Arimo Bold"/>
              </a:rPr>
              <a:t>Neumonía intrahospitalaria (NIH)</a:t>
            </a:r>
          </a:p>
        </p:txBody>
      </p:sp>
      <p:grpSp>
        <p:nvGrpSpPr>
          <p:cNvPr name="Group 17" id="17"/>
          <p:cNvGrpSpPr/>
          <p:nvPr/>
        </p:nvGrpSpPr>
        <p:grpSpPr>
          <a:xfrm rot="0">
            <a:off x="1028700" y="8824870"/>
            <a:ext cx="356288" cy="356288"/>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0000"/>
            </a:solidFill>
          </p:spPr>
        </p:sp>
        <p:sp>
          <p:nvSpPr>
            <p:cNvPr name="TextBox 19" id="19"/>
            <p:cNvSpPr txBox="true"/>
            <p:nvPr/>
          </p:nvSpPr>
          <p:spPr>
            <a:xfrm>
              <a:off x="76200" y="9525"/>
              <a:ext cx="660400" cy="727075"/>
            </a:xfrm>
            <a:prstGeom prst="rect">
              <a:avLst/>
            </a:prstGeom>
          </p:spPr>
          <p:txBody>
            <a:bodyPr anchor="ctr" rtlCol="false" tIns="50800" lIns="50800" bIns="50800" rIns="50800"/>
            <a:lstStyle/>
            <a:p>
              <a:pPr algn="ctr">
                <a:lnSpc>
                  <a:spcPts val="3220"/>
                </a:lnSpc>
              </a:pPr>
            </a:p>
          </p:txBody>
        </p:sp>
      </p:grpSp>
      <p:grpSp>
        <p:nvGrpSpPr>
          <p:cNvPr name="Group 20" id="20"/>
          <p:cNvGrpSpPr/>
          <p:nvPr/>
        </p:nvGrpSpPr>
        <p:grpSpPr>
          <a:xfrm rot="0">
            <a:off x="1028700" y="4107517"/>
            <a:ext cx="356288" cy="356288"/>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0000"/>
            </a:solidFill>
          </p:spPr>
        </p:sp>
        <p:sp>
          <p:nvSpPr>
            <p:cNvPr name="TextBox 22" id="22"/>
            <p:cNvSpPr txBox="true"/>
            <p:nvPr/>
          </p:nvSpPr>
          <p:spPr>
            <a:xfrm>
              <a:off x="76200" y="9525"/>
              <a:ext cx="660400" cy="727075"/>
            </a:xfrm>
            <a:prstGeom prst="rect">
              <a:avLst/>
            </a:prstGeom>
          </p:spPr>
          <p:txBody>
            <a:bodyPr anchor="ctr" rtlCol="false" tIns="50800" lIns="50800" bIns="50800" rIns="50800"/>
            <a:lstStyle/>
            <a:p>
              <a:pPr algn="ctr">
                <a:lnSpc>
                  <a:spcPts val="3220"/>
                </a:lnSpc>
              </a:pPr>
            </a:p>
          </p:txBody>
        </p:sp>
      </p:grpSp>
      <p:grpSp>
        <p:nvGrpSpPr>
          <p:cNvPr name="Group 23" id="23"/>
          <p:cNvGrpSpPr/>
          <p:nvPr/>
        </p:nvGrpSpPr>
        <p:grpSpPr>
          <a:xfrm rot="0">
            <a:off x="1028700" y="2194018"/>
            <a:ext cx="356288" cy="356288"/>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0000"/>
            </a:solidFill>
          </p:spPr>
        </p:sp>
        <p:sp>
          <p:nvSpPr>
            <p:cNvPr name="TextBox 25" id="25"/>
            <p:cNvSpPr txBox="true"/>
            <p:nvPr/>
          </p:nvSpPr>
          <p:spPr>
            <a:xfrm>
              <a:off x="76200" y="9525"/>
              <a:ext cx="660400" cy="727075"/>
            </a:xfrm>
            <a:prstGeom prst="rect">
              <a:avLst/>
            </a:prstGeom>
          </p:spPr>
          <p:txBody>
            <a:bodyPr anchor="ctr" rtlCol="false" tIns="50800" lIns="50800" bIns="50800" rIns="50800"/>
            <a:lstStyle/>
            <a:p>
              <a:pPr algn="ctr">
                <a:lnSpc>
                  <a:spcPts val="3220"/>
                </a:lnSpc>
              </a:pPr>
            </a:p>
          </p:txBody>
        </p:sp>
      </p:grpSp>
    </p:spTree>
  </p:cSld>
  <p:clrMapOvr>
    <a:masterClrMapping/>
  </p:clrMapOvr>
</p:sld>
</file>

<file path=ppt/slides/slide4.xml><?xml version="1.0" encoding="utf-8"?>
<p:sld xmlns:p="http://schemas.openxmlformats.org/presentationml/2006/main" xmlns:a="http://schemas.openxmlformats.org/drawingml/2006/main">
  <p:cSld>
    <p:bg>
      <p:bgPr>
        <a:solidFill>
          <a:srgbClr val="CCE8E1"/>
        </a:solidFill>
      </p:bgPr>
    </p:bg>
    <p:spTree>
      <p:nvGrpSpPr>
        <p:cNvPr id="1" name=""/>
        <p:cNvGrpSpPr/>
        <p:nvPr/>
      </p:nvGrpSpPr>
      <p:grpSpPr>
        <a:xfrm>
          <a:off x="0" y="0"/>
          <a:ext cx="0" cy="0"/>
          <a:chOff x="0" y="0"/>
          <a:chExt cx="0" cy="0"/>
        </a:xfrm>
      </p:grpSpPr>
      <p:sp>
        <p:nvSpPr>
          <p:cNvPr name="AutoShape 2" id="2"/>
          <p:cNvSpPr/>
          <p:nvPr/>
        </p:nvSpPr>
        <p:spPr>
          <a:xfrm rot="0">
            <a:off x="17055241" y="-114300"/>
            <a:ext cx="9525" cy="10675512"/>
          </a:xfrm>
          <a:prstGeom prst="rect">
            <a:avLst/>
          </a:prstGeom>
          <a:solidFill>
            <a:srgbClr val="000000"/>
          </a:solidFill>
        </p:spPr>
      </p:sp>
      <p:grpSp>
        <p:nvGrpSpPr>
          <p:cNvPr name="Group 3" id="3"/>
          <p:cNvGrpSpPr/>
          <p:nvPr/>
        </p:nvGrpSpPr>
        <p:grpSpPr>
          <a:xfrm rot="0">
            <a:off x="1778185" y="837643"/>
            <a:ext cx="13815888" cy="1015086"/>
            <a:chOff x="0" y="0"/>
            <a:chExt cx="18421184" cy="1353448"/>
          </a:xfrm>
        </p:grpSpPr>
        <p:sp>
          <p:nvSpPr>
            <p:cNvPr name="AutoShape 4" id="4"/>
            <p:cNvSpPr/>
            <p:nvPr/>
          </p:nvSpPr>
          <p:spPr>
            <a:xfrm rot="0">
              <a:off x="0" y="0"/>
              <a:ext cx="18421184" cy="1353448"/>
            </a:xfrm>
            <a:prstGeom prst="rect">
              <a:avLst/>
            </a:prstGeom>
            <a:solidFill>
              <a:srgbClr val="000000"/>
            </a:solidFill>
          </p:spPr>
        </p:sp>
        <p:sp>
          <p:nvSpPr>
            <p:cNvPr name="TextBox 5" id="5"/>
            <p:cNvSpPr txBox="true"/>
            <p:nvPr/>
          </p:nvSpPr>
          <p:spPr>
            <a:xfrm rot="0">
              <a:off x="3408169" y="235272"/>
              <a:ext cx="11604845" cy="882904"/>
            </a:xfrm>
            <a:prstGeom prst="rect">
              <a:avLst/>
            </a:prstGeom>
          </p:spPr>
          <p:txBody>
            <a:bodyPr anchor="t" rtlCol="false" tIns="0" lIns="0" bIns="0" rIns="0">
              <a:spAutoFit/>
            </a:bodyPr>
            <a:lstStyle/>
            <a:p>
              <a:pPr algn="ctr">
                <a:lnSpc>
                  <a:spcPts val="5016"/>
                </a:lnSpc>
              </a:pPr>
              <a:r>
                <a:rPr lang="en-US" sz="4400" spc="1619">
                  <a:solidFill>
                    <a:srgbClr val="CCE8E1"/>
                  </a:solidFill>
                  <a:latin typeface="Arimo Bold Italics"/>
                </a:rPr>
                <a:t>FISIOPATOLOGÍA </a:t>
              </a:r>
            </a:p>
          </p:txBody>
        </p:sp>
      </p:grpSp>
      <p:grpSp>
        <p:nvGrpSpPr>
          <p:cNvPr name="Group 6" id="6"/>
          <p:cNvGrpSpPr/>
          <p:nvPr/>
        </p:nvGrpSpPr>
        <p:grpSpPr>
          <a:xfrm rot="0">
            <a:off x="17610255" y="9290669"/>
            <a:ext cx="152400" cy="609600"/>
            <a:chOff x="0" y="0"/>
            <a:chExt cx="203200" cy="812800"/>
          </a:xfrm>
        </p:grpSpPr>
        <p:grpSp>
          <p:nvGrpSpPr>
            <p:cNvPr name="Group 7" id="7"/>
            <p:cNvGrpSpPr>
              <a:grpSpLocks noChangeAspect="true"/>
            </p:cNvGrpSpPr>
            <p:nvPr/>
          </p:nvGrpSpPr>
          <p:grpSpPr>
            <a:xfrm rot="-10800000">
              <a:off x="0" y="304800"/>
              <a:ext cx="203200" cy="203200"/>
              <a:chOff x="0" y="0"/>
              <a:chExt cx="6355080" cy="6355080"/>
            </a:xfrm>
          </p:grpSpPr>
          <p:sp>
            <p:nvSpPr>
              <p:cNvPr name="Freeform 8" id="8"/>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9" id="9"/>
            <p:cNvGrpSpPr>
              <a:grpSpLocks noChangeAspect="true"/>
            </p:cNvGrpSpPr>
            <p:nvPr/>
          </p:nvGrpSpPr>
          <p:grpSpPr>
            <a:xfrm rot="-10800000">
              <a:off x="0" y="609600"/>
              <a:ext cx="203200" cy="203200"/>
              <a:chOff x="0" y="0"/>
              <a:chExt cx="6355080" cy="6355080"/>
            </a:xfrm>
          </p:grpSpPr>
          <p:sp>
            <p:nvSpPr>
              <p:cNvPr name="Freeform 10" id="10"/>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1" id="11"/>
            <p:cNvGrpSpPr>
              <a:grpSpLocks noChangeAspect="true"/>
            </p:cNvGrpSpPr>
            <p:nvPr/>
          </p:nvGrpSpPr>
          <p:grpSpPr>
            <a:xfrm rot="-10800000">
              <a:off x="0" y="0"/>
              <a:ext cx="203200" cy="203200"/>
              <a:chOff x="0" y="0"/>
              <a:chExt cx="6355080" cy="6355080"/>
            </a:xfrm>
          </p:grpSpPr>
          <p:sp>
            <p:nvSpPr>
              <p:cNvPr name="Freeform 12" id="12"/>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sp>
        <p:nvSpPr>
          <p:cNvPr name="TextBox 13" id="13"/>
          <p:cNvSpPr txBox="true"/>
          <p:nvPr/>
        </p:nvSpPr>
        <p:spPr>
          <a:xfrm rot="0">
            <a:off x="1198216" y="2244577"/>
            <a:ext cx="14975825" cy="6665596"/>
          </a:xfrm>
          <a:prstGeom prst="rect">
            <a:avLst/>
          </a:prstGeom>
        </p:spPr>
        <p:txBody>
          <a:bodyPr anchor="t" rtlCol="false" tIns="0" lIns="0" bIns="0" rIns="0">
            <a:spAutoFit/>
          </a:bodyPr>
          <a:lstStyle/>
          <a:p>
            <a:pPr marL="582930" indent="-291465" lvl="1">
              <a:lnSpc>
                <a:spcPts val="3779"/>
              </a:lnSpc>
              <a:buFont typeface="Arial"/>
              <a:buChar char="•"/>
            </a:pPr>
            <a:r>
              <a:rPr lang="en-US" sz="2700" spc="324">
                <a:solidFill>
                  <a:srgbClr val="000000"/>
                </a:solidFill>
                <a:latin typeface="Arimo"/>
              </a:rPr>
              <a:t>La neumonía afecta la ventilación y la difusión </a:t>
            </a:r>
          </a:p>
          <a:p>
            <a:pPr marL="582930" indent="-291465" lvl="1">
              <a:lnSpc>
                <a:spcPts val="3779"/>
              </a:lnSpc>
              <a:buFont typeface="Arial"/>
              <a:buChar char="•"/>
            </a:pPr>
            <a:r>
              <a:rPr lang="en-US" sz="2700" spc="324">
                <a:solidFill>
                  <a:srgbClr val="000000"/>
                </a:solidFill>
                <a:latin typeface="Arimo"/>
              </a:rPr>
              <a:t>se </a:t>
            </a:r>
            <a:r>
              <a:rPr lang="en-US" sz="2700" spc="324">
                <a:solidFill>
                  <a:srgbClr val="000000"/>
                </a:solidFill>
                <a:latin typeface="Arimo"/>
              </a:rPr>
              <a:t>presente una reacción inflamatoria en los alveolos, lo cual produce un exudado que interfiere con la difusión de O2 y de CO2</a:t>
            </a:r>
          </a:p>
          <a:p>
            <a:pPr marL="582930" indent="-291465" lvl="1">
              <a:lnSpc>
                <a:spcPts val="3779"/>
              </a:lnSpc>
              <a:buFont typeface="Arial"/>
              <a:buChar char="•"/>
            </a:pPr>
            <a:r>
              <a:rPr lang="en-US" sz="2700" spc="324">
                <a:solidFill>
                  <a:srgbClr val="000000"/>
                </a:solidFill>
                <a:latin typeface="Arimo"/>
              </a:rPr>
              <a:t> Losbneutrófilos migran al interior de los alveolos y llenan los espacios que en condiciones normales están llenos de aire. </a:t>
            </a:r>
          </a:p>
          <a:p>
            <a:pPr marL="582930" indent="-291465" lvl="1">
              <a:lnSpc>
                <a:spcPts val="3779"/>
              </a:lnSpc>
              <a:buFont typeface="Arial"/>
              <a:buChar char="•"/>
            </a:pPr>
            <a:r>
              <a:rPr lang="en-US" sz="2700" spc="324">
                <a:solidFill>
                  <a:srgbClr val="000000"/>
                </a:solidFill>
                <a:latin typeface="Arimo"/>
              </a:rPr>
              <a:t>Ciertas  áreas del pulmón no reciben ventilación adecuada debido a las secreciones y el edema mucoso que causa oclusión parcial de los bronquios o los alveolos, con disminución resultante de la presión de oxigeno alveolar.</a:t>
            </a:r>
          </a:p>
          <a:p>
            <a:pPr marL="582930" indent="-291465" lvl="1">
              <a:lnSpc>
                <a:spcPts val="3779"/>
              </a:lnSpc>
              <a:buFont typeface="Arial"/>
              <a:buChar char="•"/>
            </a:pPr>
            <a:r>
              <a:rPr lang="en-US" sz="2700" spc="324">
                <a:solidFill>
                  <a:srgbClr val="000000"/>
                </a:solidFill>
                <a:latin typeface="Arimo"/>
              </a:rPr>
              <a:t>La hiipoventilación provoca discrepancia en ventilacion-perfusion (V/Q) en el área pulmonar afectada.</a:t>
            </a:r>
          </a:p>
          <a:p>
            <a:pPr marL="582930" indent="-291465" lvl="1">
              <a:lnSpc>
                <a:spcPts val="3779"/>
              </a:lnSpc>
              <a:buFont typeface="Arial"/>
              <a:buChar char="•"/>
            </a:pPr>
            <a:r>
              <a:rPr lang="en-US" sz="2700" spc="324">
                <a:solidFill>
                  <a:srgbClr val="000000"/>
                </a:solidFill>
                <a:latin typeface="Arimo"/>
              </a:rPr>
              <a:t>La sangre venosa que entra a la circulación pulmonar pasa a través del área afectada del pulmos viaja al ventrículo izquierdo poco oxigenada causando  hipoxemia arterial.</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CE8E1"/>
        </a:solidFill>
      </p:bgPr>
    </p:bg>
    <p:spTree>
      <p:nvGrpSpPr>
        <p:cNvPr id="1" name=""/>
        <p:cNvGrpSpPr/>
        <p:nvPr/>
      </p:nvGrpSpPr>
      <p:grpSpPr>
        <a:xfrm>
          <a:off x="0" y="0"/>
          <a:ext cx="0" cy="0"/>
          <a:chOff x="0" y="0"/>
          <a:chExt cx="0" cy="0"/>
        </a:xfrm>
      </p:grpSpPr>
      <p:sp>
        <p:nvSpPr>
          <p:cNvPr name="AutoShape 2" id="2"/>
          <p:cNvSpPr/>
          <p:nvPr/>
        </p:nvSpPr>
        <p:spPr>
          <a:xfrm rot="-5400000">
            <a:off x="4528081" y="-2461141"/>
            <a:ext cx="9525" cy="7008286"/>
          </a:xfrm>
          <a:prstGeom prst="rect">
            <a:avLst/>
          </a:prstGeom>
          <a:solidFill>
            <a:srgbClr val="000000"/>
          </a:solidFill>
        </p:spPr>
      </p:sp>
      <p:sp>
        <p:nvSpPr>
          <p:cNvPr name="AutoShape 3" id="3"/>
          <p:cNvSpPr/>
          <p:nvPr/>
        </p:nvSpPr>
        <p:spPr>
          <a:xfrm rot="-5400000">
            <a:off x="4528039" y="-1459092"/>
            <a:ext cx="9607" cy="7008286"/>
          </a:xfrm>
          <a:prstGeom prst="rect">
            <a:avLst/>
          </a:prstGeom>
          <a:solidFill>
            <a:srgbClr val="000000"/>
          </a:solidFill>
        </p:spPr>
      </p:sp>
      <p:grpSp>
        <p:nvGrpSpPr>
          <p:cNvPr name="Group 4" id="4"/>
          <p:cNvGrpSpPr/>
          <p:nvPr/>
        </p:nvGrpSpPr>
        <p:grpSpPr>
          <a:xfrm rot="0">
            <a:off x="17610255" y="9290669"/>
            <a:ext cx="152400" cy="609600"/>
            <a:chOff x="0" y="0"/>
            <a:chExt cx="203200" cy="812800"/>
          </a:xfrm>
        </p:grpSpPr>
        <p:grpSp>
          <p:nvGrpSpPr>
            <p:cNvPr name="Group 5" id="5"/>
            <p:cNvGrpSpPr>
              <a:grpSpLocks noChangeAspect="true"/>
            </p:cNvGrpSpPr>
            <p:nvPr/>
          </p:nvGrpSpPr>
          <p:grpSpPr>
            <a:xfrm rot="-10800000">
              <a:off x="0" y="304800"/>
              <a:ext cx="203200" cy="203200"/>
              <a:chOff x="0" y="0"/>
              <a:chExt cx="6355080" cy="6355080"/>
            </a:xfrm>
          </p:grpSpPr>
          <p:sp>
            <p:nvSpPr>
              <p:cNvPr name="Freeform 6" id="6"/>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7" id="7"/>
            <p:cNvGrpSpPr>
              <a:grpSpLocks noChangeAspect="true"/>
            </p:cNvGrpSpPr>
            <p:nvPr/>
          </p:nvGrpSpPr>
          <p:grpSpPr>
            <a:xfrm rot="-10800000">
              <a:off x="0" y="609600"/>
              <a:ext cx="203200" cy="203200"/>
              <a:chOff x="0" y="0"/>
              <a:chExt cx="6355080" cy="6355080"/>
            </a:xfrm>
          </p:grpSpPr>
          <p:sp>
            <p:nvSpPr>
              <p:cNvPr name="Freeform 8" id="8"/>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9" id="9"/>
            <p:cNvGrpSpPr>
              <a:grpSpLocks noChangeAspect="true"/>
            </p:cNvGrpSpPr>
            <p:nvPr/>
          </p:nvGrpSpPr>
          <p:grpSpPr>
            <a:xfrm rot="-10800000">
              <a:off x="0" y="0"/>
              <a:ext cx="203200" cy="203200"/>
              <a:chOff x="0" y="0"/>
              <a:chExt cx="6355080" cy="6355080"/>
            </a:xfrm>
          </p:grpSpPr>
          <p:sp>
            <p:nvSpPr>
              <p:cNvPr name="Freeform 10" id="10"/>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grpSp>
        <p:nvGrpSpPr>
          <p:cNvPr name="Group 11" id="11"/>
          <p:cNvGrpSpPr/>
          <p:nvPr/>
        </p:nvGrpSpPr>
        <p:grpSpPr>
          <a:xfrm rot="5400000">
            <a:off x="931080" y="2152350"/>
            <a:ext cx="195241" cy="195241"/>
            <a:chOff x="0" y="0"/>
            <a:chExt cx="6350000" cy="6350000"/>
          </a:xfrm>
        </p:grpSpPr>
        <p:sp>
          <p:nvSpPr>
            <p:cNvPr name="Freeform 12" id="12"/>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000000"/>
            </a:solidFill>
          </p:spPr>
        </p:sp>
      </p:grpSp>
      <p:grpSp>
        <p:nvGrpSpPr>
          <p:cNvPr name="Group 13" id="13"/>
          <p:cNvGrpSpPr/>
          <p:nvPr/>
        </p:nvGrpSpPr>
        <p:grpSpPr>
          <a:xfrm rot="5400000">
            <a:off x="931080" y="2694322"/>
            <a:ext cx="195241" cy="195241"/>
            <a:chOff x="0" y="0"/>
            <a:chExt cx="6350000" cy="6350000"/>
          </a:xfrm>
        </p:grpSpPr>
        <p:sp>
          <p:nvSpPr>
            <p:cNvPr name="Freeform 14" id="1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000000"/>
            </a:solidFill>
          </p:spPr>
        </p:sp>
      </p:grpSp>
      <p:grpSp>
        <p:nvGrpSpPr>
          <p:cNvPr name="Group 15" id="15"/>
          <p:cNvGrpSpPr/>
          <p:nvPr/>
        </p:nvGrpSpPr>
        <p:grpSpPr>
          <a:xfrm rot="5400000">
            <a:off x="931080" y="3236295"/>
            <a:ext cx="195241" cy="195241"/>
            <a:chOff x="0" y="0"/>
            <a:chExt cx="6350000" cy="6350000"/>
          </a:xfrm>
        </p:grpSpPr>
        <p:sp>
          <p:nvSpPr>
            <p:cNvPr name="Freeform 16" id="1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000000"/>
            </a:solidFill>
          </p:spPr>
        </p:sp>
      </p:grpSp>
      <p:grpSp>
        <p:nvGrpSpPr>
          <p:cNvPr name="Group 17" id="17"/>
          <p:cNvGrpSpPr/>
          <p:nvPr/>
        </p:nvGrpSpPr>
        <p:grpSpPr>
          <a:xfrm rot="5400000">
            <a:off x="931080" y="3782675"/>
            <a:ext cx="195241" cy="195241"/>
            <a:chOff x="0" y="0"/>
            <a:chExt cx="6350000" cy="6350000"/>
          </a:xfrm>
        </p:grpSpPr>
        <p:sp>
          <p:nvSpPr>
            <p:cNvPr name="Freeform 18" id="1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000000"/>
            </a:solidFill>
          </p:spPr>
        </p:sp>
      </p:grpSp>
      <p:grpSp>
        <p:nvGrpSpPr>
          <p:cNvPr name="Group 19" id="19"/>
          <p:cNvGrpSpPr/>
          <p:nvPr/>
        </p:nvGrpSpPr>
        <p:grpSpPr>
          <a:xfrm rot="5400000">
            <a:off x="931080" y="4314636"/>
            <a:ext cx="195241" cy="195241"/>
            <a:chOff x="0" y="0"/>
            <a:chExt cx="6350000" cy="6350000"/>
          </a:xfrm>
        </p:grpSpPr>
        <p:sp>
          <p:nvSpPr>
            <p:cNvPr name="Freeform 20" id="2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000000"/>
            </a:solidFill>
          </p:spPr>
        </p:sp>
      </p:grpSp>
      <p:grpSp>
        <p:nvGrpSpPr>
          <p:cNvPr name="Group 21" id="21"/>
          <p:cNvGrpSpPr/>
          <p:nvPr/>
        </p:nvGrpSpPr>
        <p:grpSpPr>
          <a:xfrm rot="5400000">
            <a:off x="931080" y="4935544"/>
            <a:ext cx="195241" cy="195241"/>
            <a:chOff x="0" y="0"/>
            <a:chExt cx="6350000" cy="6350000"/>
          </a:xfrm>
        </p:grpSpPr>
        <p:sp>
          <p:nvSpPr>
            <p:cNvPr name="Freeform 22" id="22"/>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000000"/>
            </a:solidFill>
          </p:spPr>
        </p:sp>
      </p:grpSp>
      <p:grpSp>
        <p:nvGrpSpPr>
          <p:cNvPr name="Group 23" id="23"/>
          <p:cNvGrpSpPr/>
          <p:nvPr/>
        </p:nvGrpSpPr>
        <p:grpSpPr>
          <a:xfrm rot="5400000">
            <a:off x="931080" y="6261302"/>
            <a:ext cx="195241" cy="195241"/>
            <a:chOff x="0" y="0"/>
            <a:chExt cx="6350000" cy="6350000"/>
          </a:xfrm>
        </p:grpSpPr>
        <p:sp>
          <p:nvSpPr>
            <p:cNvPr name="Freeform 24" id="2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000000"/>
            </a:solidFill>
          </p:spPr>
        </p:sp>
      </p:grpSp>
      <p:grpSp>
        <p:nvGrpSpPr>
          <p:cNvPr name="Group 25" id="25"/>
          <p:cNvGrpSpPr/>
          <p:nvPr/>
        </p:nvGrpSpPr>
        <p:grpSpPr>
          <a:xfrm rot="5400000">
            <a:off x="995471" y="6932792"/>
            <a:ext cx="195241" cy="195241"/>
            <a:chOff x="0" y="0"/>
            <a:chExt cx="6350000" cy="6350000"/>
          </a:xfrm>
        </p:grpSpPr>
        <p:sp>
          <p:nvSpPr>
            <p:cNvPr name="Freeform 26" id="2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000000"/>
            </a:solidFill>
          </p:spPr>
        </p:sp>
      </p:grpSp>
      <p:grpSp>
        <p:nvGrpSpPr>
          <p:cNvPr name="Group 27" id="27"/>
          <p:cNvGrpSpPr/>
          <p:nvPr/>
        </p:nvGrpSpPr>
        <p:grpSpPr>
          <a:xfrm rot="5400000">
            <a:off x="1028700" y="7960052"/>
            <a:ext cx="195241" cy="195241"/>
            <a:chOff x="0" y="0"/>
            <a:chExt cx="6350000" cy="6350000"/>
          </a:xfrm>
        </p:grpSpPr>
        <p:sp>
          <p:nvSpPr>
            <p:cNvPr name="Freeform 28" id="2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000000"/>
            </a:solidFill>
          </p:spPr>
        </p:sp>
      </p:grpSp>
      <p:sp>
        <p:nvSpPr>
          <p:cNvPr name="Freeform 29" id="29"/>
          <p:cNvSpPr/>
          <p:nvPr/>
        </p:nvSpPr>
        <p:spPr>
          <a:xfrm flipH="false" flipV="false" rot="0">
            <a:off x="14132494" y="3402225"/>
            <a:ext cx="4072570" cy="3101084"/>
          </a:xfrm>
          <a:custGeom>
            <a:avLst/>
            <a:gdLst/>
            <a:ahLst/>
            <a:cxnLst/>
            <a:rect r="r" b="b" t="t" l="l"/>
            <a:pathLst>
              <a:path h="3101084" w="4072570">
                <a:moveTo>
                  <a:pt x="0" y="0"/>
                </a:moveTo>
                <a:lnTo>
                  <a:pt x="4072570" y="0"/>
                </a:lnTo>
                <a:lnTo>
                  <a:pt x="4072570" y="3101084"/>
                </a:lnTo>
                <a:lnTo>
                  <a:pt x="0" y="3101084"/>
                </a:lnTo>
                <a:lnTo>
                  <a:pt x="0" y="0"/>
                </a:lnTo>
                <a:close/>
              </a:path>
            </a:pathLst>
          </a:custGeom>
          <a:blipFill>
            <a:blip r:embed="rId2"/>
            <a:stretch>
              <a:fillRect l="-7109" t="0" r="-7109" b="0"/>
            </a:stretch>
          </a:blipFill>
        </p:spPr>
      </p:sp>
      <p:sp>
        <p:nvSpPr>
          <p:cNvPr name="Freeform 30" id="30"/>
          <p:cNvSpPr/>
          <p:nvPr/>
        </p:nvSpPr>
        <p:spPr>
          <a:xfrm flipH="false" flipV="false" rot="0">
            <a:off x="10391446" y="6111121"/>
            <a:ext cx="3741048" cy="4175879"/>
          </a:xfrm>
          <a:custGeom>
            <a:avLst/>
            <a:gdLst/>
            <a:ahLst/>
            <a:cxnLst/>
            <a:rect r="r" b="b" t="t" l="l"/>
            <a:pathLst>
              <a:path h="4175879" w="3741048">
                <a:moveTo>
                  <a:pt x="0" y="0"/>
                </a:moveTo>
                <a:lnTo>
                  <a:pt x="3741048" y="0"/>
                </a:lnTo>
                <a:lnTo>
                  <a:pt x="3741048" y="4175879"/>
                </a:lnTo>
                <a:lnTo>
                  <a:pt x="0" y="4175879"/>
                </a:lnTo>
                <a:lnTo>
                  <a:pt x="0" y="0"/>
                </a:lnTo>
                <a:close/>
              </a:path>
            </a:pathLst>
          </a:custGeom>
          <a:blipFill>
            <a:blip r:embed="rId3"/>
            <a:stretch>
              <a:fillRect l="-96021" t="0" r="0" b="0"/>
            </a:stretch>
          </a:blipFill>
        </p:spPr>
      </p:sp>
      <p:sp>
        <p:nvSpPr>
          <p:cNvPr name="Freeform 31" id="31"/>
          <p:cNvSpPr/>
          <p:nvPr/>
        </p:nvSpPr>
        <p:spPr>
          <a:xfrm flipH="false" flipV="false" rot="0">
            <a:off x="10830276" y="350137"/>
            <a:ext cx="3913151" cy="2983778"/>
          </a:xfrm>
          <a:custGeom>
            <a:avLst/>
            <a:gdLst/>
            <a:ahLst/>
            <a:cxnLst/>
            <a:rect r="r" b="b" t="t" l="l"/>
            <a:pathLst>
              <a:path h="2983778" w="3913151">
                <a:moveTo>
                  <a:pt x="0" y="0"/>
                </a:moveTo>
                <a:lnTo>
                  <a:pt x="3913151" y="0"/>
                </a:lnTo>
                <a:lnTo>
                  <a:pt x="3913151" y="2983778"/>
                </a:lnTo>
                <a:lnTo>
                  <a:pt x="0" y="2983778"/>
                </a:lnTo>
                <a:lnTo>
                  <a:pt x="0" y="0"/>
                </a:lnTo>
                <a:close/>
              </a:path>
            </a:pathLst>
          </a:custGeom>
          <a:blipFill>
            <a:blip r:embed="rId4"/>
            <a:stretch>
              <a:fillRect l="0" t="0" r="0" b="0"/>
            </a:stretch>
          </a:blipFill>
        </p:spPr>
      </p:sp>
      <p:sp>
        <p:nvSpPr>
          <p:cNvPr name="TextBox 32" id="32"/>
          <p:cNvSpPr txBox="true"/>
          <p:nvPr/>
        </p:nvSpPr>
        <p:spPr>
          <a:xfrm rot="0">
            <a:off x="1093091" y="1133086"/>
            <a:ext cx="7340047" cy="754761"/>
          </a:xfrm>
          <a:prstGeom prst="rect">
            <a:avLst/>
          </a:prstGeom>
        </p:spPr>
        <p:txBody>
          <a:bodyPr anchor="t" rtlCol="false" tIns="0" lIns="0" bIns="0" rIns="0">
            <a:spAutoFit/>
          </a:bodyPr>
          <a:lstStyle/>
          <a:p>
            <a:pPr>
              <a:lnSpc>
                <a:spcPts val="5771"/>
              </a:lnSpc>
            </a:pPr>
            <a:r>
              <a:rPr lang="en-US" sz="5199" spc="83">
                <a:solidFill>
                  <a:srgbClr val="000000"/>
                </a:solidFill>
                <a:latin typeface="Arimo Bold"/>
              </a:rPr>
              <a:t>Factores de Riesgo </a:t>
            </a:r>
          </a:p>
        </p:txBody>
      </p:sp>
      <p:sp>
        <p:nvSpPr>
          <p:cNvPr name="TextBox 33" id="33"/>
          <p:cNvSpPr txBox="true"/>
          <p:nvPr/>
        </p:nvSpPr>
        <p:spPr>
          <a:xfrm rot="0">
            <a:off x="1294384" y="2059640"/>
            <a:ext cx="8270410" cy="398145"/>
          </a:xfrm>
          <a:prstGeom prst="rect">
            <a:avLst/>
          </a:prstGeom>
        </p:spPr>
        <p:txBody>
          <a:bodyPr anchor="t" rtlCol="false" tIns="0" lIns="0" bIns="0" rIns="0">
            <a:spAutoFit/>
          </a:bodyPr>
          <a:lstStyle/>
          <a:p>
            <a:pPr algn="l" marL="0" indent="0" lvl="0">
              <a:lnSpc>
                <a:spcPts val="3360"/>
              </a:lnSpc>
              <a:spcBef>
                <a:spcPct val="0"/>
              </a:spcBef>
            </a:pPr>
            <a:r>
              <a:rPr lang="en-US" sz="2100" spc="42">
                <a:solidFill>
                  <a:srgbClr val="000000"/>
                </a:solidFill>
                <a:latin typeface="Arimo"/>
              </a:rPr>
              <a:t>Pacientes inmunodeprimidos y con recuento de neutrófilos bajos </a:t>
            </a:r>
          </a:p>
        </p:txBody>
      </p:sp>
      <p:sp>
        <p:nvSpPr>
          <p:cNvPr name="TextBox 34" id="34"/>
          <p:cNvSpPr txBox="true"/>
          <p:nvPr/>
        </p:nvSpPr>
        <p:spPr>
          <a:xfrm rot="0">
            <a:off x="1294384" y="2578561"/>
            <a:ext cx="7008286" cy="398145"/>
          </a:xfrm>
          <a:prstGeom prst="rect">
            <a:avLst/>
          </a:prstGeom>
        </p:spPr>
        <p:txBody>
          <a:bodyPr anchor="t" rtlCol="false" tIns="0" lIns="0" bIns="0" rIns="0">
            <a:spAutoFit/>
          </a:bodyPr>
          <a:lstStyle/>
          <a:p>
            <a:pPr algn="l" marL="0" indent="0" lvl="0">
              <a:lnSpc>
                <a:spcPts val="3360"/>
              </a:lnSpc>
              <a:spcBef>
                <a:spcPct val="0"/>
              </a:spcBef>
            </a:pPr>
            <a:r>
              <a:rPr lang="en-US" sz="2100" spc="42">
                <a:solidFill>
                  <a:srgbClr val="000000"/>
                </a:solidFill>
                <a:latin typeface="Arimo"/>
              </a:rPr>
              <a:t>Tabaquismo</a:t>
            </a:r>
          </a:p>
        </p:txBody>
      </p:sp>
      <p:sp>
        <p:nvSpPr>
          <p:cNvPr name="TextBox 35" id="35"/>
          <p:cNvSpPr txBox="true"/>
          <p:nvPr/>
        </p:nvSpPr>
        <p:spPr>
          <a:xfrm rot="0">
            <a:off x="1275777" y="3091980"/>
            <a:ext cx="7008286" cy="398145"/>
          </a:xfrm>
          <a:prstGeom prst="rect">
            <a:avLst/>
          </a:prstGeom>
        </p:spPr>
        <p:txBody>
          <a:bodyPr anchor="t" rtlCol="false" tIns="0" lIns="0" bIns="0" rIns="0">
            <a:spAutoFit/>
          </a:bodyPr>
          <a:lstStyle/>
          <a:p>
            <a:pPr algn="l" marL="0" indent="0" lvl="0">
              <a:lnSpc>
                <a:spcPts val="3360"/>
              </a:lnSpc>
              <a:spcBef>
                <a:spcPct val="0"/>
              </a:spcBef>
            </a:pPr>
            <a:r>
              <a:rPr lang="en-US" sz="2100" spc="42">
                <a:solidFill>
                  <a:srgbClr val="000000"/>
                </a:solidFill>
                <a:latin typeface="Arimo"/>
              </a:rPr>
              <a:t>Alcoholismo </a:t>
            </a:r>
          </a:p>
        </p:txBody>
      </p:sp>
      <p:sp>
        <p:nvSpPr>
          <p:cNvPr name="TextBox 36" id="36"/>
          <p:cNvSpPr txBox="true"/>
          <p:nvPr/>
        </p:nvSpPr>
        <p:spPr>
          <a:xfrm rot="0">
            <a:off x="1294384" y="3574691"/>
            <a:ext cx="7008286" cy="431165"/>
          </a:xfrm>
          <a:prstGeom prst="rect">
            <a:avLst/>
          </a:prstGeom>
        </p:spPr>
        <p:txBody>
          <a:bodyPr anchor="t" rtlCol="false" tIns="0" lIns="0" bIns="0" rIns="0">
            <a:spAutoFit/>
          </a:bodyPr>
          <a:lstStyle/>
          <a:p>
            <a:pPr algn="l" marL="0" indent="0" lvl="0">
              <a:lnSpc>
                <a:spcPts val="3519"/>
              </a:lnSpc>
              <a:spcBef>
                <a:spcPct val="0"/>
              </a:spcBef>
            </a:pPr>
            <a:r>
              <a:rPr lang="en-US" sz="2199" spc="43">
                <a:solidFill>
                  <a:srgbClr val="000000"/>
                </a:solidFill>
                <a:latin typeface="Arimo"/>
              </a:rPr>
              <a:t>EPOC</a:t>
            </a:r>
          </a:p>
        </p:txBody>
      </p:sp>
      <p:sp>
        <p:nvSpPr>
          <p:cNvPr name="TextBox 37" id="37"/>
          <p:cNvSpPr txBox="true"/>
          <p:nvPr/>
        </p:nvSpPr>
        <p:spPr>
          <a:xfrm rot="0">
            <a:off x="1275777" y="4070752"/>
            <a:ext cx="7868223" cy="817245"/>
          </a:xfrm>
          <a:prstGeom prst="rect">
            <a:avLst/>
          </a:prstGeom>
        </p:spPr>
        <p:txBody>
          <a:bodyPr anchor="t" rtlCol="false" tIns="0" lIns="0" bIns="0" rIns="0">
            <a:spAutoFit/>
          </a:bodyPr>
          <a:lstStyle/>
          <a:p>
            <a:pPr>
              <a:lnSpc>
                <a:spcPts val="3360"/>
              </a:lnSpc>
            </a:pPr>
            <a:r>
              <a:rPr lang="en-US" sz="2100" spc="42">
                <a:solidFill>
                  <a:srgbClr val="000000"/>
                </a:solidFill>
                <a:latin typeface="Arimo"/>
              </a:rPr>
              <a:t>Cirugía para tratar cáncer de la boca, la garganta o el cuello</a:t>
            </a:r>
          </a:p>
          <a:p>
            <a:pPr algn="l" marL="0" indent="0" lvl="0">
              <a:lnSpc>
                <a:spcPts val="3360"/>
              </a:lnSpc>
              <a:spcBef>
                <a:spcPct val="0"/>
              </a:spcBef>
            </a:pPr>
          </a:p>
        </p:txBody>
      </p:sp>
      <p:sp>
        <p:nvSpPr>
          <p:cNvPr name="TextBox 38" id="38"/>
          <p:cNvSpPr txBox="true"/>
          <p:nvPr/>
        </p:nvSpPr>
        <p:spPr>
          <a:xfrm rot="0">
            <a:off x="1242548" y="4830847"/>
            <a:ext cx="8508275" cy="1236345"/>
          </a:xfrm>
          <a:prstGeom prst="rect">
            <a:avLst/>
          </a:prstGeom>
        </p:spPr>
        <p:txBody>
          <a:bodyPr anchor="t" rtlCol="false" tIns="0" lIns="0" bIns="0" rIns="0">
            <a:spAutoFit/>
          </a:bodyPr>
          <a:lstStyle/>
          <a:p>
            <a:pPr>
              <a:lnSpc>
                <a:spcPts val="3360"/>
              </a:lnSpc>
            </a:pPr>
            <a:r>
              <a:rPr lang="en-US" sz="2100" spc="42">
                <a:solidFill>
                  <a:srgbClr val="000000"/>
                </a:solidFill>
                <a:latin typeface="Arimo"/>
              </a:rPr>
              <a:t>Edad avanzada debido a la posible depresión de reflejos tusígeno y glótico</a:t>
            </a:r>
          </a:p>
          <a:p>
            <a:pPr algn="l" marL="0" indent="0" lvl="0">
              <a:lnSpc>
                <a:spcPts val="3360"/>
              </a:lnSpc>
              <a:spcBef>
                <a:spcPct val="0"/>
              </a:spcBef>
            </a:pPr>
          </a:p>
        </p:txBody>
      </p:sp>
      <p:sp>
        <p:nvSpPr>
          <p:cNvPr name="TextBox 39" id="39"/>
          <p:cNvSpPr txBox="true"/>
          <p:nvPr/>
        </p:nvSpPr>
        <p:spPr>
          <a:xfrm rot="0">
            <a:off x="1275777" y="6107340"/>
            <a:ext cx="7008286" cy="817245"/>
          </a:xfrm>
          <a:prstGeom prst="rect">
            <a:avLst/>
          </a:prstGeom>
        </p:spPr>
        <p:txBody>
          <a:bodyPr anchor="t" rtlCol="false" tIns="0" lIns="0" bIns="0" rIns="0">
            <a:spAutoFit/>
          </a:bodyPr>
          <a:lstStyle/>
          <a:p>
            <a:pPr>
              <a:lnSpc>
                <a:spcPts val="3360"/>
              </a:lnSpc>
            </a:pPr>
            <a:r>
              <a:rPr lang="en-US" sz="2100" spc="42">
                <a:solidFill>
                  <a:srgbClr val="000000"/>
                </a:solidFill>
                <a:latin typeface="Arimo"/>
              </a:rPr>
              <a:t>Colocación de sonda nasogástrica</a:t>
            </a:r>
          </a:p>
          <a:p>
            <a:pPr algn="l" marL="0" indent="0" lvl="0">
              <a:lnSpc>
                <a:spcPts val="3360"/>
              </a:lnSpc>
              <a:spcBef>
                <a:spcPct val="0"/>
              </a:spcBef>
            </a:pPr>
          </a:p>
        </p:txBody>
      </p:sp>
      <p:sp>
        <p:nvSpPr>
          <p:cNvPr name="TextBox 40" id="40"/>
          <p:cNvSpPr txBox="true"/>
          <p:nvPr/>
        </p:nvSpPr>
        <p:spPr>
          <a:xfrm rot="0">
            <a:off x="1223941" y="6754187"/>
            <a:ext cx="7008286" cy="817245"/>
          </a:xfrm>
          <a:prstGeom prst="rect">
            <a:avLst/>
          </a:prstGeom>
        </p:spPr>
        <p:txBody>
          <a:bodyPr anchor="t" rtlCol="false" tIns="0" lIns="0" bIns="0" rIns="0">
            <a:spAutoFit/>
          </a:bodyPr>
          <a:lstStyle/>
          <a:p>
            <a:pPr>
              <a:lnSpc>
                <a:spcPts val="3360"/>
              </a:lnSpc>
            </a:pPr>
            <a:r>
              <a:rPr lang="en-US" sz="2100" spc="42">
                <a:solidFill>
                  <a:srgbClr val="000000"/>
                </a:solidFill>
                <a:latin typeface="Arimo"/>
              </a:rPr>
              <a:t>Terapia respiratoria con higiene inapropiada del equipo</a:t>
            </a:r>
          </a:p>
          <a:p>
            <a:pPr algn="l" marL="0" indent="0" lvl="0">
              <a:lnSpc>
                <a:spcPts val="3360"/>
              </a:lnSpc>
              <a:spcBef>
                <a:spcPct val="0"/>
              </a:spcBef>
            </a:pPr>
          </a:p>
        </p:txBody>
      </p:sp>
      <p:sp>
        <p:nvSpPr>
          <p:cNvPr name="TextBox 41" id="41"/>
          <p:cNvSpPr txBox="true"/>
          <p:nvPr/>
        </p:nvSpPr>
        <p:spPr>
          <a:xfrm rot="0">
            <a:off x="1294384" y="7874327"/>
            <a:ext cx="8088102" cy="1236345"/>
          </a:xfrm>
          <a:prstGeom prst="rect">
            <a:avLst/>
          </a:prstGeom>
        </p:spPr>
        <p:txBody>
          <a:bodyPr anchor="t" rtlCol="false" tIns="0" lIns="0" bIns="0" rIns="0">
            <a:spAutoFit/>
          </a:bodyPr>
          <a:lstStyle/>
          <a:p>
            <a:pPr>
              <a:lnSpc>
                <a:spcPts val="3360"/>
              </a:lnSpc>
            </a:pPr>
            <a:r>
              <a:rPr lang="en-US" sz="2100" spc="42">
                <a:solidFill>
                  <a:srgbClr val="000000"/>
                </a:solidFill>
                <a:latin typeface="Arimo"/>
              </a:rPr>
              <a:t>Problemas del sistema inmunitario (durante un tratamiento para el cáncer o debido a VIH/sida o trasplante de órganos)</a:t>
            </a:r>
          </a:p>
          <a:p>
            <a:pPr algn="l" marL="0" indent="0" lvl="0">
              <a:lnSpc>
                <a:spcPts val="3360"/>
              </a:lnSpc>
              <a:spcBef>
                <a:spcPct val="0"/>
              </a:spcBef>
            </a:p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E8E1"/>
        </a:solidFill>
      </p:bgPr>
    </p:bg>
    <p:spTree>
      <p:nvGrpSpPr>
        <p:cNvPr id="43" name="Shape 43"/>
        <p:cNvGrpSpPr/>
        <p:nvPr/>
      </p:nvGrpSpPr>
      <p:grpSpPr>
        <a:xfrm>
          <a:off x="0" y="0"/>
          <a:ext cx="0" cy="0"/>
          <a:chOff x="0" y="0"/>
          <a:chExt cx="0" cy="0"/>
        </a:xfrm>
      </p:grpSpPr>
      <p:sp>
        <p:nvSpPr>
          <p:cNvPr id="44" name="Google Shape;44;p1"/>
          <p:cNvSpPr/>
          <p:nvPr/>
        </p:nvSpPr>
        <p:spPr>
          <a:xfrm>
            <a:off x="1797471" y="2180385"/>
            <a:ext cx="13509600" cy="9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
          <p:cNvSpPr/>
          <p:nvPr/>
        </p:nvSpPr>
        <p:spPr>
          <a:xfrm>
            <a:off x="1797471" y="9863111"/>
            <a:ext cx="13509600" cy="9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
          <p:cNvSpPr txBox="1"/>
          <p:nvPr/>
        </p:nvSpPr>
        <p:spPr>
          <a:xfrm>
            <a:off x="1797471" y="532281"/>
            <a:ext cx="6718500" cy="1648200"/>
          </a:xfrm>
          <a:prstGeom prst="rect">
            <a:avLst/>
          </a:prstGeom>
          <a:noFill/>
          <a:ln>
            <a:noFill/>
          </a:ln>
        </p:spPr>
        <p:txBody>
          <a:bodyPr anchorCtr="0" anchor="t" bIns="0" lIns="0" spcFirstLastPara="1" rIns="0" wrap="square" tIns="0">
            <a:spAutoFit/>
          </a:bodyPr>
          <a:lstStyle/>
          <a:p>
            <a:pPr indent="0" lvl="0" marL="0" marR="0" rtl="0" algn="l">
              <a:lnSpc>
                <a:spcPct val="110986"/>
              </a:lnSpc>
              <a:spcBef>
                <a:spcPts val="0"/>
              </a:spcBef>
              <a:spcAft>
                <a:spcPts val="0"/>
              </a:spcAft>
              <a:buNone/>
            </a:pPr>
            <a:r>
              <a:rPr b="0" i="0" lang="en-US" sz="5780" u="none" cap="none" strike="noStrike">
                <a:solidFill>
                  <a:srgbClr val="000000"/>
                </a:solidFill>
                <a:latin typeface="Montserrat"/>
                <a:ea typeface="Montserrat"/>
                <a:cs typeface="Montserrat"/>
                <a:sym typeface="Montserrat"/>
              </a:rPr>
              <a:t>Manifestaciones clínicas </a:t>
            </a:r>
            <a:endParaRPr/>
          </a:p>
        </p:txBody>
      </p:sp>
      <p:grpSp>
        <p:nvGrpSpPr>
          <p:cNvPr id="47" name="Google Shape;47;p1"/>
          <p:cNvGrpSpPr/>
          <p:nvPr/>
        </p:nvGrpSpPr>
        <p:grpSpPr>
          <a:xfrm>
            <a:off x="17607750" y="9288164"/>
            <a:ext cx="154905" cy="612105"/>
            <a:chOff x="-3340" y="-3340"/>
            <a:chExt cx="206540" cy="816140"/>
          </a:xfrm>
        </p:grpSpPr>
        <p:sp>
          <p:nvSpPr>
            <p:cNvPr id="48" name="Google Shape;48;p1"/>
            <p:cNvSpPr/>
            <p:nvPr/>
          </p:nvSpPr>
          <p:spPr>
            <a:xfrm rot="10800000">
              <a:off x="-3340" y="301460"/>
              <a:ext cx="206540" cy="206540"/>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
            <p:cNvSpPr/>
            <p:nvPr/>
          </p:nvSpPr>
          <p:spPr>
            <a:xfrm rot="10800000">
              <a:off x="-3340" y="606260"/>
              <a:ext cx="206540" cy="206540"/>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
            <p:cNvSpPr/>
            <p:nvPr/>
          </p:nvSpPr>
          <p:spPr>
            <a:xfrm rot="10800000">
              <a:off x="-3340" y="-3340"/>
              <a:ext cx="206540" cy="206540"/>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 name="Google Shape;51;p1"/>
          <p:cNvSpPr txBox="1"/>
          <p:nvPr/>
        </p:nvSpPr>
        <p:spPr>
          <a:xfrm>
            <a:off x="1338697" y="1942559"/>
            <a:ext cx="14467200" cy="7348200"/>
          </a:xfrm>
          <a:prstGeom prst="rect">
            <a:avLst/>
          </a:prstGeom>
          <a:noFill/>
          <a:ln>
            <a:noFill/>
          </a:ln>
        </p:spPr>
        <p:txBody>
          <a:bodyPr anchorCtr="0" anchor="t" bIns="0" lIns="0" spcFirstLastPara="1" rIns="0" wrap="square" tIns="0">
            <a:spAutoFit/>
          </a:bodyPr>
          <a:lstStyle/>
          <a:p>
            <a:pPr indent="0" lvl="0" marL="0" marR="0" rtl="0" algn="l">
              <a:lnSpc>
                <a:spcPct val="217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263676" lvl="1" marL="527352" marR="0" rtl="0" algn="l">
              <a:lnSpc>
                <a:spcPct val="160032"/>
              </a:lnSpc>
              <a:spcBef>
                <a:spcPts val="0"/>
              </a:spcBef>
              <a:spcAft>
                <a:spcPts val="0"/>
              </a:spcAft>
              <a:buClr>
                <a:srgbClr val="000000"/>
              </a:buClr>
              <a:buSzPts val="2442"/>
              <a:buFont typeface="Arial"/>
              <a:buChar char="•"/>
            </a:pPr>
            <a:r>
              <a:rPr b="0" i="0" lang="en-US" sz="2442" u="none" cap="none" strike="noStrike">
                <a:solidFill>
                  <a:srgbClr val="000000"/>
                </a:solidFill>
                <a:latin typeface="Arimo"/>
                <a:ea typeface="Arimo"/>
                <a:cs typeface="Arimo"/>
                <a:sym typeface="Arimo"/>
              </a:rPr>
              <a:t>Congestión nasal</a:t>
            </a:r>
            <a:endParaRPr/>
          </a:p>
          <a:p>
            <a:pPr indent="-263676" lvl="1" marL="527352" marR="0" rtl="0" algn="l">
              <a:lnSpc>
                <a:spcPct val="160032"/>
              </a:lnSpc>
              <a:spcBef>
                <a:spcPts val="0"/>
              </a:spcBef>
              <a:spcAft>
                <a:spcPts val="0"/>
              </a:spcAft>
              <a:buClr>
                <a:srgbClr val="000000"/>
              </a:buClr>
              <a:buSzPts val="2442"/>
              <a:buFont typeface="Arial"/>
              <a:buChar char="•"/>
            </a:pPr>
            <a:r>
              <a:rPr b="0" i="0" lang="en-US" sz="2442" u="none" cap="none" strike="noStrike">
                <a:solidFill>
                  <a:srgbClr val="000000"/>
                </a:solidFill>
                <a:latin typeface="Arimo"/>
                <a:ea typeface="Arimo"/>
                <a:cs typeface="Arimo"/>
                <a:sym typeface="Arimo"/>
              </a:rPr>
              <a:t>Dolor faríngeo </a:t>
            </a:r>
            <a:endParaRPr/>
          </a:p>
          <a:p>
            <a:pPr indent="-263676" lvl="1" marL="527352" marR="0" rtl="0" algn="l">
              <a:lnSpc>
                <a:spcPct val="160032"/>
              </a:lnSpc>
              <a:spcBef>
                <a:spcPts val="0"/>
              </a:spcBef>
              <a:spcAft>
                <a:spcPts val="0"/>
              </a:spcAft>
              <a:buClr>
                <a:srgbClr val="000000"/>
              </a:buClr>
              <a:buSzPts val="2442"/>
              <a:buFont typeface="Arial"/>
              <a:buChar char="•"/>
            </a:pPr>
            <a:r>
              <a:rPr b="0" i="0" lang="en-US" sz="2442" u="none" cap="none" strike="noStrike">
                <a:solidFill>
                  <a:srgbClr val="000000"/>
                </a:solidFill>
                <a:latin typeface="Arimo"/>
                <a:ea typeface="Arimo"/>
                <a:cs typeface="Arimo"/>
                <a:sym typeface="Arimo"/>
              </a:rPr>
              <a:t>cefalea</a:t>
            </a:r>
            <a:endParaRPr/>
          </a:p>
          <a:p>
            <a:pPr indent="-263676" lvl="1" marL="527352" marR="0" rtl="0" algn="l">
              <a:lnSpc>
                <a:spcPct val="160032"/>
              </a:lnSpc>
              <a:spcBef>
                <a:spcPts val="0"/>
              </a:spcBef>
              <a:spcAft>
                <a:spcPts val="0"/>
              </a:spcAft>
              <a:buClr>
                <a:srgbClr val="000000"/>
              </a:buClr>
              <a:buSzPts val="2442"/>
              <a:buFont typeface="Arial"/>
              <a:buChar char="•"/>
            </a:pPr>
            <a:r>
              <a:rPr b="0" i="0" lang="en-US" sz="2442" u="none" cap="none" strike="noStrike">
                <a:solidFill>
                  <a:srgbClr val="000000"/>
                </a:solidFill>
                <a:latin typeface="Arimo"/>
                <a:ea typeface="Arimo"/>
                <a:cs typeface="Arimo"/>
                <a:sym typeface="Arimo"/>
              </a:rPr>
              <a:t>Fiebre de poca intensidad</a:t>
            </a:r>
            <a:endParaRPr/>
          </a:p>
          <a:p>
            <a:pPr indent="-263676" lvl="1" marL="527352" marR="0" rtl="0" algn="l">
              <a:lnSpc>
                <a:spcPct val="160032"/>
              </a:lnSpc>
              <a:spcBef>
                <a:spcPts val="0"/>
              </a:spcBef>
              <a:spcAft>
                <a:spcPts val="0"/>
              </a:spcAft>
              <a:buClr>
                <a:srgbClr val="000000"/>
              </a:buClr>
              <a:buSzPts val="2442"/>
              <a:buFont typeface="Arial"/>
              <a:buChar char="•"/>
            </a:pPr>
            <a:r>
              <a:rPr b="0" i="0" lang="en-US" sz="2442" u="none" cap="none" strike="noStrike">
                <a:solidFill>
                  <a:srgbClr val="000000"/>
                </a:solidFill>
                <a:latin typeface="Arimo"/>
                <a:ea typeface="Arimo"/>
                <a:cs typeface="Arimo"/>
                <a:sym typeface="Arimo"/>
              </a:rPr>
              <a:t>dolor pleuritico</a:t>
            </a:r>
            <a:endParaRPr/>
          </a:p>
          <a:p>
            <a:pPr indent="-263676" lvl="1" marL="527352" marR="0" rtl="0" algn="l">
              <a:lnSpc>
                <a:spcPct val="160032"/>
              </a:lnSpc>
              <a:spcBef>
                <a:spcPts val="0"/>
              </a:spcBef>
              <a:spcAft>
                <a:spcPts val="0"/>
              </a:spcAft>
              <a:buClr>
                <a:srgbClr val="000000"/>
              </a:buClr>
              <a:buSzPts val="2442"/>
              <a:buFont typeface="Arial"/>
              <a:buChar char="•"/>
            </a:pPr>
            <a:r>
              <a:rPr b="0" i="0" lang="en-US" sz="2442" u="none" cap="none" strike="noStrike">
                <a:solidFill>
                  <a:srgbClr val="000000"/>
                </a:solidFill>
                <a:latin typeface="Arimo"/>
                <a:ea typeface="Arimo"/>
                <a:cs typeface="Arimo"/>
                <a:sym typeface="Arimo"/>
              </a:rPr>
              <a:t>Mialgia</a:t>
            </a:r>
            <a:endParaRPr/>
          </a:p>
          <a:p>
            <a:pPr indent="-263676" lvl="1" marL="527352" marR="0" rtl="0" algn="l">
              <a:lnSpc>
                <a:spcPct val="160032"/>
              </a:lnSpc>
              <a:spcBef>
                <a:spcPts val="0"/>
              </a:spcBef>
              <a:spcAft>
                <a:spcPts val="0"/>
              </a:spcAft>
              <a:buClr>
                <a:srgbClr val="000000"/>
              </a:buClr>
              <a:buSzPts val="2442"/>
              <a:buFont typeface="Arial"/>
              <a:buChar char="•"/>
            </a:pPr>
            <a:r>
              <a:rPr b="0" i="0" lang="en-US" sz="2442" u="none" cap="none" strike="noStrike">
                <a:solidFill>
                  <a:srgbClr val="000000"/>
                </a:solidFill>
                <a:latin typeface="Arimo"/>
                <a:ea typeface="Arimo"/>
                <a:cs typeface="Arimo"/>
                <a:sym typeface="Arimo"/>
              </a:rPr>
              <a:t>Exatema</a:t>
            </a:r>
            <a:endParaRPr/>
          </a:p>
          <a:p>
            <a:pPr indent="-263676" lvl="1" marL="527352" marR="0" rtl="0" algn="l">
              <a:lnSpc>
                <a:spcPct val="160032"/>
              </a:lnSpc>
              <a:spcBef>
                <a:spcPts val="0"/>
              </a:spcBef>
              <a:spcAft>
                <a:spcPts val="0"/>
              </a:spcAft>
              <a:buClr>
                <a:srgbClr val="000000"/>
              </a:buClr>
              <a:buSzPts val="2442"/>
              <a:buFont typeface="Arial"/>
              <a:buChar char="•"/>
            </a:pPr>
            <a:r>
              <a:rPr b="0" i="0" lang="en-US" sz="2442" u="none" cap="none" strike="noStrike">
                <a:solidFill>
                  <a:srgbClr val="000000"/>
                </a:solidFill>
                <a:latin typeface="Arimo"/>
                <a:ea typeface="Arimo"/>
                <a:cs typeface="Arimo"/>
                <a:sym typeface="Arimo"/>
              </a:rPr>
              <a:t>faringitis </a:t>
            </a:r>
            <a:endParaRPr/>
          </a:p>
          <a:p>
            <a:pPr indent="-263676" lvl="1" marL="527352" marR="0" rtl="0" algn="l">
              <a:lnSpc>
                <a:spcPct val="160032"/>
              </a:lnSpc>
              <a:spcBef>
                <a:spcPts val="0"/>
              </a:spcBef>
              <a:spcAft>
                <a:spcPts val="0"/>
              </a:spcAft>
              <a:buClr>
                <a:srgbClr val="000000"/>
              </a:buClr>
              <a:buSzPts val="2442"/>
              <a:buFont typeface="Arial"/>
              <a:buChar char="•"/>
            </a:pPr>
            <a:r>
              <a:rPr b="0" i="0" lang="en-US" sz="2442" u="none" cap="none" strike="noStrike">
                <a:solidFill>
                  <a:srgbClr val="000000"/>
                </a:solidFill>
                <a:latin typeface="Arimo"/>
                <a:ea typeface="Arimo"/>
                <a:cs typeface="Arimo"/>
                <a:sym typeface="Arimo"/>
              </a:rPr>
              <a:t>Expectoración de esputo mucoide </a:t>
            </a:r>
            <a:endParaRPr/>
          </a:p>
          <a:p>
            <a:pPr indent="-263676" lvl="1" marL="527352" marR="0" rtl="0" algn="l">
              <a:lnSpc>
                <a:spcPct val="160032"/>
              </a:lnSpc>
              <a:spcBef>
                <a:spcPts val="0"/>
              </a:spcBef>
              <a:spcAft>
                <a:spcPts val="0"/>
              </a:spcAft>
              <a:buClr>
                <a:srgbClr val="000000"/>
              </a:buClr>
              <a:buSzPts val="2442"/>
              <a:buFont typeface="Arial"/>
              <a:buChar char="•"/>
            </a:pPr>
            <a:r>
              <a:rPr b="0" i="0" lang="en-US" sz="2442" u="none" cap="none" strike="noStrike">
                <a:solidFill>
                  <a:srgbClr val="000000"/>
                </a:solidFill>
                <a:latin typeface="Arimo"/>
                <a:ea typeface="Arimo"/>
                <a:cs typeface="Arimo"/>
                <a:sym typeface="Arimo"/>
              </a:rPr>
              <a:t>Ortopnea: Falta de aliento al acostarse</a:t>
            </a:r>
            <a:endParaRPr/>
          </a:p>
          <a:p>
            <a:pPr indent="-263676" lvl="1" marL="527352" marR="0" rtl="0" algn="l">
              <a:lnSpc>
                <a:spcPct val="160032"/>
              </a:lnSpc>
              <a:spcBef>
                <a:spcPts val="0"/>
              </a:spcBef>
              <a:spcAft>
                <a:spcPts val="0"/>
              </a:spcAft>
              <a:buClr>
                <a:srgbClr val="000000"/>
              </a:buClr>
              <a:buSzPts val="2442"/>
              <a:buFont typeface="Arial"/>
              <a:buChar char="•"/>
            </a:pPr>
            <a:r>
              <a:rPr b="0" i="0" lang="en-US" sz="2442" u="none" cap="none" strike="noStrike">
                <a:solidFill>
                  <a:srgbClr val="000000"/>
                </a:solidFill>
                <a:latin typeface="Arimo"/>
                <a:ea typeface="Arimo"/>
                <a:cs typeface="Arimo"/>
                <a:sym typeface="Arimo"/>
              </a:rPr>
              <a:t>Falta de apetito</a:t>
            </a:r>
            <a:endParaRPr/>
          </a:p>
          <a:p>
            <a:pPr indent="-263676" lvl="1" marL="527352" marR="0" rtl="0" algn="l">
              <a:lnSpc>
                <a:spcPct val="160032"/>
              </a:lnSpc>
              <a:spcBef>
                <a:spcPts val="0"/>
              </a:spcBef>
              <a:spcAft>
                <a:spcPts val="0"/>
              </a:spcAft>
              <a:buClr>
                <a:srgbClr val="000000"/>
              </a:buClr>
              <a:buSzPts val="2442"/>
              <a:buFont typeface="Arial"/>
              <a:buChar char="•"/>
            </a:pPr>
            <a:r>
              <a:rPr b="0" i="0" lang="en-US" sz="2442" u="none" cap="none" strike="noStrike">
                <a:solidFill>
                  <a:srgbClr val="000000"/>
                </a:solidFill>
                <a:latin typeface="Arimo"/>
                <a:ea typeface="Arimo"/>
                <a:cs typeface="Arimo"/>
                <a:sym typeface="Arimo"/>
              </a:rPr>
              <a:t>Fatiga</a:t>
            </a:r>
            <a:endParaRPr/>
          </a:p>
          <a:p>
            <a:pPr indent="-263676" lvl="1" marL="527352" marR="0" rtl="0" algn="l">
              <a:lnSpc>
                <a:spcPct val="160032"/>
              </a:lnSpc>
              <a:spcBef>
                <a:spcPts val="0"/>
              </a:spcBef>
              <a:spcAft>
                <a:spcPts val="0"/>
              </a:spcAft>
              <a:buClr>
                <a:srgbClr val="000000"/>
              </a:buClr>
              <a:buSzPts val="2442"/>
              <a:buFont typeface="Arial"/>
              <a:buChar char="•"/>
            </a:pPr>
            <a:r>
              <a:rPr b="0" i="0" lang="en-US" sz="2442" u="none" cap="none" strike="noStrike">
                <a:solidFill>
                  <a:srgbClr val="000000"/>
                </a:solidFill>
                <a:latin typeface="Arimo"/>
                <a:ea typeface="Arimo"/>
                <a:cs typeface="Arimo"/>
                <a:sym typeface="Arimo"/>
              </a:rPr>
              <a:t>Diaforesis: sudoración abundante</a:t>
            </a:r>
            <a:endParaRPr/>
          </a:p>
          <a:p>
            <a:pPr indent="-263676" lvl="1" marL="527352" marR="0" rtl="0" algn="l">
              <a:lnSpc>
                <a:spcPct val="160032"/>
              </a:lnSpc>
              <a:spcBef>
                <a:spcPts val="0"/>
              </a:spcBef>
              <a:spcAft>
                <a:spcPts val="0"/>
              </a:spcAft>
              <a:buClr>
                <a:srgbClr val="000000"/>
              </a:buClr>
              <a:buSzPts val="2442"/>
              <a:buFont typeface="Arial"/>
              <a:buChar char="•"/>
            </a:pPr>
            <a:r>
              <a:rPr b="0" i="0" lang="en-US" sz="2442" u="none" cap="none" strike="noStrike">
                <a:solidFill>
                  <a:srgbClr val="000000"/>
                </a:solidFill>
                <a:latin typeface="Arimo"/>
                <a:ea typeface="Arimo"/>
                <a:cs typeface="Arimo"/>
                <a:sym typeface="Arimo"/>
              </a:rPr>
              <a:t>Estertores: Ruido en las vías respiratorias obstruidas por mucosidades</a:t>
            </a:r>
            <a:endParaRPr/>
          </a:p>
        </p:txBody>
      </p:sp>
      <p:grpSp>
        <p:nvGrpSpPr>
          <p:cNvPr id="52" name="Google Shape;52;p1"/>
          <p:cNvGrpSpPr/>
          <p:nvPr/>
        </p:nvGrpSpPr>
        <p:grpSpPr>
          <a:xfrm>
            <a:off x="7559675" y="6539622"/>
            <a:ext cx="6718333" cy="2674293"/>
            <a:chOff x="0" y="-57150"/>
            <a:chExt cx="2040496" cy="870000"/>
          </a:xfrm>
        </p:grpSpPr>
        <p:sp>
          <p:nvSpPr>
            <p:cNvPr id="53" name="Google Shape;53;p1"/>
            <p:cNvSpPr/>
            <p:nvPr/>
          </p:nvSpPr>
          <p:spPr>
            <a:xfrm>
              <a:off x="0" y="0"/>
              <a:ext cx="2040496" cy="208963"/>
            </a:xfrm>
            <a:custGeom>
              <a:rect b="b" l="l" r="r" t="t"/>
              <a:pathLst>
                <a:path extrusionOk="0" h="208963" w="2040496">
                  <a:moveTo>
                    <a:pt x="0" y="0"/>
                  </a:moveTo>
                  <a:lnTo>
                    <a:pt x="2040496" y="0"/>
                  </a:lnTo>
                  <a:lnTo>
                    <a:pt x="2040496" y="208963"/>
                  </a:lnTo>
                  <a:lnTo>
                    <a:pt x="0" y="208963"/>
                  </a:lnTo>
                  <a:lnTo>
                    <a:pt x="0" y="0"/>
                  </a:lnTo>
                </a:path>
              </a:pathLst>
            </a:custGeom>
            <a:solidFill>
              <a:srgbClr val="AAEEEC"/>
            </a:solidFill>
            <a:ln>
              <a:noFill/>
            </a:ln>
          </p:spPr>
        </p:sp>
        <p:sp>
          <p:nvSpPr>
            <p:cNvPr id="54" name="Google Shape;54;p1"/>
            <p:cNvSpPr txBox="1"/>
            <p:nvPr/>
          </p:nvSpPr>
          <p:spPr>
            <a:xfrm>
              <a:off x="0" y="-57150"/>
              <a:ext cx="812700" cy="870000"/>
            </a:xfrm>
            <a:prstGeom prst="rect">
              <a:avLst/>
            </a:prstGeom>
            <a:noFill/>
            <a:ln>
              <a:noFill/>
            </a:ln>
          </p:spPr>
          <p:txBody>
            <a:bodyPr anchorCtr="0" anchor="ctr" bIns="50800" lIns="50800" spcFirstLastPara="1" rIns="50800" wrap="square" tIns="50800">
              <a:noAutofit/>
            </a:bodyPr>
            <a:lstStyle/>
            <a:p>
              <a:pPr indent="0" lvl="0" marL="0" marR="0" rtl="0" algn="ctr">
                <a:lnSpc>
                  <a:spcPct val="140016"/>
                </a:lnSpc>
                <a:spcBef>
                  <a:spcPts val="0"/>
                </a:spcBef>
                <a:spcAft>
                  <a:spcPts val="0"/>
                </a:spcAft>
                <a:buNone/>
              </a:pPr>
              <a:r>
                <a:rPr b="1" i="0" lang="en-US" sz="2499" u="none" cap="none" strike="noStrike">
                  <a:solidFill>
                    <a:srgbClr val="004AAD"/>
                  </a:solidFill>
                  <a:latin typeface="Arimo"/>
                  <a:ea typeface="Arimo"/>
                  <a:cs typeface="Arimo"/>
                  <a:sym typeface="Arimo"/>
                </a:rPr>
                <a:t>Aparece cuando la enfermedad avanza </a:t>
              </a:r>
              <a:endParaRPr/>
            </a:p>
          </p:txBody>
        </p:sp>
      </p:grpSp>
      <p:sp>
        <p:nvSpPr>
          <p:cNvPr id="55" name="Google Shape;55;p1"/>
          <p:cNvSpPr txBox="1"/>
          <p:nvPr/>
        </p:nvSpPr>
        <p:spPr>
          <a:xfrm>
            <a:off x="5116203" y="2359205"/>
            <a:ext cx="5976600" cy="1069800"/>
          </a:xfrm>
          <a:prstGeom prst="rect">
            <a:avLst/>
          </a:prstGeom>
          <a:noFill/>
          <a:ln>
            <a:noFill/>
          </a:ln>
        </p:spPr>
        <p:txBody>
          <a:bodyPr anchorCtr="0" anchor="t" bIns="91425" lIns="91425" spcFirstLastPara="1" rIns="91425" wrap="square" tIns="91425">
            <a:spAutoFit/>
          </a:bodyPr>
          <a:ls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stStyle>
          <a:p>
            <a:pPr indent="0" lvl="0" marL="0" rtl="0" algn="l">
              <a:spcBef>
                <a:spcPts val="0"/>
              </a:spcBef>
              <a:spcAft>
                <a:spcPts val="0"/>
              </a:spcAft>
              <a:buNone/>
            </a:pPr>
            <a:r>
              <a:rPr b="1" lang="en-US" sz="2900">
                <a:solidFill>
                  <a:srgbClr val="6AA84F"/>
                </a:solidFill>
                <a:latin typeface="Calibri"/>
                <a:ea typeface="Calibri"/>
                <a:cs typeface="Calibri"/>
                <a:sym typeface="Calibri"/>
              </a:rPr>
              <a:t>Presentes en infección de vías respiratorias superior </a:t>
            </a:r>
            <a:endParaRPr b="1" sz="2900">
              <a:solidFill>
                <a:srgbClr val="6AA84F"/>
              </a:solidFill>
              <a:latin typeface="Calibri"/>
              <a:ea typeface="Calibri"/>
              <a:cs typeface="Calibri"/>
              <a:sym typeface="Calibri"/>
            </a:endParaRPr>
          </a:p>
        </p:txBody>
      </p:sp>
      <p:sp>
        <p:nvSpPr>
          <p:cNvPr id="56" name="Google Shape;56;p1"/>
          <p:cNvSpPr txBox="1"/>
          <p:nvPr/>
        </p:nvSpPr>
        <p:spPr>
          <a:xfrm>
            <a:off x="6186725" y="4479141"/>
            <a:ext cx="4771200" cy="627300"/>
          </a:xfrm>
          <a:prstGeom prst="rect">
            <a:avLst/>
          </a:prstGeom>
          <a:noFill/>
          <a:ln>
            <a:noFill/>
          </a:ln>
        </p:spPr>
        <p:txBody>
          <a:bodyPr anchorCtr="0" anchor="t" bIns="91425" lIns="91425" spcFirstLastPara="1" rIns="91425" wrap="square" tIns="91425">
            <a:spAutoFit/>
          </a:bodyPr>
          <a:ls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stStyle>
          <a:p>
            <a:pPr indent="0" lvl="0" marL="0" rtl="0" algn="l">
              <a:spcBef>
                <a:spcPts val="0"/>
              </a:spcBef>
              <a:spcAft>
                <a:spcPts val="0"/>
              </a:spcAft>
              <a:buNone/>
            </a:pPr>
            <a:r>
              <a:rPr b="1" lang="en-US" sz="2900">
                <a:solidFill>
                  <a:srgbClr val="CC0000"/>
                </a:solidFill>
                <a:latin typeface="Calibri"/>
                <a:ea typeface="Calibri"/>
                <a:cs typeface="Calibri"/>
                <a:sym typeface="Calibri"/>
              </a:rPr>
              <a:t>Síntomas predominantes </a:t>
            </a:r>
            <a:endParaRPr b="1" sz="2900">
              <a:solidFill>
                <a:srgbClr val="CC0000"/>
              </a:solidFill>
              <a:latin typeface="Calibri"/>
              <a:ea typeface="Calibri"/>
              <a:cs typeface="Calibri"/>
              <a:sym typeface="Calibri"/>
            </a:endParaRPr>
          </a:p>
        </p:txBody>
      </p:sp>
      <p:cxnSp>
        <p:nvCxnSpPr>
          <p:cNvPr id="57" name="Google Shape;57;p1"/>
          <p:cNvCxnSpPr>
            <a:stCxn id="55" idx="1"/>
            <a:endCxn id="55" idx="1"/>
          </p:cNvCxnSpPr>
          <p:nvPr/>
        </p:nvCxnSpPr>
        <p:spPr>
          <a:xfrm>
            <a:off x="5116203" y="2894105"/>
            <a:ext cx="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E8E1"/>
        </a:solidFill>
      </p:bgPr>
    </p:bg>
    <p:spTree>
      <p:nvGrpSpPr>
        <p:cNvPr id="58" name="Shape 58"/>
        <p:cNvGrpSpPr/>
        <p:nvPr/>
      </p:nvGrpSpPr>
      <p:grpSpPr>
        <a:xfrm>
          <a:off x="0" y="0"/>
          <a:ext cx="0" cy="0"/>
          <a:chOff x="0" y="0"/>
          <a:chExt cx="0" cy="0"/>
        </a:xfrm>
      </p:grpSpPr>
      <p:sp>
        <p:nvSpPr>
          <p:cNvPr id="59" name="Google Shape;59;p2"/>
          <p:cNvSpPr/>
          <p:nvPr/>
        </p:nvSpPr>
        <p:spPr>
          <a:xfrm rot="-5400000">
            <a:off x="3666623" y="5126330"/>
            <a:ext cx="6743100" cy="43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1724665" y="1767220"/>
            <a:ext cx="13583700" cy="9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12684625" y="7698680"/>
            <a:ext cx="4944643" cy="2391119"/>
          </a:xfrm>
          <a:custGeom>
            <a:rect b="b" l="l" r="r" t="t"/>
            <a:pathLst>
              <a:path extrusionOk="0" h="2838124" w="5045554">
                <a:moveTo>
                  <a:pt x="0" y="0"/>
                </a:moveTo>
                <a:lnTo>
                  <a:pt x="5045554" y="0"/>
                </a:lnTo>
                <a:lnTo>
                  <a:pt x="5045554" y="2838124"/>
                </a:lnTo>
                <a:lnTo>
                  <a:pt x="0" y="2838124"/>
                </a:lnTo>
                <a:lnTo>
                  <a:pt x="0" y="0"/>
                </a:lnTo>
                <a:close/>
              </a:path>
            </a:pathLst>
          </a:custGeom>
          <a:blipFill rotWithShape="1">
            <a:blip r:embed="rId2">
              <a:alphaModFix/>
            </a:blip>
            <a:stretch>
              <a:fillRect b="0" l="0" r="0" t="0"/>
            </a:stretch>
          </a:blipFill>
          <a:ln>
            <a:noFill/>
          </a:ln>
        </p:spPr>
      </p:sp>
      <p:sp>
        <p:nvSpPr>
          <p:cNvPr id="62" name="Google Shape;62;p2"/>
          <p:cNvSpPr/>
          <p:nvPr/>
        </p:nvSpPr>
        <p:spPr>
          <a:xfrm>
            <a:off x="1724665" y="5148262"/>
            <a:ext cx="4940334" cy="4940334"/>
          </a:xfrm>
          <a:custGeom>
            <a:rect b="b" l="l" r="r" t="t"/>
            <a:pathLst>
              <a:path extrusionOk="0" h="4940334" w="4940334">
                <a:moveTo>
                  <a:pt x="0" y="0"/>
                </a:moveTo>
                <a:lnTo>
                  <a:pt x="4940334" y="0"/>
                </a:lnTo>
                <a:lnTo>
                  <a:pt x="4940334" y="4940334"/>
                </a:lnTo>
                <a:lnTo>
                  <a:pt x="0" y="4940334"/>
                </a:lnTo>
                <a:lnTo>
                  <a:pt x="0" y="0"/>
                </a:lnTo>
                <a:close/>
              </a:path>
            </a:pathLst>
          </a:custGeom>
          <a:blipFill rotWithShape="1">
            <a:blip r:embed="rId3">
              <a:alphaModFix/>
            </a:blip>
            <a:stretch>
              <a:fillRect b="0" l="0" r="0" t="0"/>
            </a:stretch>
          </a:blipFill>
          <a:ln>
            <a:noFill/>
          </a:ln>
        </p:spPr>
      </p:sp>
      <p:sp>
        <p:nvSpPr>
          <p:cNvPr id="63" name="Google Shape;63;p2"/>
          <p:cNvSpPr txBox="1"/>
          <p:nvPr/>
        </p:nvSpPr>
        <p:spPr>
          <a:xfrm>
            <a:off x="1827639" y="1301606"/>
            <a:ext cx="4940400" cy="4216200"/>
          </a:xfrm>
          <a:prstGeom prst="rect">
            <a:avLst/>
          </a:prstGeom>
          <a:noFill/>
          <a:ln>
            <a:noFill/>
          </a:ln>
        </p:spPr>
        <p:txBody>
          <a:bodyPr anchorCtr="0" anchor="t" bIns="0" lIns="0" spcFirstLastPara="1" rIns="0" wrap="square" tIns="0">
            <a:spAutoFit/>
          </a:bodyPr>
          <a:lstStyle/>
          <a:p>
            <a:pPr indent="0" lvl="0" marL="0" marR="0" rtl="0" algn="l">
              <a:lnSpc>
                <a:spcPct val="233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60015"/>
              </a:lnSpc>
              <a:spcBef>
                <a:spcPts val="0"/>
              </a:spcBef>
              <a:spcAft>
                <a:spcPts val="0"/>
              </a:spcAft>
              <a:buNone/>
            </a:pPr>
            <a:r>
              <a:rPr b="0" i="0" lang="en-US" sz="2621" u="none" cap="none" strike="noStrike">
                <a:solidFill>
                  <a:srgbClr val="000000"/>
                </a:solidFill>
                <a:latin typeface="Arimo"/>
                <a:ea typeface="Arimo"/>
                <a:cs typeface="Arimo"/>
                <a:sym typeface="Arimo"/>
              </a:rPr>
              <a:t>El diagnóstico de la neumonía: </a:t>
            </a:r>
            <a:endParaRPr/>
          </a:p>
          <a:p>
            <a:pPr indent="0" lvl="0" marL="0" marR="0" rtl="0" algn="l">
              <a:lnSpc>
                <a:spcPct val="160015"/>
              </a:lnSpc>
              <a:spcBef>
                <a:spcPts val="0"/>
              </a:spcBef>
              <a:spcAft>
                <a:spcPts val="0"/>
              </a:spcAft>
              <a:buNone/>
            </a:pPr>
            <a:r>
              <a:rPr b="0" i="0" lang="en-US" sz="2621" u="none" cap="none" strike="noStrike">
                <a:solidFill>
                  <a:srgbClr val="000000"/>
                </a:solidFill>
                <a:latin typeface="Arimo"/>
                <a:ea typeface="Arimo"/>
                <a:cs typeface="Arimo"/>
                <a:sym typeface="Arimo"/>
              </a:rPr>
              <a:t>*Un interrogatorio detallado *Exploración física.</a:t>
            </a:r>
            <a:endParaRPr/>
          </a:p>
          <a:p>
            <a:pPr indent="0" lvl="0" marL="0" marR="0" rtl="0" algn="l">
              <a:lnSpc>
                <a:spcPct val="160015"/>
              </a:lnSpc>
              <a:spcBef>
                <a:spcPts val="0"/>
              </a:spcBef>
              <a:spcAft>
                <a:spcPts val="0"/>
              </a:spcAft>
              <a:buNone/>
            </a:pPr>
            <a:r>
              <a:rPr b="0" i="0" lang="en-US" sz="2621" u="none" cap="none" strike="noStrike">
                <a:solidFill>
                  <a:srgbClr val="000000"/>
                </a:solidFill>
                <a:latin typeface="Arimo"/>
                <a:ea typeface="Arimo"/>
                <a:cs typeface="Arimo"/>
                <a:sym typeface="Arimo"/>
              </a:rPr>
              <a:t>*Radiografía de tórax.</a:t>
            </a:r>
            <a:endParaRPr/>
          </a:p>
          <a:p>
            <a:pPr indent="0" lvl="0" marL="0" marR="0" rtl="0" algn="l">
              <a:lnSpc>
                <a:spcPct val="160015"/>
              </a:lnSpc>
              <a:spcBef>
                <a:spcPts val="0"/>
              </a:spcBef>
              <a:spcAft>
                <a:spcPts val="0"/>
              </a:spcAft>
              <a:buNone/>
            </a:pPr>
            <a:r>
              <a:rPr b="0" i="0" lang="en-US" sz="2621" u="none" cap="none" strike="noStrike">
                <a:solidFill>
                  <a:srgbClr val="000000"/>
                </a:solidFill>
                <a:latin typeface="Arimo"/>
                <a:ea typeface="Arimo"/>
                <a:cs typeface="Arimo"/>
                <a:sym typeface="Arimo"/>
              </a:rPr>
              <a:t>*Hemocultivo.</a:t>
            </a:r>
            <a:endParaRPr/>
          </a:p>
          <a:p>
            <a:pPr indent="0" lvl="0" marL="0" marR="0" rtl="0" algn="l">
              <a:lnSpc>
                <a:spcPct val="160015"/>
              </a:lnSpc>
              <a:spcBef>
                <a:spcPts val="0"/>
              </a:spcBef>
              <a:spcAft>
                <a:spcPts val="0"/>
              </a:spcAft>
              <a:buNone/>
            </a:pPr>
            <a:r>
              <a:t/>
            </a:r>
            <a:endParaRPr b="0" i="0" sz="2621" u="none" cap="none" strike="noStrike">
              <a:solidFill>
                <a:srgbClr val="000000"/>
              </a:solidFill>
              <a:latin typeface="Arimo"/>
              <a:ea typeface="Arimo"/>
              <a:cs typeface="Arimo"/>
              <a:sym typeface="Arimo"/>
            </a:endParaRPr>
          </a:p>
          <a:p>
            <a:pPr indent="0" lvl="0" marL="0" marR="0" rtl="0" algn="l">
              <a:lnSpc>
                <a:spcPct val="160015"/>
              </a:lnSpc>
              <a:spcBef>
                <a:spcPts val="0"/>
              </a:spcBef>
              <a:spcAft>
                <a:spcPts val="0"/>
              </a:spcAft>
              <a:buNone/>
            </a:pPr>
            <a:r>
              <a:t/>
            </a:r>
            <a:endParaRPr b="0" i="0" sz="2621" u="none" cap="none" strike="noStrike">
              <a:solidFill>
                <a:srgbClr val="000000"/>
              </a:solidFill>
              <a:latin typeface="Arimo"/>
              <a:ea typeface="Arimo"/>
              <a:cs typeface="Arimo"/>
              <a:sym typeface="Arimo"/>
            </a:endParaRPr>
          </a:p>
        </p:txBody>
      </p:sp>
      <p:sp>
        <p:nvSpPr>
          <p:cNvPr id="64" name="Google Shape;64;p2"/>
          <p:cNvSpPr txBox="1"/>
          <p:nvPr/>
        </p:nvSpPr>
        <p:spPr>
          <a:xfrm>
            <a:off x="1827639" y="726757"/>
            <a:ext cx="14632800" cy="642000"/>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4500" u="none" cap="none" strike="noStrike">
                <a:solidFill>
                  <a:srgbClr val="000000"/>
                </a:solidFill>
                <a:latin typeface="Montserrat"/>
                <a:ea typeface="Montserrat"/>
                <a:cs typeface="Montserrat"/>
                <a:sym typeface="Montserrat"/>
              </a:rPr>
              <a:t>VALORACIÓN Y HALLAZGOS DIAGNOSTICOS</a:t>
            </a:r>
            <a:endParaRPr/>
          </a:p>
        </p:txBody>
      </p:sp>
      <p:grpSp>
        <p:nvGrpSpPr>
          <p:cNvPr id="65" name="Google Shape;65;p2"/>
          <p:cNvGrpSpPr/>
          <p:nvPr/>
        </p:nvGrpSpPr>
        <p:grpSpPr>
          <a:xfrm>
            <a:off x="7308226" y="1767226"/>
            <a:ext cx="10872000" cy="5931451"/>
            <a:chOff x="0" y="28575"/>
            <a:chExt cx="14496000" cy="7908601"/>
          </a:xfrm>
        </p:grpSpPr>
        <p:sp>
          <p:nvSpPr>
            <p:cNvPr id="66" name="Google Shape;66;p2"/>
            <p:cNvSpPr txBox="1"/>
            <p:nvPr/>
          </p:nvSpPr>
          <p:spPr>
            <a:xfrm>
              <a:off x="0" y="1882876"/>
              <a:ext cx="14496000" cy="6054300"/>
            </a:xfrm>
            <a:prstGeom prst="rect">
              <a:avLst/>
            </a:prstGeom>
            <a:noFill/>
            <a:ln>
              <a:noFill/>
            </a:ln>
          </p:spPr>
          <p:txBody>
            <a:bodyPr anchorCtr="0" anchor="t" bIns="0" lIns="0" spcFirstLastPara="1" rIns="0" wrap="square" tIns="0">
              <a:spAutoFit/>
            </a:bodyPr>
            <a:lstStyle/>
            <a:p>
              <a:pPr indent="0" lvl="0" marL="0" marR="0" rtl="0" algn="l">
                <a:lnSpc>
                  <a:spcPct val="20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59991"/>
                </a:lnSpc>
                <a:spcBef>
                  <a:spcPts val="0"/>
                </a:spcBef>
                <a:spcAft>
                  <a:spcPts val="0"/>
                </a:spcAft>
                <a:buNone/>
              </a:pPr>
              <a:r>
                <a:rPr b="0" i="0" lang="en-US" sz="2287" u="none" cap="none" strike="noStrike">
                  <a:solidFill>
                    <a:srgbClr val="000000"/>
                  </a:solidFill>
                  <a:latin typeface="Arimo"/>
                  <a:ea typeface="Arimo"/>
                  <a:cs typeface="Arimo"/>
                  <a:sym typeface="Arimo"/>
                </a:rPr>
                <a:t>Para la muestra: </a:t>
              </a:r>
              <a:endParaRPr/>
            </a:p>
            <a:p>
              <a:pPr indent="0" lvl="0" marL="0" marR="0" rtl="0" algn="l">
                <a:lnSpc>
                  <a:spcPct val="159991"/>
                </a:lnSpc>
                <a:spcBef>
                  <a:spcPts val="0"/>
                </a:spcBef>
                <a:spcAft>
                  <a:spcPts val="0"/>
                </a:spcAft>
                <a:buNone/>
              </a:pPr>
              <a:r>
                <a:rPr b="0" i="0" lang="en-US" sz="2287" u="none" cap="none" strike="noStrike">
                  <a:solidFill>
                    <a:srgbClr val="000000"/>
                  </a:solidFill>
                  <a:latin typeface="Arimo"/>
                  <a:ea typeface="Arimo"/>
                  <a:cs typeface="Arimo"/>
                  <a:sym typeface="Arimo"/>
                </a:rPr>
                <a:t>1. El paciente debe enjuagarse la boca para reducir la contaminación de la flora bucal normal</a:t>
              </a:r>
              <a:endParaRPr/>
            </a:p>
            <a:p>
              <a:pPr indent="0" lvl="0" marL="0" marR="0" rtl="0" algn="l">
                <a:lnSpc>
                  <a:spcPct val="159991"/>
                </a:lnSpc>
                <a:spcBef>
                  <a:spcPts val="0"/>
                </a:spcBef>
                <a:spcAft>
                  <a:spcPts val="0"/>
                </a:spcAft>
                <a:buNone/>
              </a:pPr>
              <a:r>
                <a:rPr b="0" i="0" lang="en-US" sz="2287" u="none" cap="none" strike="noStrike">
                  <a:solidFill>
                    <a:srgbClr val="000000"/>
                  </a:solidFill>
                  <a:latin typeface="Arimo"/>
                  <a:ea typeface="Arimo"/>
                  <a:cs typeface="Arimo"/>
                  <a:sym typeface="Arimo"/>
                </a:rPr>
                <a:t>2. Respirar profundo varias veces</a:t>
              </a:r>
              <a:endParaRPr/>
            </a:p>
            <a:p>
              <a:pPr indent="0" lvl="0" marL="0" marR="0" rtl="0" algn="l">
                <a:lnSpc>
                  <a:spcPct val="159991"/>
                </a:lnSpc>
                <a:spcBef>
                  <a:spcPts val="0"/>
                </a:spcBef>
                <a:spcAft>
                  <a:spcPts val="0"/>
                </a:spcAft>
                <a:buNone/>
              </a:pPr>
              <a:r>
                <a:rPr b="0" i="0" lang="en-US" sz="2287" u="none" cap="none" strike="noStrike">
                  <a:solidFill>
                    <a:srgbClr val="000000"/>
                  </a:solidFill>
                  <a:latin typeface="Arimo"/>
                  <a:ea typeface="Arimo"/>
                  <a:cs typeface="Arimo"/>
                  <a:sym typeface="Arimo"/>
                </a:rPr>
                <a:t>3. Toser con tos profunda</a:t>
              </a:r>
              <a:endParaRPr/>
            </a:p>
            <a:p>
              <a:pPr indent="0" lvl="0" marL="0" marR="0" rtl="0" algn="l">
                <a:lnSpc>
                  <a:spcPct val="159991"/>
                </a:lnSpc>
                <a:spcBef>
                  <a:spcPts val="0"/>
                </a:spcBef>
                <a:spcAft>
                  <a:spcPts val="0"/>
                </a:spcAft>
                <a:buNone/>
              </a:pPr>
              <a:r>
                <a:rPr b="0" i="0" lang="en-US" sz="2287" u="none" cap="none" strike="noStrike">
                  <a:solidFill>
                    <a:srgbClr val="000000"/>
                  </a:solidFill>
                  <a:latin typeface="Arimo"/>
                  <a:ea typeface="Arimo"/>
                  <a:cs typeface="Arimo"/>
                  <a:sym typeface="Arimo"/>
                </a:rPr>
                <a:t>4. Expectorar el esputo en un recipiente estéril</a:t>
              </a:r>
              <a:endParaRPr/>
            </a:p>
            <a:p>
              <a:pPr indent="0" lvl="0" marL="0" marR="0" rtl="0" algn="l">
                <a:lnSpc>
                  <a:spcPct val="159991"/>
                </a:lnSpc>
                <a:spcBef>
                  <a:spcPts val="0"/>
                </a:spcBef>
                <a:spcAft>
                  <a:spcPts val="0"/>
                </a:spcAft>
                <a:buNone/>
              </a:pPr>
              <a:r>
                <a:rPr b="0" i="0" lang="en-US" sz="2287" u="none" cap="none" strike="noStrike">
                  <a:solidFill>
                    <a:srgbClr val="000000"/>
                  </a:solidFill>
                  <a:latin typeface="Arimo"/>
                  <a:ea typeface="Arimo"/>
                  <a:cs typeface="Arimo"/>
                  <a:sym typeface="Arimo"/>
                </a:rPr>
                <a:t>La muestra se recomienda realizarla en la mañana después de despertar.</a:t>
              </a:r>
              <a:endParaRPr/>
            </a:p>
          </p:txBody>
        </p:sp>
        <p:sp>
          <p:nvSpPr>
            <p:cNvPr id="67" name="Google Shape;67;p2"/>
            <p:cNvSpPr txBox="1"/>
            <p:nvPr/>
          </p:nvSpPr>
          <p:spPr>
            <a:xfrm>
              <a:off x="0" y="28575"/>
              <a:ext cx="14496000" cy="1744500"/>
            </a:xfrm>
            <a:prstGeom prst="rect">
              <a:avLst/>
            </a:prstGeom>
            <a:noFill/>
            <a:ln>
              <a:noFill/>
            </a:ln>
          </p:spPr>
          <p:txBody>
            <a:bodyPr anchorCtr="0" anchor="t" bIns="0" lIns="0" spcFirstLastPara="1" rIns="0" wrap="square" tIns="0">
              <a:spAutoFit/>
            </a:bodyPr>
            <a:lstStyle/>
            <a:p>
              <a:pPr indent="0" lvl="0" marL="0" marR="0" rtl="0" algn="l">
                <a:lnSpc>
                  <a:spcPct val="111020"/>
                </a:lnSpc>
                <a:spcBef>
                  <a:spcPts val="0"/>
                </a:spcBef>
                <a:spcAft>
                  <a:spcPts val="0"/>
                </a:spcAft>
                <a:buNone/>
              </a:pPr>
              <a:r>
                <a:rPr b="0" i="0" lang="en-US" sz="3811" u="none" cap="none" strike="noStrike">
                  <a:solidFill>
                    <a:srgbClr val="000000"/>
                  </a:solidFill>
                  <a:latin typeface="Montserrat"/>
                  <a:ea typeface="Montserrat"/>
                  <a:cs typeface="Montserrat"/>
                  <a:sym typeface="Montserrat"/>
                </a:rPr>
                <a:t>Estudios de laboratorio de muestra de esputo</a:t>
              </a:r>
              <a:endParaRP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CE8E1"/>
        </a:solidFill>
      </p:bgPr>
    </p:bg>
    <p:spTree>
      <p:nvGrpSpPr>
        <p:cNvPr id="1" name=""/>
        <p:cNvGrpSpPr/>
        <p:nvPr/>
      </p:nvGrpSpPr>
      <p:grpSpPr>
        <a:xfrm>
          <a:off x="0" y="0"/>
          <a:ext cx="0" cy="0"/>
          <a:chOff x="0" y="0"/>
          <a:chExt cx="0" cy="0"/>
        </a:xfrm>
      </p:grpSpPr>
      <p:sp>
        <p:nvSpPr>
          <p:cNvPr name="AutoShape 2" id="2"/>
          <p:cNvSpPr/>
          <p:nvPr/>
        </p:nvSpPr>
        <p:spPr>
          <a:xfrm rot="0">
            <a:off x="1812660" y="4729167"/>
            <a:ext cx="3589942" cy="54349"/>
          </a:xfrm>
          <a:prstGeom prst="rect">
            <a:avLst/>
          </a:prstGeom>
          <a:solidFill>
            <a:srgbClr val="000000"/>
          </a:solidFill>
        </p:spPr>
      </p:sp>
      <p:sp>
        <p:nvSpPr>
          <p:cNvPr name="AutoShape 3" id="3"/>
          <p:cNvSpPr/>
          <p:nvPr/>
        </p:nvSpPr>
        <p:spPr>
          <a:xfrm rot="0">
            <a:off x="6694885" y="4783516"/>
            <a:ext cx="3589942" cy="54349"/>
          </a:xfrm>
          <a:prstGeom prst="rect">
            <a:avLst/>
          </a:prstGeom>
          <a:solidFill>
            <a:srgbClr val="000000"/>
          </a:solidFill>
        </p:spPr>
      </p:sp>
      <p:sp>
        <p:nvSpPr>
          <p:cNvPr name="AutoShape 4" id="4"/>
          <p:cNvSpPr/>
          <p:nvPr/>
        </p:nvSpPr>
        <p:spPr>
          <a:xfrm rot="0">
            <a:off x="11487525" y="4783516"/>
            <a:ext cx="3589942" cy="54349"/>
          </a:xfrm>
          <a:prstGeom prst="rect">
            <a:avLst/>
          </a:prstGeom>
          <a:solidFill>
            <a:srgbClr val="000000"/>
          </a:solidFill>
        </p:spPr>
      </p:sp>
      <p:sp>
        <p:nvSpPr>
          <p:cNvPr name="AutoShape 5" id="5"/>
          <p:cNvSpPr/>
          <p:nvPr/>
        </p:nvSpPr>
        <p:spPr>
          <a:xfrm rot="0">
            <a:off x="1797471" y="9248775"/>
            <a:ext cx="3589942" cy="9525"/>
          </a:xfrm>
          <a:prstGeom prst="rect">
            <a:avLst/>
          </a:prstGeom>
          <a:solidFill>
            <a:srgbClr val="000000"/>
          </a:solidFill>
        </p:spPr>
      </p:sp>
      <p:sp>
        <p:nvSpPr>
          <p:cNvPr name="AutoShape 6" id="6"/>
          <p:cNvSpPr/>
          <p:nvPr/>
        </p:nvSpPr>
        <p:spPr>
          <a:xfrm rot="0">
            <a:off x="6757358" y="9239250"/>
            <a:ext cx="3589942" cy="9525"/>
          </a:xfrm>
          <a:prstGeom prst="rect">
            <a:avLst/>
          </a:prstGeom>
          <a:solidFill>
            <a:srgbClr val="000000"/>
          </a:solidFill>
        </p:spPr>
      </p:sp>
      <p:sp>
        <p:nvSpPr>
          <p:cNvPr name="AutoShape 7" id="7"/>
          <p:cNvSpPr/>
          <p:nvPr/>
        </p:nvSpPr>
        <p:spPr>
          <a:xfrm rot="0">
            <a:off x="11487525" y="9229725"/>
            <a:ext cx="3589942" cy="9525"/>
          </a:xfrm>
          <a:prstGeom prst="rect">
            <a:avLst/>
          </a:prstGeom>
          <a:solidFill>
            <a:srgbClr val="000000"/>
          </a:solidFill>
        </p:spPr>
      </p:sp>
      <p:sp>
        <p:nvSpPr>
          <p:cNvPr name="AutoShape 8" id="8"/>
          <p:cNvSpPr/>
          <p:nvPr/>
        </p:nvSpPr>
        <p:spPr>
          <a:xfrm rot="0">
            <a:off x="1797471" y="5800119"/>
            <a:ext cx="3637567" cy="9525"/>
          </a:xfrm>
          <a:prstGeom prst="rect">
            <a:avLst/>
          </a:prstGeom>
          <a:solidFill>
            <a:srgbClr val="000000"/>
          </a:solidFill>
        </p:spPr>
      </p:sp>
      <p:sp>
        <p:nvSpPr>
          <p:cNvPr name="AutoShape 9" id="9"/>
          <p:cNvSpPr/>
          <p:nvPr/>
        </p:nvSpPr>
        <p:spPr>
          <a:xfrm rot="0">
            <a:off x="6647260" y="5800119"/>
            <a:ext cx="3637567" cy="9525"/>
          </a:xfrm>
          <a:prstGeom prst="rect">
            <a:avLst/>
          </a:prstGeom>
          <a:solidFill>
            <a:srgbClr val="000000"/>
          </a:solidFill>
        </p:spPr>
      </p:sp>
      <p:sp>
        <p:nvSpPr>
          <p:cNvPr name="AutoShape 10" id="10"/>
          <p:cNvSpPr/>
          <p:nvPr/>
        </p:nvSpPr>
        <p:spPr>
          <a:xfrm rot="0">
            <a:off x="11439900" y="5800119"/>
            <a:ext cx="3637567" cy="9525"/>
          </a:xfrm>
          <a:prstGeom prst="rect">
            <a:avLst/>
          </a:prstGeom>
          <a:solidFill>
            <a:srgbClr val="000000"/>
          </a:solidFill>
        </p:spPr>
      </p:sp>
      <p:sp>
        <p:nvSpPr>
          <p:cNvPr name="AutoShape 11" id="11"/>
          <p:cNvSpPr/>
          <p:nvPr/>
        </p:nvSpPr>
        <p:spPr>
          <a:xfrm rot="0">
            <a:off x="1489889" y="1041003"/>
            <a:ext cx="13509718" cy="9525"/>
          </a:xfrm>
          <a:prstGeom prst="rect">
            <a:avLst/>
          </a:prstGeom>
          <a:solidFill>
            <a:srgbClr val="000000"/>
          </a:solidFill>
        </p:spPr>
      </p:sp>
      <p:sp>
        <p:nvSpPr>
          <p:cNvPr name="AutoShape 12" id="12"/>
          <p:cNvSpPr/>
          <p:nvPr/>
        </p:nvSpPr>
        <p:spPr>
          <a:xfrm rot="0">
            <a:off x="1797471" y="2431653"/>
            <a:ext cx="13509718" cy="9525"/>
          </a:xfrm>
          <a:prstGeom prst="rect">
            <a:avLst/>
          </a:prstGeom>
          <a:solidFill>
            <a:srgbClr val="000000"/>
          </a:solidFill>
        </p:spPr>
      </p:sp>
      <p:sp>
        <p:nvSpPr>
          <p:cNvPr name="Freeform 13" id="13"/>
          <p:cNvSpPr/>
          <p:nvPr/>
        </p:nvSpPr>
        <p:spPr>
          <a:xfrm flipH="false" flipV="false" rot="0">
            <a:off x="9913490" y="594345"/>
            <a:ext cx="7345810" cy="4027246"/>
          </a:xfrm>
          <a:custGeom>
            <a:avLst/>
            <a:gdLst/>
            <a:ahLst/>
            <a:cxnLst/>
            <a:rect r="r" b="b" t="t" l="l"/>
            <a:pathLst>
              <a:path h="4027246" w="7345810">
                <a:moveTo>
                  <a:pt x="0" y="0"/>
                </a:moveTo>
                <a:lnTo>
                  <a:pt x="7345810" y="0"/>
                </a:lnTo>
                <a:lnTo>
                  <a:pt x="7345810" y="4027246"/>
                </a:lnTo>
                <a:lnTo>
                  <a:pt x="0" y="4027246"/>
                </a:lnTo>
                <a:lnTo>
                  <a:pt x="0" y="0"/>
                </a:lnTo>
                <a:close/>
              </a:path>
            </a:pathLst>
          </a:custGeom>
          <a:blipFill>
            <a:blip r:embed="rId2"/>
            <a:stretch>
              <a:fillRect l="0" t="-4970" r="0" b="-4970"/>
            </a:stretch>
          </a:blipFill>
        </p:spPr>
      </p:sp>
      <p:sp>
        <p:nvSpPr>
          <p:cNvPr name="TextBox 14" id="14"/>
          <p:cNvSpPr txBox="true"/>
          <p:nvPr/>
        </p:nvSpPr>
        <p:spPr>
          <a:xfrm rot="0">
            <a:off x="1532010" y="1307703"/>
            <a:ext cx="9955515" cy="723900"/>
          </a:xfrm>
          <a:prstGeom prst="rect">
            <a:avLst/>
          </a:prstGeom>
        </p:spPr>
        <p:txBody>
          <a:bodyPr anchor="t" rtlCol="false" tIns="0" lIns="0" bIns="0" rIns="0">
            <a:spAutoFit/>
          </a:bodyPr>
          <a:lstStyle/>
          <a:p>
            <a:pPr>
              <a:lnSpc>
                <a:spcPts val="5550"/>
              </a:lnSpc>
            </a:pPr>
            <a:r>
              <a:rPr lang="en-US" sz="5000" spc="80">
                <a:solidFill>
                  <a:srgbClr val="000000"/>
                </a:solidFill>
                <a:latin typeface="Montserrat Classic"/>
              </a:rPr>
              <a:t>PREVENCIÓN </a:t>
            </a:r>
          </a:p>
        </p:txBody>
      </p:sp>
      <p:sp>
        <p:nvSpPr>
          <p:cNvPr name="TextBox 15" id="15"/>
          <p:cNvSpPr txBox="true"/>
          <p:nvPr/>
        </p:nvSpPr>
        <p:spPr>
          <a:xfrm rot="0">
            <a:off x="1708031" y="5723919"/>
            <a:ext cx="3639686" cy="2889885"/>
          </a:xfrm>
          <a:prstGeom prst="rect">
            <a:avLst/>
          </a:prstGeom>
        </p:spPr>
        <p:txBody>
          <a:bodyPr anchor="t" rtlCol="false" tIns="0" lIns="0" bIns="0" rIns="0">
            <a:spAutoFit/>
          </a:bodyPr>
          <a:lstStyle/>
          <a:p>
            <a:pPr>
              <a:lnSpc>
                <a:spcPts val="2880"/>
              </a:lnSpc>
            </a:pPr>
            <a:r>
              <a:rPr lang="en-US" sz="1800" spc="36">
                <a:solidFill>
                  <a:srgbClr val="000000"/>
                </a:solidFill>
                <a:latin typeface="Arimo"/>
              </a:rPr>
              <a:t>Protege frente a 13 tipos de bacterias, recomemdado adultos de 65 años o más así como para adultos con afecciomes del sistema inmunitario como  VIH, trasplante de órganos, leucemia, linfoma y enfermedades renales</a:t>
            </a:r>
          </a:p>
          <a:p>
            <a:pPr algn="l" marL="0" indent="0" lvl="0">
              <a:lnSpc>
                <a:spcPts val="2880"/>
              </a:lnSpc>
              <a:spcBef>
                <a:spcPct val="0"/>
              </a:spcBef>
            </a:pPr>
          </a:p>
        </p:txBody>
      </p:sp>
      <p:sp>
        <p:nvSpPr>
          <p:cNvPr name="TextBox 16" id="16"/>
          <p:cNvSpPr txBox="true"/>
          <p:nvPr/>
        </p:nvSpPr>
        <p:spPr>
          <a:xfrm rot="0">
            <a:off x="6647260" y="5709990"/>
            <a:ext cx="3682170" cy="3251835"/>
          </a:xfrm>
          <a:prstGeom prst="rect">
            <a:avLst/>
          </a:prstGeom>
        </p:spPr>
        <p:txBody>
          <a:bodyPr anchor="t" rtlCol="false" tIns="0" lIns="0" bIns="0" rIns="0">
            <a:spAutoFit/>
          </a:bodyPr>
          <a:lstStyle/>
          <a:p>
            <a:pPr>
              <a:lnSpc>
                <a:spcPts val="2880"/>
              </a:lnSpc>
            </a:pPr>
            <a:r>
              <a:rPr lang="en-US" sz="1800" spc="36">
                <a:solidFill>
                  <a:srgbClr val="000000"/>
                </a:solidFill>
                <a:latin typeface="Arimo"/>
              </a:rPr>
              <a:t>Es una vacuna nueva y protege contra 23 tipos debacteriasneumocócicas, y está recomendado  para todos los adultos de mayores de 65 años y para los adultos de 19-64 años de edad que fuman cigarrillos o tienen asma.</a:t>
            </a:r>
          </a:p>
          <a:p>
            <a:pPr algn="l" marL="0" indent="0" lvl="0">
              <a:lnSpc>
                <a:spcPts val="2880"/>
              </a:lnSpc>
              <a:spcBef>
                <a:spcPct val="0"/>
              </a:spcBef>
            </a:pPr>
          </a:p>
        </p:txBody>
      </p:sp>
      <p:sp>
        <p:nvSpPr>
          <p:cNvPr name="TextBox 17" id="17"/>
          <p:cNvSpPr txBox="true"/>
          <p:nvPr/>
        </p:nvSpPr>
        <p:spPr>
          <a:xfrm rot="0">
            <a:off x="11256998" y="5771206"/>
            <a:ext cx="4623554" cy="1984375"/>
          </a:xfrm>
          <a:prstGeom prst="rect">
            <a:avLst/>
          </a:prstGeom>
        </p:spPr>
        <p:txBody>
          <a:bodyPr anchor="t" rtlCol="false" tIns="0" lIns="0" bIns="0" rIns="0">
            <a:spAutoFit/>
          </a:bodyPr>
          <a:lstStyle/>
          <a:p>
            <a:pPr>
              <a:lnSpc>
                <a:spcPts val="3200"/>
              </a:lnSpc>
            </a:pPr>
            <a:r>
              <a:rPr lang="en-US" sz="2000" spc="40">
                <a:solidFill>
                  <a:srgbClr val="000000"/>
                </a:solidFill>
                <a:latin typeface="Arimo"/>
              </a:rPr>
              <a:t>Así como también </a:t>
            </a:r>
          </a:p>
          <a:p>
            <a:pPr>
              <a:lnSpc>
                <a:spcPts val="3200"/>
              </a:lnSpc>
            </a:pPr>
            <a:r>
              <a:rPr lang="en-US" sz="2000" spc="40">
                <a:solidFill>
                  <a:srgbClr val="000000"/>
                </a:solidFill>
                <a:latin typeface="Arimo"/>
              </a:rPr>
              <a:t>•dejar de fumar </a:t>
            </a:r>
          </a:p>
          <a:p>
            <a:pPr>
              <a:lnSpc>
                <a:spcPts val="3200"/>
              </a:lnSpc>
            </a:pPr>
            <a:r>
              <a:rPr lang="en-US" sz="2000" spc="40">
                <a:solidFill>
                  <a:srgbClr val="000000"/>
                </a:solidFill>
                <a:latin typeface="Arimo"/>
              </a:rPr>
              <a:t>•realizar actividad física </a:t>
            </a:r>
          </a:p>
          <a:p>
            <a:pPr>
              <a:lnSpc>
                <a:spcPts val="3200"/>
              </a:lnSpc>
            </a:pPr>
            <a:r>
              <a:rPr lang="en-US" sz="2000" spc="40">
                <a:solidFill>
                  <a:srgbClr val="000000"/>
                </a:solidFill>
                <a:latin typeface="Arimo"/>
              </a:rPr>
              <a:t>•como también ejercicios respiratorios </a:t>
            </a:r>
          </a:p>
          <a:p>
            <a:pPr algn="l" marL="0" indent="0" lvl="0">
              <a:lnSpc>
                <a:spcPts val="3200"/>
              </a:lnSpc>
              <a:spcBef>
                <a:spcPct val="0"/>
              </a:spcBef>
            </a:pPr>
          </a:p>
        </p:txBody>
      </p:sp>
      <p:sp>
        <p:nvSpPr>
          <p:cNvPr name="TextBox 18" id="18"/>
          <p:cNvSpPr txBox="true"/>
          <p:nvPr/>
        </p:nvSpPr>
        <p:spPr>
          <a:xfrm rot="0">
            <a:off x="1845096" y="4947660"/>
            <a:ext cx="3624925" cy="573087"/>
          </a:xfrm>
          <a:prstGeom prst="rect">
            <a:avLst/>
          </a:prstGeom>
        </p:spPr>
        <p:txBody>
          <a:bodyPr anchor="t" rtlCol="false" tIns="0" lIns="0" bIns="0" rIns="0">
            <a:spAutoFit/>
          </a:bodyPr>
          <a:lstStyle/>
          <a:p>
            <a:pPr>
              <a:lnSpc>
                <a:spcPts val="2249"/>
              </a:lnSpc>
            </a:pPr>
            <a:r>
              <a:rPr lang="en-US" sz="1606" spc="192">
                <a:solidFill>
                  <a:srgbClr val="000000"/>
                </a:solidFill>
                <a:latin typeface="Arimo Bold"/>
              </a:rPr>
              <a:t>VACUNA ANTINEUMOCOCICA CONJUGADA (PCV13).</a:t>
            </a:r>
          </a:p>
        </p:txBody>
      </p:sp>
      <p:sp>
        <p:nvSpPr>
          <p:cNvPr name="TextBox 19" id="19"/>
          <p:cNvSpPr txBox="true"/>
          <p:nvPr/>
        </p:nvSpPr>
        <p:spPr>
          <a:xfrm rot="0">
            <a:off x="6583056" y="4947660"/>
            <a:ext cx="3813602" cy="580385"/>
          </a:xfrm>
          <a:prstGeom prst="rect">
            <a:avLst/>
          </a:prstGeom>
        </p:spPr>
        <p:txBody>
          <a:bodyPr anchor="t" rtlCol="false" tIns="0" lIns="0" bIns="0" rIns="0">
            <a:spAutoFit/>
          </a:bodyPr>
          <a:lstStyle/>
          <a:p>
            <a:pPr>
              <a:lnSpc>
                <a:spcPts val="2280"/>
              </a:lnSpc>
            </a:pPr>
            <a:r>
              <a:rPr lang="en-US" sz="1629" spc="195">
                <a:solidFill>
                  <a:srgbClr val="000000"/>
                </a:solidFill>
                <a:latin typeface="Arimo Bold"/>
              </a:rPr>
              <a:t>VACUNA ANTINEUMOCOCICA DE POLISACARIOS (PPSV23). </a:t>
            </a:r>
          </a:p>
        </p:txBody>
      </p:sp>
      <p:sp>
        <p:nvSpPr>
          <p:cNvPr name="TextBox 20" id="20"/>
          <p:cNvSpPr txBox="true"/>
          <p:nvPr/>
        </p:nvSpPr>
        <p:spPr>
          <a:xfrm rot="0">
            <a:off x="11487525" y="5095875"/>
            <a:ext cx="2324798" cy="349250"/>
          </a:xfrm>
          <a:prstGeom prst="rect">
            <a:avLst/>
          </a:prstGeom>
        </p:spPr>
        <p:txBody>
          <a:bodyPr anchor="t" rtlCol="false" tIns="0" lIns="0" bIns="0" rIns="0">
            <a:spAutoFit/>
          </a:bodyPr>
          <a:lstStyle/>
          <a:p>
            <a:pPr>
              <a:lnSpc>
                <a:spcPts val="2800"/>
              </a:lnSpc>
            </a:pPr>
            <a:r>
              <a:rPr lang="en-US" sz="2000" spc="240">
                <a:solidFill>
                  <a:srgbClr val="000000"/>
                </a:solidFill>
                <a:latin typeface="Arimo Bold"/>
              </a:rPr>
              <a:t>OTROS</a:t>
            </a:r>
          </a:p>
        </p:txBody>
      </p:sp>
      <p:sp>
        <p:nvSpPr>
          <p:cNvPr name="TextBox 21" id="21"/>
          <p:cNvSpPr txBox="true"/>
          <p:nvPr/>
        </p:nvSpPr>
        <p:spPr>
          <a:xfrm rot="0">
            <a:off x="1812660" y="2774553"/>
            <a:ext cx="7090357" cy="1372235"/>
          </a:xfrm>
          <a:prstGeom prst="rect">
            <a:avLst/>
          </a:prstGeom>
        </p:spPr>
        <p:txBody>
          <a:bodyPr anchor="t" rtlCol="false" tIns="0" lIns="0" bIns="0" rIns="0">
            <a:spAutoFit/>
          </a:bodyPr>
          <a:lstStyle/>
          <a:p>
            <a:pPr>
              <a:lnSpc>
                <a:spcPts val="3640"/>
              </a:lnSpc>
            </a:pPr>
            <a:r>
              <a:rPr lang="en-US" sz="2600" spc="312">
                <a:solidFill>
                  <a:srgbClr val="000000"/>
                </a:solidFill>
                <a:latin typeface="Arimo"/>
              </a:rPr>
              <a:t>vacuna antineumococica disminuye la incidencia de nuemonia. </a:t>
            </a:r>
          </a:p>
          <a:p>
            <a:pPr>
              <a:lnSpc>
                <a:spcPts val="3640"/>
              </a:lnSpc>
              <a:spcBef>
                <a:spcPct val="0"/>
              </a:spcBef>
            </a:p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E8E1"/>
        </a:solidFill>
      </p:bgPr>
    </p:bg>
    <p:spTree>
      <p:nvGrpSpPr>
        <p:cNvPr id="68" name="Shape 68"/>
        <p:cNvGrpSpPr/>
        <p:nvPr/>
      </p:nvGrpSpPr>
      <p:grpSpPr>
        <a:xfrm>
          <a:off x="0" y="0"/>
          <a:ext cx="0" cy="0"/>
          <a:chOff x="0" y="0"/>
          <a:chExt cx="0" cy="0"/>
        </a:xfrm>
      </p:grpSpPr>
      <p:sp>
        <p:nvSpPr>
          <p:cNvPr id="69" name="Google Shape;69;p3"/>
          <p:cNvSpPr/>
          <p:nvPr/>
        </p:nvSpPr>
        <p:spPr>
          <a:xfrm>
            <a:off x="1845096" y="1626108"/>
            <a:ext cx="6199200" cy="477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1797471" y="3997494"/>
            <a:ext cx="13509600" cy="9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txBox="1"/>
          <p:nvPr/>
        </p:nvSpPr>
        <p:spPr>
          <a:xfrm>
            <a:off x="1411145" y="1612943"/>
            <a:ext cx="8119200" cy="2260800"/>
          </a:xfrm>
          <a:prstGeom prst="rect">
            <a:avLst/>
          </a:prstGeom>
          <a:noFill/>
          <a:ln>
            <a:noFill/>
          </a:ln>
        </p:spPr>
        <p:txBody>
          <a:bodyPr anchorCtr="0" anchor="t" bIns="0" lIns="0" spcFirstLastPara="1" rIns="0" wrap="square" tIns="0">
            <a:spAutoFit/>
          </a:bodyPr>
          <a:lstStyle/>
          <a:p>
            <a:pPr indent="0" lvl="0" marL="0" marR="0" rtl="0" algn="l">
              <a:lnSpc>
                <a:spcPct val="159973"/>
              </a:lnSpc>
              <a:spcBef>
                <a:spcPts val="0"/>
              </a:spcBef>
              <a:spcAft>
                <a:spcPts val="0"/>
              </a:spcAft>
              <a:buNone/>
            </a:pPr>
            <a:r>
              <a:rPr b="0" i="0" lang="en-US" sz="2271" u="none" cap="none" strike="noStrike">
                <a:solidFill>
                  <a:srgbClr val="000000"/>
                </a:solidFill>
                <a:latin typeface="Arimo"/>
                <a:ea typeface="Arimo"/>
                <a:cs typeface="Arimo"/>
                <a:sym typeface="Arimo"/>
              </a:rPr>
              <a:t>El tratamiento de la neumonía se determinara teniendo en cuenta los patrones de resistencia, la prevalencia de microorganismos casuales, los factores de riesgo del paciente, el entorno del tratamiento, así como los costes y la disponibilidad de antibióticos.</a:t>
            </a:r>
            <a:endParaRPr/>
          </a:p>
        </p:txBody>
      </p:sp>
      <p:sp>
        <p:nvSpPr>
          <p:cNvPr id="72" name="Google Shape;72;p3"/>
          <p:cNvSpPr txBox="1"/>
          <p:nvPr/>
        </p:nvSpPr>
        <p:spPr>
          <a:xfrm>
            <a:off x="6701811" y="3963405"/>
            <a:ext cx="10641600" cy="5483100"/>
          </a:xfrm>
          <a:prstGeom prst="rect">
            <a:avLst/>
          </a:prstGeom>
          <a:noFill/>
          <a:ln>
            <a:noFill/>
          </a:ln>
        </p:spPr>
        <p:txBody>
          <a:bodyPr anchorCtr="0" anchor="t" bIns="0" lIns="0" spcFirstLastPara="1" rIns="0" wrap="square" tIns="0">
            <a:spAutoFit/>
          </a:bodyPr>
          <a:lstStyle/>
          <a:p>
            <a:pPr indent="0" lvl="0" marL="0" marR="0" rtl="0" algn="l">
              <a:lnSpc>
                <a:spcPct val="159982"/>
              </a:lnSpc>
              <a:spcBef>
                <a:spcPts val="0"/>
              </a:spcBef>
              <a:spcAft>
                <a:spcPts val="0"/>
              </a:spcAft>
              <a:buNone/>
            </a:pPr>
            <a:r>
              <a:rPr b="0" i="0" lang="en-US" sz="2299" u="none" cap="none" strike="noStrike">
                <a:solidFill>
                  <a:srgbClr val="000000"/>
                </a:solidFill>
                <a:latin typeface="Arimo"/>
                <a:ea typeface="Arimo"/>
                <a:cs typeface="Arimo"/>
                <a:sym typeface="Arimo"/>
              </a:rPr>
              <a:t>NIH, se inicia con antibióticos IV de amplio espectro . cuando no hay alguna resistencia conocida a múltiples fármacos, se usa monoterapia con:</a:t>
            </a:r>
            <a:endParaRPr/>
          </a:p>
          <a:p>
            <a:pPr indent="0" lvl="0" marL="0" marR="0" rtl="0" algn="l">
              <a:lnSpc>
                <a:spcPct val="159982"/>
              </a:lnSpc>
              <a:spcBef>
                <a:spcPts val="0"/>
              </a:spcBef>
              <a:spcAft>
                <a:spcPts val="0"/>
              </a:spcAft>
              <a:buNone/>
            </a:pPr>
            <a:r>
              <a:rPr b="0" i="0" lang="en-US" sz="2299" u="none" cap="none" strike="noStrike">
                <a:solidFill>
                  <a:srgbClr val="000000"/>
                </a:solidFill>
                <a:latin typeface="Arimo"/>
                <a:ea typeface="Arimo"/>
                <a:cs typeface="Arimo"/>
                <a:sym typeface="Arimo"/>
              </a:rPr>
              <a:t>Ceftriaxon  </a:t>
            </a:r>
            <a:endParaRPr/>
          </a:p>
          <a:p>
            <a:pPr indent="0" lvl="0" marL="0" marR="0" rtl="0" algn="l">
              <a:lnSpc>
                <a:spcPct val="159982"/>
              </a:lnSpc>
              <a:spcBef>
                <a:spcPts val="0"/>
              </a:spcBef>
              <a:spcAft>
                <a:spcPts val="0"/>
              </a:spcAft>
              <a:buNone/>
            </a:pPr>
            <a:r>
              <a:rPr b="0" i="0" lang="en-US" sz="2299" u="none" cap="none" strike="noStrike">
                <a:solidFill>
                  <a:srgbClr val="000000"/>
                </a:solidFill>
                <a:latin typeface="Arimo"/>
                <a:ea typeface="Arimo"/>
                <a:cs typeface="Arimo"/>
                <a:sym typeface="Arimo"/>
              </a:rPr>
              <a:t>Ampicilina sulbactan</a:t>
            </a:r>
            <a:endParaRPr/>
          </a:p>
          <a:p>
            <a:pPr indent="0" lvl="0" marL="0" marR="0" rtl="0" algn="l">
              <a:lnSpc>
                <a:spcPct val="159982"/>
              </a:lnSpc>
              <a:spcBef>
                <a:spcPts val="0"/>
              </a:spcBef>
              <a:spcAft>
                <a:spcPts val="0"/>
              </a:spcAft>
              <a:buNone/>
            </a:pPr>
            <a:r>
              <a:rPr b="0" i="0" lang="en-US" sz="2299" u="none" cap="none" strike="noStrike">
                <a:solidFill>
                  <a:srgbClr val="000000"/>
                </a:solidFill>
                <a:latin typeface="Arimo"/>
                <a:ea typeface="Arimo"/>
                <a:cs typeface="Arimo"/>
                <a:sym typeface="Arimo"/>
              </a:rPr>
              <a:t>Levofloxacino </a:t>
            </a:r>
            <a:endParaRPr/>
          </a:p>
          <a:p>
            <a:pPr indent="0" lvl="0" marL="0" marR="0" rtl="0" algn="l">
              <a:lnSpc>
                <a:spcPct val="159982"/>
              </a:lnSpc>
              <a:spcBef>
                <a:spcPts val="0"/>
              </a:spcBef>
              <a:spcAft>
                <a:spcPts val="0"/>
              </a:spcAft>
              <a:buNone/>
            </a:pPr>
            <a:r>
              <a:rPr b="0" i="0" lang="en-US" sz="2299" u="none" cap="none" strike="noStrike">
                <a:solidFill>
                  <a:srgbClr val="000000"/>
                </a:solidFill>
                <a:latin typeface="Arimo"/>
                <a:ea typeface="Arimo"/>
                <a:cs typeface="Arimo"/>
                <a:sym typeface="Arimo"/>
              </a:rPr>
              <a:t> Ertapenem.</a:t>
            </a:r>
            <a:endParaRPr/>
          </a:p>
          <a:p>
            <a:pPr indent="0" lvl="0" marL="0" marR="0" rtl="0" algn="l">
              <a:lnSpc>
                <a:spcPct val="159982"/>
              </a:lnSpc>
              <a:spcBef>
                <a:spcPts val="0"/>
              </a:spcBef>
              <a:spcAft>
                <a:spcPts val="0"/>
              </a:spcAft>
              <a:buNone/>
            </a:pPr>
            <a:r>
              <a:rPr b="0" i="0" lang="en-US" sz="2299" u="none" cap="none" strike="noStrike">
                <a:solidFill>
                  <a:srgbClr val="000000"/>
                </a:solidFill>
                <a:latin typeface="Arimo"/>
                <a:ea typeface="Arimo"/>
                <a:cs typeface="Arimo"/>
                <a:sym typeface="Arimo"/>
              </a:rPr>
              <a:t>En caso que se conozca la resistencia a múltiples fármacos, se usa combinación de 3 medicamentos:</a:t>
            </a:r>
            <a:endParaRPr/>
          </a:p>
          <a:p>
            <a:pPr indent="0" lvl="0" marL="0" marR="0" rtl="0" algn="l">
              <a:lnSpc>
                <a:spcPct val="159982"/>
              </a:lnSpc>
              <a:spcBef>
                <a:spcPts val="0"/>
              </a:spcBef>
              <a:spcAft>
                <a:spcPts val="0"/>
              </a:spcAft>
              <a:buNone/>
            </a:pPr>
            <a:r>
              <a:rPr b="0" i="0" lang="en-US" sz="2299" u="none" cap="none" strike="noStrike">
                <a:solidFill>
                  <a:srgbClr val="000000"/>
                </a:solidFill>
                <a:latin typeface="Arimo"/>
                <a:ea typeface="Arimo"/>
                <a:cs typeface="Arimo"/>
                <a:sym typeface="Arimo"/>
              </a:rPr>
              <a:t>Cepalosporina contra seudomonas o ceftazidima </a:t>
            </a:r>
            <a:endParaRPr/>
          </a:p>
          <a:p>
            <a:pPr indent="0" lvl="0" marL="0" marR="0" rtl="0" algn="l">
              <a:lnSpc>
                <a:spcPct val="159982"/>
              </a:lnSpc>
              <a:spcBef>
                <a:spcPts val="0"/>
              </a:spcBef>
              <a:spcAft>
                <a:spcPts val="0"/>
              </a:spcAft>
              <a:buNone/>
            </a:pPr>
            <a:r>
              <a:rPr b="0" i="0" lang="en-US" sz="2299" u="none" cap="none" strike="noStrike">
                <a:solidFill>
                  <a:srgbClr val="000000"/>
                </a:solidFill>
                <a:latin typeface="Arimo"/>
                <a:ea typeface="Arimo"/>
                <a:cs typeface="Arimo"/>
                <a:sym typeface="Arimo"/>
              </a:rPr>
              <a:t>Carbapenem contra seudomonas o piperacilina-tazobatam mas fluoroquinolona antiseudomonas </a:t>
            </a:r>
            <a:endParaRPr/>
          </a:p>
          <a:p>
            <a:pPr indent="0" lvl="0" marL="0" marR="0" rtl="0" algn="l">
              <a:lnSpc>
                <a:spcPct val="159982"/>
              </a:lnSpc>
              <a:spcBef>
                <a:spcPts val="0"/>
              </a:spcBef>
              <a:spcAft>
                <a:spcPts val="0"/>
              </a:spcAft>
              <a:buNone/>
            </a:pPr>
            <a:r>
              <a:rPr b="0" i="0" lang="en-US" sz="2299" u="none" cap="none" strike="noStrike">
                <a:solidFill>
                  <a:srgbClr val="000000"/>
                </a:solidFill>
                <a:latin typeface="Arimo"/>
                <a:ea typeface="Arimo"/>
                <a:cs typeface="Arimo"/>
                <a:sym typeface="Arimo"/>
              </a:rPr>
              <a:t>Aminoglucosido mas linezolid o vanco simicina.</a:t>
            </a:r>
            <a:endParaRPr/>
          </a:p>
        </p:txBody>
      </p:sp>
      <p:grpSp>
        <p:nvGrpSpPr>
          <p:cNvPr id="73" name="Google Shape;73;p3"/>
          <p:cNvGrpSpPr/>
          <p:nvPr/>
        </p:nvGrpSpPr>
        <p:grpSpPr>
          <a:xfrm>
            <a:off x="17607750" y="9288164"/>
            <a:ext cx="154905" cy="612105"/>
            <a:chOff x="-3340" y="-3340"/>
            <a:chExt cx="206540" cy="816140"/>
          </a:xfrm>
        </p:grpSpPr>
        <p:sp>
          <p:nvSpPr>
            <p:cNvPr id="74" name="Google Shape;74;p3"/>
            <p:cNvSpPr/>
            <p:nvPr/>
          </p:nvSpPr>
          <p:spPr>
            <a:xfrm rot="10800000">
              <a:off x="-3340" y="301460"/>
              <a:ext cx="206540" cy="206540"/>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rot="10800000">
              <a:off x="-3340" y="606260"/>
              <a:ext cx="206540" cy="206540"/>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rot="10800000">
              <a:off x="-3340" y="-3340"/>
              <a:ext cx="206540" cy="206540"/>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3"/>
          <p:cNvGrpSpPr/>
          <p:nvPr/>
        </p:nvGrpSpPr>
        <p:grpSpPr>
          <a:xfrm>
            <a:off x="6322827" y="5444759"/>
            <a:ext cx="311871" cy="311871"/>
            <a:chOff x="0" y="0"/>
            <a:chExt cx="812800" cy="812800"/>
          </a:xfrm>
        </p:grpSpPr>
        <p:sp>
          <p:nvSpPr>
            <p:cNvPr id="78" name="Google Shape;78;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4A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txBox="1"/>
            <p:nvPr/>
          </p:nvSpPr>
          <p:spPr>
            <a:xfrm>
              <a:off x="76200" y="9525"/>
              <a:ext cx="660300" cy="727200"/>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0" name="Google Shape;80;p3"/>
          <p:cNvGrpSpPr/>
          <p:nvPr/>
        </p:nvGrpSpPr>
        <p:grpSpPr>
          <a:xfrm>
            <a:off x="6322827" y="5880466"/>
            <a:ext cx="311871" cy="311871"/>
            <a:chOff x="0" y="0"/>
            <a:chExt cx="812800" cy="812800"/>
          </a:xfrm>
        </p:grpSpPr>
        <p:sp>
          <p:nvSpPr>
            <p:cNvPr id="81" name="Google Shape;81;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4A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txBox="1"/>
            <p:nvPr/>
          </p:nvSpPr>
          <p:spPr>
            <a:xfrm>
              <a:off x="76200" y="9525"/>
              <a:ext cx="660300" cy="727200"/>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 name="Google Shape;83;p3"/>
          <p:cNvGrpSpPr/>
          <p:nvPr/>
        </p:nvGrpSpPr>
        <p:grpSpPr>
          <a:xfrm>
            <a:off x="6322827" y="6367703"/>
            <a:ext cx="311871" cy="311871"/>
            <a:chOff x="0" y="0"/>
            <a:chExt cx="812800" cy="812800"/>
          </a:xfrm>
        </p:grpSpPr>
        <p:sp>
          <p:nvSpPr>
            <p:cNvPr id="84" name="Google Shape;84;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4A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txBox="1"/>
            <p:nvPr/>
          </p:nvSpPr>
          <p:spPr>
            <a:xfrm>
              <a:off x="76200" y="9525"/>
              <a:ext cx="660300" cy="727200"/>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6" name="Google Shape;86;p3"/>
          <p:cNvGrpSpPr/>
          <p:nvPr/>
        </p:nvGrpSpPr>
        <p:grpSpPr>
          <a:xfrm>
            <a:off x="6322827" y="7747846"/>
            <a:ext cx="311871" cy="311871"/>
            <a:chOff x="0" y="0"/>
            <a:chExt cx="812800" cy="812800"/>
          </a:xfrm>
        </p:grpSpPr>
        <p:sp>
          <p:nvSpPr>
            <p:cNvPr id="87" name="Google Shape;87;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4A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txBox="1"/>
            <p:nvPr/>
          </p:nvSpPr>
          <p:spPr>
            <a:xfrm>
              <a:off x="76200" y="9525"/>
              <a:ext cx="660300" cy="727200"/>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9" name="Google Shape;89;p3"/>
          <p:cNvGrpSpPr/>
          <p:nvPr/>
        </p:nvGrpSpPr>
        <p:grpSpPr>
          <a:xfrm>
            <a:off x="6322827" y="8183553"/>
            <a:ext cx="311871" cy="311871"/>
            <a:chOff x="0" y="0"/>
            <a:chExt cx="812800" cy="812800"/>
          </a:xfrm>
        </p:grpSpPr>
        <p:sp>
          <p:nvSpPr>
            <p:cNvPr id="90" name="Google Shape;90;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4A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txBox="1"/>
            <p:nvPr/>
          </p:nvSpPr>
          <p:spPr>
            <a:xfrm>
              <a:off x="76200" y="9525"/>
              <a:ext cx="660300" cy="727200"/>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 name="Google Shape;92;p3"/>
          <p:cNvGrpSpPr/>
          <p:nvPr/>
        </p:nvGrpSpPr>
        <p:grpSpPr>
          <a:xfrm>
            <a:off x="6389929" y="9134728"/>
            <a:ext cx="311871" cy="311871"/>
            <a:chOff x="0" y="0"/>
            <a:chExt cx="812800" cy="812800"/>
          </a:xfrm>
        </p:grpSpPr>
        <p:sp>
          <p:nvSpPr>
            <p:cNvPr id="93" name="Google Shape;93;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4A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txBox="1"/>
            <p:nvPr/>
          </p:nvSpPr>
          <p:spPr>
            <a:xfrm>
              <a:off x="76200" y="9525"/>
              <a:ext cx="660300" cy="727200"/>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5" name="Google Shape;95;p3"/>
          <p:cNvGrpSpPr/>
          <p:nvPr/>
        </p:nvGrpSpPr>
        <p:grpSpPr>
          <a:xfrm>
            <a:off x="6322827" y="5009052"/>
            <a:ext cx="311871" cy="311871"/>
            <a:chOff x="0" y="0"/>
            <a:chExt cx="812800" cy="812800"/>
          </a:xfrm>
        </p:grpSpPr>
        <p:sp>
          <p:nvSpPr>
            <p:cNvPr id="96" name="Google Shape;96;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4A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txBox="1"/>
            <p:nvPr/>
          </p:nvSpPr>
          <p:spPr>
            <a:xfrm>
              <a:off x="76200" y="9525"/>
              <a:ext cx="660300" cy="727200"/>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8" name="Google Shape;98;p3"/>
          <p:cNvSpPr/>
          <p:nvPr/>
        </p:nvSpPr>
        <p:spPr>
          <a:xfrm>
            <a:off x="10467631" y="140645"/>
            <a:ext cx="7295025" cy="3799700"/>
          </a:xfrm>
          <a:custGeom>
            <a:rect b="b" l="l" r="r" t="t"/>
            <a:pathLst>
              <a:path extrusionOk="0" h="3799700" w="7295025">
                <a:moveTo>
                  <a:pt x="0" y="0"/>
                </a:moveTo>
                <a:lnTo>
                  <a:pt x="7295024" y="0"/>
                </a:lnTo>
                <a:lnTo>
                  <a:pt x="7295024" y="3799699"/>
                </a:lnTo>
                <a:lnTo>
                  <a:pt x="0" y="3799699"/>
                </a:lnTo>
                <a:lnTo>
                  <a:pt x="0" y="0"/>
                </a:lnTo>
                <a:close/>
              </a:path>
            </a:pathLst>
          </a:custGeom>
          <a:blipFill rotWithShape="1">
            <a:blip r:embed="rId2">
              <a:alphaModFix/>
            </a:blip>
            <a:stretch>
              <a:fillRect b="-4838" l="0" r="0" t="-4838"/>
            </a:stretch>
          </a:blipFill>
          <a:ln>
            <a:noFill/>
          </a:ln>
        </p:spPr>
      </p:sp>
      <p:sp>
        <p:nvSpPr>
          <p:cNvPr id="99" name="Google Shape;99;p3"/>
          <p:cNvSpPr/>
          <p:nvPr/>
        </p:nvSpPr>
        <p:spPr>
          <a:xfrm>
            <a:off x="1379325" y="4703775"/>
            <a:ext cx="4118075" cy="3804336"/>
          </a:xfrm>
          <a:custGeom>
            <a:rect b="b" l="l" r="r" t="t"/>
            <a:pathLst>
              <a:path extrusionOk="0" h="4274535" w="4525357">
                <a:moveTo>
                  <a:pt x="0" y="0"/>
                </a:moveTo>
                <a:lnTo>
                  <a:pt x="4525356" y="0"/>
                </a:lnTo>
                <a:lnTo>
                  <a:pt x="4525356" y="4274535"/>
                </a:lnTo>
                <a:lnTo>
                  <a:pt x="0" y="4274535"/>
                </a:lnTo>
                <a:lnTo>
                  <a:pt x="0" y="0"/>
                </a:lnTo>
                <a:close/>
              </a:path>
            </a:pathLst>
          </a:custGeom>
          <a:blipFill rotWithShape="1">
            <a:blip r:embed="rId3">
              <a:alphaModFix/>
            </a:blip>
            <a:stretch>
              <a:fillRect b="0" l="-11029" r="-30609" t="0"/>
            </a:stretch>
          </a:blipFill>
          <a:ln>
            <a:noFill/>
          </a:ln>
        </p:spPr>
      </p:sp>
      <p:sp>
        <p:nvSpPr>
          <p:cNvPr id="100" name="Google Shape;100;p3"/>
          <p:cNvSpPr txBox="1"/>
          <p:nvPr/>
        </p:nvSpPr>
        <p:spPr>
          <a:xfrm>
            <a:off x="1797471" y="428625"/>
            <a:ext cx="7346400" cy="807000"/>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0" i="0" lang="en-US" sz="5600" u="none" cap="none" strike="noStrike">
                <a:solidFill>
                  <a:srgbClr val="000000"/>
                </a:solidFill>
                <a:latin typeface="Montserrat"/>
                <a:ea typeface="Montserrat"/>
                <a:cs typeface="Montserrat"/>
                <a:sym typeface="Montserrat"/>
              </a:rPr>
              <a:t>Tratamientos </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