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4" r:id="rId12"/>
    <p:sldId id="263" r:id="rId13"/>
    <p:sldId id="268" r:id="rId14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94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787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84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0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45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52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49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73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22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69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76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51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3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24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5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63473A-50CD-45EB-B8E9-08C5F8F199A9}" type="datetimeFigureOut">
              <a:rPr lang="es-ES" smtClean="0"/>
              <a:t>25/08/2023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92EB-2C12-4865-881B-FD6443D2C3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121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 /><Relationship Id="rId2" Type="http://schemas.openxmlformats.org/officeDocument/2006/relationships/image" Target="../media/image20.em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F31565DB-38DA-0487-2A18-431910733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02" y="243054"/>
            <a:ext cx="8744655" cy="6371891"/>
          </a:xfr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D3898F4-4C4E-0C2C-BB9A-B44AF6400803}"/>
              </a:ext>
            </a:extLst>
          </p:cNvPr>
          <p:cNvSpPr txBox="1"/>
          <p:nvPr/>
        </p:nvSpPr>
        <p:spPr>
          <a:xfrm>
            <a:off x="4315326" y="2454442"/>
            <a:ext cx="40746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latin typeface="Bahnschrift" panose="020B0502040204020203" pitchFamily="34" charset="0"/>
              </a:rPr>
              <a:t>Absceso pulmonar </a:t>
            </a:r>
          </a:p>
        </p:txBody>
      </p:sp>
    </p:spTree>
    <p:extLst>
      <p:ext uri="{BB962C8B-B14F-4D97-AF65-F5344CB8AC3E}">
        <p14:creationId xmlns:p14="http://schemas.microsoft.com/office/powerpoint/2010/main" val="245469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TRATAMIENTO MEDICO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74" y="1233056"/>
            <a:ext cx="9218580" cy="50153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2600" dirty="0"/>
              <a:t>Luego de recolectar datos de la anamnesis,  como también realizar una exploración física junto a una radiografía de tórax y el cultivo de esputo del sujeto de atención, esto nos indicaría como resultado que tipo de microorganismo es y con ello poder llegar a el tratamiento adecuado a realizar. </a:t>
            </a:r>
          </a:p>
          <a:p>
            <a:pPr marL="0" indent="0">
              <a:buNone/>
            </a:pPr>
            <a:r>
              <a:rPr lang="es-ES" sz="2600" dirty="0"/>
              <a:t>También podría indicarse un drenaje para el absceso pulmonar que puede lograrse mediante </a:t>
            </a:r>
            <a:r>
              <a:rPr lang="es-ES" sz="2600" b="1" dirty="0"/>
              <a:t>drenaje postural</a:t>
            </a:r>
            <a:r>
              <a:rPr lang="es-ES" sz="2600" dirty="0"/>
              <a:t> (serie de posiciones corporales que utilizan la gravedad para drenar la mucosidad de los pulmones hacia la boca para que la persona pueda expulsarla).</a:t>
            </a:r>
            <a:br>
              <a:rPr lang="es-ES" sz="2600" dirty="0"/>
            </a:br>
            <a:r>
              <a:rPr lang="es-ES" sz="2600" dirty="0"/>
              <a:t>Ante todo se debe valorar al sujeto de atención para confirmar que produzcan una tos adecuada para poder realizarlo. </a:t>
            </a:r>
          </a:p>
          <a:p>
            <a:pPr marL="0" indent="0">
              <a:buNone/>
            </a:pPr>
            <a:r>
              <a:rPr lang="es-ES" sz="2600" dirty="0"/>
              <a:t>La terapia antimicrobiana i.v. depende de los resultados del cultivo de esputo y de la sensibilidad, y se administra durante un período prolongado.  </a:t>
            </a:r>
          </a:p>
          <a:p>
            <a:pPr marL="0" indent="0">
              <a:buNone/>
            </a:pPr>
            <a:r>
              <a:rPr lang="es-ES" sz="2600" dirty="0"/>
              <a:t>El tratamiento incluye:</a:t>
            </a:r>
          </a:p>
          <a:p>
            <a:pPr marL="0" indent="0">
              <a:buNone/>
            </a:pPr>
            <a:r>
              <a:rPr lang="es-ES" sz="2600" b="1" dirty="0"/>
              <a:t>Clindamicina </a:t>
            </a:r>
            <a:r>
              <a:rPr lang="es-ES" sz="2600" dirty="0"/>
              <a:t>(antibiótico de acción que consiste en retardar o detener el crecimiento de las bacterias).</a:t>
            </a:r>
          </a:p>
          <a:p>
            <a:pPr marL="0" indent="0">
              <a:buNone/>
            </a:pPr>
            <a:r>
              <a:rPr lang="es-ES" sz="2600" b="1" dirty="0"/>
              <a:t>Ampicilinasulbactam</a:t>
            </a:r>
            <a:r>
              <a:rPr lang="es-ES" sz="2600" dirty="0"/>
              <a:t> ( se utiliza para infecciones de la garganta, senos nasales, pulmones, órganos reproductivos, tracto urinario y tracto gastrointestinal).</a:t>
            </a:r>
          </a:p>
          <a:p>
            <a:pPr marL="0" indent="0">
              <a:buNone/>
            </a:pPr>
            <a:r>
              <a:rPr lang="es-ES" sz="2600" b="1" dirty="0"/>
              <a:t>Carbapenem </a:t>
            </a:r>
            <a:r>
              <a:rPr lang="es-ES" sz="2600" dirty="0"/>
              <a:t>( antibióticos de amplio espectro. Es decir, son eficaces frente a muchos tipos de bacterias, incluyendo bacterias que son resistentes a muchos otros antibióticos).</a:t>
            </a:r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endParaRPr lang="es-ES" sz="2600" dirty="0"/>
          </a:p>
          <a:p>
            <a:pPr marL="0" indent="0">
              <a:buNone/>
            </a:pPr>
            <a:endParaRPr lang="es-ES" sz="22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667" y="2730568"/>
            <a:ext cx="2121788" cy="15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1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TRATAMIENTO MEDICO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474" y="136019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dirty="0"/>
              <a:t>La intervención quirúrgica es infrecuente, pero se puede llevar a cabo </a:t>
            </a:r>
            <a:r>
              <a:rPr lang="es-ES" sz="1600" b="1" dirty="0"/>
              <a:t>lobectomía masiva </a:t>
            </a:r>
            <a:r>
              <a:rPr lang="es-ES" sz="1600" dirty="0"/>
              <a:t>(cirugía para extirpar uno o mas </a:t>
            </a:r>
            <a:r>
              <a:rPr lang="es-ES" sz="1600" dirty="0" err="1"/>
              <a:t>lobulos</a:t>
            </a:r>
            <a:r>
              <a:rPr lang="es-ES" sz="1600" dirty="0"/>
              <a:t> de los pulmones infectados) en presencia de </a:t>
            </a:r>
            <a:r>
              <a:rPr lang="es-ES" sz="1600" b="1" dirty="0"/>
              <a:t>hemoptisis</a:t>
            </a:r>
            <a:r>
              <a:rPr lang="es-ES" sz="1600" dirty="0"/>
              <a:t> (tos con sangre) o cuando la respuesta al tratamiento médico es escasa o nula. </a:t>
            </a:r>
          </a:p>
          <a:p>
            <a:pPr marL="0" indent="0">
              <a:buNone/>
            </a:pPr>
            <a:r>
              <a:rPr lang="es-ES" sz="1600" b="1" dirty="0"/>
              <a:t>LOBECTOMIA</a:t>
            </a:r>
            <a:r>
              <a:rPr lang="es-ES" sz="1600" dirty="0"/>
              <a:t>: Se hace una incisión entre las costillas para exponer el pulmón,</a:t>
            </a:r>
          </a:p>
          <a:p>
            <a:pPr marL="0" indent="0">
              <a:buNone/>
            </a:pPr>
            <a:r>
              <a:rPr lang="es-ES" sz="1600" dirty="0"/>
              <a:t> mientras el paciente se encuentra bajo anestesia general. </a:t>
            </a:r>
          </a:p>
          <a:p>
            <a:pPr marL="0" indent="0">
              <a:buNone/>
            </a:pPr>
            <a:r>
              <a:rPr lang="es-ES" sz="1600" dirty="0"/>
              <a:t>Se examina la cavidad torácica y se extirpa el tejido del pulmón enfermo. Se inserta un tubo (sonda torácica) para drenar aire, fluidos y sangre de la cavidad torácica. Luego se suturan las costillas y la piel.</a:t>
            </a:r>
            <a:endParaRPr lang="en-U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25" y="3927644"/>
            <a:ext cx="3075709" cy="2468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486" y="1320930"/>
            <a:ext cx="2967940" cy="33045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34" y="4286875"/>
            <a:ext cx="5526432" cy="17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TRATAMIENTO MEDICO 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4293" y="1333092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dirty="0"/>
              <a:t>Suelen requerirse grandes dosis i.v., ya que el antibiótico debe penetrar el tejido necrosado y el líquido del absceso. Se continuaría con el tratamiento i.v hasta ver una mejoría. </a:t>
            </a:r>
          </a:p>
          <a:p>
            <a:pPr marL="0" indent="0">
              <a:buNone/>
            </a:pPr>
            <a:r>
              <a:rPr lang="es-ES" sz="1400" dirty="0"/>
              <a:t>El tratamiento con antibióticos i.v. puede durar durante 3 semanas o más según la gravedad clínica y el microorganismo implicado.</a:t>
            </a:r>
          </a:p>
          <a:p>
            <a:endParaRPr lang="es-ES" sz="1400" dirty="0"/>
          </a:p>
          <a:p>
            <a:pPr marL="0" indent="0">
              <a:buNone/>
            </a:pPr>
            <a:r>
              <a:rPr lang="es-ES" sz="1400" dirty="0"/>
              <a:t>La mejoría se demuestra con:</a:t>
            </a:r>
          </a:p>
          <a:p>
            <a:pPr marL="0" indent="0">
              <a:buNone/>
            </a:pPr>
            <a:r>
              <a:rPr lang="es-ES" sz="1400" b="1" dirty="0"/>
              <a:t>la temperatura normal </a:t>
            </a:r>
          </a:p>
          <a:p>
            <a:pPr marL="0" indent="0">
              <a:buNone/>
            </a:pPr>
            <a:r>
              <a:rPr lang="es-ES" sz="1400" b="1" dirty="0"/>
              <a:t>disminución del recuento de linfocitos </a:t>
            </a:r>
          </a:p>
          <a:p>
            <a:pPr marL="0" indent="0">
              <a:buNone/>
            </a:pPr>
            <a:r>
              <a:rPr lang="es-ES" sz="1400" b="1" dirty="0"/>
              <a:t>los datos de mejoría en la radiografía de tórax</a:t>
            </a:r>
            <a:r>
              <a:rPr lang="es-ES" sz="1400" dirty="0"/>
              <a:t> (resolución del infiltrado circundante,</a:t>
            </a:r>
          </a:p>
          <a:p>
            <a:pPr marL="0" indent="0">
              <a:buNone/>
            </a:pPr>
            <a:r>
              <a:rPr lang="es-ES" sz="1400" dirty="0"/>
              <a:t>reducción del tamaño de la cavidad y ausencia de líquido).</a:t>
            </a:r>
          </a:p>
          <a:p>
            <a:pPr marL="0" indent="0">
              <a:buNone/>
            </a:pPr>
            <a:r>
              <a:rPr lang="es-ES" sz="1400" dirty="0"/>
              <a:t>Una vez que se demuestra la mejoría, se suspenden los antibióticos i.v. y se continúa con la administración oral durante 4-12 semanas y, a veces, durante más tiempo. Si se interrumpe el tratamiento demasiado pronto, puede presentarse una </a:t>
            </a:r>
            <a:r>
              <a:rPr lang="es-ES" sz="1400" b="1" dirty="0"/>
              <a:t>recidiva </a:t>
            </a:r>
            <a:r>
              <a:rPr lang="es-ES" sz="1400" dirty="0"/>
              <a:t>( Retorno de síntomas de una enfermedad después de su desaparición).</a:t>
            </a:r>
          </a:p>
          <a:p>
            <a:endParaRPr lang="en-US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56" y="2528505"/>
            <a:ext cx="1796895" cy="11794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935" y="2389883"/>
            <a:ext cx="1892948" cy="13180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131" y="2378728"/>
            <a:ext cx="3109973" cy="13291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434" y="4593493"/>
            <a:ext cx="1949923" cy="146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3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D7D44-A32E-C40B-A214-901D1378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CUIDADOS DE ENFERMERIA 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3453E-BDCA-5E28-1A9F-FA0E946E7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Administrar antibióticos y tratamientos I.V. </a:t>
            </a:r>
          </a:p>
          <a:p>
            <a:r>
              <a:rPr lang="es-US"/>
              <a:t>Vigilar si surgen efectos adversos </a:t>
            </a:r>
          </a:p>
          <a:p>
            <a:r>
              <a:rPr lang="es-US"/>
              <a:t>Facilitar el drenaje del abceso </a:t>
            </a:r>
          </a:p>
          <a:p>
            <a:r>
              <a:rPr lang="es-US"/>
              <a:t>Enseñar al paciente a realizar respiración profunda y ejercicios </a:t>
            </a:r>
          </a:p>
          <a:p>
            <a:r>
              <a:rPr lang="es-US"/>
              <a:t>Recomendar una dieta rica en proteínas y calorías </a:t>
            </a:r>
          </a:p>
          <a:p>
            <a:r>
              <a:rPr lang="es-US"/>
              <a:t>Ofrecer apoyo emocional al paciente 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938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16BC385B-4977-D9BC-FA6A-4543D7DBCD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168"/>
            <a:ext cx="12007516" cy="6551832"/>
          </a:xfr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7846C0F4-659B-C58E-6CBF-3383A0E886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4484" y="306168"/>
            <a:ext cx="5314615" cy="570074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BA578AF-BDAF-9973-615D-170D0A980CD6}"/>
              </a:ext>
            </a:extLst>
          </p:cNvPr>
          <p:cNvSpPr txBox="1"/>
          <p:nvPr/>
        </p:nvSpPr>
        <p:spPr>
          <a:xfrm>
            <a:off x="184484" y="3407969"/>
            <a:ext cx="5314615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Los pacientes en riesgo de aspiración son: los que tiene un reflejo tusígeno deteriorado que no pueden cerrar la glotis y tiene la dificultad para deglutir.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Los que tiene un trastornó en el sistema nervioso central(accidente vascular cerebral, convulsiones) 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Adicción a drogas, alcoholismo, enfermedad esofágica, pacientes sin dientes y aquellos que se alimentan por sonda nasogástrica</a:t>
            </a: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24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AC9F2-E149-FD4B-9291-3D095F00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Fisiopatología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5CDD9-BE95-8162-54B3-AF033315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400" dirty="0"/>
              <a:t>Son una complicación de neumonía bacteriana o se deben a aspiración de anaeróbicos bucales al interior del pulmón.</a:t>
            </a:r>
          </a:p>
          <a:p>
            <a:r>
              <a:rPr lang="es-ES" sz="2400" dirty="0"/>
              <a:t>También pueden ser obstrucción mecánica o funcional de los bronquios por un tumor, cuerpo extraño o estenosis bronquial o de neumonía </a:t>
            </a:r>
            <a:r>
              <a:rPr lang="es-ES" sz="2400" dirty="0" err="1"/>
              <a:t>tb</a:t>
            </a:r>
            <a:r>
              <a:rPr lang="es-ES" sz="2400" dirty="0"/>
              <a:t> necrosante , embolia pulmonar (EP) o traumatismo torácico.</a:t>
            </a:r>
          </a:p>
          <a:p>
            <a:r>
              <a:rPr lang="es-ES" sz="2400" dirty="0"/>
              <a:t>El sitio del obseso se relaciona con la ley de la gravedad y esta desterminado por la posición. Para pacientes confinados en cama, segmento posterior de un lóbulo posteríos y el segmento superior del lóbulo inferior son las áreas mas comunes.</a:t>
            </a:r>
          </a:p>
          <a:p>
            <a:r>
              <a:rPr lang="es-ES" sz="2400" dirty="0"/>
              <a:t>También hay atípicas se observan acordes a la posición del paciente cuando la aspiración ocurre.</a:t>
            </a:r>
          </a:p>
          <a:p>
            <a:pPr algn="ctr"/>
            <a:endParaRPr lang="es-ES" sz="2400" dirty="0"/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4109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16BEEF10-F7D8-B31C-27A9-2414DA232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89" y="1462534"/>
            <a:ext cx="4396341" cy="4200245"/>
          </a:xfrm>
        </p:spPr>
        <p:txBody>
          <a:bodyPr/>
          <a:lstStyle/>
          <a:p>
            <a:r>
              <a:rPr lang="es-ES" dirty="0"/>
              <a:t>al principio de la cavidad en el pulmón puede o no extenderse de forma directa al interior de un bronquio. el obseso queda </a:t>
            </a:r>
            <a:r>
              <a:rPr lang="es-ES" dirty="0" err="1"/>
              <a:t>queda</a:t>
            </a:r>
            <a:r>
              <a:rPr lang="es-ES" dirty="0"/>
              <a:t> rodeado o encapsulado por una pared de tejido fibroso. Es posible que el proceso necrosante se extienda hasta alcanzar la luz de un bronquio o el espacio pleural y que establezca comunicación con la vía respiratoria, la cavidad pleural o ambos.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92F7351-A859-E10E-B3D0-27D3E805764B}"/>
              </a:ext>
            </a:extLst>
          </p:cNvPr>
          <p:cNvSpPr txBox="1"/>
          <p:nvPr/>
        </p:nvSpPr>
        <p:spPr>
          <a:xfrm>
            <a:off x="7347284" y="1462534"/>
            <a:ext cx="2486527" cy="301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FC7DD22-EBAA-DC9F-0DC0-2B2ACEED8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47" y="1449194"/>
            <a:ext cx="6858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5163A-1B73-1C38-0071-B82B3D4E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Manifestación clínicas.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81F082-ED3D-5266-5921-BB43C564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291" y="1331259"/>
            <a:ext cx="8946541" cy="4195481"/>
          </a:xfrm>
        </p:spPr>
        <p:txBody>
          <a:bodyPr/>
          <a:lstStyle/>
          <a:p>
            <a:r>
              <a:rPr lang="es-ES" dirty="0"/>
              <a:t>Varían desde: </a:t>
            </a:r>
          </a:p>
          <a:p>
            <a:r>
              <a:rPr lang="es-ES" dirty="0"/>
              <a:t>Tos productiva a leve a enfermedad leve , fiebre y a al agravarse como tos productiva con cantidad moderada a copiosas con esputo fétido en ocasiones sanguinolento </a:t>
            </a:r>
          </a:p>
          <a:p>
            <a:r>
              <a:rPr lang="es-ES" dirty="0"/>
              <a:t>La fiebre y tos pueden desarrollarse de modo de insidioso persistir por varias semanas antes del diagnostico.</a:t>
            </a:r>
          </a:p>
          <a:p>
            <a:r>
              <a:rPr lang="es-ES" dirty="0"/>
              <a:t>Es posible que haya leucocitosis pleuresía o dolor torácico sordo, disnea, debilidad, anorexia y perdida de peso son comunes.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EA81AC-C6DD-2B54-B8DC-ABA5F0B06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2" y="4395537"/>
            <a:ext cx="3045677" cy="23256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9D2E36-39A2-B52E-241E-75618E479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070"/>
            <a:ext cx="2351291" cy="30289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B79F38-C4C9-030F-86E5-E4A2B7AF8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21" y="4170948"/>
            <a:ext cx="2079338" cy="25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Valoración.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exploración física de tórax puede revelar matidez a la percusión y ruidos respiratorios disminuidos o ausentes con un ROCE DE FRICCIÓN PLEURAL intermitente en la auscultación.</a:t>
            </a:r>
          </a:p>
          <a:p>
            <a:endParaRPr lang="es-AR" dirty="0"/>
          </a:p>
          <a:p>
            <a:r>
              <a:rPr lang="es-AR" dirty="0"/>
              <a:t>Puede escucharse ruidos Estertores:</a:t>
            </a:r>
          </a:p>
          <a:p>
            <a:pPr marL="0" indent="0">
              <a:buNone/>
            </a:pPr>
            <a:r>
              <a:rPr lang="es-AR" dirty="0"/>
              <a:t>   </a:t>
            </a:r>
          </a:p>
          <a:p>
            <a:pPr marL="0" indent="0">
              <a:buNone/>
            </a:pPr>
            <a:r>
              <a:rPr lang="es-AR" dirty="0"/>
              <a:t>   </a:t>
            </a:r>
          </a:p>
          <a:p>
            <a:pPr marL="0" indent="0">
              <a:buNone/>
            </a:pPr>
            <a:r>
              <a:rPr lang="es-AR" dirty="0"/>
              <a:t> </a:t>
            </a:r>
          </a:p>
        </p:txBody>
      </p:sp>
      <p:pic>
        <p:nvPicPr>
          <p:cNvPr id="4" name="WhatsApp Video 2023-08-24 at 21.19.2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6834" y="3999571"/>
            <a:ext cx="6312365" cy="28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Hallazgos Diagnósticos: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diagnostico se confirma mediante: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AR" u="sng" dirty="0"/>
              <a:t>Radiografía de Tórax </a:t>
            </a:r>
            <a:r>
              <a:rPr lang="es-AR" dirty="0"/>
              <a:t>:</a:t>
            </a:r>
          </a:p>
          <a:p>
            <a:pPr marL="457200" lvl="1" indent="0">
              <a:buNone/>
            </a:pPr>
            <a:endParaRPr lang="es-AR" dirty="0"/>
          </a:p>
          <a:p>
            <a:pPr marL="457200" lvl="1" indent="0">
              <a:buNone/>
            </a:pPr>
            <a:r>
              <a:rPr lang="es-AR" u="sng" dirty="0"/>
              <a:t>Normal</a:t>
            </a:r>
            <a:r>
              <a:rPr lang="es-AR" dirty="0"/>
              <a:t>                                                     </a:t>
            </a:r>
            <a:r>
              <a:rPr lang="es-AR" u="sng" dirty="0"/>
              <a:t>Absceso pulmonar  </a:t>
            </a:r>
          </a:p>
          <a:p>
            <a:pPr marL="457200" lvl="1" indent="0">
              <a:buNone/>
            </a:pP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57" y="3419119"/>
            <a:ext cx="2381250" cy="2724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3419119"/>
            <a:ext cx="2381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3263" y="514988"/>
            <a:ext cx="2733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dirty="0"/>
              <a:t>Cultivo de esputo </a:t>
            </a:r>
            <a:r>
              <a:rPr lang="es-AR" dirty="0"/>
              <a:t>: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9" y="1101435"/>
            <a:ext cx="3235036" cy="25880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777303" y="514988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dirty="0"/>
              <a:t>Broncoscopia con fibra óptica</a:t>
            </a:r>
            <a:r>
              <a:rPr lang="es-AR" dirty="0"/>
              <a:t> 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55" y="992675"/>
            <a:ext cx="2244004" cy="280554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53263" y="4311134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sng" dirty="0"/>
              <a:t>Tomografía computarizada </a:t>
            </a:r>
            <a:r>
              <a:rPr lang="es-AR" dirty="0"/>
              <a:t>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93619" y="4932804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u="sng" dirty="0"/>
              <a:t>Normal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4932804"/>
            <a:ext cx="3048000" cy="17145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582994" y="4932804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u="sng" dirty="0"/>
              <a:t>Anormal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61" y="4800639"/>
            <a:ext cx="1965812" cy="19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Prevención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Las siguientes medidas reducen el riesgo de Absceso Pulmonar:</a:t>
            </a:r>
          </a:p>
          <a:p>
            <a:pPr marL="0" indent="0">
              <a:buNone/>
            </a:pPr>
            <a:r>
              <a:rPr lang="es-ES" b="1" dirty="0"/>
              <a:t>Antibioticoterapia (Administración V.I de medio a largo plazo) </a:t>
            </a:r>
            <a:r>
              <a:rPr lang="es-ES" dirty="0"/>
              <a:t>antes de cualquier procedimiento dental en pacientes a quienes se extraerán dientes cuando sus encías y dientes están infectados. </a:t>
            </a:r>
          </a:p>
          <a:p>
            <a:pPr marL="0" indent="0">
              <a:buNone/>
            </a:pPr>
            <a:r>
              <a:rPr lang="es-ES" dirty="0"/>
              <a:t>Higiene dental y bucal adecuada, ya que las bacterias anaerobias </a:t>
            </a:r>
            <a:r>
              <a:rPr lang="es-ES" b="1" dirty="0"/>
              <a:t>(microorganismos que son capaces de sobrevivir y multiplicarse en ambientes que no tienen oxígeno) </a:t>
            </a:r>
            <a:r>
              <a:rPr lang="es-ES" dirty="0"/>
              <a:t>ya que son la entrada a una infección directa. </a:t>
            </a:r>
          </a:p>
          <a:p>
            <a:pPr marL="0" indent="0">
              <a:buNone/>
            </a:pPr>
            <a:r>
              <a:rPr lang="es-ES" dirty="0"/>
              <a:t>Tratamiento antimicrobiano apropiado para los pacientes con neumonía. 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dirty="0"/>
              <a:t>Control sobre cualquier tipo de </a:t>
            </a:r>
            <a:r>
              <a:rPr lang="es-ES" b="1" dirty="0"/>
              <a:t>Aspiración </a:t>
            </a:r>
          </a:p>
          <a:p>
            <a:pPr marL="0" indent="0">
              <a:buNone/>
            </a:pPr>
            <a:r>
              <a:rPr lang="es-ES" b="1" dirty="0"/>
              <a:t>(inhalación de material extraño hacia los pulmones)</a:t>
            </a:r>
            <a:r>
              <a:rPr lang="es-ES" dirty="0"/>
              <a:t> como por ejemplo estado mental alterado, alcoholismo, sobredosis farmacológica, episodios de convulsiones, trastornos de motilidad gastroesofágica (dificultad para tragar)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2044" y="3120335"/>
            <a:ext cx="1455883" cy="131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044" y="1517797"/>
            <a:ext cx="1397647" cy="1391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2" y="453161"/>
            <a:ext cx="1987261" cy="12585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112" y="4640653"/>
            <a:ext cx="1607746" cy="16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5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1005</Words>
  <Application>Microsoft Office PowerPoint</Application>
  <PresentationFormat>Panorámica</PresentationFormat>
  <Paragraphs>74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Ion</vt:lpstr>
      <vt:lpstr>Presentación de PowerPoint</vt:lpstr>
      <vt:lpstr>Presentación de PowerPoint</vt:lpstr>
      <vt:lpstr>Fisiopatología </vt:lpstr>
      <vt:lpstr>Presentación de PowerPoint</vt:lpstr>
      <vt:lpstr>Manifestación clínicas. </vt:lpstr>
      <vt:lpstr>Valoración.</vt:lpstr>
      <vt:lpstr>Hallazgos Diagnósticos:</vt:lpstr>
      <vt:lpstr>Presentación de PowerPoint</vt:lpstr>
      <vt:lpstr>Prevención </vt:lpstr>
      <vt:lpstr>TRATAMIENTO MEDICO </vt:lpstr>
      <vt:lpstr>TRATAMIENTO MEDICO </vt:lpstr>
      <vt:lpstr>TRATAMIENTO MEDICO </vt:lpstr>
      <vt:lpstr>CUIDADOS DE ENFERMERIA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Usuario invitado</cp:lastModifiedBy>
  <cp:revision>16</cp:revision>
  <dcterms:modified xsi:type="dcterms:W3CDTF">2023-08-25T11:06:52Z</dcterms:modified>
</cp:coreProperties>
</file>