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6858000" cx="12192000"/>
  <p:notesSz cx="12192000" cy="6858000"/>
  <p:embeddedFontLst>
    <p:embeddedFont>
      <p:font typeface="Arial Narrow"/>
      <p:regular r:id="rId64"/>
      <p:bold r:id="rId65"/>
      <p:italic r:id="rId66"/>
      <p:boldItalic r:id="rId67"/>
    </p:embeddedFont>
    <p:embeddedFont>
      <p:font typeface="Century Gothic"/>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72" roundtripDataSignature="AMtx7mh0LX5HunoDuLxqqIWpHSuQ/wND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2" Type="http://customschemas.google.com/relationships/presentationmetadata" Target="meta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CenturyGothic-boldItalic.fntdata"/><Relationship Id="rId70" Type="http://schemas.openxmlformats.org/officeDocument/2006/relationships/font" Target="fonts/CenturyGothic-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ArialNarrow-regular.fntdata"/><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font" Target="fonts/ArialNarrow-italic.fntdata"/><Relationship Id="rId21" Type="http://schemas.openxmlformats.org/officeDocument/2006/relationships/slide" Target="slides/slide16.xml"/><Relationship Id="rId65" Type="http://schemas.openxmlformats.org/officeDocument/2006/relationships/font" Target="fonts/ArialNarrow-bold.fntdata"/><Relationship Id="rId24" Type="http://schemas.openxmlformats.org/officeDocument/2006/relationships/slide" Target="slides/slide19.xml"/><Relationship Id="rId68" Type="http://schemas.openxmlformats.org/officeDocument/2006/relationships/font" Target="fonts/CenturyGothic-regular.fntdata"/><Relationship Id="rId23" Type="http://schemas.openxmlformats.org/officeDocument/2006/relationships/slide" Target="slides/slide18.xml"/><Relationship Id="rId67" Type="http://schemas.openxmlformats.org/officeDocument/2006/relationships/font" Target="fonts/ArialNarrow-boldItalic.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CenturyGothic-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2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3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3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3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3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3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3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4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4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4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4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4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4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4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4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4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4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5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5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5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5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5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5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5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5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5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5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5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5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5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f627bbaa3_0_0: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f627bbaa3_0_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ef627bbaa3_0_3: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ef627bbaa3_0_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7" name="Shape 17"/>
        <p:cNvGrpSpPr/>
        <p:nvPr/>
      </p:nvGrpSpPr>
      <p:grpSpPr>
        <a:xfrm>
          <a:off x="0" y="0"/>
          <a:ext cx="0" cy="0"/>
          <a:chOff x="0" y="0"/>
          <a:chExt cx="0" cy="0"/>
        </a:xfrm>
      </p:grpSpPr>
      <p:sp>
        <p:nvSpPr>
          <p:cNvPr id="18" name="Google Shape;18;p58"/>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8"/>
          <p:cNvSpPr txBox="1"/>
          <p:nvPr>
            <p:ph idx="1" type="body"/>
          </p:nvPr>
        </p:nvSpPr>
        <p:spPr>
          <a:xfrm>
            <a:off x="1103312" y="2052918"/>
            <a:ext cx="8946541" cy="4195481"/>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0" name="Google Shape;20;p58"/>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8"/>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71" name="Shape 71"/>
        <p:cNvGrpSpPr/>
        <p:nvPr/>
      </p:nvGrpSpPr>
      <p:grpSpPr>
        <a:xfrm>
          <a:off x="0" y="0"/>
          <a:ext cx="0" cy="0"/>
          <a:chOff x="0" y="0"/>
          <a:chExt cx="0" cy="0"/>
        </a:xfrm>
      </p:grpSpPr>
      <p:sp>
        <p:nvSpPr>
          <p:cNvPr id="72" name="Google Shape;72;p67"/>
          <p:cNvSpPr txBox="1"/>
          <p:nvPr>
            <p:ph type="title"/>
          </p:nvPr>
        </p:nvSpPr>
        <p:spPr>
          <a:xfrm>
            <a:off x="1153907" y="1854192"/>
            <a:ext cx="5092906" cy="157480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2"/>
              </a:buClr>
              <a:buSzPts val="3600"/>
              <a:buFont typeface="Century Gothic"/>
              <a:buNone/>
              <a:defRPr b="0"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7"/>
          <p:cNvSpPr/>
          <p:nvPr>
            <p:ph idx="2" type="pic"/>
          </p:nvPr>
        </p:nvSpPr>
        <p:spPr>
          <a:xfrm>
            <a:off x="6949546" y="1143000"/>
            <a:ext cx="3200400" cy="4572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74" name="Google Shape;74;p67"/>
          <p:cNvSpPr txBox="1"/>
          <p:nvPr>
            <p:ph idx="1" type="body"/>
          </p:nvPr>
        </p:nvSpPr>
        <p:spPr>
          <a:xfrm>
            <a:off x="1154954" y="3657600"/>
            <a:ext cx="5084979" cy="13716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75" name="Google Shape;75;p67"/>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7"/>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panorámica con descripción">
  <p:cSld name="Imagen panorámica con descripción">
    <p:spTree>
      <p:nvGrpSpPr>
        <p:cNvPr id="78" name="Shape 78"/>
        <p:cNvGrpSpPr/>
        <p:nvPr/>
      </p:nvGrpSpPr>
      <p:grpSpPr>
        <a:xfrm>
          <a:off x="0" y="0"/>
          <a:ext cx="0" cy="0"/>
          <a:chOff x="0" y="0"/>
          <a:chExt cx="0" cy="0"/>
        </a:xfrm>
      </p:grpSpPr>
      <p:sp>
        <p:nvSpPr>
          <p:cNvPr id="79" name="Google Shape;79;p68"/>
          <p:cNvSpPr txBox="1"/>
          <p:nvPr>
            <p:ph type="title"/>
          </p:nvPr>
        </p:nvSpPr>
        <p:spPr>
          <a:xfrm>
            <a:off x="1154956" y="4800587"/>
            <a:ext cx="882565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2"/>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68"/>
          <p:cNvSpPr/>
          <p:nvPr>
            <p:ph idx="2" type="pic"/>
          </p:nvPr>
        </p:nvSpPr>
        <p:spPr>
          <a:xfrm>
            <a:off x="1154955" y="685799"/>
            <a:ext cx="8825658" cy="3640667"/>
          </a:xfrm>
          <a:prstGeom prst="roundRect">
            <a:avLst>
              <a:gd fmla="val 1858" name="adj"/>
            </a:avLst>
          </a:prstGeom>
          <a:noFill/>
          <a:ln>
            <a:noFill/>
          </a:ln>
          <a:effectLst>
            <a:outerShdw blurRad="50800" rotWithShape="0" algn="tl" dir="5400000" dist="50800">
              <a:srgbClr val="000000">
                <a:alpha val="42745"/>
              </a:srgbClr>
            </a:outerShdw>
          </a:effectLst>
        </p:spPr>
      </p:sp>
      <p:sp>
        <p:nvSpPr>
          <p:cNvPr id="81" name="Google Shape;81;p68"/>
          <p:cNvSpPr txBox="1"/>
          <p:nvPr>
            <p:ph idx="1" type="body"/>
          </p:nvPr>
        </p:nvSpPr>
        <p:spPr>
          <a:xfrm>
            <a:off x="1154956" y="5367325"/>
            <a:ext cx="8825656"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960"/>
              <a:buNone/>
              <a:defRPr sz="12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82" name="Google Shape;82;p68"/>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8"/>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6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descripción">
  <p:cSld name="Título y descripción">
    <p:spTree>
      <p:nvGrpSpPr>
        <p:cNvPr id="85" name="Shape 85"/>
        <p:cNvGrpSpPr/>
        <p:nvPr/>
      </p:nvGrpSpPr>
      <p:grpSpPr>
        <a:xfrm>
          <a:off x="0" y="0"/>
          <a:ext cx="0" cy="0"/>
          <a:chOff x="0" y="0"/>
          <a:chExt cx="0" cy="0"/>
        </a:xfrm>
      </p:grpSpPr>
      <p:sp>
        <p:nvSpPr>
          <p:cNvPr id="86" name="Google Shape;86;p69"/>
          <p:cNvSpPr txBox="1"/>
          <p:nvPr>
            <p:ph type="title"/>
          </p:nvPr>
        </p:nvSpPr>
        <p:spPr>
          <a:xfrm>
            <a:off x="1154954" y="1447800"/>
            <a:ext cx="8825659" cy="19812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69"/>
          <p:cNvSpPr txBox="1"/>
          <p:nvPr>
            <p:ph idx="1" type="body"/>
          </p:nvPr>
        </p:nvSpPr>
        <p:spPr>
          <a:xfrm>
            <a:off x="1154954" y="3657600"/>
            <a:ext cx="8825659" cy="2362200"/>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88" name="Google Shape;88;p69"/>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9"/>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6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 con descripción">
  <p:cSld name="Cita con descripción">
    <p:spTree>
      <p:nvGrpSpPr>
        <p:cNvPr id="91" name="Shape 91"/>
        <p:cNvGrpSpPr/>
        <p:nvPr/>
      </p:nvGrpSpPr>
      <p:grpSpPr>
        <a:xfrm>
          <a:off x="0" y="0"/>
          <a:ext cx="0" cy="0"/>
          <a:chOff x="0" y="0"/>
          <a:chExt cx="0" cy="0"/>
        </a:xfrm>
      </p:grpSpPr>
      <p:sp>
        <p:nvSpPr>
          <p:cNvPr id="92" name="Google Shape;92;p70"/>
          <p:cNvSpPr txBox="1"/>
          <p:nvPr>
            <p:ph type="title"/>
          </p:nvPr>
        </p:nvSpPr>
        <p:spPr>
          <a:xfrm>
            <a:off x="1574800" y="1447800"/>
            <a:ext cx="7999315" cy="2323374"/>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70"/>
          <p:cNvSpPr txBox="1"/>
          <p:nvPr>
            <p:ph idx="1" type="body"/>
          </p:nvPr>
        </p:nvSpPr>
        <p:spPr>
          <a:xfrm>
            <a:off x="1930400" y="3771174"/>
            <a:ext cx="7279649" cy="34217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b="0" i="0" sz="1400" cap="small">
                <a:solidFill>
                  <a:srgbClr val="EE52A4"/>
                </a:solidFill>
                <a:latin typeface="Century Gothic"/>
                <a:ea typeface="Century Gothic"/>
                <a:cs typeface="Century Gothic"/>
                <a:sym typeface="Century Gothic"/>
              </a:defRPr>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94" name="Google Shape;94;p70"/>
          <p:cNvSpPr txBox="1"/>
          <p:nvPr>
            <p:ph idx="2" type="body"/>
          </p:nvPr>
        </p:nvSpPr>
        <p:spPr>
          <a:xfrm>
            <a:off x="1154954" y="4350657"/>
            <a:ext cx="8825659" cy="1676400"/>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95" name="Google Shape;95;p70"/>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70"/>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7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98" name="Google Shape;98;p70"/>
          <p:cNvSpPr txBox="1"/>
          <p:nvPr/>
        </p:nvSpPr>
        <p:spPr>
          <a:xfrm>
            <a:off x="898295" y="971253"/>
            <a:ext cx="801912" cy="196977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2200">
                <a:solidFill>
                  <a:srgbClr val="EE52A4"/>
                </a:solidFill>
                <a:latin typeface="Arial"/>
                <a:ea typeface="Arial"/>
                <a:cs typeface="Arial"/>
                <a:sym typeface="Arial"/>
              </a:rPr>
              <a:t>“</a:t>
            </a:r>
            <a:endParaRPr/>
          </a:p>
        </p:txBody>
      </p:sp>
      <p:sp>
        <p:nvSpPr>
          <p:cNvPr id="99" name="Google Shape;99;p70"/>
          <p:cNvSpPr txBox="1"/>
          <p:nvPr/>
        </p:nvSpPr>
        <p:spPr>
          <a:xfrm>
            <a:off x="9330490" y="2613787"/>
            <a:ext cx="801912" cy="196977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2200">
                <a:solidFill>
                  <a:srgbClr val="EE52A4"/>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rjeta de nombre">
  <p:cSld name="Tarjeta de nombre">
    <p:spTree>
      <p:nvGrpSpPr>
        <p:cNvPr id="100" name="Shape 100"/>
        <p:cNvGrpSpPr/>
        <p:nvPr/>
      </p:nvGrpSpPr>
      <p:grpSpPr>
        <a:xfrm>
          <a:off x="0" y="0"/>
          <a:ext cx="0" cy="0"/>
          <a:chOff x="0" y="0"/>
          <a:chExt cx="0" cy="0"/>
        </a:xfrm>
      </p:grpSpPr>
      <p:sp>
        <p:nvSpPr>
          <p:cNvPr id="101" name="Google Shape;101;p71"/>
          <p:cNvSpPr txBox="1"/>
          <p:nvPr>
            <p:ph type="title"/>
          </p:nvPr>
        </p:nvSpPr>
        <p:spPr>
          <a:xfrm>
            <a:off x="1154954" y="3124201"/>
            <a:ext cx="8825659" cy="165318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71"/>
          <p:cNvSpPr txBox="1"/>
          <p:nvPr>
            <p:ph idx="1" type="body"/>
          </p:nvPr>
        </p:nvSpPr>
        <p:spPr>
          <a:xfrm>
            <a:off x="1154955" y="4777381"/>
            <a:ext cx="882565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cap="none">
                <a:solidFill>
                  <a:srgbClr val="EE52A4"/>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103" name="Google Shape;103;p71"/>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71"/>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7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a 3">
  <p:cSld name="Columna 3">
    <p:spTree>
      <p:nvGrpSpPr>
        <p:cNvPr id="106" name="Shape 106"/>
        <p:cNvGrpSpPr/>
        <p:nvPr/>
      </p:nvGrpSpPr>
      <p:grpSpPr>
        <a:xfrm>
          <a:off x="0" y="0"/>
          <a:ext cx="0" cy="0"/>
          <a:chOff x="0" y="0"/>
          <a:chExt cx="0" cy="0"/>
        </a:xfrm>
      </p:grpSpPr>
      <p:sp>
        <p:nvSpPr>
          <p:cNvPr id="107" name="Google Shape;107;p72"/>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72"/>
          <p:cNvSpPr txBox="1"/>
          <p:nvPr>
            <p:ph idx="1" type="body"/>
          </p:nvPr>
        </p:nvSpPr>
        <p:spPr>
          <a:xfrm>
            <a:off x="632947" y="1981200"/>
            <a:ext cx="2946866"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09" name="Google Shape;109;p72"/>
          <p:cNvSpPr txBox="1"/>
          <p:nvPr>
            <p:ph idx="2" type="body"/>
          </p:nvPr>
        </p:nvSpPr>
        <p:spPr>
          <a:xfrm>
            <a:off x="652463" y="2667000"/>
            <a:ext cx="2927350" cy="3589338"/>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10" name="Google Shape;110;p72"/>
          <p:cNvSpPr txBox="1"/>
          <p:nvPr>
            <p:ph idx="3" type="body"/>
          </p:nvPr>
        </p:nvSpPr>
        <p:spPr>
          <a:xfrm>
            <a:off x="3883659" y="1981200"/>
            <a:ext cx="293624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11" name="Google Shape;111;p72"/>
          <p:cNvSpPr txBox="1"/>
          <p:nvPr>
            <p:ph idx="4" type="body"/>
          </p:nvPr>
        </p:nvSpPr>
        <p:spPr>
          <a:xfrm>
            <a:off x="3873106" y="2667000"/>
            <a:ext cx="2946794" cy="3589338"/>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12" name="Google Shape;112;p72"/>
          <p:cNvSpPr txBox="1"/>
          <p:nvPr>
            <p:ph idx="5" type="body"/>
          </p:nvPr>
        </p:nvSpPr>
        <p:spPr>
          <a:xfrm>
            <a:off x="7124700" y="1981200"/>
            <a:ext cx="293211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13" name="Google Shape;113;p72"/>
          <p:cNvSpPr txBox="1"/>
          <p:nvPr>
            <p:ph idx="6" type="body"/>
          </p:nvPr>
        </p:nvSpPr>
        <p:spPr>
          <a:xfrm>
            <a:off x="7124700" y="2667000"/>
            <a:ext cx="2932113" cy="3589338"/>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cxnSp>
        <p:nvCxnSpPr>
          <p:cNvPr id="114" name="Google Shape;114;p72"/>
          <p:cNvCxnSpPr/>
          <p:nvPr/>
        </p:nvCxnSpPr>
        <p:spPr>
          <a:xfrm>
            <a:off x="3726142" y="2133600"/>
            <a:ext cx="0" cy="3962400"/>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115" name="Google Shape;115;p72"/>
          <p:cNvCxnSpPr/>
          <p:nvPr/>
        </p:nvCxnSpPr>
        <p:spPr>
          <a:xfrm>
            <a:off x="6962227" y="2133600"/>
            <a:ext cx="0" cy="3966882"/>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116" name="Google Shape;116;p72"/>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72"/>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7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a de imagen 3">
  <p:cSld name="Columna de imagen 3">
    <p:spTree>
      <p:nvGrpSpPr>
        <p:cNvPr id="119" name="Shape 119"/>
        <p:cNvGrpSpPr/>
        <p:nvPr/>
      </p:nvGrpSpPr>
      <p:grpSpPr>
        <a:xfrm>
          <a:off x="0" y="0"/>
          <a:ext cx="0" cy="0"/>
          <a:chOff x="0" y="0"/>
          <a:chExt cx="0" cy="0"/>
        </a:xfrm>
      </p:grpSpPr>
      <p:sp>
        <p:nvSpPr>
          <p:cNvPr id="120" name="Google Shape;120;p73"/>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73"/>
          <p:cNvSpPr txBox="1"/>
          <p:nvPr>
            <p:ph idx="1" type="body"/>
          </p:nvPr>
        </p:nvSpPr>
        <p:spPr>
          <a:xfrm>
            <a:off x="652463" y="4250949"/>
            <a:ext cx="2940050"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chemeClr val="accent1"/>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22" name="Google Shape;122;p73"/>
          <p:cNvSpPr/>
          <p:nvPr>
            <p:ph idx="2" type="pic"/>
          </p:nvPr>
        </p:nvSpPr>
        <p:spPr>
          <a:xfrm>
            <a:off x="652463" y="2209800"/>
            <a:ext cx="2940050" cy="1524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123" name="Google Shape;123;p73"/>
          <p:cNvSpPr txBox="1"/>
          <p:nvPr>
            <p:ph idx="3" type="body"/>
          </p:nvPr>
        </p:nvSpPr>
        <p:spPr>
          <a:xfrm>
            <a:off x="652463" y="4827211"/>
            <a:ext cx="2940050" cy="65918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24" name="Google Shape;124;p73"/>
          <p:cNvSpPr txBox="1"/>
          <p:nvPr>
            <p:ph idx="4" type="body"/>
          </p:nvPr>
        </p:nvSpPr>
        <p:spPr>
          <a:xfrm>
            <a:off x="3889375" y="4250949"/>
            <a:ext cx="2930525"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chemeClr val="accent1"/>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25" name="Google Shape;125;p73"/>
          <p:cNvSpPr/>
          <p:nvPr>
            <p:ph idx="5" type="pic"/>
          </p:nvPr>
        </p:nvSpPr>
        <p:spPr>
          <a:xfrm>
            <a:off x="3889374" y="2209800"/>
            <a:ext cx="2930525" cy="1524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126" name="Google Shape;126;p73"/>
          <p:cNvSpPr txBox="1"/>
          <p:nvPr>
            <p:ph idx="6" type="body"/>
          </p:nvPr>
        </p:nvSpPr>
        <p:spPr>
          <a:xfrm>
            <a:off x="3888022" y="4827210"/>
            <a:ext cx="2934406" cy="65918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27" name="Google Shape;127;p73"/>
          <p:cNvSpPr txBox="1"/>
          <p:nvPr>
            <p:ph idx="7" type="body"/>
          </p:nvPr>
        </p:nvSpPr>
        <p:spPr>
          <a:xfrm>
            <a:off x="7124700" y="4250949"/>
            <a:ext cx="293211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chemeClr val="accent1"/>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28" name="Google Shape;128;p73"/>
          <p:cNvSpPr/>
          <p:nvPr>
            <p:ph idx="8" type="pic"/>
          </p:nvPr>
        </p:nvSpPr>
        <p:spPr>
          <a:xfrm>
            <a:off x="7124699" y="2209800"/>
            <a:ext cx="2932113" cy="1524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129" name="Google Shape;129;p73"/>
          <p:cNvSpPr txBox="1"/>
          <p:nvPr>
            <p:ph idx="9" type="body"/>
          </p:nvPr>
        </p:nvSpPr>
        <p:spPr>
          <a:xfrm>
            <a:off x="7124575" y="4827208"/>
            <a:ext cx="2935997" cy="65918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cxnSp>
        <p:nvCxnSpPr>
          <p:cNvPr id="130" name="Google Shape;130;p73"/>
          <p:cNvCxnSpPr/>
          <p:nvPr/>
        </p:nvCxnSpPr>
        <p:spPr>
          <a:xfrm>
            <a:off x="3726142" y="2133600"/>
            <a:ext cx="0" cy="3962400"/>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131" name="Google Shape;131;p73"/>
          <p:cNvCxnSpPr/>
          <p:nvPr/>
        </p:nvCxnSpPr>
        <p:spPr>
          <a:xfrm>
            <a:off x="6962227" y="2133600"/>
            <a:ext cx="0" cy="3966882"/>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132" name="Google Shape;132;p73"/>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73"/>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7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35" name="Shape 135"/>
        <p:cNvGrpSpPr/>
        <p:nvPr/>
      </p:nvGrpSpPr>
      <p:grpSpPr>
        <a:xfrm>
          <a:off x="0" y="0"/>
          <a:ext cx="0" cy="0"/>
          <a:chOff x="0" y="0"/>
          <a:chExt cx="0" cy="0"/>
        </a:xfrm>
      </p:grpSpPr>
      <p:sp>
        <p:nvSpPr>
          <p:cNvPr id="136" name="Google Shape;136;p74"/>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74"/>
          <p:cNvSpPr txBox="1"/>
          <p:nvPr>
            <p:ph idx="1" type="body"/>
          </p:nvPr>
        </p:nvSpPr>
        <p:spPr>
          <a:xfrm rot="5400000">
            <a:off x="3478842" y="-322612"/>
            <a:ext cx="4195481" cy="8946541"/>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8" name="Google Shape;138;p74"/>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74"/>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7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41" name="Shape 141"/>
        <p:cNvGrpSpPr/>
        <p:nvPr/>
      </p:nvGrpSpPr>
      <p:grpSpPr>
        <a:xfrm>
          <a:off x="0" y="0"/>
          <a:ext cx="0" cy="0"/>
          <a:chOff x="0" y="0"/>
          <a:chExt cx="0" cy="0"/>
        </a:xfrm>
      </p:grpSpPr>
      <p:sp>
        <p:nvSpPr>
          <p:cNvPr id="142" name="Google Shape;142;p75"/>
          <p:cNvSpPr txBox="1"/>
          <p:nvPr>
            <p:ph type="title"/>
          </p:nvPr>
        </p:nvSpPr>
        <p:spPr>
          <a:xfrm rot="5400000">
            <a:off x="6267450" y="2466975"/>
            <a:ext cx="5826125" cy="17526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75"/>
          <p:cNvSpPr txBox="1"/>
          <p:nvPr>
            <p:ph idx="1" type="body"/>
          </p:nvPr>
        </p:nvSpPr>
        <p:spPr>
          <a:xfrm rot="5400000">
            <a:off x="1679576" y="-139699"/>
            <a:ext cx="5368924" cy="7423149"/>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44" name="Google Shape;144;p75"/>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75"/>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7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3" name="Shape 23"/>
        <p:cNvGrpSpPr/>
        <p:nvPr/>
      </p:nvGrpSpPr>
      <p:grpSpPr>
        <a:xfrm>
          <a:off x="0" y="0"/>
          <a:ext cx="0" cy="0"/>
          <a:chOff x="0" y="0"/>
          <a:chExt cx="0" cy="0"/>
        </a:xfrm>
      </p:grpSpPr>
      <p:sp>
        <p:nvSpPr>
          <p:cNvPr id="24" name="Google Shape;24;p59"/>
          <p:cNvSpPr txBox="1"/>
          <p:nvPr>
            <p:ph idx="11" type="ftr"/>
          </p:nvPr>
        </p:nvSpPr>
        <p:spPr>
          <a:xfrm rot="5400000">
            <a:off x="8951573" y="3225297"/>
            <a:ext cx="3859795" cy="304801"/>
          </a:xfrm>
          <a:prstGeom prst="rect">
            <a:avLst/>
          </a:prstGeom>
          <a:noFill/>
          <a:ln>
            <a:noFill/>
          </a:ln>
        </p:spPr>
        <p:txBody>
          <a:bodyPr anchorCtr="0" anchor="b" bIns="0" lIns="0" spcFirstLastPara="1" rIns="0" wrap="square" tIns="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9"/>
          <p:cNvSpPr txBox="1"/>
          <p:nvPr>
            <p:ph idx="10" type="dt"/>
          </p:nvPr>
        </p:nvSpPr>
        <p:spPr>
          <a:xfrm rot="5400000">
            <a:off x="10155639" y="1790701"/>
            <a:ext cx="990599" cy="304799"/>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9"/>
          <p:cNvSpPr txBox="1"/>
          <p:nvPr>
            <p:ph idx="12" type="sldNum"/>
          </p:nvPr>
        </p:nvSpPr>
        <p:spPr>
          <a:xfrm>
            <a:off x="10352540" y="295729"/>
            <a:ext cx="838199" cy="767687"/>
          </a:xfrm>
          <a:prstGeom prst="rect">
            <a:avLst/>
          </a:prstGeom>
          <a:noFill/>
          <a:ln>
            <a:noFill/>
          </a:ln>
        </p:spPr>
        <p:txBody>
          <a:bodyPr anchorCtr="0" anchor="b" bIns="0" lIns="0" spcFirstLastPara="1" rIns="0" wrap="square" tIns="0">
            <a:noAutofit/>
          </a:bodyPr>
          <a:lstStyle>
            <a:lvl1pPr indent="0" lvl="0" marL="0" algn="r">
              <a:spcBef>
                <a:spcPts val="0"/>
              </a:spcBef>
              <a:buNone/>
              <a:defRPr>
                <a:solidFill>
                  <a:schemeClr val="lt1"/>
                </a:solidFill>
              </a:defRPr>
            </a:lvl1pPr>
            <a:lvl2pPr indent="0" lvl="1" marL="0" algn="r">
              <a:spcBef>
                <a:spcPts val="0"/>
              </a:spcBef>
              <a:buNone/>
              <a:defRPr>
                <a:solidFill>
                  <a:schemeClr val="lt1"/>
                </a:solidFill>
              </a:defRPr>
            </a:lvl2pPr>
            <a:lvl3pPr indent="0" lvl="2" marL="0" algn="r">
              <a:spcBef>
                <a:spcPts val="0"/>
              </a:spcBef>
              <a:buNone/>
              <a:defRPr>
                <a:solidFill>
                  <a:schemeClr val="lt1"/>
                </a:solidFill>
              </a:defRPr>
            </a:lvl3pPr>
            <a:lvl4pPr indent="0" lvl="3" marL="0" algn="r">
              <a:spcBef>
                <a:spcPts val="0"/>
              </a:spcBef>
              <a:buNone/>
              <a:defRPr>
                <a:solidFill>
                  <a:schemeClr val="lt1"/>
                </a:solidFill>
              </a:defRPr>
            </a:lvl4pPr>
            <a:lvl5pPr indent="0" lvl="4" marL="0" algn="r">
              <a:spcBef>
                <a:spcPts val="0"/>
              </a:spcBef>
              <a:buNone/>
              <a:defRPr>
                <a:solidFill>
                  <a:schemeClr val="lt1"/>
                </a:solidFill>
              </a:defRPr>
            </a:lvl5pPr>
            <a:lvl6pPr indent="0" lvl="5" marL="0" algn="r">
              <a:spcBef>
                <a:spcPts val="0"/>
              </a:spcBef>
              <a:buNone/>
              <a:defRPr>
                <a:solidFill>
                  <a:schemeClr val="lt1"/>
                </a:solidFill>
              </a:defRPr>
            </a:lvl6pPr>
            <a:lvl7pPr indent="0" lvl="6" marL="0" algn="r">
              <a:spcBef>
                <a:spcPts val="0"/>
              </a:spcBef>
              <a:buNone/>
              <a:defRPr>
                <a:solidFill>
                  <a:schemeClr val="lt1"/>
                </a:solidFill>
              </a:defRPr>
            </a:lvl7pPr>
            <a:lvl8pPr indent="0" lvl="7" marL="0" algn="r">
              <a:spcBef>
                <a:spcPts val="0"/>
              </a:spcBef>
              <a:buNone/>
              <a:defRPr>
                <a:solidFill>
                  <a:schemeClr val="lt1"/>
                </a:solidFill>
              </a:defRPr>
            </a:lvl8pPr>
            <a:lvl9pPr indent="0" lvl="8" marL="0" algn="r">
              <a:spcBef>
                <a:spcPts val="0"/>
              </a:spcBef>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b="0" i="0" sz="2800" u="none" cap="none" strike="noStrike">
              <a:latin typeface="Century Gothic"/>
              <a:ea typeface="Century Gothic"/>
              <a:cs typeface="Century Gothic"/>
              <a:sym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27" name="Shape 27"/>
        <p:cNvGrpSpPr/>
        <p:nvPr/>
      </p:nvGrpSpPr>
      <p:grpSpPr>
        <a:xfrm>
          <a:off x="0" y="0"/>
          <a:ext cx="0" cy="0"/>
          <a:chOff x="0" y="0"/>
          <a:chExt cx="0" cy="0"/>
        </a:xfrm>
      </p:grpSpPr>
      <p:sp>
        <p:nvSpPr>
          <p:cNvPr id="28" name="Google Shape;28;p60"/>
          <p:cNvSpPr txBox="1"/>
          <p:nvPr>
            <p:ph type="ctrTitle"/>
          </p:nvPr>
        </p:nvSpPr>
        <p:spPr>
          <a:xfrm>
            <a:off x="1154955" y="1447800"/>
            <a:ext cx="8825658" cy="332958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7200"/>
              <a:buFont typeface="Century Gothic"/>
              <a:buNone/>
              <a:defRPr sz="7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0"/>
          <p:cNvSpPr txBox="1"/>
          <p:nvPr>
            <p:ph idx="1" type="subTitle"/>
          </p:nvPr>
        </p:nvSpPr>
        <p:spPr>
          <a:xfrm>
            <a:off x="1154955" y="4777380"/>
            <a:ext cx="8825658" cy="861420"/>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600"/>
              <a:buNone/>
              <a:defRPr cap="none">
                <a:solidFill>
                  <a:srgbClr val="EE52A4"/>
                </a:solidFill>
              </a:defRPr>
            </a:lvl1pPr>
            <a:lvl2pPr lvl="1" algn="ctr">
              <a:spcBef>
                <a:spcPts val="1000"/>
              </a:spcBef>
              <a:spcAft>
                <a:spcPts val="0"/>
              </a:spcAft>
              <a:buSzPts val="1440"/>
              <a:buNone/>
              <a:defRPr>
                <a:solidFill>
                  <a:schemeClr val="lt1"/>
                </a:solidFill>
              </a:defRPr>
            </a:lvl2pPr>
            <a:lvl3pPr lvl="2" algn="ctr">
              <a:spcBef>
                <a:spcPts val="1000"/>
              </a:spcBef>
              <a:spcAft>
                <a:spcPts val="0"/>
              </a:spcAft>
              <a:buSzPts val="1280"/>
              <a:buNone/>
              <a:defRPr>
                <a:solidFill>
                  <a:schemeClr val="lt1"/>
                </a:solidFill>
              </a:defRPr>
            </a:lvl3pPr>
            <a:lvl4pPr lvl="3" algn="ctr">
              <a:spcBef>
                <a:spcPts val="1000"/>
              </a:spcBef>
              <a:spcAft>
                <a:spcPts val="0"/>
              </a:spcAft>
              <a:buSzPts val="1120"/>
              <a:buNone/>
              <a:defRPr>
                <a:solidFill>
                  <a:schemeClr val="lt1"/>
                </a:solidFill>
              </a:defRPr>
            </a:lvl4pPr>
            <a:lvl5pPr lvl="4" algn="ctr">
              <a:spcBef>
                <a:spcPts val="1000"/>
              </a:spcBef>
              <a:spcAft>
                <a:spcPts val="0"/>
              </a:spcAft>
              <a:buSzPts val="1120"/>
              <a:buNone/>
              <a:defRPr>
                <a:solidFill>
                  <a:schemeClr val="lt1"/>
                </a:solidFill>
              </a:defRPr>
            </a:lvl5pPr>
            <a:lvl6pPr lvl="5" algn="ctr">
              <a:spcBef>
                <a:spcPts val="1000"/>
              </a:spcBef>
              <a:spcAft>
                <a:spcPts val="0"/>
              </a:spcAft>
              <a:buSzPts val="1120"/>
              <a:buNone/>
              <a:defRPr>
                <a:solidFill>
                  <a:schemeClr val="lt1"/>
                </a:solidFill>
              </a:defRPr>
            </a:lvl6pPr>
            <a:lvl7pPr lvl="6" algn="ctr">
              <a:spcBef>
                <a:spcPts val="1000"/>
              </a:spcBef>
              <a:spcAft>
                <a:spcPts val="0"/>
              </a:spcAft>
              <a:buSzPts val="1120"/>
              <a:buNone/>
              <a:defRPr>
                <a:solidFill>
                  <a:schemeClr val="lt1"/>
                </a:solidFill>
              </a:defRPr>
            </a:lvl7pPr>
            <a:lvl8pPr lvl="7" algn="ctr">
              <a:spcBef>
                <a:spcPts val="1000"/>
              </a:spcBef>
              <a:spcAft>
                <a:spcPts val="0"/>
              </a:spcAft>
              <a:buSzPts val="1120"/>
              <a:buNone/>
              <a:defRPr>
                <a:solidFill>
                  <a:schemeClr val="lt1"/>
                </a:solidFill>
              </a:defRPr>
            </a:lvl8pPr>
            <a:lvl9pPr lvl="8" algn="ctr">
              <a:spcBef>
                <a:spcPts val="1000"/>
              </a:spcBef>
              <a:spcAft>
                <a:spcPts val="0"/>
              </a:spcAft>
              <a:buSzPts val="1120"/>
              <a:buNone/>
              <a:defRPr>
                <a:solidFill>
                  <a:schemeClr val="lt1"/>
                </a:solidFill>
              </a:defRPr>
            </a:lvl9pPr>
          </a:lstStyle>
          <a:p/>
        </p:txBody>
      </p:sp>
      <p:sp>
        <p:nvSpPr>
          <p:cNvPr id="30" name="Google Shape;30;p60"/>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0"/>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3" name="Shape 33"/>
        <p:cNvGrpSpPr/>
        <p:nvPr/>
      </p:nvGrpSpPr>
      <p:grpSpPr>
        <a:xfrm>
          <a:off x="0" y="0"/>
          <a:ext cx="0" cy="0"/>
          <a:chOff x="0" y="0"/>
          <a:chExt cx="0" cy="0"/>
        </a:xfrm>
      </p:grpSpPr>
      <p:sp>
        <p:nvSpPr>
          <p:cNvPr id="34" name="Google Shape;34;p61"/>
          <p:cNvSpPr txBox="1"/>
          <p:nvPr>
            <p:ph type="title"/>
          </p:nvPr>
        </p:nvSpPr>
        <p:spPr>
          <a:xfrm>
            <a:off x="1154956" y="2861733"/>
            <a:ext cx="8825657" cy="191564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1"/>
          <p:cNvSpPr txBox="1"/>
          <p:nvPr>
            <p:ph idx="1" type="body"/>
          </p:nvPr>
        </p:nvSpPr>
        <p:spPr>
          <a:xfrm>
            <a:off x="1154955" y="4777381"/>
            <a:ext cx="882565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cap="none">
                <a:solidFill>
                  <a:srgbClr val="EE52A4"/>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36" name="Google Shape;36;p61"/>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1"/>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9" name="Shape 39"/>
        <p:cNvGrpSpPr/>
        <p:nvPr/>
      </p:nvGrpSpPr>
      <p:grpSpPr>
        <a:xfrm>
          <a:off x="0" y="0"/>
          <a:ext cx="0" cy="0"/>
          <a:chOff x="0" y="0"/>
          <a:chExt cx="0" cy="0"/>
        </a:xfrm>
      </p:grpSpPr>
      <p:sp>
        <p:nvSpPr>
          <p:cNvPr id="40" name="Google Shape;40;p62"/>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2"/>
          <p:cNvSpPr txBox="1"/>
          <p:nvPr>
            <p:ph idx="1" type="body"/>
          </p:nvPr>
        </p:nvSpPr>
        <p:spPr>
          <a:xfrm>
            <a:off x="1103312" y="2060575"/>
            <a:ext cx="4396339" cy="419576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sz="1800"/>
            </a:lvl1pPr>
            <a:lvl2pPr indent="-309880" lvl="1" marL="914400" algn="l">
              <a:spcBef>
                <a:spcPts val="1000"/>
              </a:spcBef>
              <a:spcAft>
                <a:spcPts val="0"/>
              </a:spcAft>
              <a:buSzPts val="1280"/>
              <a:buChar char="►"/>
              <a:defRPr sz="1600"/>
            </a:lvl2pPr>
            <a:lvl3pPr indent="-299720" lvl="2" marL="1371600" algn="l">
              <a:spcBef>
                <a:spcPts val="1000"/>
              </a:spcBef>
              <a:spcAft>
                <a:spcPts val="0"/>
              </a:spcAft>
              <a:buSzPts val="1120"/>
              <a:buChar char="►"/>
              <a:defRPr sz="1400"/>
            </a:lvl3pPr>
            <a:lvl4pPr indent="-289560" lvl="3" marL="1828800" algn="l">
              <a:spcBef>
                <a:spcPts val="1000"/>
              </a:spcBef>
              <a:spcAft>
                <a:spcPts val="0"/>
              </a:spcAft>
              <a:buSzPts val="960"/>
              <a:buChar char="►"/>
              <a:defRPr sz="1200"/>
            </a:lvl4pPr>
            <a:lvl5pPr indent="-289560" lvl="4" marL="2286000" algn="l">
              <a:spcBef>
                <a:spcPts val="1000"/>
              </a:spcBef>
              <a:spcAft>
                <a:spcPts val="0"/>
              </a:spcAft>
              <a:buSzPts val="960"/>
              <a:buChar char="►"/>
              <a:defRPr sz="1200"/>
            </a:lvl5pPr>
            <a:lvl6pPr indent="-289560" lvl="5" marL="2743200" algn="l">
              <a:spcBef>
                <a:spcPts val="1000"/>
              </a:spcBef>
              <a:spcAft>
                <a:spcPts val="0"/>
              </a:spcAft>
              <a:buSzPts val="960"/>
              <a:buChar char="►"/>
              <a:defRPr sz="1200"/>
            </a:lvl6pPr>
            <a:lvl7pPr indent="-289560" lvl="6" marL="3200400" algn="l">
              <a:spcBef>
                <a:spcPts val="1000"/>
              </a:spcBef>
              <a:spcAft>
                <a:spcPts val="0"/>
              </a:spcAft>
              <a:buSzPts val="960"/>
              <a:buChar char="►"/>
              <a:defRPr sz="1200"/>
            </a:lvl7pPr>
            <a:lvl8pPr indent="-289560" lvl="7" marL="3657600" algn="l">
              <a:spcBef>
                <a:spcPts val="1000"/>
              </a:spcBef>
              <a:spcAft>
                <a:spcPts val="0"/>
              </a:spcAft>
              <a:buSzPts val="960"/>
              <a:buChar char="►"/>
              <a:defRPr sz="1200"/>
            </a:lvl8pPr>
            <a:lvl9pPr indent="-289560" lvl="8" marL="4114800" algn="l">
              <a:spcBef>
                <a:spcPts val="1000"/>
              </a:spcBef>
              <a:spcAft>
                <a:spcPts val="0"/>
              </a:spcAft>
              <a:buSzPts val="960"/>
              <a:buChar char="►"/>
              <a:defRPr sz="1200"/>
            </a:lvl9pPr>
          </a:lstStyle>
          <a:p/>
        </p:txBody>
      </p:sp>
      <p:sp>
        <p:nvSpPr>
          <p:cNvPr id="42" name="Google Shape;42;p62"/>
          <p:cNvSpPr txBox="1"/>
          <p:nvPr>
            <p:ph idx="2" type="body"/>
          </p:nvPr>
        </p:nvSpPr>
        <p:spPr>
          <a:xfrm>
            <a:off x="5654493" y="2056092"/>
            <a:ext cx="4396341" cy="4200245"/>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sz="1800"/>
            </a:lvl1pPr>
            <a:lvl2pPr indent="-309880" lvl="1" marL="914400" algn="l">
              <a:spcBef>
                <a:spcPts val="1000"/>
              </a:spcBef>
              <a:spcAft>
                <a:spcPts val="0"/>
              </a:spcAft>
              <a:buSzPts val="1280"/>
              <a:buChar char="►"/>
              <a:defRPr sz="1600"/>
            </a:lvl2pPr>
            <a:lvl3pPr indent="-299720" lvl="2" marL="1371600" algn="l">
              <a:spcBef>
                <a:spcPts val="1000"/>
              </a:spcBef>
              <a:spcAft>
                <a:spcPts val="0"/>
              </a:spcAft>
              <a:buSzPts val="1120"/>
              <a:buChar char="►"/>
              <a:defRPr sz="1400"/>
            </a:lvl3pPr>
            <a:lvl4pPr indent="-289560" lvl="3" marL="1828800" algn="l">
              <a:spcBef>
                <a:spcPts val="1000"/>
              </a:spcBef>
              <a:spcAft>
                <a:spcPts val="0"/>
              </a:spcAft>
              <a:buSzPts val="960"/>
              <a:buChar char="►"/>
              <a:defRPr sz="1200"/>
            </a:lvl4pPr>
            <a:lvl5pPr indent="-289560" lvl="4" marL="2286000" algn="l">
              <a:spcBef>
                <a:spcPts val="1000"/>
              </a:spcBef>
              <a:spcAft>
                <a:spcPts val="0"/>
              </a:spcAft>
              <a:buSzPts val="960"/>
              <a:buChar char="►"/>
              <a:defRPr sz="1200"/>
            </a:lvl5pPr>
            <a:lvl6pPr indent="-289560" lvl="5" marL="2743200" algn="l">
              <a:spcBef>
                <a:spcPts val="1000"/>
              </a:spcBef>
              <a:spcAft>
                <a:spcPts val="0"/>
              </a:spcAft>
              <a:buSzPts val="960"/>
              <a:buChar char="►"/>
              <a:defRPr sz="1200"/>
            </a:lvl6pPr>
            <a:lvl7pPr indent="-289560" lvl="6" marL="3200400" algn="l">
              <a:spcBef>
                <a:spcPts val="1000"/>
              </a:spcBef>
              <a:spcAft>
                <a:spcPts val="0"/>
              </a:spcAft>
              <a:buSzPts val="960"/>
              <a:buChar char="►"/>
              <a:defRPr sz="1200"/>
            </a:lvl7pPr>
            <a:lvl8pPr indent="-289560" lvl="7" marL="3657600" algn="l">
              <a:spcBef>
                <a:spcPts val="1000"/>
              </a:spcBef>
              <a:spcAft>
                <a:spcPts val="0"/>
              </a:spcAft>
              <a:buSzPts val="960"/>
              <a:buChar char="►"/>
              <a:defRPr sz="1200"/>
            </a:lvl8pPr>
            <a:lvl9pPr indent="-289560" lvl="8" marL="4114800" algn="l">
              <a:spcBef>
                <a:spcPts val="1000"/>
              </a:spcBef>
              <a:spcAft>
                <a:spcPts val="0"/>
              </a:spcAft>
              <a:buSzPts val="960"/>
              <a:buChar char="►"/>
              <a:defRPr sz="1200"/>
            </a:lvl9pPr>
          </a:lstStyle>
          <a:p/>
        </p:txBody>
      </p:sp>
      <p:sp>
        <p:nvSpPr>
          <p:cNvPr id="43" name="Google Shape;43;p62"/>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2"/>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6" name="Shape 46"/>
        <p:cNvGrpSpPr/>
        <p:nvPr/>
      </p:nvGrpSpPr>
      <p:grpSpPr>
        <a:xfrm>
          <a:off x="0" y="0"/>
          <a:ext cx="0" cy="0"/>
          <a:chOff x="0" y="0"/>
          <a:chExt cx="0" cy="0"/>
        </a:xfrm>
      </p:grpSpPr>
      <p:sp>
        <p:nvSpPr>
          <p:cNvPr id="47" name="Google Shape;47;p63"/>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4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3"/>
          <p:cNvSpPr txBox="1"/>
          <p:nvPr>
            <p:ph idx="1" type="body"/>
          </p:nvPr>
        </p:nvSpPr>
        <p:spPr>
          <a:xfrm>
            <a:off x="1103313" y="1905000"/>
            <a:ext cx="439633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49" name="Google Shape;49;p63"/>
          <p:cNvSpPr txBox="1"/>
          <p:nvPr>
            <p:ph idx="2" type="body"/>
          </p:nvPr>
        </p:nvSpPr>
        <p:spPr>
          <a:xfrm>
            <a:off x="1103312" y="2514600"/>
            <a:ext cx="4396339" cy="3741738"/>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sz="1800"/>
            </a:lvl1pPr>
            <a:lvl2pPr indent="-309880" lvl="1" marL="914400" algn="l">
              <a:spcBef>
                <a:spcPts val="1000"/>
              </a:spcBef>
              <a:spcAft>
                <a:spcPts val="0"/>
              </a:spcAft>
              <a:buSzPts val="1280"/>
              <a:buChar char="►"/>
              <a:defRPr sz="1600"/>
            </a:lvl2pPr>
            <a:lvl3pPr indent="-299720" lvl="2" marL="1371600" algn="l">
              <a:spcBef>
                <a:spcPts val="1000"/>
              </a:spcBef>
              <a:spcAft>
                <a:spcPts val="0"/>
              </a:spcAft>
              <a:buSzPts val="1120"/>
              <a:buChar char="►"/>
              <a:defRPr sz="1400"/>
            </a:lvl3pPr>
            <a:lvl4pPr indent="-289560" lvl="3" marL="1828800" algn="l">
              <a:spcBef>
                <a:spcPts val="1000"/>
              </a:spcBef>
              <a:spcAft>
                <a:spcPts val="0"/>
              </a:spcAft>
              <a:buSzPts val="960"/>
              <a:buChar char="►"/>
              <a:defRPr sz="1200"/>
            </a:lvl4pPr>
            <a:lvl5pPr indent="-289560" lvl="4" marL="2286000" algn="l">
              <a:spcBef>
                <a:spcPts val="1000"/>
              </a:spcBef>
              <a:spcAft>
                <a:spcPts val="0"/>
              </a:spcAft>
              <a:buSzPts val="960"/>
              <a:buChar char="►"/>
              <a:defRPr sz="1200"/>
            </a:lvl5pPr>
            <a:lvl6pPr indent="-289560" lvl="5" marL="2743200" algn="l">
              <a:spcBef>
                <a:spcPts val="1000"/>
              </a:spcBef>
              <a:spcAft>
                <a:spcPts val="0"/>
              </a:spcAft>
              <a:buSzPts val="960"/>
              <a:buChar char="►"/>
              <a:defRPr sz="1200"/>
            </a:lvl6pPr>
            <a:lvl7pPr indent="-289560" lvl="6" marL="3200400" algn="l">
              <a:spcBef>
                <a:spcPts val="1000"/>
              </a:spcBef>
              <a:spcAft>
                <a:spcPts val="0"/>
              </a:spcAft>
              <a:buSzPts val="960"/>
              <a:buChar char="►"/>
              <a:defRPr sz="1200"/>
            </a:lvl7pPr>
            <a:lvl8pPr indent="-289560" lvl="7" marL="3657600" algn="l">
              <a:spcBef>
                <a:spcPts val="1000"/>
              </a:spcBef>
              <a:spcAft>
                <a:spcPts val="0"/>
              </a:spcAft>
              <a:buSzPts val="960"/>
              <a:buChar char="►"/>
              <a:defRPr sz="1200"/>
            </a:lvl8pPr>
            <a:lvl9pPr indent="-289560" lvl="8" marL="4114800" algn="l">
              <a:spcBef>
                <a:spcPts val="1000"/>
              </a:spcBef>
              <a:spcAft>
                <a:spcPts val="0"/>
              </a:spcAft>
              <a:buSzPts val="960"/>
              <a:buChar char="►"/>
              <a:defRPr sz="1200"/>
            </a:lvl9pPr>
          </a:lstStyle>
          <a:p/>
        </p:txBody>
      </p:sp>
      <p:sp>
        <p:nvSpPr>
          <p:cNvPr id="50" name="Google Shape;50;p63"/>
          <p:cNvSpPr txBox="1"/>
          <p:nvPr>
            <p:ph idx="3" type="body"/>
          </p:nvPr>
        </p:nvSpPr>
        <p:spPr>
          <a:xfrm>
            <a:off x="5654495" y="1905000"/>
            <a:ext cx="4396339"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51" name="Google Shape;51;p63"/>
          <p:cNvSpPr txBox="1"/>
          <p:nvPr>
            <p:ph idx="4" type="body"/>
          </p:nvPr>
        </p:nvSpPr>
        <p:spPr>
          <a:xfrm>
            <a:off x="5654495" y="2514600"/>
            <a:ext cx="4396339" cy="3741738"/>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sz="1800"/>
            </a:lvl1pPr>
            <a:lvl2pPr indent="-309880" lvl="1" marL="914400" algn="l">
              <a:spcBef>
                <a:spcPts val="1000"/>
              </a:spcBef>
              <a:spcAft>
                <a:spcPts val="0"/>
              </a:spcAft>
              <a:buSzPts val="1280"/>
              <a:buChar char="►"/>
              <a:defRPr sz="1600"/>
            </a:lvl2pPr>
            <a:lvl3pPr indent="-299720" lvl="2" marL="1371600" algn="l">
              <a:spcBef>
                <a:spcPts val="1000"/>
              </a:spcBef>
              <a:spcAft>
                <a:spcPts val="0"/>
              </a:spcAft>
              <a:buSzPts val="1120"/>
              <a:buChar char="►"/>
              <a:defRPr sz="1400"/>
            </a:lvl3pPr>
            <a:lvl4pPr indent="-289560" lvl="3" marL="1828800" algn="l">
              <a:spcBef>
                <a:spcPts val="1000"/>
              </a:spcBef>
              <a:spcAft>
                <a:spcPts val="0"/>
              </a:spcAft>
              <a:buSzPts val="960"/>
              <a:buChar char="►"/>
              <a:defRPr sz="1200"/>
            </a:lvl4pPr>
            <a:lvl5pPr indent="-289560" lvl="4" marL="2286000" algn="l">
              <a:spcBef>
                <a:spcPts val="1000"/>
              </a:spcBef>
              <a:spcAft>
                <a:spcPts val="0"/>
              </a:spcAft>
              <a:buSzPts val="960"/>
              <a:buChar char="►"/>
              <a:defRPr sz="1200"/>
            </a:lvl5pPr>
            <a:lvl6pPr indent="-289560" lvl="5" marL="2743200" algn="l">
              <a:spcBef>
                <a:spcPts val="1000"/>
              </a:spcBef>
              <a:spcAft>
                <a:spcPts val="0"/>
              </a:spcAft>
              <a:buSzPts val="960"/>
              <a:buChar char="►"/>
              <a:defRPr sz="1200"/>
            </a:lvl6pPr>
            <a:lvl7pPr indent="-289560" lvl="6" marL="3200400" algn="l">
              <a:spcBef>
                <a:spcPts val="1000"/>
              </a:spcBef>
              <a:spcAft>
                <a:spcPts val="0"/>
              </a:spcAft>
              <a:buSzPts val="960"/>
              <a:buChar char="►"/>
              <a:defRPr sz="1200"/>
            </a:lvl7pPr>
            <a:lvl8pPr indent="-289560" lvl="7" marL="3657600" algn="l">
              <a:spcBef>
                <a:spcPts val="1000"/>
              </a:spcBef>
              <a:spcAft>
                <a:spcPts val="0"/>
              </a:spcAft>
              <a:buSzPts val="960"/>
              <a:buChar char="►"/>
              <a:defRPr sz="1200"/>
            </a:lvl8pPr>
            <a:lvl9pPr indent="-289560" lvl="8" marL="4114800" algn="l">
              <a:spcBef>
                <a:spcPts val="1000"/>
              </a:spcBef>
              <a:spcAft>
                <a:spcPts val="0"/>
              </a:spcAft>
              <a:buSzPts val="960"/>
              <a:buChar char="►"/>
              <a:defRPr sz="1200"/>
            </a:lvl9pPr>
          </a:lstStyle>
          <a:p/>
        </p:txBody>
      </p:sp>
      <p:sp>
        <p:nvSpPr>
          <p:cNvPr id="52" name="Google Shape;52;p63"/>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3"/>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6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5" name="Shape 55"/>
        <p:cNvGrpSpPr/>
        <p:nvPr/>
      </p:nvGrpSpPr>
      <p:grpSpPr>
        <a:xfrm>
          <a:off x="0" y="0"/>
          <a:ext cx="0" cy="0"/>
          <a:chOff x="0" y="0"/>
          <a:chExt cx="0" cy="0"/>
        </a:xfrm>
      </p:grpSpPr>
      <p:sp>
        <p:nvSpPr>
          <p:cNvPr id="56" name="Google Shape;56;p64"/>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4"/>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64"/>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60" name="Shape 60"/>
        <p:cNvGrpSpPr/>
        <p:nvPr/>
      </p:nvGrpSpPr>
      <p:grpSpPr>
        <a:xfrm>
          <a:off x="0" y="0"/>
          <a:ext cx="0" cy="0"/>
          <a:chOff x="0" y="0"/>
          <a:chExt cx="0" cy="0"/>
        </a:xfrm>
      </p:grpSpPr>
      <p:sp>
        <p:nvSpPr>
          <p:cNvPr id="61" name="Google Shape;61;p65"/>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65"/>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64" name="Shape 64"/>
        <p:cNvGrpSpPr/>
        <p:nvPr/>
      </p:nvGrpSpPr>
      <p:grpSpPr>
        <a:xfrm>
          <a:off x="0" y="0"/>
          <a:ext cx="0" cy="0"/>
          <a:chOff x="0" y="0"/>
          <a:chExt cx="0" cy="0"/>
        </a:xfrm>
      </p:grpSpPr>
      <p:sp>
        <p:nvSpPr>
          <p:cNvPr id="65" name="Google Shape;65;p66"/>
          <p:cNvSpPr txBox="1"/>
          <p:nvPr>
            <p:ph type="title"/>
          </p:nvPr>
        </p:nvSpPr>
        <p:spPr>
          <a:xfrm>
            <a:off x="1154954" y="1447800"/>
            <a:ext cx="3401063" cy="14478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6"/>
          <p:cNvSpPr txBox="1"/>
          <p:nvPr>
            <p:ph idx="1" type="body"/>
          </p:nvPr>
        </p:nvSpPr>
        <p:spPr>
          <a:xfrm>
            <a:off x="4784616" y="1447800"/>
            <a:ext cx="5195997" cy="4572000"/>
          </a:xfrm>
          <a:prstGeom prst="rect">
            <a:avLst/>
          </a:prstGeom>
          <a:noFill/>
          <a:ln>
            <a:noFill/>
          </a:ln>
        </p:spPr>
        <p:txBody>
          <a:bodyPr anchorCtr="0" anchor="ctr" bIns="45700" lIns="91425" spcFirstLastPara="1" rIns="91425" wrap="square" tIns="45700">
            <a:normAutofit/>
          </a:bodyPr>
          <a:lstStyle>
            <a:lvl1pPr indent="-330200" lvl="0" marL="457200" algn="l">
              <a:spcBef>
                <a:spcPts val="1000"/>
              </a:spcBef>
              <a:spcAft>
                <a:spcPts val="0"/>
              </a:spcAft>
              <a:buSzPts val="1600"/>
              <a:buChar char="►"/>
              <a:defRPr sz="2000"/>
            </a:lvl1pPr>
            <a:lvl2pPr indent="-320040" lvl="1" marL="914400" algn="l">
              <a:spcBef>
                <a:spcPts val="1000"/>
              </a:spcBef>
              <a:spcAft>
                <a:spcPts val="0"/>
              </a:spcAft>
              <a:buSzPts val="1440"/>
              <a:buChar char="►"/>
              <a:defRPr sz="1800"/>
            </a:lvl2pPr>
            <a:lvl3pPr indent="-309880" lvl="2" marL="1371600" algn="l">
              <a:spcBef>
                <a:spcPts val="1000"/>
              </a:spcBef>
              <a:spcAft>
                <a:spcPts val="0"/>
              </a:spcAft>
              <a:buSzPts val="1280"/>
              <a:buChar char="►"/>
              <a:defRPr sz="1600"/>
            </a:lvl3pPr>
            <a:lvl4pPr indent="-299720" lvl="3" marL="1828800" algn="l">
              <a:spcBef>
                <a:spcPts val="1000"/>
              </a:spcBef>
              <a:spcAft>
                <a:spcPts val="0"/>
              </a:spcAft>
              <a:buSzPts val="1120"/>
              <a:buChar char="►"/>
              <a:defRPr sz="1400"/>
            </a:lvl4pPr>
            <a:lvl5pPr indent="-299720" lvl="4" marL="2286000" algn="l">
              <a:spcBef>
                <a:spcPts val="1000"/>
              </a:spcBef>
              <a:spcAft>
                <a:spcPts val="0"/>
              </a:spcAft>
              <a:buSzPts val="1120"/>
              <a:buChar char="►"/>
              <a:defRPr sz="1400"/>
            </a:lvl5pPr>
            <a:lvl6pPr indent="-299720" lvl="5" marL="2743200" algn="l">
              <a:spcBef>
                <a:spcPts val="1000"/>
              </a:spcBef>
              <a:spcAft>
                <a:spcPts val="0"/>
              </a:spcAft>
              <a:buSzPts val="1120"/>
              <a:buChar char="►"/>
              <a:defRPr sz="1400"/>
            </a:lvl6pPr>
            <a:lvl7pPr indent="-299720" lvl="6" marL="3200400" algn="l">
              <a:spcBef>
                <a:spcPts val="1000"/>
              </a:spcBef>
              <a:spcAft>
                <a:spcPts val="0"/>
              </a:spcAft>
              <a:buSzPts val="1120"/>
              <a:buChar char="►"/>
              <a:defRPr sz="1400"/>
            </a:lvl7pPr>
            <a:lvl8pPr indent="-299720" lvl="7" marL="3657600" algn="l">
              <a:spcBef>
                <a:spcPts val="1000"/>
              </a:spcBef>
              <a:spcAft>
                <a:spcPts val="0"/>
              </a:spcAft>
              <a:buSzPts val="1120"/>
              <a:buChar char="►"/>
              <a:defRPr sz="1400"/>
            </a:lvl8pPr>
            <a:lvl9pPr indent="-299720" lvl="8" marL="4114800" algn="l">
              <a:spcBef>
                <a:spcPts val="1000"/>
              </a:spcBef>
              <a:spcAft>
                <a:spcPts val="0"/>
              </a:spcAft>
              <a:buSzPts val="1120"/>
              <a:buChar char="►"/>
              <a:defRPr sz="1400"/>
            </a:lvl9pPr>
          </a:lstStyle>
          <a:p/>
        </p:txBody>
      </p:sp>
      <p:sp>
        <p:nvSpPr>
          <p:cNvPr id="67" name="Google Shape;67;p66"/>
          <p:cNvSpPr txBox="1"/>
          <p:nvPr>
            <p:ph idx="2" type="body"/>
          </p:nvPr>
        </p:nvSpPr>
        <p:spPr>
          <a:xfrm>
            <a:off x="1154955" y="3129280"/>
            <a:ext cx="3401062" cy="289559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68" name="Google Shape;68;p66"/>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66"/>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slideLayout" Target="../slideLayouts/slideLayout17.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24" Type="http://schemas.openxmlformats.org/officeDocument/2006/relationships/theme" Target="../theme/theme2.xml"/><Relationship Id="rId12" Type="http://schemas.openxmlformats.org/officeDocument/2006/relationships/slideLayout" Target="../slideLayouts/slideLayout7.xml"/><Relationship Id="rId23" Type="http://schemas.openxmlformats.org/officeDocument/2006/relationships/slideLayout" Target="../slideLayouts/slideLayout18.xml"/><Relationship Id="rId1" Type="http://schemas.openxmlformats.org/officeDocument/2006/relationships/image" Target="../media/image1.jpg"/><Relationship Id="rId2" Type="http://schemas.openxmlformats.org/officeDocument/2006/relationships/image" Target="../media/image9.png"/><Relationship Id="rId3"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2.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100000" ty="0" sy="100000"/>
        </a:blipFill>
      </p:bgPr>
    </p:bg>
    <p:spTree>
      <p:nvGrpSpPr>
        <p:cNvPr id="5" name="Shape 5"/>
        <p:cNvGrpSpPr/>
        <p:nvPr/>
      </p:nvGrpSpPr>
      <p:grpSpPr>
        <a:xfrm>
          <a:off x="0" y="0"/>
          <a:ext cx="0" cy="0"/>
          <a:chOff x="0" y="0"/>
          <a:chExt cx="0" cy="0"/>
        </a:xfrm>
      </p:grpSpPr>
      <p:pic>
        <p:nvPicPr>
          <p:cNvPr id="6" name="Google Shape;6;p57"/>
          <p:cNvPicPr preferRelativeResize="0"/>
          <p:nvPr/>
        </p:nvPicPr>
        <p:blipFill rotWithShape="1">
          <a:blip r:embed="rId2">
            <a:alphaModFix/>
          </a:blip>
          <a:srcRect b="0" l="3644" r="0" t="0"/>
          <a:stretch/>
        </p:blipFill>
        <p:spPr>
          <a:xfrm>
            <a:off x="0" y="2669685"/>
            <a:ext cx="4035669" cy="4188315"/>
          </a:xfrm>
          <a:prstGeom prst="rect">
            <a:avLst/>
          </a:prstGeom>
          <a:noFill/>
          <a:ln>
            <a:noFill/>
          </a:ln>
        </p:spPr>
      </p:pic>
      <p:pic>
        <p:nvPicPr>
          <p:cNvPr id="7" name="Google Shape;7;p57"/>
          <p:cNvPicPr preferRelativeResize="0"/>
          <p:nvPr/>
        </p:nvPicPr>
        <p:blipFill rotWithShape="1">
          <a:blip r:embed="rId3">
            <a:alphaModFix/>
          </a:blip>
          <a:srcRect b="0" l="35640" r="0" t="0"/>
          <a:stretch/>
        </p:blipFill>
        <p:spPr>
          <a:xfrm>
            <a:off x="0" y="2892347"/>
            <a:ext cx="1522412" cy="2365453"/>
          </a:xfrm>
          <a:prstGeom prst="rect">
            <a:avLst/>
          </a:prstGeom>
          <a:noFill/>
          <a:ln>
            <a:noFill/>
          </a:ln>
        </p:spPr>
      </p:pic>
      <p:sp>
        <p:nvSpPr>
          <p:cNvPr id="8" name="Google Shape;8;p57"/>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 name="Google Shape;9;p57"/>
          <p:cNvPicPr preferRelativeResize="0"/>
          <p:nvPr/>
        </p:nvPicPr>
        <p:blipFill rotWithShape="1">
          <a:blip r:embed="rId4">
            <a:alphaModFix/>
          </a:blip>
          <a:srcRect b="0" l="0" r="0" t="28813"/>
          <a:stretch/>
        </p:blipFill>
        <p:spPr>
          <a:xfrm>
            <a:off x="7999412" y="0"/>
            <a:ext cx="1603387" cy="1141407"/>
          </a:xfrm>
          <a:prstGeom prst="rect">
            <a:avLst/>
          </a:prstGeom>
          <a:noFill/>
          <a:ln>
            <a:noFill/>
          </a:ln>
        </p:spPr>
      </p:pic>
      <p:pic>
        <p:nvPicPr>
          <p:cNvPr id="10" name="Google Shape;10;p57"/>
          <p:cNvPicPr preferRelativeResize="0"/>
          <p:nvPr/>
        </p:nvPicPr>
        <p:blipFill rotWithShape="1">
          <a:blip r:embed="rId5">
            <a:alphaModFix/>
          </a:blip>
          <a:srcRect b="23320" l="0" r="0" t="0"/>
          <a:stretch/>
        </p:blipFill>
        <p:spPr>
          <a:xfrm>
            <a:off x="8609012" y="6096000"/>
            <a:ext cx="993734" cy="762000"/>
          </a:xfrm>
          <a:prstGeom prst="rect">
            <a:avLst/>
          </a:prstGeom>
          <a:noFill/>
          <a:ln>
            <a:noFill/>
          </a:ln>
        </p:spPr>
      </p:pic>
      <p:sp>
        <p:nvSpPr>
          <p:cNvPr id="11" name="Google Shape;11;p57"/>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57"/>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lt2"/>
              </a:buClr>
              <a:buSzPts val="4200"/>
              <a:buFont typeface="Century Gothic"/>
              <a:buNone/>
              <a:defRPr b="0" i="0" sz="4200" u="none" cap="none" strike="noStrike">
                <a:solidFill>
                  <a:schemeClr val="lt2"/>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3" name="Google Shape;13;p57"/>
          <p:cNvSpPr txBox="1"/>
          <p:nvPr>
            <p:ph idx="1" type="body"/>
          </p:nvPr>
        </p:nvSpPr>
        <p:spPr>
          <a:xfrm>
            <a:off x="1103312" y="2052918"/>
            <a:ext cx="8946541" cy="4195481"/>
          </a:xfrm>
          <a:prstGeom prst="rect">
            <a:avLst/>
          </a:prstGeom>
          <a:noFill/>
          <a:ln>
            <a:noFill/>
          </a:ln>
        </p:spPr>
        <p:txBody>
          <a:bodyPr anchorCtr="0" anchor="t" bIns="45700" lIns="91425" spcFirstLastPara="1" rIns="91425" wrap="square" tIns="45700">
            <a:normAutofit/>
          </a:bodyPr>
          <a:lstStyle>
            <a:lvl1pPr indent="-330200" lvl="0" marL="457200" marR="0" rtl="0" algn="l">
              <a:spcBef>
                <a:spcPts val="1000"/>
              </a:spcBef>
              <a:spcAft>
                <a:spcPts val="0"/>
              </a:spcAft>
              <a:buClr>
                <a:srgbClr val="EE52A4"/>
              </a:buClr>
              <a:buSzPts val="16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320040" lvl="1" marL="914400" marR="0" rtl="0" algn="l">
              <a:spcBef>
                <a:spcPts val="1000"/>
              </a:spcBef>
              <a:spcAft>
                <a:spcPts val="0"/>
              </a:spcAft>
              <a:buClr>
                <a:srgbClr val="EE52A4"/>
              </a:buClr>
              <a:buSzPts val="1440"/>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309880" lvl="2" marL="1371600" marR="0" rtl="0" algn="l">
              <a:spcBef>
                <a:spcPts val="1000"/>
              </a:spcBef>
              <a:spcAft>
                <a:spcPts val="0"/>
              </a:spcAft>
              <a:buClr>
                <a:srgbClr val="EE52A4"/>
              </a:buClr>
              <a:buSzPts val="128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299720" lvl="3" marL="18288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299720" lvl="4" marL="22860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299720" lvl="5" marL="27432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299720" lvl="6" marL="32004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299720" lvl="7" marL="36576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299720" lvl="8" marL="4114800" marR="0" rtl="0" algn="l">
              <a:spcBef>
                <a:spcPts val="1000"/>
              </a:spcBef>
              <a:spcAft>
                <a:spcPts val="0"/>
              </a:spcAft>
              <a:buClr>
                <a:srgbClr val="EE52A4"/>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4" name="Google Shape;14;p57"/>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1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5" name="Google Shape;15;p57"/>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1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6" name="Google Shape;16;p5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rtl="0" algn="ctr">
              <a:spcBef>
                <a:spcPts val="0"/>
              </a:spcBef>
              <a:buNone/>
              <a:defRPr b="0" i="0" sz="2800" u="none" cap="none" strike="noStrike">
                <a:solidFill>
                  <a:schemeClr val="lt1"/>
                </a:solidFill>
                <a:latin typeface="Century Gothic"/>
                <a:ea typeface="Century Gothic"/>
                <a:cs typeface="Century Gothic"/>
                <a:sym typeface="Century Gothic"/>
              </a:defRPr>
            </a:lvl1pPr>
            <a:lvl2pPr indent="0" lvl="1" marL="0" marR="0" rtl="0" algn="ctr">
              <a:spcBef>
                <a:spcPts val="0"/>
              </a:spcBef>
              <a:buNone/>
              <a:defRPr b="0" i="0" sz="2800" u="none" cap="none" strike="noStrike">
                <a:solidFill>
                  <a:schemeClr val="lt1"/>
                </a:solidFill>
                <a:latin typeface="Century Gothic"/>
                <a:ea typeface="Century Gothic"/>
                <a:cs typeface="Century Gothic"/>
                <a:sym typeface="Century Gothic"/>
              </a:defRPr>
            </a:lvl2pPr>
            <a:lvl3pPr indent="0" lvl="2" marL="0" marR="0" rtl="0" algn="ctr">
              <a:spcBef>
                <a:spcPts val="0"/>
              </a:spcBef>
              <a:buNone/>
              <a:defRPr b="0" i="0" sz="2800" u="none" cap="none" strike="noStrike">
                <a:solidFill>
                  <a:schemeClr val="lt1"/>
                </a:solidFill>
                <a:latin typeface="Century Gothic"/>
                <a:ea typeface="Century Gothic"/>
                <a:cs typeface="Century Gothic"/>
                <a:sym typeface="Century Gothic"/>
              </a:defRPr>
            </a:lvl3pPr>
            <a:lvl4pPr indent="0" lvl="3" marL="0" marR="0" rtl="0" algn="ctr">
              <a:spcBef>
                <a:spcPts val="0"/>
              </a:spcBef>
              <a:buNone/>
              <a:defRPr b="0" i="0" sz="2800" u="none" cap="none" strike="noStrike">
                <a:solidFill>
                  <a:schemeClr val="lt1"/>
                </a:solidFill>
                <a:latin typeface="Century Gothic"/>
                <a:ea typeface="Century Gothic"/>
                <a:cs typeface="Century Gothic"/>
                <a:sym typeface="Century Gothic"/>
              </a:defRPr>
            </a:lvl4pPr>
            <a:lvl5pPr indent="0" lvl="4" marL="0" marR="0" rtl="0" algn="ctr">
              <a:spcBef>
                <a:spcPts val="0"/>
              </a:spcBef>
              <a:buNone/>
              <a:defRPr b="0" i="0" sz="2800" u="none" cap="none" strike="noStrike">
                <a:solidFill>
                  <a:schemeClr val="lt1"/>
                </a:solidFill>
                <a:latin typeface="Century Gothic"/>
                <a:ea typeface="Century Gothic"/>
                <a:cs typeface="Century Gothic"/>
                <a:sym typeface="Century Gothic"/>
              </a:defRPr>
            </a:lvl5pPr>
            <a:lvl6pPr indent="0" lvl="5" marL="0" marR="0" rtl="0" algn="ctr">
              <a:spcBef>
                <a:spcPts val="0"/>
              </a:spcBef>
              <a:buNone/>
              <a:defRPr b="0" i="0" sz="2800" u="none" cap="none" strike="noStrike">
                <a:solidFill>
                  <a:schemeClr val="lt1"/>
                </a:solidFill>
                <a:latin typeface="Century Gothic"/>
                <a:ea typeface="Century Gothic"/>
                <a:cs typeface="Century Gothic"/>
                <a:sym typeface="Century Gothic"/>
              </a:defRPr>
            </a:lvl6pPr>
            <a:lvl7pPr indent="0" lvl="6" marL="0" marR="0" rtl="0" algn="ctr">
              <a:spcBef>
                <a:spcPts val="0"/>
              </a:spcBef>
              <a:buNone/>
              <a:defRPr b="0" i="0" sz="2800" u="none" cap="none" strike="noStrike">
                <a:solidFill>
                  <a:schemeClr val="lt1"/>
                </a:solidFill>
                <a:latin typeface="Century Gothic"/>
                <a:ea typeface="Century Gothic"/>
                <a:cs typeface="Century Gothic"/>
                <a:sym typeface="Century Gothic"/>
              </a:defRPr>
            </a:lvl7pPr>
            <a:lvl8pPr indent="0" lvl="7" marL="0" marR="0" rtl="0" algn="ctr">
              <a:spcBef>
                <a:spcPts val="0"/>
              </a:spcBef>
              <a:buNone/>
              <a:defRPr b="0" i="0" sz="2800" u="none" cap="none" strike="noStrike">
                <a:solidFill>
                  <a:schemeClr val="lt1"/>
                </a:solidFill>
                <a:latin typeface="Century Gothic"/>
                <a:ea typeface="Century Gothic"/>
                <a:cs typeface="Century Gothic"/>
                <a:sym typeface="Century Gothic"/>
              </a:defRPr>
            </a:lvl8pPr>
            <a:lvl9pPr indent="0" lvl="8" marL="0" marR="0" rtl="0" algn="ctr">
              <a:spcBef>
                <a:spcPts val="0"/>
              </a:spcBef>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 id="2147483660" r:id="rId17"/>
    <p:sldLayoutId id="2147483661" r:id="rId18"/>
    <p:sldLayoutId id="2147483662" r:id="rId19"/>
    <p:sldLayoutId id="2147483663" r:id="rId20"/>
    <p:sldLayoutId id="2147483664" r:id="rId21"/>
    <p:sldLayoutId id="2147483665" r:id="rId22"/>
    <p:sldLayoutId id="2147483666"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jpg"/><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8.jpg"/><Relationship Id="rId4" Type="http://schemas.openxmlformats.org/officeDocument/2006/relationships/image" Target="../media/image1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6.jpg"/><Relationship Id="rId4" Type="http://schemas.openxmlformats.org/officeDocument/2006/relationships/image" Target="../media/image5.png"/><Relationship Id="rId5" Type="http://schemas.openxmlformats.org/officeDocument/2006/relationships/image" Target="../media/image28.png"/><Relationship Id="rId6" Type="http://schemas.openxmlformats.org/officeDocument/2006/relationships/image" Target="../media/image1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jpg"/><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6.jpg"/><Relationship Id="rId4" Type="http://schemas.openxmlformats.org/officeDocument/2006/relationships/image" Target="../media/image1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4.jpg"/><Relationship Id="rId4" Type="http://schemas.openxmlformats.org/officeDocument/2006/relationships/image" Target="../media/image20.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1.jpg"/><Relationship Id="rId4" Type="http://schemas.openxmlformats.org/officeDocument/2006/relationships/image" Target="../media/image2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2.jpg"/><Relationship Id="rId4" Type="http://schemas.openxmlformats.org/officeDocument/2006/relationships/image" Target="../media/image2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
          <p:cNvSpPr txBox="1"/>
          <p:nvPr/>
        </p:nvSpPr>
        <p:spPr>
          <a:xfrm>
            <a:off x="2438400" y="1981200"/>
            <a:ext cx="6447790" cy="1937838"/>
          </a:xfrm>
          <a:prstGeom prst="rect">
            <a:avLst/>
          </a:prstGeom>
          <a:noFill/>
          <a:ln>
            <a:noFill/>
          </a:ln>
        </p:spPr>
        <p:txBody>
          <a:bodyPr anchorCtr="0" anchor="t" bIns="0" lIns="0" spcFirstLastPara="1" rIns="0" wrap="square" tIns="67925">
            <a:spAutoFit/>
          </a:bodyPr>
          <a:lstStyle/>
          <a:p>
            <a:pPr indent="0" lvl="0" marL="12700" marR="5080" rtl="0" algn="ctr">
              <a:lnSpc>
                <a:spcPct val="92000"/>
              </a:lnSpc>
              <a:spcBef>
                <a:spcPts val="0"/>
              </a:spcBef>
              <a:spcAft>
                <a:spcPts val="0"/>
              </a:spcAft>
              <a:buNone/>
            </a:pPr>
            <a:r>
              <a:rPr b="1" i="0" lang="en-US" sz="4250" u="none" cap="none" strike="noStrike">
                <a:solidFill>
                  <a:srgbClr val="BC1B4B"/>
                </a:solidFill>
                <a:latin typeface="Arial Narrow"/>
                <a:ea typeface="Arial Narrow"/>
                <a:cs typeface="Arial Narrow"/>
                <a:sym typeface="Arial Narrow"/>
              </a:rPr>
              <a:t>ANATOMIA Y FISIOLOGIA  DEL SISTEMA  REPRODUCTOR</a:t>
            </a:r>
            <a:endParaRPr b="1" i="0" sz="4250" u="none" cap="none" strike="noStrike">
              <a:solidFill>
                <a:srgbClr val="BC1B4B"/>
              </a:solidFill>
              <a:latin typeface="Arial Narrow"/>
              <a:ea typeface="Arial Narrow"/>
              <a:cs typeface="Arial Narrow"/>
              <a:sym typeface="Arial Narrow"/>
            </a:endParaRPr>
          </a:p>
          <a:p>
            <a:pPr indent="0" lvl="0" marL="12700" marR="5080" rtl="0" algn="ctr">
              <a:lnSpc>
                <a:spcPct val="92000"/>
              </a:lnSpc>
              <a:spcBef>
                <a:spcPts val="535"/>
              </a:spcBef>
              <a:spcAft>
                <a:spcPts val="0"/>
              </a:spcAft>
              <a:buNone/>
            </a:pPr>
            <a:r>
              <a:rPr b="1" i="0" lang="en-US" sz="4250" u="none" cap="none" strike="noStrike">
                <a:solidFill>
                  <a:srgbClr val="BC1B4B"/>
                </a:solidFill>
                <a:latin typeface="Arial Narrow"/>
                <a:ea typeface="Arial Narrow"/>
                <a:cs typeface="Arial Narrow"/>
                <a:sym typeface="Arial Narrow"/>
              </a:rPr>
              <a:t>FEMENINO </a:t>
            </a:r>
            <a:endParaRPr b="1" i="0" sz="4250" u="none" cap="none" strike="noStrike">
              <a:solidFill>
                <a:srgbClr val="BC1B4B"/>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8"/>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03" name="Google Shape;203;p8"/>
          <p:cNvSpPr txBox="1"/>
          <p:nvPr>
            <p:ph type="title"/>
          </p:nvPr>
        </p:nvSpPr>
        <p:spPr>
          <a:xfrm>
            <a:off x="4115053" y="88963"/>
            <a:ext cx="493014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LABIOS MAYORES</a:t>
            </a:r>
            <a:endParaRPr/>
          </a:p>
        </p:txBody>
      </p:sp>
      <p:sp>
        <p:nvSpPr>
          <p:cNvPr id="204" name="Google Shape;204;p8"/>
          <p:cNvSpPr txBox="1"/>
          <p:nvPr/>
        </p:nvSpPr>
        <p:spPr>
          <a:xfrm>
            <a:off x="2457195" y="718292"/>
            <a:ext cx="7682230" cy="5587365"/>
          </a:xfrm>
          <a:prstGeom prst="rect">
            <a:avLst/>
          </a:prstGeom>
          <a:noFill/>
          <a:ln>
            <a:noFill/>
          </a:ln>
        </p:spPr>
        <p:txBody>
          <a:bodyPr anchorCtr="0" anchor="t" bIns="0" lIns="0" spcFirstLastPara="1" rIns="0" wrap="square" tIns="12050">
            <a:spAutoFit/>
          </a:bodyPr>
          <a:lstStyle/>
          <a:p>
            <a:pPr indent="-295275" lvl="0" marL="307975" marR="240029"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Son 2 pliegues de grasa y tejido conectivo  cubiertos de piel, redondeados y de la misma  longitud, que se unen en el monte.</a:t>
            </a:r>
            <a:endParaRPr b="0" i="0" sz="2750" u="none" cap="none" strike="noStrike">
              <a:solidFill>
                <a:schemeClr val="lt1"/>
              </a:solidFill>
              <a:latin typeface="Arial"/>
              <a:ea typeface="Arial"/>
              <a:cs typeface="Arial"/>
              <a:sym typeface="Arial"/>
            </a:endParaRPr>
          </a:p>
          <a:p>
            <a:pPr indent="-295275" lvl="0" marL="307975" marR="851535" rtl="0" algn="l">
              <a:lnSpc>
                <a:spcPct val="120600"/>
              </a:lnSpc>
              <a:spcBef>
                <a:spcPts val="128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Se extienden	hacia abajo desde el monte  alrededor de los labios menores.</a:t>
            </a:r>
            <a:endParaRPr b="0" i="0" sz="2750" u="none" cap="none" strike="noStrike">
              <a:solidFill>
                <a:schemeClr val="lt1"/>
              </a:solidFill>
              <a:latin typeface="Arial"/>
              <a:ea typeface="Arial"/>
              <a:cs typeface="Arial"/>
              <a:sym typeface="Arial"/>
            </a:endParaRPr>
          </a:p>
          <a:p>
            <a:pPr indent="-295275" lvl="0" marL="307975" marR="5080" rtl="0" algn="l">
              <a:lnSpc>
                <a:spcPct val="1229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labios mayores protegen a los menores, al  meato urinario y el introito vaginal.</a:t>
            </a:r>
            <a:endParaRPr b="0" i="0" sz="2750" u="none" cap="none" strike="noStrike">
              <a:solidFill>
                <a:schemeClr val="lt1"/>
              </a:solidFill>
              <a:latin typeface="Arial"/>
              <a:ea typeface="Arial"/>
              <a:cs typeface="Arial"/>
              <a:sym typeface="Arial"/>
            </a:endParaRPr>
          </a:p>
          <a:p>
            <a:pPr indent="-295275" lvl="0" marL="307975" marR="376555" rtl="0" algn="l">
              <a:lnSpc>
                <a:spcPct val="121700"/>
              </a:lnSpc>
              <a:spcBef>
                <a:spcPts val="109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la mujer que no tuvo partos vaginales los  labios se cierran estrechamente en la línea  media y cubren las estructuras subyacentes.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9"/>
          <p:cNvSpPr txBox="1"/>
          <p:nvPr/>
        </p:nvSpPr>
        <p:spPr>
          <a:xfrm>
            <a:off x="1482471" y="313309"/>
            <a:ext cx="9268460" cy="6063615"/>
          </a:xfrm>
          <a:prstGeom prst="rect">
            <a:avLst/>
          </a:prstGeom>
          <a:noFill/>
          <a:ln>
            <a:noFill/>
          </a:ln>
        </p:spPr>
        <p:txBody>
          <a:bodyPr anchorCtr="0" anchor="t" bIns="0" lIns="0" spcFirstLastPara="1" rIns="0" wrap="square" tIns="6975">
            <a:spAutoFit/>
          </a:bodyPr>
          <a:lstStyle/>
          <a:p>
            <a:pPr indent="-295910" lvl="0" marL="333375" marR="30480" rtl="0" algn="l">
              <a:lnSpc>
                <a:spcPct val="1104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Des</a:t>
            </a:r>
            <a:r>
              <a:rPr b="0" baseline="-25000" i="0" lang="en-US" sz="2700" u="none" cap="none" strike="noStrike">
                <a:solidFill>
                  <a:srgbClr val="A9ABED"/>
                </a:solidFill>
                <a:latin typeface="Lucida Sans"/>
                <a:ea typeface="Lucida Sans"/>
                <a:cs typeface="Lucida Sans"/>
                <a:sym typeface="Lucida Sans"/>
              </a:rPr>
              <a:t>◤</a:t>
            </a:r>
            <a:r>
              <a:rPr b="0" i="0" lang="en-US" sz="2750" u="none" cap="none" strike="noStrike">
                <a:solidFill>
                  <a:srgbClr val="FFFFFF"/>
                </a:solidFill>
                <a:latin typeface="Arial"/>
                <a:ea typeface="Arial"/>
                <a:cs typeface="Arial"/>
                <a:sym typeface="Arial"/>
              </a:rPr>
              <a:t>pués de los partos o de traumatismo	vaginal o  perineal se presenta cierta separación	de los labios, que  en ocasiones es bastante aparente.</a:t>
            </a:r>
            <a:endParaRPr b="0" i="0" sz="2750" u="none" cap="none" strike="noStrike">
              <a:solidFill>
                <a:schemeClr val="lt1"/>
              </a:solidFill>
              <a:latin typeface="Arial"/>
              <a:ea typeface="Arial"/>
              <a:cs typeface="Arial"/>
              <a:sym typeface="Arial"/>
            </a:endParaRPr>
          </a:p>
          <a:p>
            <a:pPr indent="-295910" lvl="0" marL="333375" marR="468630"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la vejez, la disminución de la producción hormonal  hace que los labios mayores se atrofien.</a:t>
            </a:r>
            <a:endParaRPr b="0" i="0" sz="2750" u="none" cap="none" strike="noStrike">
              <a:solidFill>
                <a:schemeClr val="lt1"/>
              </a:solidFill>
              <a:latin typeface="Arial"/>
              <a:ea typeface="Arial"/>
              <a:cs typeface="Arial"/>
              <a:sym typeface="Arial"/>
            </a:endParaRPr>
          </a:p>
          <a:p>
            <a:pPr indent="-295910" lvl="0" marL="333375" marR="500380" rtl="0" algn="l">
              <a:lnSpc>
                <a:spcPct val="112300"/>
              </a:lnSpc>
              <a:spcBef>
                <a:spcPts val="110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la superficie	lateral,	la piel de los labios es gruesa,  pigmento mas oscuro que los tejidos circundantes,  cubierta de vellos grueso, que se adelgaza hacia el  perineo.</a:t>
            </a:r>
            <a:endParaRPr b="0" i="0" sz="2750" u="none" cap="none" strike="noStrike">
              <a:solidFill>
                <a:schemeClr val="lt1"/>
              </a:solidFill>
              <a:latin typeface="Arial"/>
              <a:ea typeface="Arial"/>
              <a:cs typeface="Arial"/>
              <a:sym typeface="Arial"/>
            </a:endParaRPr>
          </a:p>
          <a:p>
            <a:pPr indent="-295910" lvl="0" marL="333375" marR="67310" rtl="0" algn="l">
              <a:lnSpc>
                <a:spcPct val="112700"/>
              </a:lnSpc>
              <a:spcBef>
                <a:spcPts val="108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Contienen abundante cantidad de glándulas sebáceas y  sudoríparas, con gran vascularización	y red nerviosa  extensa, que aumenta la excitación	sexual.</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0"/>
          <p:cNvSpPr txBox="1"/>
          <p:nvPr>
            <p:ph type="title"/>
          </p:nvPr>
        </p:nvSpPr>
        <p:spPr>
          <a:xfrm>
            <a:off x="3905884" y="0"/>
            <a:ext cx="502285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LABIOS MENORES</a:t>
            </a:r>
            <a:endParaRPr/>
          </a:p>
        </p:txBody>
      </p:sp>
      <p:sp>
        <p:nvSpPr>
          <p:cNvPr id="215" name="Google Shape;215;p10"/>
          <p:cNvSpPr txBox="1"/>
          <p:nvPr/>
        </p:nvSpPr>
        <p:spPr>
          <a:xfrm>
            <a:off x="-13652" y="599567"/>
            <a:ext cx="9159300" cy="5535600"/>
          </a:xfrm>
          <a:prstGeom prst="rect">
            <a:avLst/>
          </a:prstGeom>
          <a:noFill/>
          <a:ln>
            <a:noFill/>
          </a:ln>
        </p:spPr>
        <p:txBody>
          <a:bodyPr anchorCtr="0" anchor="t" bIns="0" lIns="0" spcFirstLastPara="1" rIns="0" wrap="square" tIns="11425">
            <a:spAutoFit/>
          </a:bodyPr>
          <a:lstStyle/>
          <a:p>
            <a:pPr indent="-295910" lvl="0" marL="447675" marR="880744"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Están situados entre los mayores, son pliegues  estrechos y de igual longitud, cubiertos de piel sin  vello.</a:t>
            </a:r>
            <a:endParaRPr b="0" i="0" sz="2750" u="none" cap="none" strike="noStrike">
              <a:solidFill>
                <a:schemeClr val="lt1"/>
              </a:solidFill>
              <a:latin typeface="Arial"/>
              <a:ea typeface="Arial"/>
              <a:cs typeface="Arial"/>
              <a:sym typeface="Arial"/>
            </a:endParaRPr>
          </a:p>
          <a:p>
            <a:pPr indent="-295910" lvl="0" marL="447675" marR="946785" rtl="0" algn="l">
              <a:lnSpc>
                <a:spcPct val="120600"/>
              </a:lnSpc>
              <a:spcBef>
                <a:spcPts val="128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aspectos lateral	y anterior de los labios están  pigmentados.</a:t>
            </a:r>
            <a:endParaRPr b="0" i="0" sz="2750" u="none" cap="none" strike="noStrike">
              <a:solidFill>
                <a:schemeClr val="lt1"/>
              </a:solidFill>
              <a:latin typeface="Arial"/>
              <a:ea typeface="Arial"/>
              <a:cs typeface="Arial"/>
              <a:sym typeface="Arial"/>
            </a:endParaRPr>
          </a:p>
          <a:p>
            <a:pPr indent="-295910" lvl="0" marL="447675" marR="624205" rtl="0" algn="l">
              <a:lnSpc>
                <a:spcPct val="1229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superficies mediales son similares a la mucosa  vaginal y son rosados y húmedos.</a:t>
            </a:r>
            <a:endParaRPr b="0" i="0" sz="2750" u="none" cap="none" strike="noStrike">
              <a:solidFill>
                <a:schemeClr val="lt1"/>
              </a:solidFill>
              <a:latin typeface="Arial"/>
              <a:ea typeface="Arial"/>
              <a:cs typeface="Arial"/>
              <a:sym typeface="Arial"/>
            </a:endParaRPr>
          </a:p>
          <a:p>
            <a:pPr indent="-295910" lvl="0" marL="447675" marR="43180" rtl="0" algn="l">
              <a:lnSpc>
                <a:spcPct val="121700"/>
              </a:lnSpc>
              <a:spcBef>
                <a:spcPts val="109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rica vascularización	da un color rojizo y permite una  notoria intumescencia (agrandamiento) d ellos labios  mayores con la estimulación	emocional y física.</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1"/>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21" name="Google Shape;221;p11"/>
          <p:cNvSpPr txBox="1"/>
          <p:nvPr/>
        </p:nvSpPr>
        <p:spPr>
          <a:xfrm>
            <a:off x="2536570" y="930338"/>
            <a:ext cx="7389495" cy="3392804"/>
          </a:xfrm>
          <a:prstGeom prst="rect">
            <a:avLst/>
          </a:prstGeom>
          <a:noFill/>
          <a:ln>
            <a:noFill/>
          </a:ln>
        </p:spPr>
        <p:txBody>
          <a:bodyPr anchorCtr="0" anchor="t" bIns="0" lIns="0" spcFirstLastPara="1" rIns="0" wrap="square" tIns="11425">
            <a:spAutoFit/>
          </a:bodyPr>
          <a:lstStyle/>
          <a:p>
            <a:pPr indent="-295910" lvl="0" marL="307975" marR="5080"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glándulas de los labios menores lubrican  la vulva.</a:t>
            </a:r>
            <a:endParaRPr b="0" i="0" sz="2750" u="none" cap="none" strike="noStrike">
              <a:solidFill>
                <a:schemeClr val="lt1"/>
              </a:solidFill>
              <a:latin typeface="Arial"/>
              <a:ea typeface="Arial"/>
              <a:cs typeface="Arial"/>
              <a:sym typeface="Arial"/>
            </a:endParaRPr>
          </a:p>
          <a:p>
            <a:pPr indent="-295910" lvl="0" marL="307975" marR="569595" rtl="0" algn="l">
              <a:lnSpc>
                <a:spcPct val="1229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rica inervación	hace que sean muy  sensibles, aumentando la función erótica.</a:t>
            </a:r>
            <a:endParaRPr b="0" i="0" sz="2750" u="none" cap="none" strike="noStrike">
              <a:solidFill>
                <a:schemeClr val="lt1"/>
              </a:solidFill>
              <a:latin typeface="Arial"/>
              <a:ea typeface="Arial"/>
              <a:cs typeface="Arial"/>
              <a:sym typeface="Arial"/>
            </a:endParaRPr>
          </a:p>
          <a:p>
            <a:pPr indent="-295910" lvl="0" marL="307975" marR="71120" rtl="0" algn="l">
              <a:lnSpc>
                <a:spcPct val="120600"/>
              </a:lnSpc>
              <a:spcBef>
                <a:spcPts val="120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espacio entre los labios menores se llama  Vestíbulo</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2"/>
          <p:cNvSpPr txBox="1"/>
          <p:nvPr>
            <p:ph type="title"/>
          </p:nvPr>
        </p:nvSpPr>
        <p:spPr>
          <a:xfrm>
            <a:off x="5057140" y="35877"/>
            <a:ext cx="261239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CLÍTORIS</a:t>
            </a:r>
            <a:endParaRPr/>
          </a:p>
        </p:txBody>
      </p:sp>
      <p:sp>
        <p:nvSpPr>
          <p:cNvPr id="227" name="Google Shape;227;p12"/>
          <p:cNvSpPr txBox="1"/>
          <p:nvPr/>
        </p:nvSpPr>
        <p:spPr>
          <a:xfrm>
            <a:off x="2272029" y="729742"/>
            <a:ext cx="7806690" cy="5586095"/>
          </a:xfrm>
          <a:prstGeom prst="rect">
            <a:avLst/>
          </a:prstGeom>
          <a:noFill/>
          <a:ln>
            <a:noFill/>
          </a:ln>
        </p:spPr>
        <p:txBody>
          <a:bodyPr anchorCtr="0" anchor="t" bIns="0" lIns="0" spcFirstLastPara="1" rIns="0" wrap="square" tIns="5075">
            <a:spAutoFit/>
          </a:bodyPr>
          <a:lstStyle/>
          <a:p>
            <a:pPr indent="-295275" lvl="0" marL="320675" marR="17780" rtl="0" algn="l">
              <a:lnSpc>
                <a:spcPct val="110800"/>
              </a:lnSpc>
              <a:spcBef>
                <a:spcPts val="0"/>
              </a:spcBef>
              <a:spcAft>
                <a:spcPts val="0"/>
              </a:spcAft>
              <a:buNone/>
            </a:pPr>
            <a:r>
              <a:rPr b="0" i="0" lang="en-US" sz="2450" u="none" cap="none" strike="noStrike">
                <a:solidFill>
                  <a:srgbClr val="A9ABED"/>
                </a:solidFill>
                <a:latin typeface="Lucida Sans"/>
                <a:ea typeface="Lucida Sans"/>
                <a:cs typeface="Lucida Sans"/>
                <a:sym typeface="Lucida Sans"/>
              </a:rPr>
              <a:t>▪</a:t>
            </a:r>
            <a:r>
              <a:rPr b="0" baseline="30000" i="0" lang="en-US" sz="2700" u="none" cap="none" strike="noStrike">
                <a:solidFill>
                  <a:srgbClr val="A9ABED"/>
                </a:solidFill>
                <a:latin typeface="Lucida Sans"/>
                <a:ea typeface="Lucida Sans"/>
                <a:cs typeface="Lucida Sans"/>
                <a:sym typeface="Lucida Sans"/>
              </a:rPr>
              <a:t>◤ </a:t>
            </a:r>
            <a:r>
              <a:rPr b="0" i="0" lang="en-US" sz="2750" u="none" cap="none" strike="noStrike">
                <a:solidFill>
                  <a:srgbClr val="FFFFFF"/>
                </a:solidFill>
                <a:latin typeface="Arial"/>
                <a:ea typeface="Arial"/>
                <a:cs typeface="Arial"/>
                <a:sym typeface="Arial"/>
              </a:rPr>
              <a:t>Es un órgano corto, cilíndrico	y eréctil situado  justo por debajo del arco del pubis; la porción  visible mide alrededor de 6 x 6 mm o menos en  estado de no excitación.</a:t>
            </a:r>
            <a:endParaRPr b="0" i="0" sz="2750" u="none" cap="none" strike="noStrike">
              <a:solidFill>
                <a:schemeClr val="lt1"/>
              </a:solidFill>
              <a:latin typeface="Arial"/>
              <a:ea typeface="Arial"/>
              <a:cs typeface="Arial"/>
              <a:sym typeface="Arial"/>
            </a:endParaRPr>
          </a:p>
          <a:p>
            <a:pPr indent="-295275" lvl="0" marL="320675" marR="285750"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punta del clítoris se denomina Glande y es  más sensible que el resto.</a:t>
            </a:r>
            <a:endParaRPr b="0" i="0" sz="2750" u="none" cap="none" strike="noStrike">
              <a:solidFill>
                <a:schemeClr val="lt1"/>
              </a:solidFill>
              <a:latin typeface="Arial"/>
              <a:ea typeface="Arial"/>
              <a:cs typeface="Arial"/>
              <a:sym typeface="Arial"/>
            </a:endParaRPr>
          </a:p>
          <a:p>
            <a:pPr indent="-295275" lvl="0" marL="320675" marR="647700" rtl="0" algn="l">
              <a:lnSpc>
                <a:spcPct val="1115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estado de excitación	el glande y la caña  aumentan de tamaño.</a:t>
            </a:r>
            <a:endParaRPr b="0" i="0" sz="2750" u="none" cap="none" strike="noStrike">
              <a:solidFill>
                <a:schemeClr val="lt1"/>
              </a:solidFill>
              <a:latin typeface="Arial"/>
              <a:ea typeface="Arial"/>
              <a:cs typeface="Arial"/>
              <a:sym typeface="Arial"/>
            </a:endParaRPr>
          </a:p>
          <a:p>
            <a:pPr indent="-295275" lvl="0" marL="320675" marR="135255" rtl="0" algn="l">
              <a:lnSpc>
                <a:spcPct val="112700"/>
              </a:lnSpc>
              <a:spcBef>
                <a:spcPts val="109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glándulas sebáceas del clítoris secretan el  Esmegma, una sustancia grasosa, de olor  particular que sirve como feromona.</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3"/>
          <p:cNvSpPr txBox="1"/>
          <p:nvPr/>
        </p:nvSpPr>
        <p:spPr>
          <a:xfrm>
            <a:off x="2099055" y="585185"/>
            <a:ext cx="8334375" cy="5835015"/>
          </a:xfrm>
          <a:prstGeom prst="rect">
            <a:avLst/>
          </a:prstGeom>
          <a:noFill/>
          <a:ln>
            <a:noFill/>
          </a:ln>
        </p:spPr>
        <p:txBody>
          <a:bodyPr anchorCtr="0" anchor="t" bIns="0" lIns="0" spcFirstLastPara="1" rIns="0" wrap="square" tIns="57775">
            <a:spAutoFit/>
          </a:bodyPr>
          <a:lstStyle/>
          <a:p>
            <a:pPr indent="0" lvl="0" marL="259715"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a:p>
            <a:pPr indent="-295910" lvl="0" marL="307975" marR="581025" rtl="0" algn="just">
              <a:lnSpc>
                <a:spcPct val="150181"/>
              </a:lnSpc>
              <a:spcBef>
                <a:spcPts val="1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Clítoris deriva de una palabra griega: Llave,  considerada la llave de la sexualidad femenina.</a:t>
            </a:r>
            <a:endParaRPr b="0" i="0" sz="2750" u="none" cap="none" strike="noStrike">
              <a:solidFill>
                <a:schemeClr val="lt1"/>
              </a:solidFill>
              <a:latin typeface="Arial"/>
              <a:ea typeface="Arial"/>
              <a:cs typeface="Arial"/>
              <a:sym typeface="Arial"/>
            </a:endParaRPr>
          </a:p>
          <a:p>
            <a:pPr indent="-295910" lvl="0" marL="307975" marR="130175" rtl="0" algn="just">
              <a:lnSpc>
                <a:spcPct val="122900"/>
              </a:lnSpc>
              <a:spcBef>
                <a:spcPts val="40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Su rica vascularización e inervación hacen que el  clítoris sea muy sensible a la temperatura, el tacto  y la presión.</a:t>
            </a:r>
            <a:endParaRPr b="0" i="0" sz="2750" u="none" cap="none" strike="noStrike">
              <a:solidFill>
                <a:schemeClr val="lt1"/>
              </a:solidFill>
              <a:latin typeface="Arial"/>
              <a:ea typeface="Arial"/>
              <a:cs typeface="Arial"/>
              <a:sym typeface="Arial"/>
            </a:endParaRPr>
          </a:p>
          <a:p>
            <a:pPr indent="-295910" lvl="0" marL="307975" marR="1026160" rtl="0" algn="just">
              <a:lnSpc>
                <a:spcPct val="120600"/>
              </a:lnSpc>
              <a:spcBef>
                <a:spcPts val="120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Su función principal es estimular y elevar los  niveles de tensión sexual.</a:t>
            </a:r>
            <a:endParaRPr b="0" i="0" sz="2750" u="none" cap="none" strike="noStrike">
              <a:solidFill>
                <a:schemeClr val="lt1"/>
              </a:solidFill>
              <a:latin typeface="Arial"/>
              <a:ea typeface="Arial"/>
              <a:cs typeface="Arial"/>
              <a:sym typeface="Arial"/>
            </a:endParaRPr>
          </a:p>
          <a:p>
            <a:pPr indent="-295910" lvl="0" marL="307975" marR="5080" rtl="0" algn="l">
              <a:lnSpc>
                <a:spcPct val="121700"/>
              </a:lnSpc>
              <a:spcBef>
                <a:spcPts val="116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PREPUCIO DEL CLÍTORIS: Cerca de la unión  anterior, los labios menores derecho e izquierdo se  separan en 2 porciones medial y lateral.</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4"/>
          <p:cNvSpPr txBox="1"/>
          <p:nvPr/>
        </p:nvSpPr>
        <p:spPr>
          <a:xfrm>
            <a:off x="2339339" y="601027"/>
            <a:ext cx="8114030" cy="5161280"/>
          </a:xfrm>
          <a:prstGeom prst="rect">
            <a:avLst/>
          </a:prstGeom>
          <a:noFill/>
          <a:ln>
            <a:noFill/>
          </a:ln>
        </p:spPr>
        <p:txBody>
          <a:bodyPr anchorCtr="0" anchor="t" bIns="0" lIns="0" spcFirstLastPara="1" rIns="0" wrap="square" tIns="12700">
            <a:spAutoFit/>
          </a:bodyPr>
          <a:lstStyle/>
          <a:p>
            <a:pPr indent="0" lvl="0" marL="12700" marR="0" rtl="0" algn="l">
              <a:lnSpc>
                <a:spcPct val="116944"/>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a:p>
            <a:pPr indent="-295910" lvl="0" marL="479425" marR="0" rtl="0" algn="l">
              <a:lnSpc>
                <a:spcPct val="117999"/>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porciones laterales se unen por encima del</a:t>
            </a:r>
            <a:endParaRPr b="0" i="0" sz="2750" u="none" cap="none" strike="noStrike">
              <a:solidFill>
                <a:schemeClr val="lt1"/>
              </a:solidFill>
              <a:latin typeface="Arial"/>
              <a:ea typeface="Arial"/>
              <a:cs typeface="Arial"/>
              <a:sym typeface="Arial"/>
            </a:endParaRPr>
          </a:p>
          <a:p>
            <a:pPr indent="0" lvl="0" marL="479425" marR="0" rtl="0" algn="l">
              <a:lnSpc>
                <a:spcPct val="100000"/>
              </a:lnSpc>
              <a:spcBef>
                <a:spcPts val="80"/>
              </a:spcBef>
              <a:spcAft>
                <a:spcPts val="0"/>
              </a:spcAft>
              <a:buNone/>
            </a:pPr>
            <a:r>
              <a:rPr b="0" i="0" lang="en-US" sz="2750" u="none" cap="none" strike="noStrike">
                <a:solidFill>
                  <a:srgbClr val="FFFFFF"/>
                </a:solidFill>
                <a:latin typeface="Arial"/>
                <a:ea typeface="Arial"/>
                <a:cs typeface="Arial"/>
                <a:sym typeface="Arial"/>
              </a:rPr>
              <a:t>clítoris para formar el Prepucio, que es una</a:t>
            </a:r>
            <a:endParaRPr b="0" i="0" sz="2750" u="none" cap="none" strike="noStrike">
              <a:solidFill>
                <a:schemeClr val="lt1"/>
              </a:solidFill>
              <a:latin typeface="Arial"/>
              <a:ea typeface="Arial"/>
              <a:cs typeface="Arial"/>
              <a:sym typeface="Arial"/>
            </a:endParaRPr>
          </a:p>
          <a:p>
            <a:pPr indent="0" lvl="0" marL="479425" marR="130175" rtl="0" algn="l">
              <a:lnSpc>
                <a:spcPct val="111500"/>
              </a:lnSpc>
              <a:spcBef>
                <a:spcPts val="0"/>
              </a:spcBef>
              <a:spcAft>
                <a:spcPts val="0"/>
              </a:spcAft>
              <a:buNone/>
            </a:pPr>
            <a:r>
              <a:rPr b="0" i="0" lang="en-US" sz="2750" u="none" cap="none" strike="noStrike">
                <a:solidFill>
                  <a:srgbClr val="FFFFFF"/>
                </a:solidFill>
                <a:latin typeface="Arial"/>
                <a:ea typeface="Arial"/>
                <a:cs typeface="Arial"/>
                <a:sym typeface="Arial"/>
              </a:rPr>
              <a:t>estructura en forma de capuchón; las porciones  mediales se unen por debajo del clítoris para  formar el frenillo.</a:t>
            </a:r>
            <a:endParaRPr b="0" i="0" sz="2750" u="none" cap="none" strike="noStrike">
              <a:solidFill>
                <a:schemeClr val="lt1"/>
              </a:solidFill>
              <a:latin typeface="Arial"/>
              <a:ea typeface="Arial"/>
              <a:cs typeface="Arial"/>
              <a:sym typeface="Arial"/>
            </a:endParaRPr>
          </a:p>
          <a:p>
            <a:pPr indent="-295910" lvl="0" marL="479425" marR="215265"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A veces el prepucio cubre el clítoris,	viéndose  como un orificio y se toma erróneamente como  el meato uretral.</a:t>
            </a:r>
            <a:endParaRPr b="0" i="0" sz="2750" u="none" cap="none" strike="noStrike">
              <a:solidFill>
                <a:schemeClr val="lt1"/>
              </a:solidFill>
              <a:latin typeface="Arial"/>
              <a:ea typeface="Arial"/>
              <a:cs typeface="Arial"/>
              <a:sym typeface="Arial"/>
            </a:endParaRPr>
          </a:p>
          <a:p>
            <a:pPr indent="-295910" lvl="0" marL="479425" marR="5080" rtl="0" algn="l">
              <a:lnSpc>
                <a:spcPct val="1116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intentos por insertar una sonda en esta área  sensible causa molestias	considerables.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5"/>
          <p:cNvSpPr txBox="1"/>
          <p:nvPr>
            <p:ph type="title"/>
          </p:nvPr>
        </p:nvSpPr>
        <p:spPr>
          <a:xfrm>
            <a:off x="4851400" y="0"/>
            <a:ext cx="316738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VESTÍBULO</a:t>
            </a:r>
            <a:endParaRPr/>
          </a:p>
        </p:txBody>
      </p:sp>
      <p:sp>
        <p:nvSpPr>
          <p:cNvPr id="243" name="Google Shape;243;p15"/>
          <p:cNvSpPr txBox="1"/>
          <p:nvPr/>
        </p:nvSpPr>
        <p:spPr>
          <a:xfrm>
            <a:off x="2332989" y="442422"/>
            <a:ext cx="8121015" cy="5948045"/>
          </a:xfrm>
          <a:prstGeom prst="rect">
            <a:avLst/>
          </a:prstGeom>
          <a:noFill/>
          <a:ln>
            <a:noFill/>
          </a:ln>
        </p:spPr>
        <p:txBody>
          <a:bodyPr anchorCtr="0" anchor="t" bIns="0" lIns="0" spcFirstLastPara="1" rIns="0" wrap="square" tIns="11425">
            <a:spAutoFit/>
          </a:bodyPr>
          <a:lstStyle/>
          <a:p>
            <a:pPr indent="-362585" lvl="0" marL="387350" marR="811530" rtl="0" algn="l">
              <a:lnSpc>
                <a:spcPct val="122900"/>
              </a:lnSpc>
              <a:spcBef>
                <a:spcPts val="0"/>
              </a:spcBef>
              <a:spcAft>
                <a:spcPts val="0"/>
              </a:spcAft>
              <a:buNone/>
            </a:pPr>
            <a:r>
              <a:rPr b="0" baseline="30000" i="0" lang="en-US" sz="2700" u="none" cap="none" strike="noStrike">
                <a:solidFill>
                  <a:srgbClr val="A9ABED"/>
                </a:solidFill>
                <a:latin typeface="Lucida Sans"/>
                <a:ea typeface="Lucida Sans"/>
                <a:cs typeface="Lucida Sans"/>
                <a:sym typeface="Lucida Sans"/>
              </a:rPr>
              <a:t>◤</a:t>
            </a:r>
            <a:r>
              <a:rPr b="0" i="0" lang="en-US" sz="2450" u="none" cap="none" strike="noStrike">
                <a:solidFill>
                  <a:srgbClr val="A9ABED"/>
                </a:solidFill>
                <a:latin typeface="Lucida Sans"/>
                <a:ea typeface="Lucida Sans"/>
                <a:cs typeface="Lucida Sans"/>
                <a:sym typeface="Lucida Sans"/>
              </a:rPr>
              <a:t>▪ </a:t>
            </a:r>
            <a:r>
              <a:rPr b="0" i="0" lang="en-US" sz="2750" u="none" cap="none" strike="noStrike">
                <a:solidFill>
                  <a:srgbClr val="FFFFFF"/>
                </a:solidFill>
                <a:latin typeface="Arial"/>
                <a:ea typeface="Arial"/>
                <a:cs typeface="Arial"/>
                <a:sym typeface="Arial"/>
              </a:rPr>
              <a:t>Es un área ovalada formada entre los labios  menores, el clítoris	y la horquilla.</a:t>
            </a:r>
            <a:endParaRPr b="0" i="0" sz="2750" u="none" cap="none" strike="noStrike">
              <a:solidFill>
                <a:schemeClr val="lt1"/>
              </a:solidFill>
              <a:latin typeface="Arial"/>
              <a:ea typeface="Arial"/>
              <a:cs typeface="Arial"/>
              <a:sym typeface="Arial"/>
            </a:endParaRPr>
          </a:p>
          <a:p>
            <a:pPr indent="-286385" lvl="0" marL="387350" marR="17780" rtl="0" algn="l">
              <a:lnSpc>
                <a:spcPct val="122300"/>
              </a:lnSpc>
              <a:spcBef>
                <a:spcPts val="107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Contiene los orificios de la uretra, las glándulas  para uretrales (glándulas vestibulares menores o  de Skene), la vagina y las glándulas para  vaginales (vestibulares mayores, vulvovaginales  o de Bartholin).</a:t>
            </a:r>
            <a:endParaRPr b="0" i="0" sz="2750" u="none" cap="none" strike="noStrike">
              <a:solidFill>
                <a:schemeClr val="lt1"/>
              </a:solidFill>
              <a:latin typeface="Arial"/>
              <a:ea typeface="Arial"/>
              <a:cs typeface="Arial"/>
              <a:sym typeface="Arial"/>
            </a:endParaRPr>
          </a:p>
          <a:p>
            <a:pPr indent="-286385" lvl="0" marL="387350" marR="27305" rtl="0" algn="l">
              <a:lnSpc>
                <a:spcPct val="122100"/>
              </a:lnSpc>
              <a:spcBef>
                <a:spcPts val="115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superficie delgada, casi mucosa, del vestíbulo  se irrita con facilidad	con sustancias químicas  (jabones, desodorantes, sales) el calor, el flujo y  la fricción.</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6"/>
          <p:cNvSpPr txBox="1"/>
          <p:nvPr/>
        </p:nvSpPr>
        <p:spPr>
          <a:xfrm>
            <a:off x="2317114" y="564134"/>
            <a:ext cx="8182609" cy="5300345"/>
          </a:xfrm>
          <a:prstGeom prst="rect">
            <a:avLst/>
          </a:prstGeom>
          <a:noFill/>
          <a:ln>
            <a:noFill/>
          </a:ln>
        </p:spPr>
        <p:txBody>
          <a:bodyPr anchorCtr="0" anchor="t" bIns="0" lIns="0" spcFirstLastPara="1" rIns="0" wrap="square" tIns="5075">
            <a:spAutoFit/>
          </a:bodyPr>
          <a:lstStyle/>
          <a:p>
            <a:pPr indent="-524510" lvl="0" marL="561975" marR="305435" rtl="0" algn="l">
              <a:lnSpc>
                <a:spcPct val="110900"/>
              </a:lnSpc>
              <a:spcBef>
                <a:spcPts val="0"/>
              </a:spcBef>
              <a:spcAft>
                <a:spcPts val="0"/>
              </a:spcAft>
              <a:buNone/>
            </a:pPr>
            <a:r>
              <a:rPr b="0" baseline="30000" i="0" lang="en-US" sz="2700" u="none" cap="none" strike="noStrike">
                <a:solidFill>
                  <a:srgbClr val="A9ABED"/>
                </a:solidFill>
                <a:latin typeface="Lucida Sans"/>
                <a:ea typeface="Lucida Sans"/>
                <a:cs typeface="Lucida Sans"/>
                <a:sym typeface="Lucida Sans"/>
              </a:rPr>
              <a:t>◤ </a:t>
            </a:r>
            <a:r>
              <a:rPr b="0" i="0" lang="en-US" sz="2450" u="none" cap="none" strike="noStrike">
                <a:solidFill>
                  <a:srgbClr val="A9ABED"/>
                </a:solidFill>
                <a:latin typeface="Lucida Sans"/>
                <a:ea typeface="Lucida Sans"/>
                <a:cs typeface="Lucida Sans"/>
                <a:sym typeface="Lucida Sans"/>
              </a:rPr>
              <a:t>▪ </a:t>
            </a:r>
            <a:r>
              <a:rPr b="0" i="0" lang="en-US" sz="2750" u="none" cap="none" strike="noStrike">
                <a:solidFill>
                  <a:srgbClr val="FFFFFF"/>
                </a:solidFill>
                <a:latin typeface="Arial"/>
                <a:ea typeface="Arial"/>
                <a:cs typeface="Arial"/>
                <a:sym typeface="Arial"/>
              </a:rPr>
              <a:t>El meato es un orificio redondo rosado o rojizo  que varía de forma y que con frecuencia tiene  márgenes ligeramente fruncidos. El meato  marca la parte distal de la uretra. Situado a  unos 2,5 cm por debajo del clítoris.</a:t>
            </a:r>
            <a:endParaRPr b="0" i="0" sz="2750" u="none" cap="none" strike="noStrike">
              <a:solidFill>
                <a:schemeClr val="lt1"/>
              </a:solidFill>
              <a:latin typeface="Arial"/>
              <a:ea typeface="Arial"/>
              <a:cs typeface="Arial"/>
              <a:sym typeface="Arial"/>
            </a:endParaRPr>
          </a:p>
          <a:p>
            <a:pPr indent="-285750" lvl="0" marL="561975" marR="30480" rtl="0" algn="l">
              <a:lnSpc>
                <a:spcPct val="112000"/>
              </a:lnSpc>
              <a:spcBef>
                <a:spcPts val="111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glándulas vestibulares menores (para  uretrales o de Skene) son estructuras tubulares  cortas situadas en posición posterolateral justo  por dentro del meato uretral. Estas glándulas no  son visibles, producen pequeña cantidad de  moco(lubricante)</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7"/>
          <p:cNvSpPr txBox="1"/>
          <p:nvPr/>
        </p:nvSpPr>
        <p:spPr>
          <a:xfrm>
            <a:off x="2317114" y="62484"/>
            <a:ext cx="8542020" cy="6521450"/>
          </a:xfrm>
          <a:prstGeom prst="rect">
            <a:avLst/>
          </a:prstGeom>
          <a:noFill/>
          <a:ln>
            <a:noFill/>
          </a:ln>
        </p:spPr>
        <p:txBody>
          <a:bodyPr anchorCtr="0" anchor="t" bIns="0" lIns="0" spcFirstLastPara="1" rIns="0" wrap="square" tIns="60325">
            <a:spAutoFit/>
          </a:bodyPr>
          <a:lstStyle/>
          <a:p>
            <a:pPr indent="-295910" lvl="0" marL="342900" marR="0" rtl="0" algn="l">
              <a:lnSpc>
                <a:spcPct val="1000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himen es un pliegue parcial, rara vez completo,</a:t>
            </a:r>
            <a:endParaRPr b="0" i="0" sz="2750" u="none" cap="none" strike="noStrike">
              <a:solidFill>
                <a:schemeClr val="lt1"/>
              </a:solidFill>
              <a:latin typeface="Arial"/>
              <a:ea typeface="Arial"/>
              <a:cs typeface="Arial"/>
              <a:sym typeface="Arial"/>
            </a:endParaRPr>
          </a:p>
          <a:p>
            <a:pPr indent="0" lvl="0" marL="38100" marR="0" rtl="0" algn="l">
              <a:lnSpc>
                <a:spcPct val="100000"/>
              </a:lnSpc>
              <a:spcBef>
                <a:spcPts val="380"/>
              </a:spcBef>
              <a:spcAft>
                <a:spcPts val="0"/>
              </a:spcAft>
              <a:buNone/>
            </a:pPr>
            <a:r>
              <a:rPr b="0" baseline="30000" i="0" lang="en-US" sz="2700" u="none" cap="none" strike="noStrike">
                <a:solidFill>
                  <a:srgbClr val="A9ABED"/>
                </a:solidFill>
                <a:latin typeface="Lucida Sans"/>
                <a:ea typeface="Lucida Sans"/>
                <a:cs typeface="Lucida Sans"/>
                <a:sym typeface="Lucida Sans"/>
              </a:rPr>
              <a:t>◤ </a:t>
            </a:r>
            <a:r>
              <a:rPr b="0" i="0" lang="en-US" sz="2750" u="none" cap="none" strike="noStrike">
                <a:solidFill>
                  <a:srgbClr val="FFFFFF"/>
                </a:solidFill>
                <a:latin typeface="Arial"/>
                <a:ea typeface="Arial"/>
                <a:cs typeface="Arial"/>
                <a:sym typeface="Arial"/>
              </a:rPr>
              <a:t>elástico	pero firme y cubierto de mucosa, localizado</a:t>
            </a:r>
            <a:endParaRPr b="0" i="0" sz="2750" u="none" cap="none" strike="noStrike">
              <a:solidFill>
                <a:schemeClr val="lt1"/>
              </a:solidFill>
              <a:latin typeface="Arial"/>
              <a:ea typeface="Arial"/>
              <a:cs typeface="Arial"/>
              <a:sym typeface="Arial"/>
            </a:endParaRPr>
          </a:p>
          <a:p>
            <a:pPr indent="0" lvl="0" marL="342900" marR="0" rtl="0" algn="l">
              <a:lnSpc>
                <a:spcPct val="100000"/>
              </a:lnSpc>
              <a:spcBef>
                <a:spcPts val="830"/>
              </a:spcBef>
              <a:spcAft>
                <a:spcPts val="0"/>
              </a:spcAft>
              <a:buNone/>
            </a:pPr>
            <a:r>
              <a:rPr b="0" i="0" lang="en-US" sz="2750" u="none" cap="none" strike="noStrike">
                <a:solidFill>
                  <a:srgbClr val="FFFFFF"/>
                </a:solidFill>
                <a:latin typeface="Arial"/>
                <a:ea typeface="Arial"/>
                <a:cs typeface="Arial"/>
                <a:sym typeface="Arial"/>
              </a:rPr>
              <a:t>alrededor del introito de la vagina.</a:t>
            </a:r>
            <a:endParaRPr b="0" i="0" sz="2750" u="none" cap="none" strike="noStrike">
              <a:solidFill>
                <a:schemeClr val="lt1"/>
              </a:solidFill>
              <a:latin typeface="Arial"/>
              <a:ea typeface="Arial"/>
              <a:cs typeface="Arial"/>
              <a:sym typeface="Arial"/>
            </a:endParaRPr>
          </a:p>
          <a:p>
            <a:pPr indent="-295910" lvl="0" marL="342900" marR="416559" rtl="0" algn="l">
              <a:lnSpc>
                <a:spcPct val="122900"/>
              </a:lnSpc>
              <a:spcBef>
                <a:spcPts val="105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mujeres vírgenes el himen puede ser un  impedimento para el examen vaginal,	la inserción  de tampones o coito.</a:t>
            </a:r>
            <a:endParaRPr b="0" i="0" sz="2750" u="none" cap="none" strike="noStrike">
              <a:solidFill>
                <a:schemeClr val="lt1"/>
              </a:solidFill>
              <a:latin typeface="Arial"/>
              <a:ea typeface="Arial"/>
              <a:cs typeface="Arial"/>
              <a:sym typeface="Arial"/>
            </a:endParaRPr>
          </a:p>
          <a:p>
            <a:pPr indent="-295910" lvl="0" marL="342900" marR="236854" rtl="0" algn="l">
              <a:lnSpc>
                <a:spcPct val="120600"/>
              </a:lnSpc>
              <a:spcBef>
                <a:spcPts val="120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himen puede ser elástico y permitir la distensión  o puede desgarrarse con facilidad.</a:t>
            </a:r>
            <a:endParaRPr b="0" i="0" sz="2750" u="none" cap="none" strike="noStrike">
              <a:solidFill>
                <a:schemeClr val="lt1"/>
              </a:solidFill>
              <a:latin typeface="Arial"/>
              <a:ea typeface="Arial"/>
              <a:cs typeface="Arial"/>
              <a:sym typeface="Arial"/>
            </a:endParaRPr>
          </a:p>
          <a:p>
            <a:pPr indent="-295910" lvl="0" marL="342900" marR="30480" rtl="0" algn="l">
              <a:lnSpc>
                <a:spcPct val="122100"/>
              </a:lnSpc>
              <a:spcBef>
                <a:spcPts val="115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glándulas vestibulares mayores (vulvovaginales  o de Bartholin) son 2 estructuras compuestas  situadas en la base de los labios mayores, a cada  lado del orificio vaginal.</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157" name="Google Shape;157;p2"/>
          <p:cNvSpPr txBox="1"/>
          <p:nvPr>
            <p:ph type="title"/>
          </p:nvPr>
        </p:nvSpPr>
        <p:spPr>
          <a:xfrm>
            <a:off x="2288539" y="69151"/>
            <a:ext cx="7612380" cy="75819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Clr>
                <a:schemeClr val="lt2"/>
              </a:buClr>
              <a:buSzPts val="4800"/>
              <a:buFont typeface="Century Gothic"/>
              <a:buNone/>
            </a:pPr>
            <a:r>
              <a:rPr lang="en-US" sz="4800"/>
              <a:t>SISTEMA REPRODUCTOR</a:t>
            </a:r>
            <a:endParaRPr sz="4800"/>
          </a:p>
        </p:txBody>
      </p:sp>
      <p:sp>
        <p:nvSpPr>
          <p:cNvPr id="158" name="Google Shape;158;p2"/>
          <p:cNvSpPr txBox="1"/>
          <p:nvPr/>
        </p:nvSpPr>
        <p:spPr>
          <a:xfrm>
            <a:off x="2288550" y="930200"/>
            <a:ext cx="8925900" cy="5257800"/>
          </a:xfrm>
          <a:prstGeom prst="rect">
            <a:avLst/>
          </a:prstGeom>
          <a:noFill/>
          <a:ln>
            <a:noFill/>
          </a:ln>
        </p:spPr>
        <p:txBody>
          <a:bodyPr anchorCtr="0" anchor="t" bIns="0" lIns="0" spcFirstLastPara="1" rIns="0" wrap="square" tIns="16500">
            <a:spAutoFit/>
          </a:bodyPr>
          <a:lstStyle/>
          <a:p>
            <a:pPr indent="0" lvl="0" marL="546100" marR="0" rtl="0" algn="l">
              <a:lnSpc>
                <a:spcPct val="100000"/>
              </a:lnSpc>
              <a:spcBef>
                <a:spcPts val="0"/>
              </a:spcBef>
              <a:spcAft>
                <a:spcPts val="0"/>
              </a:spcAft>
              <a:buNone/>
            </a:pPr>
            <a:r>
              <a:rPr b="0" i="1" lang="en-US" sz="4850" u="none" cap="none" strike="noStrike">
                <a:solidFill>
                  <a:srgbClr val="FFFFFF"/>
                </a:solidFill>
                <a:latin typeface="Arial"/>
                <a:ea typeface="Arial"/>
                <a:cs typeface="Arial"/>
                <a:sym typeface="Arial"/>
              </a:rPr>
              <a:t>REPRODUCTOR	FEMENINO</a:t>
            </a:r>
            <a:endParaRPr b="0" i="0" sz="4850" u="none" cap="none" strike="noStrike">
              <a:solidFill>
                <a:schemeClr val="lt1"/>
              </a:solidFill>
              <a:latin typeface="Arial"/>
              <a:ea typeface="Arial"/>
              <a:cs typeface="Arial"/>
              <a:sym typeface="Arial"/>
            </a:endParaRPr>
          </a:p>
          <a:p>
            <a:pPr indent="-295275" lvl="0" marL="307975" marR="492759" rtl="0" algn="l">
              <a:lnSpc>
                <a:spcPct val="122900"/>
              </a:lnSpc>
              <a:spcBef>
                <a:spcPts val="2280"/>
              </a:spcBef>
              <a:spcAft>
                <a:spcPts val="0"/>
              </a:spcAft>
              <a:buClr>
                <a:srgbClr val="A9ABED"/>
              </a:buClr>
              <a:buSzPts val="2450"/>
              <a:buFont typeface="Lucida Sans"/>
              <a:buChar char="▪"/>
            </a:pPr>
            <a:r>
              <a:rPr b="0" i="0" lang="en-US" sz="2750" u="none" cap="none" strike="noStrike">
                <a:solidFill>
                  <a:schemeClr val="dk1"/>
                </a:solidFill>
                <a:latin typeface="Arial"/>
                <a:ea typeface="Arial"/>
                <a:cs typeface="Arial"/>
                <a:sym typeface="Arial"/>
              </a:rPr>
              <a:t>El sistema reproductor femenino consta de órganos  internos, localizados en la cavidad pélvica	y  soportados por el suelo pélvico y genitales		externos,  situados en el perineo.</a:t>
            </a:r>
            <a:endParaRPr b="0" i="0" sz="2750" u="none" cap="none" strike="noStrike">
              <a:solidFill>
                <a:schemeClr val="dk1"/>
              </a:solidFill>
              <a:latin typeface="Arial"/>
              <a:ea typeface="Arial"/>
              <a:cs typeface="Arial"/>
              <a:sym typeface="Arial"/>
            </a:endParaRPr>
          </a:p>
          <a:p>
            <a:pPr indent="-295275" lvl="0" marL="307975" marR="112395" rtl="0" algn="l">
              <a:lnSpc>
                <a:spcPct val="122100"/>
              </a:lnSpc>
              <a:spcBef>
                <a:spcPts val="1150"/>
              </a:spcBef>
              <a:spcAft>
                <a:spcPts val="0"/>
              </a:spcAft>
              <a:buClr>
                <a:srgbClr val="A9ABED"/>
              </a:buClr>
              <a:buSzPts val="2450"/>
              <a:buFont typeface="Lucida Sans"/>
              <a:buChar char="▪"/>
            </a:pPr>
            <a:r>
              <a:rPr b="0" i="0" lang="en-US" sz="2750" u="none" cap="none" strike="noStrike">
                <a:solidFill>
                  <a:schemeClr val="dk1"/>
                </a:solidFill>
                <a:latin typeface="Arial"/>
                <a:ea typeface="Arial"/>
                <a:cs typeface="Arial"/>
                <a:sym typeface="Arial"/>
              </a:rPr>
              <a:t>Las estructuras reproductoras femeninas primarias y  secundarias se desarrollan	y maduran en respuesta a  los estrógenos y la progesterona comenzando en la  vida fetal y durante la pubertad y la edad reproductora.</a:t>
            </a:r>
            <a:endParaRPr b="0" i="0" sz="275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8"/>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59" name="Google Shape;259;p18"/>
          <p:cNvSpPr txBox="1"/>
          <p:nvPr/>
        </p:nvSpPr>
        <p:spPr>
          <a:xfrm>
            <a:off x="2686430" y="111378"/>
            <a:ext cx="7619365" cy="6196965"/>
          </a:xfrm>
          <a:prstGeom prst="rect">
            <a:avLst/>
          </a:prstGeom>
          <a:noFill/>
          <a:ln>
            <a:noFill/>
          </a:ln>
        </p:spPr>
        <p:txBody>
          <a:bodyPr anchorCtr="0" anchor="t" bIns="0" lIns="0" spcFirstLastPara="1" rIns="0" wrap="square" tIns="6975">
            <a:spAutoFit/>
          </a:bodyPr>
          <a:lstStyle/>
          <a:p>
            <a:pPr indent="-295910" lvl="0" marL="307975" marR="491490" rtl="0" algn="l">
              <a:lnSpc>
                <a:spcPct val="1104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glándula drena su contenido a través de  varios conductos, cada uno de los cuales  mide alrededor de 1,5 cm.</a:t>
            </a:r>
            <a:endParaRPr b="0" i="0" sz="2750" u="none" cap="none" strike="noStrike">
              <a:solidFill>
                <a:schemeClr val="lt1"/>
              </a:solidFill>
              <a:latin typeface="Arial"/>
              <a:ea typeface="Arial"/>
              <a:cs typeface="Arial"/>
              <a:sym typeface="Arial"/>
            </a:endParaRPr>
          </a:p>
          <a:p>
            <a:pPr indent="-295910" lvl="0" marL="307975" marR="49530"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Estos se abren en el surco que queda entre el  himen y los labios menores.</a:t>
            </a:r>
            <a:endParaRPr b="0" i="0" sz="2750" u="none" cap="none" strike="noStrike">
              <a:solidFill>
                <a:schemeClr val="lt1"/>
              </a:solidFill>
              <a:latin typeface="Arial"/>
              <a:ea typeface="Arial"/>
              <a:cs typeface="Arial"/>
              <a:sym typeface="Arial"/>
            </a:endParaRPr>
          </a:p>
          <a:p>
            <a:pPr indent="-295910" lvl="0" marL="307975" marR="282575" rtl="0" algn="l">
              <a:lnSpc>
                <a:spcPct val="113799"/>
              </a:lnSpc>
              <a:spcBef>
                <a:spcPts val="105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orificios de los conductos no son visibles  ni palpables.</a:t>
            </a:r>
            <a:endParaRPr b="0" i="0" sz="2750" u="none" cap="none" strike="noStrike">
              <a:solidFill>
                <a:schemeClr val="lt1"/>
              </a:solidFill>
              <a:latin typeface="Arial"/>
              <a:ea typeface="Arial"/>
              <a:cs typeface="Arial"/>
              <a:sym typeface="Arial"/>
            </a:endParaRPr>
          </a:p>
          <a:p>
            <a:pPr indent="-295910" lvl="0" marL="307975" marR="81280"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glándula secreta una pequeña cantidad de  moco claro, viscoso en espiral durante el  coito.</a:t>
            </a:r>
            <a:endParaRPr b="0" i="0" sz="2750" u="none" cap="none" strike="noStrike">
              <a:solidFill>
                <a:schemeClr val="lt1"/>
              </a:solidFill>
              <a:latin typeface="Arial"/>
              <a:ea typeface="Arial"/>
              <a:cs typeface="Arial"/>
              <a:sym typeface="Arial"/>
            </a:endParaRPr>
          </a:p>
          <a:p>
            <a:pPr indent="-295910" lvl="0" marL="307975" marR="5080" rtl="0" algn="l">
              <a:lnSpc>
                <a:spcPct val="1115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Ph alcalino de este moco sirve de soporte a  los espermatozoides.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9"/>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65" name="Google Shape;265;p19"/>
          <p:cNvSpPr txBox="1"/>
          <p:nvPr>
            <p:ph type="title"/>
          </p:nvPr>
        </p:nvSpPr>
        <p:spPr>
          <a:xfrm>
            <a:off x="4851019" y="142874"/>
            <a:ext cx="327787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HORQUILLA</a:t>
            </a:r>
            <a:endParaRPr/>
          </a:p>
        </p:txBody>
      </p:sp>
      <p:sp>
        <p:nvSpPr>
          <p:cNvPr id="266" name="Google Shape;266;p19"/>
          <p:cNvSpPr txBox="1"/>
          <p:nvPr/>
        </p:nvSpPr>
        <p:spPr>
          <a:xfrm>
            <a:off x="1745995" y="1237678"/>
            <a:ext cx="8878570" cy="4384675"/>
          </a:xfrm>
          <a:prstGeom prst="rect">
            <a:avLst/>
          </a:prstGeom>
          <a:noFill/>
          <a:ln>
            <a:noFill/>
          </a:ln>
        </p:spPr>
        <p:txBody>
          <a:bodyPr anchorCtr="0" anchor="t" bIns="0" lIns="0" spcFirstLastPara="1" rIns="0" wrap="square" tIns="11425">
            <a:spAutoFit/>
          </a:bodyPr>
          <a:lstStyle/>
          <a:p>
            <a:pPr indent="-295910" lvl="0" marL="307975" marR="5080"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 un pliegue de tejido delgado, plano, transverso	que  se forma donde los labios mayores y menores se  unen en la línea media por debajo del orificio vaginal.</a:t>
            </a:r>
            <a:endParaRPr b="0" i="0" sz="2750" u="none" cap="none" strike="noStrike">
              <a:solidFill>
                <a:schemeClr val="lt1"/>
              </a:solidFill>
              <a:latin typeface="Arial"/>
              <a:ea typeface="Arial"/>
              <a:cs typeface="Arial"/>
              <a:sym typeface="Arial"/>
            </a:endParaRPr>
          </a:p>
          <a:p>
            <a:pPr indent="-267335" lvl="1" marL="3348990" marR="0" rtl="0" algn="l">
              <a:lnSpc>
                <a:spcPct val="100000"/>
              </a:lnSpc>
              <a:spcBef>
                <a:spcPts val="2035"/>
              </a:spcBef>
              <a:spcAft>
                <a:spcPts val="0"/>
              </a:spcAft>
              <a:buClr>
                <a:srgbClr val="A9ABED"/>
              </a:buClr>
              <a:buSzPts val="3850"/>
              <a:buFont typeface="Lucida Sans"/>
              <a:buChar char="▪"/>
            </a:pPr>
            <a:r>
              <a:rPr b="0" i="1" lang="en-US" sz="4400" u="none" cap="none" strike="noStrike">
                <a:solidFill>
                  <a:srgbClr val="FFFFFF"/>
                </a:solidFill>
                <a:latin typeface="Arial"/>
                <a:ea typeface="Arial"/>
                <a:cs typeface="Arial"/>
                <a:sym typeface="Arial"/>
              </a:rPr>
              <a:t>PERINEO</a:t>
            </a:r>
            <a:endParaRPr b="0" i="0" sz="4400" u="none" cap="none" strike="noStrike">
              <a:solidFill>
                <a:schemeClr val="lt1"/>
              </a:solidFill>
              <a:latin typeface="Arial"/>
              <a:ea typeface="Arial"/>
              <a:cs typeface="Arial"/>
              <a:sym typeface="Arial"/>
            </a:endParaRPr>
          </a:p>
          <a:p>
            <a:pPr indent="-295910" lvl="0" marL="307975" marR="753110" rtl="0" algn="l">
              <a:lnSpc>
                <a:spcPct val="120600"/>
              </a:lnSpc>
              <a:spcBef>
                <a:spcPts val="13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 el área muscular cubierta de la piel que queda  entre el introito vaginal y el ano.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226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Forma la base del cuerpo perineal.</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0"/>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72" name="Google Shape;272;p20"/>
          <p:cNvSpPr txBox="1"/>
          <p:nvPr>
            <p:ph type="title"/>
          </p:nvPr>
        </p:nvSpPr>
        <p:spPr>
          <a:xfrm>
            <a:off x="2892170" y="49911"/>
            <a:ext cx="7196455"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ESTRUCTURAS INTERNAS</a:t>
            </a:r>
            <a:endParaRPr/>
          </a:p>
        </p:txBody>
      </p:sp>
      <p:sp>
        <p:nvSpPr>
          <p:cNvPr id="273" name="Google Shape;273;p20"/>
          <p:cNvSpPr txBox="1"/>
          <p:nvPr/>
        </p:nvSpPr>
        <p:spPr>
          <a:xfrm>
            <a:off x="2297683" y="1199114"/>
            <a:ext cx="7729220" cy="4852670"/>
          </a:xfrm>
          <a:prstGeom prst="rect">
            <a:avLst/>
          </a:prstGeom>
          <a:noFill/>
          <a:ln>
            <a:noFill/>
          </a:ln>
        </p:spPr>
        <p:txBody>
          <a:bodyPr anchorCtr="0" anchor="t" bIns="0" lIns="0" spcFirstLastPara="1" rIns="0" wrap="square" tIns="12700">
            <a:spAutoFit/>
          </a:bodyPr>
          <a:lstStyle/>
          <a:p>
            <a:pPr indent="-295910" lvl="0" marL="307975" marR="5080"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órganos internos de la reproducción se  discuten en el orden que refleja el recorrido del  óvulo.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225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órganos internos incluyen:</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73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Ovarios</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80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Trompas Uterinas o de Falopio.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7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Útero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81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Vagina</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1"/>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grpSp>
        <p:nvGrpSpPr>
          <p:cNvPr id="279" name="Google Shape;279;p21"/>
          <p:cNvGrpSpPr/>
          <p:nvPr/>
        </p:nvGrpSpPr>
        <p:grpSpPr>
          <a:xfrm>
            <a:off x="1028700" y="1371600"/>
            <a:ext cx="10258425" cy="4333875"/>
            <a:chOff x="1028700" y="1371600"/>
            <a:chExt cx="10258425" cy="4333875"/>
          </a:xfrm>
        </p:grpSpPr>
        <p:pic>
          <p:nvPicPr>
            <p:cNvPr id="280" name="Google Shape;280;p21"/>
            <p:cNvPicPr preferRelativeResize="0"/>
            <p:nvPr/>
          </p:nvPicPr>
          <p:blipFill rotWithShape="1">
            <a:blip r:embed="rId3">
              <a:alphaModFix/>
            </a:blip>
            <a:srcRect b="0" l="0" r="0" t="0"/>
            <a:stretch/>
          </p:blipFill>
          <p:spPr>
            <a:xfrm>
              <a:off x="1028700" y="1371600"/>
              <a:ext cx="5695950" cy="4333875"/>
            </a:xfrm>
            <a:prstGeom prst="rect">
              <a:avLst/>
            </a:prstGeom>
            <a:noFill/>
            <a:ln>
              <a:noFill/>
            </a:ln>
          </p:spPr>
        </p:pic>
        <p:pic>
          <p:nvPicPr>
            <p:cNvPr id="281" name="Google Shape;281;p21"/>
            <p:cNvPicPr preferRelativeResize="0"/>
            <p:nvPr/>
          </p:nvPicPr>
          <p:blipFill rotWithShape="1">
            <a:blip r:embed="rId4">
              <a:alphaModFix/>
            </a:blip>
            <a:srcRect b="0" l="0" r="0" t="0"/>
            <a:stretch/>
          </p:blipFill>
          <p:spPr>
            <a:xfrm>
              <a:off x="7010400" y="1371600"/>
              <a:ext cx="4276725" cy="4333875"/>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22"/>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287" name="Google Shape;287;p22"/>
          <p:cNvSpPr txBox="1"/>
          <p:nvPr>
            <p:ph type="title"/>
          </p:nvPr>
        </p:nvSpPr>
        <p:spPr>
          <a:xfrm>
            <a:off x="5228335" y="0"/>
            <a:ext cx="255397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OVARIOS</a:t>
            </a:r>
            <a:endParaRPr/>
          </a:p>
        </p:txBody>
      </p:sp>
      <p:sp>
        <p:nvSpPr>
          <p:cNvPr id="288" name="Google Shape;288;p22"/>
          <p:cNvSpPr txBox="1"/>
          <p:nvPr/>
        </p:nvSpPr>
        <p:spPr>
          <a:xfrm>
            <a:off x="2138679" y="1082782"/>
            <a:ext cx="8122284" cy="4862195"/>
          </a:xfrm>
          <a:prstGeom prst="rect">
            <a:avLst/>
          </a:prstGeom>
          <a:noFill/>
          <a:ln>
            <a:noFill/>
          </a:ln>
        </p:spPr>
        <p:txBody>
          <a:bodyPr anchorCtr="0" anchor="t" bIns="0" lIns="0" spcFirstLastPara="1" rIns="0" wrap="square" tIns="10775">
            <a:spAutoFit/>
          </a:bodyPr>
          <a:lstStyle/>
          <a:p>
            <a:pPr indent="-295910" lvl="0" marL="307975" marR="5080" rtl="0" algn="l">
              <a:lnSpc>
                <a:spcPct val="1232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Se localizan	uno a cada lado del útero por debajo  y por detrás de las Trompas de Falopio. Se  mantienen en su lugar gracias a dos ligamentos,  las porciones mesoóvaricas del ligamento ancho,  que suspenden los ovarios de la pared lateral de  la pelvis a nivel de la cresta iliaca anterior y  superior y los ligamentos ováricos que anclan los  ovarios al útero.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226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Los ovarios son móviles a la palpación.</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23"/>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grpSp>
        <p:nvGrpSpPr>
          <p:cNvPr id="294" name="Google Shape;294;p23"/>
          <p:cNvGrpSpPr/>
          <p:nvPr/>
        </p:nvGrpSpPr>
        <p:grpSpPr>
          <a:xfrm>
            <a:off x="1009650" y="123825"/>
            <a:ext cx="11182350" cy="6734172"/>
            <a:chOff x="1009650" y="123825"/>
            <a:chExt cx="11182350" cy="6734172"/>
          </a:xfrm>
        </p:grpSpPr>
        <p:pic>
          <p:nvPicPr>
            <p:cNvPr id="295" name="Google Shape;295;p23"/>
            <p:cNvPicPr preferRelativeResize="0"/>
            <p:nvPr/>
          </p:nvPicPr>
          <p:blipFill rotWithShape="1">
            <a:blip r:embed="rId3">
              <a:alphaModFix/>
            </a:blip>
            <a:srcRect b="0" l="0" r="0" t="0"/>
            <a:stretch/>
          </p:blipFill>
          <p:spPr>
            <a:xfrm>
              <a:off x="1009650" y="123825"/>
              <a:ext cx="5324475" cy="3305175"/>
            </a:xfrm>
            <a:prstGeom prst="rect">
              <a:avLst/>
            </a:prstGeom>
            <a:noFill/>
            <a:ln>
              <a:noFill/>
            </a:ln>
          </p:spPr>
        </p:pic>
        <p:pic>
          <p:nvPicPr>
            <p:cNvPr id="296" name="Google Shape;296;p23"/>
            <p:cNvPicPr preferRelativeResize="0"/>
            <p:nvPr/>
          </p:nvPicPr>
          <p:blipFill rotWithShape="1">
            <a:blip r:embed="rId4">
              <a:alphaModFix/>
            </a:blip>
            <a:srcRect b="0" l="0" r="0" t="0"/>
            <a:stretch/>
          </p:blipFill>
          <p:spPr>
            <a:xfrm>
              <a:off x="6334125" y="3114674"/>
              <a:ext cx="5857875" cy="3743323"/>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4"/>
          <p:cNvSpPr txBox="1"/>
          <p:nvPr/>
        </p:nvSpPr>
        <p:spPr>
          <a:xfrm>
            <a:off x="2313939" y="259968"/>
            <a:ext cx="8121650" cy="5845175"/>
          </a:xfrm>
          <a:prstGeom prst="rect">
            <a:avLst/>
          </a:prstGeom>
          <a:noFill/>
          <a:ln>
            <a:noFill/>
          </a:ln>
        </p:spPr>
        <p:txBody>
          <a:bodyPr anchorCtr="0" anchor="t" bIns="0" lIns="0" spcFirstLastPara="1" rIns="0" wrap="square" tIns="16500">
            <a:spAutoFit/>
          </a:bodyPr>
          <a:lstStyle/>
          <a:p>
            <a:pPr indent="-295910" lvl="0" marL="407670" marR="0" rtl="0" algn="l">
              <a:lnSpc>
                <a:spcPct val="119230"/>
              </a:lnSpc>
              <a:spcBef>
                <a:spcPts val="0"/>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Cada ovario tiene la forma de una almendra</a:t>
            </a:r>
            <a:endParaRPr b="0" i="0" sz="2600" u="none" cap="none" strike="noStrike">
              <a:solidFill>
                <a:schemeClr val="lt1"/>
              </a:solidFill>
              <a:latin typeface="Arial"/>
              <a:ea typeface="Arial"/>
              <a:cs typeface="Arial"/>
              <a:sym typeface="Arial"/>
            </a:endParaRPr>
          </a:p>
          <a:p>
            <a:pPr indent="0" lvl="0" marL="38100" marR="0" rtl="0" algn="l">
              <a:lnSpc>
                <a:spcPct val="114814"/>
              </a:lnSpc>
              <a:spcBef>
                <a:spcPts val="0"/>
              </a:spcBef>
              <a:spcAft>
                <a:spcPts val="0"/>
              </a:spcAft>
              <a:buNone/>
            </a:pPr>
            <a:r>
              <a:rPr b="0" baseline="30000" i="0" lang="en-US" sz="2700" u="none" cap="none" strike="noStrike">
                <a:solidFill>
                  <a:srgbClr val="A9ABED"/>
                </a:solidFill>
                <a:latin typeface="Lucida Sans"/>
                <a:ea typeface="Lucida Sans"/>
                <a:cs typeface="Lucida Sans"/>
                <a:sym typeface="Lucida Sans"/>
              </a:rPr>
              <a:t>◤	</a:t>
            </a:r>
            <a:r>
              <a:rPr b="0" i="0" lang="en-US" sz="2600" u="none" cap="none" strike="noStrike">
                <a:solidFill>
                  <a:srgbClr val="FFFFFF"/>
                </a:solidFill>
                <a:latin typeface="Arial"/>
                <a:ea typeface="Arial"/>
                <a:cs typeface="Arial"/>
                <a:sym typeface="Arial"/>
              </a:rPr>
              <a:t>alargada.</a:t>
            </a:r>
            <a:endParaRPr b="0" i="0" sz="2600" u="none" cap="none" strike="noStrike">
              <a:solidFill>
                <a:schemeClr val="lt1"/>
              </a:solidFill>
              <a:latin typeface="Arial"/>
              <a:ea typeface="Arial"/>
              <a:cs typeface="Arial"/>
              <a:sym typeface="Arial"/>
            </a:endParaRPr>
          </a:p>
          <a:p>
            <a:pPr indent="-295910" lvl="0" marL="407670" marR="30480" rtl="0" algn="l">
              <a:lnSpc>
                <a:spcPct val="99900"/>
              </a:lnSpc>
              <a:spcBef>
                <a:spcPts val="1015"/>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Es una estructura blanquecina y redondeada pero  plana, que pesa cerca de 3 gs y mide alrededor de 3  cm x 2 cm x 1 cm.</a:t>
            </a:r>
            <a:endParaRPr b="0" i="0" sz="2600" u="none" cap="none" strike="noStrike">
              <a:solidFill>
                <a:schemeClr val="lt1"/>
              </a:solidFill>
              <a:latin typeface="Arial"/>
              <a:ea typeface="Arial"/>
              <a:cs typeface="Arial"/>
              <a:sym typeface="Arial"/>
            </a:endParaRPr>
          </a:p>
          <a:p>
            <a:pPr indent="-295910" lvl="0" marL="407670" marR="798195" rtl="0" algn="l">
              <a:lnSpc>
                <a:spcPct val="118461"/>
              </a:lnSpc>
              <a:spcBef>
                <a:spcPts val="1300"/>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En el período de ovulación el tamaño del ovario  puede duplicarse durante un tiempo.</a:t>
            </a:r>
            <a:endParaRPr b="0" i="0" sz="2600" u="none" cap="none" strike="noStrike">
              <a:solidFill>
                <a:schemeClr val="lt1"/>
              </a:solidFill>
              <a:latin typeface="Arial"/>
              <a:ea typeface="Arial"/>
              <a:cs typeface="Arial"/>
              <a:sym typeface="Arial"/>
            </a:endParaRPr>
          </a:p>
          <a:p>
            <a:pPr indent="-295910" lvl="0" marL="407670" marR="427355" rtl="0" algn="l">
              <a:lnSpc>
                <a:spcPct val="101099"/>
              </a:lnSpc>
              <a:spcBef>
                <a:spcPts val="950"/>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Los ovarios de forma ovalada son de consistencia  firme y ligeramente blandos.</a:t>
            </a:r>
            <a:endParaRPr b="0" i="0" sz="2600" u="none" cap="none" strike="noStrike">
              <a:solidFill>
                <a:schemeClr val="lt1"/>
              </a:solidFill>
              <a:latin typeface="Arial"/>
              <a:ea typeface="Arial"/>
              <a:cs typeface="Arial"/>
              <a:sym typeface="Arial"/>
            </a:endParaRPr>
          </a:p>
          <a:p>
            <a:pPr indent="-295910" lvl="0" marL="407670" marR="0" rtl="0" algn="l">
              <a:lnSpc>
                <a:spcPct val="100000"/>
              </a:lnSpc>
              <a:spcBef>
                <a:spcPts val="1010"/>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La superficie es lisa antes de la menarquia.</a:t>
            </a:r>
            <a:endParaRPr b="0" i="0" sz="2600" u="none" cap="none" strike="noStrike">
              <a:solidFill>
                <a:schemeClr val="lt1"/>
              </a:solidFill>
              <a:latin typeface="Arial"/>
              <a:ea typeface="Arial"/>
              <a:cs typeface="Arial"/>
              <a:sym typeface="Arial"/>
            </a:endParaRPr>
          </a:p>
          <a:p>
            <a:pPr indent="-295910" lvl="0" marL="407670" marR="1047750" rtl="0" algn="l">
              <a:lnSpc>
                <a:spcPct val="99900"/>
              </a:lnSpc>
              <a:spcBef>
                <a:spcPts val="1015"/>
              </a:spcBef>
              <a:spcAft>
                <a:spcPts val="0"/>
              </a:spcAft>
              <a:buClr>
                <a:srgbClr val="A9ABED"/>
              </a:buClr>
              <a:buSzPts val="2300"/>
              <a:buFont typeface="Lucida Sans"/>
              <a:buChar char="▪"/>
            </a:pPr>
            <a:r>
              <a:rPr b="0" i="0" lang="en-US" sz="2600" u="none" cap="none" strike="noStrike">
                <a:solidFill>
                  <a:srgbClr val="FFFFFF"/>
                </a:solidFill>
                <a:latin typeface="Arial"/>
                <a:ea typeface="Arial"/>
                <a:cs typeface="Arial"/>
                <a:sym typeface="Arial"/>
              </a:rPr>
              <a:t>Después de la madurez sexual, la ruptura de  múltiples folículos en las ovulaciones dan una  superficie rugosa.</a:t>
            </a:r>
            <a:endParaRPr b="0" i="0" sz="26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5"/>
          <p:cNvSpPr txBox="1"/>
          <p:nvPr/>
        </p:nvSpPr>
        <p:spPr>
          <a:xfrm>
            <a:off x="1984120" y="342392"/>
            <a:ext cx="8172450" cy="6063615"/>
          </a:xfrm>
          <a:prstGeom prst="rect">
            <a:avLst/>
          </a:prstGeom>
          <a:noFill/>
          <a:ln>
            <a:noFill/>
          </a:ln>
        </p:spPr>
        <p:txBody>
          <a:bodyPr anchorCtr="0" anchor="t" bIns="0" lIns="0" spcFirstLastPara="1" rIns="0" wrap="square" tIns="12050">
            <a:spAutoFit/>
          </a:bodyPr>
          <a:lstStyle/>
          <a:p>
            <a:pPr indent="-295275" lvl="0" marL="332740" marR="153035" rtl="0" algn="l">
              <a:lnSpc>
                <a:spcPct val="1092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t>
            </a:r>
            <a:r>
              <a:rPr b="0" baseline="-25000" i="0" lang="en-US" sz="2700" u="none" cap="none" strike="noStrike">
                <a:solidFill>
                  <a:srgbClr val="A9ABED"/>
                </a:solidFill>
                <a:latin typeface="Lucida Sans"/>
                <a:ea typeface="Lucida Sans"/>
                <a:cs typeface="Lucida Sans"/>
                <a:sym typeface="Lucida Sans"/>
              </a:rPr>
              <a:t>◤</a:t>
            </a:r>
            <a:r>
              <a:rPr b="0" i="0" lang="en-US" sz="2750" u="none" cap="none" strike="noStrike">
                <a:solidFill>
                  <a:srgbClr val="FFFFFF"/>
                </a:solidFill>
                <a:latin typeface="Arial"/>
                <a:ea typeface="Arial"/>
                <a:cs typeface="Arial"/>
                <a:sym typeface="Arial"/>
              </a:rPr>
              <a:t>as 2 funciones de los ovarios son: La Ovulación  y la Producción de Hormonas.</a:t>
            </a:r>
            <a:endParaRPr b="0" i="0" sz="2750" u="none" cap="none" strike="noStrike">
              <a:solidFill>
                <a:schemeClr val="lt1"/>
              </a:solidFill>
              <a:latin typeface="Arial"/>
              <a:ea typeface="Arial"/>
              <a:cs typeface="Arial"/>
              <a:sym typeface="Arial"/>
            </a:endParaRPr>
          </a:p>
          <a:p>
            <a:pPr indent="-295275" lvl="0" marL="332740" marR="30480" rtl="0" algn="l">
              <a:lnSpc>
                <a:spcPct val="113799"/>
              </a:lnSpc>
              <a:spcBef>
                <a:spcPts val="105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Al nacer, los ovarios contienen incontables óvulos  primarios.</a:t>
            </a:r>
            <a:endParaRPr b="0" i="0" sz="2750" u="none" cap="none" strike="noStrike">
              <a:solidFill>
                <a:schemeClr val="lt1"/>
              </a:solidFill>
              <a:latin typeface="Arial"/>
              <a:ea typeface="Arial"/>
              <a:cs typeface="Arial"/>
              <a:sym typeface="Arial"/>
            </a:endParaRPr>
          </a:p>
          <a:p>
            <a:pPr indent="-295275" lvl="0" marL="332740" marR="200025" rtl="0" algn="l">
              <a:lnSpc>
                <a:spcPct val="111500"/>
              </a:lnSpc>
              <a:spcBef>
                <a:spcPts val="11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En la pubertad y durante la vida reproductora de  la mujer (1 vez al mes) uno o más óvulos  maduran y pasan por el proceso de la ovulación.</a:t>
            </a:r>
            <a:endParaRPr b="0" i="0" sz="2750" u="none" cap="none" strike="noStrike">
              <a:solidFill>
                <a:schemeClr val="lt1"/>
              </a:solidFill>
              <a:latin typeface="Arial"/>
              <a:ea typeface="Arial"/>
              <a:cs typeface="Arial"/>
              <a:sym typeface="Arial"/>
            </a:endParaRPr>
          </a:p>
          <a:p>
            <a:pPr indent="-295275" lvl="0" marL="332740" marR="473709" rtl="0" algn="l">
              <a:lnSpc>
                <a:spcPct val="112100"/>
              </a:lnSpc>
              <a:spcBef>
                <a:spcPts val="110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ovario es el lugar principal de producción de  hormonas esteroideas sexuales (estrógenos,  progesterona y andrógenos) en cantidades  requeridas para el crecimiento, desarrollo	y  funciones femeninas normales.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6"/>
          <p:cNvSpPr txBox="1"/>
          <p:nvPr>
            <p:ph type="title"/>
          </p:nvPr>
        </p:nvSpPr>
        <p:spPr>
          <a:xfrm>
            <a:off x="3651630" y="116205"/>
            <a:ext cx="619252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TROMPAS DE FALOPIO</a:t>
            </a:r>
            <a:endParaRPr/>
          </a:p>
        </p:txBody>
      </p:sp>
      <p:sp>
        <p:nvSpPr>
          <p:cNvPr id="312" name="Google Shape;312;p26"/>
          <p:cNvSpPr txBox="1"/>
          <p:nvPr/>
        </p:nvSpPr>
        <p:spPr>
          <a:xfrm>
            <a:off x="2329814" y="615442"/>
            <a:ext cx="8543290" cy="5576570"/>
          </a:xfrm>
          <a:prstGeom prst="rect">
            <a:avLst/>
          </a:prstGeom>
          <a:noFill/>
          <a:ln>
            <a:noFill/>
          </a:ln>
        </p:spPr>
        <p:txBody>
          <a:bodyPr anchorCtr="0" anchor="t" bIns="0" lIns="0" spcFirstLastPara="1" rIns="0" wrap="square" tIns="11425">
            <a:spAutoFit/>
          </a:bodyPr>
          <a:lstStyle/>
          <a:p>
            <a:pPr indent="-505459" lvl="0" marL="530225" marR="395605" rtl="0" algn="l">
              <a:lnSpc>
                <a:spcPct val="122900"/>
              </a:lnSpc>
              <a:spcBef>
                <a:spcPts val="0"/>
              </a:spcBef>
              <a:spcAft>
                <a:spcPts val="0"/>
              </a:spcAft>
              <a:buNone/>
            </a:pPr>
            <a:r>
              <a:rPr b="0" baseline="30000" i="0" lang="en-US" sz="2700" u="none" cap="none" strike="noStrike">
                <a:solidFill>
                  <a:srgbClr val="A9ABED"/>
                </a:solidFill>
                <a:latin typeface="Lucida Sans"/>
                <a:ea typeface="Lucida Sans"/>
                <a:cs typeface="Lucida Sans"/>
                <a:sym typeface="Lucida Sans"/>
              </a:rPr>
              <a:t>◤</a:t>
            </a:r>
            <a:r>
              <a:rPr b="0" i="0" lang="en-US" sz="2450" u="none" cap="none" strike="noStrike">
                <a:solidFill>
                  <a:srgbClr val="A9ABED"/>
                </a:solidFill>
                <a:latin typeface="Lucida Sans"/>
                <a:ea typeface="Lucida Sans"/>
                <a:cs typeface="Lucida Sans"/>
                <a:sym typeface="Lucida Sans"/>
              </a:rPr>
              <a:t>▪ </a:t>
            </a:r>
            <a:r>
              <a:rPr b="0" i="0" lang="en-US" sz="2750" u="none" cap="none" strike="noStrike">
                <a:solidFill>
                  <a:srgbClr val="FFFFFF"/>
                </a:solidFill>
                <a:latin typeface="Arial"/>
                <a:ea typeface="Arial"/>
                <a:cs typeface="Arial"/>
                <a:sym typeface="Arial"/>
              </a:rPr>
              <a:t>Estas estructuras pares se unen al fondo uterino  (porción redondeada superior del útero).</a:t>
            </a:r>
            <a:endParaRPr b="0" i="0" sz="2750" u="none" cap="none" strike="noStrike">
              <a:solidFill>
                <a:schemeClr val="lt1"/>
              </a:solidFill>
              <a:latin typeface="Arial"/>
              <a:ea typeface="Arial"/>
              <a:cs typeface="Arial"/>
              <a:sym typeface="Arial"/>
            </a:endParaRPr>
          </a:p>
          <a:p>
            <a:pPr indent="-295275" lvl="0" marL="530225" marR="17780" rtl="0" algn="l">
              <a:lnSpc>
                <a:spcPct val="122900"/>
              </a:lnSpc>
              <a:spcBef>
                <a:spcPts val="105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Se extienden	hacia los lados, penetran en el borde  libre del ligamento ancho y se enrollan alrededor  de cada ovario.</a:t>
            </a:r>
            <a:endParaRPr b="0" i="0" sz="2750" u="none" cap="none" strike="noStrike">
              <a:solidFill>
                <a:schemeClr val="lt1"/>
              </a:solidFill>
              <a:latin typeface="Arial"/>
              <a:ea typeface="Arial"/>
              <a:cs typeface="Arial"/>
              <a:sym typeface="Arial"/>
            </a:endParaRPr>
          </a:p>
          <a:p>
            <a:pPr indent="-295275" lvl="0" marL="530225" marR="20955" rtl="0" algn="l">
              <a:lnSpc>
                <a:spcPct val="123000"/>
              </a:lnSpc>
              <a:spcBef>
                <a:spcPts val="112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trompas miden alrededor de 10 cm (4 pulg) de  longitud y 0.6 cm (¼ de pulg) de diámetro.</a:t>
            </a:r>
            <a:endParaRPr b="0" i="0" sz="2750" u="none" cap="none" strike="noStrike">
              <a:solidFill>
                <a:schemeClr val="lt1"/>
              </a:solidFill>
              <a:latin typeface="Arial"/>
              <a:ea typeface="Arial"/>
              <a:cs typeface="Arial"/>
              <a:sym typeface="Arial"/>
            </a:endParaRPr>
          </a:p>
          <a:p>
            <a:pPr indent="-295275" lvl="0" marL="530225" marR="279400" rtl="0" algn="l">
              <a:lnSpc>
                <a:spcPct val="121700"/>
              </a:lnSpc>
              <a:spcBef>
                <a:spcPts val="109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Están compuestas por una capa externa de  peritoneo, una capa media de músculo liso y una  mucosa de revestimiento	interno.</a:t>
            </a:r>
            <a:endParaRPr b="0" i="0" sz="2750" u="none" cap="none" strike="noStrike">
              <a:solidFill>
                <a:schemeClr val="lt1"/>
              </a:solidFill>
              <a:latin typeface="Arial"/>
              <a:ea typeface="Arial"/>
              <a:cs typeface="Arial"/>
              <a:sym typeface="Arial"/>
            </a:endParaRPr>
          </a:p>
        </p:txBody>
      </p:sp>
      <p:pic>
        <p:nvPicPr>
          <p:cNvPr id="313" name="Google Shape;313;p26"/>
          <p:cNvPicPr preferRelativeResize="0"/>
          <p:nvPr/>
        </p:nvPicPr>
        <p:blipFill rotWithShape="1">
          <a:blip r:embed="rId3">
            <a:alphaModFix/>
          </a:blip>
          <a:srcRect b="0" l="0" r="0" t="0"/>
          <a:stretch/>
        </p:blipFill>
        <p:spPr>
          <a:xfrm>
            <a:off x="161925" y="4000500"/>
            <a:ext cx="2105025" cy="25622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7"/>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pic>
        <p:nvPicPr>
          <p:cNvPr id="319" name="Google Shape;319;p27"/>
          <p:cNvPicPr preferRelativeResize="0"/>
          <p:nvPr/>
        </p:nvPicPr>
        <p:blipFill rotWithShape="1">
          <a:blip r:embed="rId3">
            <a:alphaModFix/>
          </a:blip>
          <a:srcRect b="0" l="0" r="0" t="0"/>
          <a:stretch/>
        </p:blipFill>
        <p:spPr>
          <a:xfrm>
            <a:off x="2000250" y="933450"/>
            <a:ext cx="8191500" cy="4991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nvSpPr>
        <p:spPr>
          <a:xfrm>
            <a:off x="1851279" y="513206"/>
            <a:ext cx="8716645" cy="5309870"/>
          </a:xfrm>
          <a:prstGeom prst="rect">
            <a:avLst/>
          </a:prstGeom>
          <a:noFill/>
          <a:ln>
            <a:noFill/>
          </a:ln>
        </p:spPr>
        <p:txBody>
          <a:bodyPr anchorCtr="0" anchor="t" bIns="0" lIns="0" spcFirstLastPara="1" rIns="0" wrap="square" tIns="11425">
            <a:spAutoFit/>
          </a:bodyPr>
          <a:lstStyle/>
          <a:p>
            <a:pPr indent="-295910" lvl="0" marL="333375" marR="66675"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Las  estructuras de la reproducción se atrofian con la  edad y con la caída en la producción de hormonas  ováricas. El soporte vital de estas estructuras  procede de una extensa y compleja inervación	y una  generosa irrigación sanguínea.</a:t>
            </a:r>
            <a:endParaRPr b="0" i="0" sz="2750" u="none" cap="none" strike="noStrike">
              <a:solidFill>
                <a:schemeClr val="lt1"/>
              </a:solidFill>
              <a:latin typeface="Arial"/>
              <a:ea typeface="Arial"/>
              <a:cs typeface="Arial"/>
              <a:sym typeface="Arial"/>
            </a:endParaRPr>
          </a:p>
          <a:p>
            <a:pPr indent="-295910" lvl="0" marL="333375" marR="30480" rtl="0" algn="l">
              <a:lnSpc>
                <a:spcPct val="122300"/>
              </a:lnSpc>
              <a:spcBef>
                <a:spcPts val="115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apariencia de los genitales externos	varía en gran  mediada en las mujeres: La herencia, la edad, la  raza y el número de hijos que la mujer ha dado a luz  determinan la forma, el tamaño y el color de los  órganos externos.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grpSp>
        <p:nvGrpSpPr>
          <p:cNvPr id="324" name="Google Shape;324;p28"/>
          <p:cNvGrpSpPr/>
          <p:nvPr/>
        </p:nvGrpSpPr>
        <p:grpSpPr>
          <a:xfrm>
            <a:off x="0" y="0"/>
            <a:ext cx="12192000" cy="6858000"/>
            <a:chOff x="0" y="0"/>
            <a:chExt cx="12192000" cy="6858000"/>
          </a:xfrm>
        </p:grpSpPr>
        <p:pic>
          <p:nvPicPr>
            <p:cNvPr id="325" name="Google Shape;325;p28"/>
            <p:cNvPicPr preferRelativeResize="0"/>
            <p:nvPr/>
          </p:nvPicPr>
          <p:blipFill rotWithShape="1">
            <a:blip r:embed="rId3">
              <a:alphaModFix/>
            </a:blip>
            <a:srcRect b="0" l="0" r="0" t="0"/>
            <a:stretch/>
          </p:blipFill>
          <p:spPr>
            <a:xfrm>
              <a:off x="0" y="0"/>
              <a:ext cx="12191999" cy="6857998"/>
            </a:xfrm>
            <a:prstGeom prst="rect">
              <a:avLst/>
            </a:prstGeom>
            <a:noFill/>
            <a:ln>
              <a:noFill/>
            </a:ln>
          </p:spPr>
        </p:pic>
        <p:pic>
          <p:nvPicPr>
            <p:cNvPr id="326" name="Google Shape;326;p28"/>
            <p:cNvPicPr preferRelativeResize="0"/>
            <p:nvPr/>
          </p:nvPicPr>
          <p:blipFill rotWithShape="1">
            <a:blip r:embed="rId4">
              <a:alphaModFix/>
            </a:blip>
            <a:srcRect b="0" l="0" r="0" t="0"/>
            <a:stretch/>
          </p:blipFill>
          <p:spPr>
            <a:xfrm>
              <a:off x="2828925" y="2105024"/>
              <a:ext cx="9363075" cy="4752973"/>
            </a:xfrm>
            <a:prstGeom prst="rect">
              <a:avLst/>
            </a:prstGeom>
            <a:noFill/>
            <a:ln>
              <a:noFill/>
            </a:ln>
          </p:spPr>
        </p:pic>
        <p:pic>
          <p:nvPicPr>
            <p:cNvPr id="327" name="Google Shape;327;p28"/>
            <p:cNvPicPr preferRelativeResize="0"/>
            <p:nvPr/>
          </p:nvPicPr>
          <p:blipFill rotWithShape="1">
            <a:blip r:embed="rId5">
              <a:alphaModFix/>
            </a:blip>
            <a:srcRect b="0" l="0" r="0" t="0"/>
            <a:stretch/>
          </p:blipFill>
          <p:spPr>
            <a:xfrm>
              <a:off x="0" y="0"/>
              <a:ext cx="12191999" cy="6857998"/>
            </a:xfrm>
            <a:prstGeom prst="rect">
              <a:avLst/>
            </a:prstGeom>
            <a:noFill/>
            <a:ln>
              <a:noFill/>
            </a:ln>
          </p:spPr>
        </p:pic>
        <p:sp>
          <p:nvSpPr>
            <p:cNvPr id="328" name="Google Shape;328;p28"/>
            <p:cNvSpPr/>
            <p:nvPr/>
          </p:nvSpPr>
          <p:spPr>
            <a:xfrm>
              <a:off x="0" y="0"/>
              <a:ext cx="962025" cy="6858000"/>
            </a:xfrm>
            <a:custGeom>
              <a:rect b="b" l="l" r="r" t="t"/>
              <a:pathLst>
                <a:path extrusionOk="0" h="6858000" w="962025">
                  <a:moveTo>
                    <a:pt x="961631" y="0"/>
                  </a:moveTo>
                  <a:lnTo>
                    <a:pt x="0" y="0"/>
                  </a:lnTo>
                  <a:lnTo>
                    <a:pt x="0" y="6858000"/>
                  </a:lnTo>
                  <a:lnTo>
                    <a:pt x="961631" y="6858000"/>
                  </a:lnTo>
                  <a:lnTo>
                    <a:pt x="961631" y="0"/>
                  </a:lnTo>
                  <a:close/>
                </a:path>
              </a:pathLst>
            </a:custGeom>
            <a:solidFill>
              <a:srgbClr val="1F282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29" name="Google Shape;329;p28"/>
            <p:cNvSpPr/>
            <p:nvPr/>
          </p:nvSpPr>
          <p:spPr>
            <a:xfrm>
              <a:off x="962025" y="0"/>
              <a:ext cx="47625" cy="6858000"/>
            </a:xfrm>
            <a:custGeom>
              <a:rect b="b" l="l" r="r" t="t"/>
              <a:pathLst>
                <a:path extrusionOk="0" h="6858000" w="47625">
                  <a:moveTo>
                    <a:pt x="47623" y="0"/>
                  </a:moveTo>
                  <a:lnTo>
                    <a:pt x="0" y="0"/>
                  </a:lnTo>
                  <a:lnTo>
                    <a:pt x="0" y="6858000"/>
                  </a:lnTo>
                  <a:lnTo>
                    <a:pt x="47623" y="6858000"/>
                  </a:lnTo>
                  <a:lnTo>
                    <a:pt x="47623" y="0"/>
                  </a:lnTo>
                  <a:close/>
                </a:path>
              </a:pathLst>
            </a:custGeom>
            <a:solidFill>
              <a:srgbClr val="A9AB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30" name="Google Shape;330;p28"/>
            <p:cNvSpPr/>
            <p:nvPr/>
          </p:nvSpPr>
          <p:spPr>
            <a:xfrm>
              <a:off x="1000125" y="0"/>
              <a:ext cx="10372725" cy="6858000"/>
            </a:xfrm>
            <a:custGeom>
              <a:rect b="b" l="l" r="r" t="t"/>
              <a:pathLst>
                <a:path extrusionOk="0" h="6858000" w="10372725">
                  <a:moveTo>
                    <a:pt x="10372344" y="0"/>
                  </a:moveTo>
                  <a:lnTo>
                    <a:pt x="0" y="0"/>
                  </a:lnTo>
                  <a:lnTo>
                    <a:pt x="0" y="6858000"/>
                  </a:lnTo>
                  <a:lnTo>
                    <a:pt x="10372344" y="6858000"/>
                  </a:lnTo>
                  <a:lnTo>
                    <a:pt x="10372344" y="0"/>
                  </a:lnTo>
                  <a:close/>
                </a:path>
              </a:pathLst>
            </a:custGeom>
            <a:solidFill>
              <a:srgbClr val="1F282D">
                <a:alpha val="91372"/>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331" name="Google Shape;331;p28"/>
            <p:cNvSpPr/>
            <p:nvPr/>
          </p:nvSpPr>
          <p:spPr>
            <a:xfrm>
              <a:off x="11372850" y="0"/>
              <a:ext cx="28575" cy="6858000"/>
            </a:xfrm>
            <a:custGeom>
              <a:rect b="b" l="l" r="r" t="t"/>
              <a:pathLst>
                <a:path extrusionOk="0" h="6858000" w="28575">
                  <a:moveTo>
                    <a:pt x="28054" y="6732105"/>
                  </a:moveTo>
                  <a:lnTo>
                    <a:pt x="0" y="6732105"/>
                  </a:lnTo>
                  <a:lnTo>
                    <a:pt x="0" y="6858000"/>
                  </a:lnTo>
                  <a:lnTo>
                    <a:pt x="28054" y="6858000"/>
                  </a:lnTo>
                  <a:lnTo>
                    <a:pt x="28054" y="6732105"/>
                  </a:lnTo>
                  <a:close/>
                </a:path>
                <a:path extrusionOk="0" h="6858000" w="28575">
                  <a:moveTo>
                    <a:pt x="28054" y="0"/>
                  </a:moveTo>
                  <a:lnTo>
                    <a:pt x="0" y="0"/>
                  </a:lnTo>
                  <a:lnTo>
                    <a:pt x="0" y="4731385"/>
                  </a:lnTo>
                  <a:lnTo>
                    <a:pt x="28054" y="4731385"/>
                  </a:lnTo>
                  <a:lnTo>
                    <a:pt x="28054" y="0"/>
                  </a:lnTo>
                  <a:close/>
                </a:path>
              </a:pathLst>
            </a:custGeom>
            <a:solidFill>
              <a:srgbClr val="A9AB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grpSp>
      <p:sp>
        <p:nvSpPr>
          <p:cNvPr id="332" name="Google Shape;332;p28"/>
          <p:cNvSpPr txBox="1"/>
          <p:nvPr/>
        </p:nvSpPr>
        <p:spPr>
          <a:xfrm>
            <a:off x="2302255" y="474725"/>
            <a:ext cx="8184515" cy="5452745"/>
          </a:xfrm>
          <a:prstGeom prst="rect">
            <a:avLst/>
          </a:prstGeom>
          <a:noFill/>
          <a:ln>
            <a:noFill/>
          </a:ln>
        </p:spPr>
        <p:txBody>
          <a:bodyPr anchorCtr="0" anchor="t" bIns="0" lIns="0" spcFirstLastPara="1" rIns="0" wrap="square" tIns="11425">
            <a:spAutoFit/>
          </a:bodyPr>
          <a:lstStyle/>
          <a:p>
            <a:pPr indent="-295910" lvl="0" marL="333375" marR="412115" rtl="0" algn="l">
              <a:lnSpc>
                <a:spcPct val="122900"/>
              </a:lnSpc>
              <a:spcBef>
                <a:spcPts val="0"/>
              </a:spcBef>
              <a:spcAft>
                <a:spcPts val="0"/>
              </a:spcAft>
              <a:buNone/>
            </a:pPr>
            <a:r>
              <a:rPr lang="en-US" sz="2450">
                <a:solidFill>
                  <a:srgbClr val="A9ABED"/>
                </a:solidFill>
                <a:latin typeface="Lucida Sans"/>
                <a:ea typeface="Lucida Sans"/>
                <a:cs typeface="Lucida Sans"/>
                <a:sym typeface="Lucida Sans"/>
              </a:rPr>
              <a:t>▪</a:t>
            </a:r>
            <a:r>
              <a:rPr baseline="30000" lang="en-US" sz="2700">
                <a:solidFill>
                  <a:srgbClr val="A9ABED"/>
                </a:solidFill>
                <a:latin typeface="Lucida Sans"/>
                <a:ea typeface="Lucida Sans"/>
                <a:cs typeface="Lucida Sans"/>
                <a:sym typeface="Lucida Sans"/>
              </a:rPr>
              <a:t>◤ </a:t>
            </a:r>
            <a:r>
              <a:rPr lang="en-US" sz="2750">
                <a:solidFill>
                  <a:srgbClr val="FFFFFF"/>
                </a:solidFill>
                <a:latin typeface="Arial"/>
                <a:ea typeface="Arial"/>
                <a:cs typeface="Arial"/>
                <a:sym typeface="Arial"/>
              </a:rPr>
              <a:t>Esta mucosa está conformada por células  cilíndricas, algunas de las cuales son ciliadas	y  otras secretoras. La mucosa es más delgada  durante la menstruación.</a:t>
            </a:r>
            <a:endParaRPr sz="2750">
              <a:solidFill>
                <a:schemeClr val="lt1"/>
              </a:solidFill>
              <a:latin typeface="Arial"/>
              <a:ea typeface="Arial"/>
              <a:cs typeface="Arial"/>
              <a:sym typeface="Arial"/>
            </a:endParaRPr>
          </a:p>
          <a:p>
            <a:pPr indent="-295910" lvl="0" marL="333375" marR="30480" rtl="0" algn="l">
              <a:lnSpc>
                <a:spcPct val="120600"/>
              </a:lnSpc>
              <a:spcBef>
                <a:spcPts val="128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estructura de la trompa de Falopio cambia a lo  largo de su longitud, con 4 segmentos:</a:t>
            </a:r>
            <a:endParaRPr sz="2750">
              <a:solidFill>
                <a:schemeClr val="lt1"/>
              </a:solidFill>
              <a:latin typeface="Arial"/>
              <a:ea typeface="Arial"/>
              <a:cs typeface="Arial"/>
              <a:sym typeface="Arial"/>
            </a:endParaRPr>
          </a:p>
          <a:p>
            <a:pPr indent="-295910" lvl="0" marL="333375" marR="362585" rtl="0" algn="l">
              <a:lnSpc>
                <a:spcPct val="122900"/>
              </a:lnSpc>
              <a:spcBef>
                <a:spcPts val="105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INFUNDIBULAR: Es la más distal, el orificio  tubárico distal de forma de embudo o de  trompeta, rodeado por fimbrias, que se  edematizan	durante la ovulación.</a:t>
            </a:r>
            <a:endParaRPr sz="2750">
              <a:solidFill>
                <a:schemeClr val="lt1"/>
              </a:solidFill>
              <a:latin typeface="Arial"/>
              <a:ea typeface="Arial"/>
              <a:cs typeface="Arial"/>
              <a:sym typeface="Arial"/>
            </a:endParaRPr>
          </a:p>
        </p:txBody>
      </p:sp>
      <p:pic>
        <p:nvPicPr>
          <p:cNvPr id="333" name="Google Shape;333;p28"/>
          <p:cNvPicPr preferRelativeResize="0"/>
          <p:nvPr/>
        </p:nvPicPr>
        <p:blipFill rotWithShape="1">
          <a:blip r:embed="rId6">
            <a:alphaModFix/>
          </a:blip>
          <a:srcRect b="0" l="0" r="0" t="0"/>
          <a:stretch/>
        </p:blipFill>
        <p:spPr>
          <a:xfrm>
            <a:off x="9972675" y="4733923"/>
            <a:ext cx="2000250" cy="2000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9"/>
          <p:cNvSpPr txBox="1"/>
          <p:nvPr/>
        </p:nvSpPr>
        <p:spPr>
          <a:xfrm>
            <a:off x="2317114" y="320738"/>
            <a:ext cx="8442325" cy="6387465"/>
          </a:xfrm>
          <a:prstGeom prst="rect">
            <a:avLst/>
          </a:prstGeom>
          <a:noFill/>
          <a:ln>
            <a:noFill/>
          </a:ln>
        </p:spPr>
        <p:txBody>
          <a:bodyPr anchorCtr="0" anchor="t" bIns="0" lIns="0" spcFirstLastPara="1" rIns="0" wrap="square" tIns="5075">
            <a:spAutoFit/>
          </a:bodyPr>
          <a:lstStyle/>
          <a:p>
            <a:pPr indent="-381635" lvl="0" marL="419100" marR="59055" rtl="0" algn="l">
              <a:lnSpc>
                <a:spcPct val="110800"/>
              </a:lnSpc>
              <a:spcBef>
                <a:spcPts val="0"/>
              </a:spcBef>
              <a:spcAft>
                <a:spcPts val="0"/>
              </a:spcAft>
              <a:buNone/>
            </a:pPr>
            <a:r>
              <a:rPr baseline="-25000" lang="en-US" sz="2700">
                <a:solidFill>
                  <a:srgbClr val="A9ABED"/>
                </a:solidFill>
                <a:latin typeface="Lucida Sans"/>
                <a:ea typeface="Lucida Sans"/>
                <a:cs typeface="Lucida Sans"/>
                <a:sym typeface="Lucida Sans"/>
              </a:rPr>
              <a:t>◤</a:t>
            </a:r>
            <a:r>
              <a:rPr lang="en-US" sz="2450">
                <a:solidFill>
                  <a:srgbClr val="A9ABED"/>
                </a:solidFill>
                <a:latin typeface="Lucida Sans"/>
                <a:ea typeface="Lucida Sans"/>
                <a:cs typeface="Lucida Sans"/>
                <a:sym typeface="Lucida Sans"/>
              </a:rPr>
              <a:t>▪ </a:t>
            </a:r>
            <a:r>
              <a:rPr lang="en-US" sz="2750">
                <a:solidFill>
                  <a:srgbClr val="FFFFFF"/>
                </a:solidFill>
                <a:latin typeface="Arial"/>
                <a:ea typeface="Arial"/>
                <a:cs typeface="Arial"/>
                <a:sym typeface="Arial"/>
              </a:rPr>
              <a:t>-ELAMPULAR: La ampolla constituye el segmento  distal y medio de la trompa. Los espermatozoides  y el óvulo se encuentran en esta porción, donde  tiene lugar la Fertilización.</a:t>
            </a:r>
            <a:endParaRPr sz="2750">
              <a:solidFill>
                <a:schemeClr val="lt1"/>
              </a:solidFill>
              <a:latin typeface="Arial"/>
              <a:ea typeface="Arial"/>
              <a:cs typeface="Arial"/>
              <a:sym typeface="Arial"/>
            </a:endParaRPr>
          </a:p>
          <a:p>
            <a:pPr indent="-295910" lvl="0" marL="419100" marR="145415" rtl="0" algn="l">
              <a:lnSpc>
                <a:spcPct val="112700"/>
              </a:lnSpc>
              <a:spcBef>
                <a:spcPts val="109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ÍSTIMICO: El Istmo es proximal a la ampolla y  es pequeño y firme, muy similar al ligamento  redondo.</a:t>
            </a:r>
            <a:endParaRPr sz="2750">
              <a:solidFill>
                <a:schemeClr val="lt1"/>
              </a:solidFill>
              <a:latin typeface="Arial"/>
              <a:ea typeface="Arial"/>
              <a:cs typeface="Arial"/>
              <a:sym typeface="Arial"/>
            </a:endParaRPr>
          </a:p>
          <a:p>
            <a:pPr indent="-295910" lvl="0" marL="419100" marR="30480" rtl="0" algn="l">
              <a:lnSpc>
                <a:spcPct val="112400"/>
              </a:lnSpc>
              <a:spcBef>
                <a:spcPts val="1019"/>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INTERSTICIAL: O Intramural pasa a través del  miometrio	entre el fondo y el cuerpo uterino y tiene  el lumen mas estrecho, que mide menos de 1 mm  de diámetro. Para que el huevo fertilizado	pueda  pasar este lumen, tiene que perder su corona de  células granulosas.</a:t>
            </a:r>
            <a:endParaRPr sz="2750">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0"/>
          <p:cNvSpPr txBox="1"/>
          <p:nvPr/>
        </p:nvSpPr>
        <p:spPr>
          <a:xfrm>
            <a:off x="2169541" y="200913"/>
            <a:ext cx="8099425" cy="6458585"/>
          </a:xfrm>
          <a:prstGeom prst="rect">
            <a:avLst/>
          </a:prstGeom>
          <a:noFill/>
          <a:ln>
            <a:noFill/>
          </a:ln>
        </p:spPr>
        <p:txBody>
          <a:bodyPr anchorCtr="0" anchor="t" bIns="0" lIns="0" spcFirstLastPara="1" rIns="0" wrap="square" tIns="16500">
            <a:spAutoFit/>
          </a:bodyPr>
          <a:lstStyle/>
          <a:p>
            <a:pPr indent="-295910" lvl="0" marL="333375" marR="0" rtl="0" algn="l">
              <a:lnSpc>
                <a:spcPct val="1000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Las trompas de Falopio sirven	de pasadizo al</a:t>
            </a:r>
            <a:endParaRPr sz="2750">
              <a:solidFill>
                <a:schemeClr val="lt1"/>
              </a:solidFill>
              <a:latin typeface="Arial"/>
              <a:ea typeface="Arial"/>
              <a:cs typeface="Arial"/>
              <a:sym typeface="Arial"/>
            </a:endParaRPr>
          </a:p>
          <a:p>
            <a:pPr indent="0" lvl="0" marL="180975" marR="0" rtl="0" algn="l">
              <a:lnSpc>
                <a:spcPct val="100000"/>
              </a:lnSpc>
              <a:spcBef>
                <a:spcPts val="80"/>
              </a:spcBef>
              <a:spcAft>
                <a:spcPts val="0"/>
              </a:spcAft>
              <a:buNone/>
            </a:pPr>
            <a:r>
              <a:rPr baseline="30000" lang="en-US" sz="2700">
                <a:solidFill>
                  <a:srgbClr val="A9ABED"/>
                </a:solidFill>
                <a:latin typeface="Lucida Sans"/>
                <a:ea typeface="Lucida Sans"/>
                <a:cs typeface="Lucida Sans"/>
                <a:sym typeface="Lucida Sans"/>
              </a:rPr>
              <a:t>◤</a:t>
            </a:r>
            <a:r>
              <a:rPr lang="en-US" sz="2750">
                <a:solidFill>
                  <a:srgbClr val="FFFFFF"/>
                </a:solidFill>
                <a:latin typeface="Arial"/>
                <a:ea typeface="Arial"/>
                <a:cs typeface="Arial"/>
                <a:sym typeface="Arial"/>
              </a:rPr>
              <a:t>óvulo. Las proyecciones de forma de dedos</a:t>
            </a:r>
            <a:endParaRPr sz="2750">
              <a:solidFill>
                <a:schemeClr val="lt1"/>
              </a:solidFill>
              <a:latin typeface="Arial"/>
              <a:ea typeface="Arial"/>
              <a:cs typeface="Arial"/>
              <a:sym typeface="Arial"/>
            </a:endParaRPr>
          </a:p>
          <a:p>
            <a:pPr indent="0" lvl="0" marL="333375" marR="141605" rtl="0" algn="l">
              <a:lnSpc>
                <a:spcPct val="111500"/>
              </a:lnSpc>
              <a:spcBef>
                <a:spcPts val="0"/>
              </a:spcBef>
              <a:spcAft>
                <a:spcPts val="0"/>
              </a:spcAft>
              <a:buNone/>
            </a:pPr>
            <a:r>
              <a:rPr lang="en-US" sz="2750">
                <a:solidFill>
                  <a:srgbClr val="FFFFFF"/>
                </a:solidFill>
                <a:latin typeface="Arial"/>
                <a:ea typeface="Arial"/>
                <a:cs typeface="Arial"/>
                <a:sym typeface="Arial"/>
              </a:rPr>
              <a:t>(fimbrias) se encuentran en el infundíbulo atraen  al óvulo hacia el interior de la trompa con  movimientos ondulantes.</a:t>
            </a:r>
            <a:endParaRPr sz="2750">
              <a:solidFill>
                <a:schemeClr val="lt1"/>
              </a:solidFill>
              <a:latin typeface="Arial"/>
              <a:ea typeface="Arial"/>
              <a:cs typeface="Arial"/>
              <a:sym typeface="Arial"/>
            </a:endParaRPr>
          </a:p>
          <a:p>
            <a:pPr indent="-295910" lvl="0" marL="333375" marR="30480" rtl="0" algn="l">
              <a:lnSpc>
                <a:spcPct val="111500"/>
              </a:lnSpc>
              <a:spcBef>
                <a:spcPts val="113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óvulo es impulsado a lo largo de la trompa en  parte por las cilias y el movimiento	peristáltico de  la capa muscular hacia la cavidad uterina.</a:t>
            </a:r>
            <a:endParaRPr sz="2750">
              <a:solidFill>
                <a:schemeClr val="lt1"/>
              </a:solidFill>
              <a:latin typeface="Arial"/>
              <a:ea typeface="Arial"/>
              <a:cs typeface="Arial"/>
              <a:sym typeface="Arial"/>
            </a:endParaRPr>
          </a:p>
          <a:p>
            <a:pPr indent="-295910" lvl="0" marL="333375" marR="356235" rtl="0" algn="l">
              <a:lnSpc>
                <a:spcPct val="113799"/>
              </a:lnSpc>
              <a:spcBef>
                <a:spcPts val="104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Los movimientos	peristálticos	son gracias a los  estrógenos y las prostaglandinas.</a:t>
            </a:r>
            <a:endParaRPr sz="2750">
              <a:solidFill>
                <a:schemeClr val="lt1"/>
              </a:solidFill>
              <a:latin typeface="Arial"/>
              <a:ea typeface="Arial"/>
              <a:cs typeface="Arial"/>
              <a:sym typeface="Arial"/>
            </a:endParaRPr>
          </a:p>
          <a:p>
            <a:pPr indent="-295910" lvl="0" marL="333375" marR="888365" rtl="0" algn="l">
              <a:lnSpc>
                <a:spcPct val="112700"/>
              </a:lnSpc>
              <a:spcBef>
                <a:spcPts val="101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Las células cilíndricas secretan un nutriente  destinado a mantener al óvulo mientras se  encuentra dentro de la trompa.</a:t>
            </a:r>
            <a:endParaRPr sz="2750">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1"/>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sp>
        <p:nvSpPr>
          <p:cNvPr id="349" name="Google Shape;349;p31"/>
          <p:cNvSpPr txBox="1"/>
          <p:nvPr>
            <p:ph type="title"/>
          </p:nvPr>
        </p:nvSpPr>
        <p:spPr>
          <a:xfrm>
            <a:off x="5426075" y="255524"/>
            <a:ext cx="1997710"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ÚTERO</a:t>
            </a:r>
            <a:endParaRPr/>
          </a:p>
        </p:txBody>
      </p:sp>
      <p:sp>
        <p:nvSpPr>
          <p:cNvPr id="350" name="Google Shape;350;p31"/>
          <p:cNvSpPr txBox="1"/>
          <p:nvPr>
            <p:ph idx="1" type="body"/>
          </p:nvPr>
        </p:nvSpPr>
        <p:spPr>
          <a:xfrm>
            <a:off x="1103312" y="2052918"/>
            <a:ext cx="8946541" cy="4195481"/>
          </a:xfrm>
          <a:prstGeom prst="rect">
            <a:avLst/>
          </a:prstGeom>
          <a:noFill/>
          <a:ln>
            <a:noFill/>
          </a:ln>
        </p:spPr>
        <p:txBody>
          <a:bodyPr anchorCtr="0" anchor="t" bIns="0" lIns="0" spcFirstLastPara="1" rIns="0" wrap="square" tIns="11425">
            <a:spAutoFit/>
          </a:bodyPr>
          <a:lstStyle/>
          <a:p>
            <a:pPr indent="-295910" lvl="0" marL="1249680" marR="5080" rtl="0" algn="l">
              <a:lnSpc>
                <a:spcPct val="122900"/>
              </a:lnSpc>
              <a:spcBef>
                <a:spcPts val="0"/>
              </a:spcBef>
              <a:spcAft>
                <a:spcPts val="0"/>
              </a:spcAft>
              <a:buClr>
                <a:srgbClr val="A9ABED"/>
              </a:buClr>
              <a:buSzPts val="1782"/>
              <a:buFont typeface="Lucida Sans"/>
              <a:buChar char="▪"/>
            </a:pPr>
            <a:r>
              <a:rPr lang="en-US"/>
              <a:t>El útero es un órgano hueco, aplanado, muscular  de paredes gruesas cuya apariencia	es similar	a  una pera puesta al revés.</a:t>
            </a:r>
            <a:endParaRPr/>
          </a:p>
          <a:p>
            <a:pPr indent="-295910" lvl="0" marL="1249680" marR="306070" rtl="0" algn="l">
              <a:lnSpc>
                <a:spcPct val="120600"/>
              </a:lnSpc>
              <a:spcBef>
                <a:spcPts val="1280"/>
              </a:spcBef>
              <a:spcAft>
                <a:spcPts val="0"/>
              </a:spcAft>
              <a:buClr>
                <a:srgbClr val="A9ABED"/>
              </a:buClr>
              <a:buSzPts val="1782"/>
              <a:buFont typeface="Lucida Sans"/>
              <a:buChar char="▪"/>
            </a:pPr>
            <a:r>
              <a:rPr lang="en-US"/>
              <a:t>En la mujer adulta que no ha tenido embarazos  el útero pesa 60 gr (2 oz).</a:t>
            </a:r>
            <a:endParaRPr/>
          </a:p>
          <a:p>
            <a:pPr indent="-295910" lvl="0" marL="1249680" marR="201930" rtl="0" algn="l">
              <a:lnSpc>
                <a:spcPct val="122900"/>
              </a:lnSpc>
              <a:spcBef>
                <a:spcPts val="1125"/>
              </a:spcBef>
              <a:spcAft>
                <a:spcPts val="0"/>
              </a:spcAft>
              <a:buClr>
                <a:srgbClr val="A9ABED"/>
              </a:buClr>
              <a:buSzPts val="1782"/>
              <a:buFont typeface="Lucida Sans"/>
              <a:buChar char="▪"/>
            </a:pPr>
            <a:r>
              <a:rPr lang="en-US"/>
              <a:t>Normalmente es simétrico, liso y firme al tacto y  tiene poca inervación sensitiva.</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2"/>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pic>
        <p:nvPicPr>
          <p:cNvPr id="356" name="Google Shape;356;p32"/>
          <p:cNvPicPr preferRelativeResize="0"/>
          <p:nvPr/>
        </p:nvPicPr>
        <p:blipFill rotWithShape="1">
          <a:blip r:embed="rId3">
            <a:alphaModFix/>
          </a:blip>
          <a:srcRect b="0" l="0" r="0" t="0"/>
          <a:stretch/>
        </p:blipFill>
        <p:spPr>
          <a:xfrm>
            <a:off x="9525" y="0"/>
            <a:ext cx="5057774" cy="4000500"/>
          </a:xfrm>
          <a:prstGeom prst="rect">
            <a:avLst/>
          </a:prstGeom>
          <a:noFill/>
          <a:ln>
            <a:noFill/>
          </a:ln>
        </p:spPr>
      </p:pic>
      <p:pic>
        <p:nvPicPr>
          <p:cNvPr id="357" name="Google Shape;357;p32"/>
          <p:cNvPicPr preferRelativeResize="0"/>
          <p:nvPr/>
        </p:nvPicPr>
        <p:blipFill rotWithShape="1">
          <a:blip r:embed="rId4">
            <a:alphaModFix/>
          </a:blip>
          <a:srcRect b="0" l="0" r="0" t="0"/>
          <a:stretch/>
        </p:blipFill>
        <p:spPr>
          <a:xfrm>
            <a:off x="5324475" y="1704974"/>
            <a:ext cx="6858000" cy="515302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3"/>
          <p:cNvSpPr txBox="1"/>
          <p:nvPr/>
        </p:nvSpPr>
        <p:spPr>
          <a:xfrm>
            <a:off x="2342514" y="296925"/>
            <a:ext cx="7825105" cy="5253355"/>
          </a:xfrm>
          <a:prstGeom prst="rect">
            <a:avLst/>
          </a:prstGeom>
          <a:noFill/>
          <a:ln>
            <a:noFill/>
          </a:ln>
        </p:spPr>
        <p:txBody>
          <a:bodyPr anchorCtr="0" anchor="t" bIns="0" lIns="0" spcFirstLastPara="1" rIns="0" wrap="square" tIns="184150">
            <a:spAutoFit/>
          </a:bodyPr>
          <a:lstStyle/>
          <a:p>
            <a:pPr indent="0" lvl="0" marL="12700" marR="0" rtl="0" algn="l">
              <a:lnSpc>
                <a:spcPct val="100000"/>
              </a:lnSpc>
              <a:spcBef>
                <a:spcPts val="0"/>
              </a:spcBef>
              <a:spcAft>
                <a:spcPts val="0"/>
              </a:spcAft>
              <a:buNone/>
            </a:pPr>
            <a:r>
              <a:rPr baseline="-25000" lang="en-US" sz="2700">
                <a:solidFill>
                  <a:srgbClr val="A9ABED"/>
                </a:solidFill>
                <a:latin typeface="Lucida Sans"/>
                <a:ea typeface="Lucida Sans"/>
                <a:cs typeface="Lucida Sans"/>
                <a:sym typeface="Lucida Sans"/>
              </a:rPr>
              <a:t>◤</a:t>
            </a:r>
            <a:r>
              <a:rPr lang="en-US" sz="2450">
                <a:solidFill>
                  <a:srgbClr val="A9ABED"/>
                </a:solidFill>
                <a:latin typeface="Lucida Sans"/>
                <a:ea typeface="Lucida Sans"/>
                <a:cs typeface="Lucida Sans"/>
                <a:sym typeface="Lucida Sans"/>
              </a:rPr>
              <a:t>▪ </a:t>
            </a:r>
            <a:r>
              <a:rPr lang="en-US" sz="2750">
                <a:solidFill>
                  <a:srgbClr val="FFFFFF"/>
                </a:solidFill>
                <a:latin typeface="Arial"/>
                <a:ea typeface="Arial"/>
                <a:cs typeface="Arial"/>
                <a:sym typeface="Arial"/>
              </a:rPr>
              <a:t>PARTES:</a:t>
            </a:r>
            <a:endParaRPr sz="2750">
              <a:solidFill>
                <a:schemeClr val="lt1"/>
              </a:solidFill>
              <a:latin typeface="Arial"/>
              <a:ea typeface="Arial"/>
              <a:cs typeface="Arial"/>
              <a:sym typeface="Arial"/>
            </a:endParaRPr>
          </a:p>
          <a:p>
            <a:pPr indent="-286385" lvl="0" marL="431800" marR="217170" rtl="0" algn="l">
              <a:lnSpc>
                <a:spcPct val="112700"/>
              </a:lnSpc>
              <a:spcBef>
                <a:spcPts val="94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1.- FONDO: Es la prominencia superior,  redondeada por encima de la inserción de las  trompas.</a:t>
            </a:r>
            <a:endParaRPr sz="2750">
              <a:solidFill>
                <a:schemeClr val="lt1"/>
              </a:solidFill>
              <a:latin typeface="Arial"/>
              <a:ea typeface="Arial"/>
              <a:cs typeface="Arial"/>
              <a:sym typeface="Arial"/>
            </a:endParaRPr>
          </a:p>
          <a:p>
            <a:pPr indent="-286385" lvl="0" marL="431800" marR="30480" rtl="0" algn="l">
              <a:lnSpc>
                <a:spcPct val="111500"/>
              </a:lnSpc>
              <a:spcBef>
                <a:spcPts val="112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2.- CUERPO: O porción principal, que rodea la  cavidad uterina.</a:t>
            </a:r>
            <a:endParaRPr sz="2750">
              <a:solidFill>
                <a:schemeClr val="lt1"/>
              </a:solidFill>
              <a:latin typeface="Arial"/>
              <a:ea typeface="Arial"/>
              <a:cs typeface="Arial"/>
              <a:sym typeface="Arial"/>
            </a:endParaRPr>
          </a:p>
          <a:p>
            <a:pPr indent="-286385" lvl="0" marL="431800" marR="5080" rtl="0" algn="l">
              <a:lnSpc>
                <a:spcPct val="112300"/>
              </a:lnSpc>
              <a:spcBef>
                <a:spcPts val="110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3.- ISTMO: La porción levemente estrecha que  une el cuerpo con el cérvix y que durante el  embarazo se denomina el segmento uterino  inferior.</a:t>
            </a:r>
            <a:endParaRPr sz="275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4"/>
          <p:cNvSpPr txBox="1"/>
          <p:nvPr/>
        </p:nvSpPr>
        <p:spPr>
          <a:xfrm>
            <a:off x="2271395" y="591181"/>
            <a:ext cx="7672705" cy="5561965"/>
          </a:xfrm>
          <a:prstGeom prst="rect">
            <a:avLst/>
          </a:prstGeom>
          <a:noFill/>
          <a:ln>
            <a:noFill/>
          </a:ln>
        </p:spPr>
        <p:txBody>
          <a:bodyPr anchorCtr="0" anchor="t" bIns="0" lIns="0" spcFirstLastPara="1" rIns="0" wrap="square" tIns="50800">
            <a:spAutoFit/>
          </a:bodyPr>
          <a:lstStyle/>
          <a:p>
            <a:pPr indent="0" lvl="0" marL="79375"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a:p>
            <a:pPr indent="-295910" lvl="0" marL="307975" marR="0" rtl="0" algn="l">
              <a:lnSpc>
                <a:spcPct val="100000"/>
              </a:lnSpc>
              <a:spcBef>
                <a:spcPts val="49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FUNCIONES</a:t>
            </a:r>
            <a:endParaRPr sz="2750">
              <a:solidFill>
                <a:schemeClr val="lt1"/>
              </a:solidFill>
              <a:latin typeface="Arial"/>
              <a:ea typeface="Arial"/>
              <a:cs typeface="Arial"/>
              <a:sym typeface="Arial"/>
            </a:endParaRPr>
          </a:p>
          <a:p>
            <a:pPr indent="-295910" lvl="0" marL="307975" marR="0" rtl="0" algn="l">
              <a:lnSpc>
                <a:spcPct val="100000"/>
              </a:lnSpc>
              <a:spcBef>
                <a:spcPts val="188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Las 3 funciones del útero son:</a:t>
            </a:r>
            <a:endParaRPr sz="2750">
              <a:solidFill>
                <a:schemeClr val="lt1"/>
              </a:solidFill>
              <a:latin typeface="Arial"/>
              <a:ea typeface="Arial"/>
              <a:cs typeface="Arial"/>
              <a:sym typeface="Arial"/>
            </a:endParaRPr>
          </a:p>
          <a:p>
            <a:pPr indent="-295910" lvl="0" marL="307975" marR="5080" rtl="0" algn="l">
              <a:lnSpc>
                <a:spcPct val="120600"/>
              </a:lnSpc>
              <a:spcBef>
                <a:spcPts val="75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-Menstruaciones cíclicas con la renovación del  endometrio.</a:t>
            </a:r>
            <a:endParaRPr sz="2750">
              <a:solidFill>
                <a:schemeClr val="lt1"/>
              </a:solidFill>
              <a:latin typeface="Arial"/>
              <a:ea typeface="Arial"/>
              <a:cs typeface="Arial"/>
              <a:sym typeface="Arial"/>
            </a:endParaRPr>
          </a:p>
          <a:p>
            <a:pPr indent="-295910" lvl="0" marL="307975" marR="0" rtl="0" algn="l">
              <a:lnSpc>
                <a:spcPct val="100000"/>
              </a:lnSpc>
              <a:spcBef>
                <a:spcPts val="226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-Embarazo</a:t>
            </a:r>
            <a:endParaRPr sz="2750">
              <a:solidFill>
                <a:schemeClr val="lt1"/>
              </a:solidFill>
              <a:latin typeface="Arial"/>
              <a:ea typeface="Arial"/>
              <a:cs typeface="Arial"/>
              <a:sym typeface="Arial"/>
            </a:endParaRPr>
          </a:p>
          <a:p>
            <a:pPr indent="-295910" lvl="0" marL="307975" marR="0" rtl="0" algn="l">
              <a:lnSpc>
                <a:spcPct val="100000"/>
              </a:lnSpc>
              <a:spcBef>
                <a:spcPts val="173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-Parto</a:t>
            </a:r>
            <a:endParaRPr sz="2750">
              <a:solidFill>
                <a:schemeClr val="lt1"/>
              </a:solidFill>
              <a:latin typeface="Arial"/>
              <a:ea typeface="Arial"/>
              <a:cs typeface="Arial"/>
              <a:sym typeface="Arial"/>
            </a:endParaRPr>
          </a:p>
          <a:p>
            <a:pPr indent="-295910" lvl="0" marL="307975" marR="574675" rtl="0" algn="l">
              <a:lnSpc>
                <a:spcPct val="121800"/>
              </a:lnSpc>
              <a:spcBef>
                <a:spcPts val="78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Estas funciones son esenciales para la  reproducción pero no para la supervivencia  fisiológica de la mujer.</a:t>
            </a:r>
            <a:endParaRPr sz="2750">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5"/>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sp>
        <p:nvSpPr>
          <p:cNvPr id="373" name="Google Shape;373;p35"/>
          <p:cNvSpPr txBox="1"/>
          <p:nvPr/>
        </p:nvSpPr>
        <p:spPr>
          <a:xfrm>
            <a:off x="2360676" y="658930"/>
            <a:ext cx="8089900" cy="5320030"/>
          </a:xfrm>
          <a:prstGeom prst="rect">
            <a:avLst/>
          </a:prstGeom>
          <a:noFill/>
          <a:ln>
            <a:noFill/>
          </a:ln>
        </p:spPr>
        <p:txBody>
          <a:bodyPr anchorCtr="0" anchor="t" bIns="0" lIns="0" spcFirstLastPara="1" rIns="0" wrap="square" tIns="160000">
            <a:spAutoFit/>
          </a:bodyPr>
          <a:lstStyle/>
          <a:p>
            <a:pPr indent="-295910" lvl="0" marL="307975" marR="0" rtl="0" algn="l">
              <a:lnSpc>
                <a:spcPct val="100000"/>
              </a:lnSpc>
              <a:spcBef>
                <a:spcPts val="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PARED UTERINA: Está compuesta por 3 capas:</a:t>
            </a:r>
            <a:endParaRPr sz="2600">
              <a:solidFill>
                <a:schemeClr val="lt1"/>
              </a:solidFill>
              <a:latin typeface="Arial"/>
              <a:ea typeface="Arial"/>
              <a:cs typeface="Arial"/>
              <a:sym typeface="Arial"/>
            </a:endParaRPr>
          </a:p>
          <a:p>
            <a:pPr indent="-295910" lvl="0" marL="307975" marR="5080" rtl="0" algn="l">
              <a:lnSpc>
                <a:spcPct val="109500"/>
              </a:lnSpc>
              <a:spcBef>
                <a:spcPts val="865"/>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ENDOMETRIO: Tiene una rica vascularización, es un  revestimiento de mucosa, se adhiere firmemente al  Miometrio.</a:t>
            </a:r>
            <a:endParaRPr sz="2600">
              <a:solidFill>
                <a:schemeClr val="lt1"/>
              </a:solidFill>
              <a:latin typeface="Arial"/>
              <a:ea typeface="Arial"/>
              <a:cs typeface="Arial"/>
              <a:sym typeface="Arial"/>
            </a:endParaRPr>
          </a:p>
          <a:p>
            <a:pPr indent="-295910" lvl="0" marL="307975" marR="55244" rtl="0" algn="l">
              <a:lnSpc>
                <a:spcPct val="109900"/>
              </a:lnSpc>
              <a:spcBef>
                <a:spcPts val="1155"/>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MIOMETRIO: Túnica muscular media, es una capa  gruesa que se distiende mucho durante el embarazo.  Las ramas principales de los vasos sanguíneos y los  nervios del útero se localizan acá.</a:t>
            </a:r>
            <a:endParaRPr sz="2600">
              <a:solidFill>
                <a:schemeClr val="lt1"/>
              </a:solidFill>
              <a:latin typeface="Arial"/>
              <a:ea typeface="Arial"/>
              <a:cs typeface="Arial"/>
              <a:sym typeface="Arial"/>
            </a:endParaRPr>
          </a:p>
          <a:p>
            <a:pPr indent="-295910" lvl="0" marL="307975" marR="295910" rtl="0" algn="l">
              <a:lnSpc>
                <a:spcPct val="110700"/>
              </a:lnSpc>
              <a:spcBef>
                <a:spcPts val="105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PERIMETRIO: Túnica serosa externa, consiste en  peritoneo sostenido por una capa delgada de tejido  conectivo. Está adosada la vejiga y el cérvix.</a:t>
            </a:r>
            <a:endParaRPr sz="26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6"/>
          <p:cNvSpPr txBox="1"/>
          <p:nvPr>
            <p:ph type="title"/>
          </p:nvPr>
        </p:nvSpPr>
        <p:spPr>
          <a:xfrm>
            <a:off x="2332989" y="256603"/>
            <a:ext cx="8158480" cy="1933575"/>
          </a:xfrm>
          <a:prstGeom prst="rect">
            <a:avLst/>
          </a:prstGeom>
          <a:noFill/>
          <a:ln>
            <a:noFill/>
          </a:ln>
        </p:spPr>
        <p:txBody>
          <a:bodyPr anchorCtr="0" anchor="t" bIns="0" lIns="0" spcFirstLastPara="1" rIns="0" wrap="square" tIns="11425">
            <a:spAutoFit/>
          </a:bodyPr>
          <a:lstStyle/>
          <a:p>
            <a:pPr indent="-514984" lvl="0" marL="539750" marR="17780" rtl="0" algn="l">
              <a:lnSpc>
                <a:spcPct val="120400"/>
              </a:lnSpc>
              <a:spcBef>
                <a:spcPts val="0"/>
              </a:spcBef>
              <a:spcAft>
                <a:spcPts val="0"/>
              </a:spcAft>
              <a:buClr>
                <a:srgbClr val="A9ABED"/>
              </a:buClr>
              <a:buSzPts val="2700"/>
              <a:buFont typeface="Lucida Sans"/>
              <a:buNone/>
            </a:pPr>
            <a:r>
              <a:rPr baseline="-25000" i="0" lang="en-US" sz="2700">
                <a:solidFill>
                  <a:srgbClr val="A9ABED"/>
                </a:solidFill>
                <a:latin typeface="Lucida Sans"/>
                <a:ea typeface="Lucida Sans"/>
                <a:cs typeface="Lucida Sans"/>
                <a:sym typeface="Lucida Sans"/>
              </a:rPr>
              <a:t>◤ </a:t>
            </a:r>
            <a:r>
              <a:rPr i="0" lang="en-US" sz="2300">
                <a:solidFill>
                  <a:srgbClr val="A9ABED"/>
                </a:solidFill>
                <a:latin typeface="Lucida Sans"/>
                <a:ea typeface="Lucida Sans"/>
                <a:cs typeface="Lucida Sans"/>
                <a:sym typeface="Lucida Sans"/>
              </a:rPr>
              <a:t>▪	</a:t>
            </a:r>
            <a:r>
              <a:rPr i="0" lang="en-US" sz="2600">
                <a:latin typeface="Arial"/>
                <a:ea typeface="Arial"/>
                <a:cs typeface="Arial"/>
                <a:sym typeface="Arial"/>
              </a:rPr>
              <a:t>CÉRVIX: La porción más inferior del útero es el  cérvix o cuello. La longitud aproximada del cérvix es  de 2,5 a 3 cm, de los cuales cerca de 1 cm protruye  hacia la vagina en la mujer no gestante.</a:t>
            </a:r>
            <a:endParaRPr sz="2600">
              <a:latin typeface="Arial"/>
              <a:ea typeface="Arial"/>
              <a:cs typeface="Arial"/>
              <a:sym typeface="Arial"/>
            </a:endParaRPr>
          </a:p>
        </p:txBody>
      </p:sp>
      <p:sp>
        <p:nvSpPr>
          <p:cNvPr id="379" name="Google Shape;379;p36"/>
          <p:cNvSpPr txBox="1"/>
          <p:nvPr/>
        </p:nvSpPr>
        <p:spPr>
          <a:xfrm>
            <a:off x="2559685" y="2307272"/>
            <a:ext cx="7480934" cy="3949700"/>
          </a:xfrm>
          <a:prstGeom prst="rect">
            <a:avLst/>
          </a:prstGeom>
          <a:noFill/>
          <a:ln>
            <a:noFill/>
          </a:ln>
        </p:spPr>
        <p:txBody>
          <a:bodyPr anchorCtr="0" anchor="t" bIns="0" lIns="0" spcFirstLastPara="1" rIns="0" wrap="square" tIns="16500">
            <a:spAutoFit/>
          </a:bodyPr>
          <a:lstStyle/>
          <a:p>
            <a:pPr indent="-295910" lvl="0" marL="307975" marR="278130" rtl="0" algn="l">
              <a:lnSpc>
                <a:spcPct val="119200"/>
              </a:lnSpc>
              <a:spcBef>
                <a:spcPts val="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La composición primaria del cérvix es tejido  conectivo fibroso con fibras musculares y tejido  elástico.</a:t>
            </a:r>
            <a:endParaRPr sz="2600">
              <a:solidFill>
                <a:schemeClr val="lt1"/>
              </a:solidFill>
              <a:latin typeface="Arial"/>
              <a:ea typeface="Arial"/>
              <a:cs typeface="Arial"/>
              <a:sym typeface="Arial"/>
            </a:endParaRPr>
          </a:p>
          <a:p>
            <a:pPr indent="0" lvl="0" marL="422275" marR="5080" rtl="0" algn="just">
              <a:lnSpc>
                <a:spcPct val="122600"/>
              </a:lnSpc>
              <a:spcBef>
                <a:spcPts val="1160"/>
              </a:spcBef>
              <a:spcAft>
                <a:spcPts val="0"/>
              </a:spcAft>
              <a:buNone/>
            </a:pPr>
            <a:r>
              <a:rPr lang="en-US" sz="2400">
                <a:solidFill>
                  <a:srgbClr val="FFFFFF"/>
                </a:solidFill>
                <a:latin typeface="Arial"/>
                <a:ea typeface="Arial"/>
                <a:cs typeface="Arial"/>
                <a:sym typeface="Arial"/>
              </a:rPr>
              <a:t>El cérvix de una mujer nulípara es redondeada, casi  cónica, bastante firme y en forma de huso.</a:t>
            </a:r>
            <a:endParaRPr sz="2400">
              <a:solidFill>
                <a:schemeClr val="lt1"/>
              </a:solidFill>
              <a:latin typeface="Arial"/>
              <a:ea typeface="Arial"/>
              <a:cs typeface="Arial"/>
              <a:sym typeface="Arial"/>
            </a:endParaRPr>
          </a:p>
          <a:p>
            <a:pPr indent="0" lvl="0" marL="422275" marR="120014" rtl="0" algn="just">
              <a:lnSpc>
                <a:spcPct val="120000"/>
              </a:lnSpc>
              <a:spcBef>
                <a:spcPts val="1125"/>
              </a:spcBef>
              <a:spcAft>
                <a:spcPts val="0"/>
              </a:spcAft>
              <a:buNone/>
            </a:pPr>
            <a:r>
              <a:rPr lang="en-US" sz="2400">
                <a:solidFill>
                  <a:srgbClr val="FFFFFF"/>
                </a:solidFill>
                <a:latin typeface="Arial"/>
                <a:ea typeface="Arial"/>
                <a:cs typeface="Arial"/>
                <a:sym typeface="Arial"/>
              </a:rPr>
              <a:t>El parto cambia la apariencia del orificio externo en  una abertura pequeña transversa que divide en un  labio anterior y otro posterior.</a:t>
            </a:r>
            <a:endParaRPr sz="2400">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7"/>
          <p:cNvSpPr txBox="1"/>
          <p:nvPr/>
        </p:nvSpPr>
        <p:spPr>
          <a:xfrm>
            <a:off x="2313939" y="654684"/>
            <a:ext cx="7802880" cy="5405120"/>
          </a:xfrm>
          <a:prstGeom prst="rect">
            <a:avLst/>
          </a:prstGeom>
          <a:noFill/>
          <a:ln>
            <a:noFill/>
          </a:ln>
        </p:spPr>
        <p:txBody>
          <a:bodyPr anchorCtr="0" anchor="t" bIns="0" lIns="0" spcFirstLastPara="1" rIns="0" wrap="square" tIns="11425">
            <a:spAutoFit/>
          </a:bodyPr>
          <a:lstStyle/>
          <a:p>
            <a:pPr indent="-622300" lvl="0" marL="659765" marR="239395" rtl="0" algn="l">
              <a:lnSpc>
                <a:spcPct val="120400"/>
              </a:lnSpc>
              <a:spcBef>
                <a:spcPts val="0"/>
              </a:spcBef>
              <a:spcAft>
                <a:spcPts val="0"/>
              </a:spcAft>
              <a:buNone/>
            </a:pPr>
            <a:r>
              <a:rPr baseline="30000" lang="en-US" sz="2700">
                <a:solidFill>
                  <a:srgbClr val="A9ABED"/>
                </a:solidFill>
                <a:latin typeface="Lucida Sans"/>
                <a:ea typeface="Lucida Sans"/>
                <a:cs typeface="Lucida Sans"/>
                <a:sym typeface="Lucida Sans"/>
              </a:rPr>
              <a:t>◤	</a:t>
            </a:r>
            <a:r>
              <a:rPr lang="en-US" sz="2300">
                <a:solidFill>
                  <a:srgbClr val="A9ABED"/>
                </a:solidFill>
                <a:latin typeface="Lucida Sans"/>
                <a:ea typeface="Lucida Sans"/>
                <a:cs typeface="Lucida Sans"/>
                <a:sym typeface="Lucida Sans"/>
              </a:rPr>
              <a:t>▪	</a:t>
            </a:r>
            <a:r>
              <a:rPr lang="en-US" sz="2600">
                <a:solidFill>
                  <a:srgbClr val="FFFFFF"/>
                </a:solidFill>
                <a:latin typeface="Arial"/>
                <a:ea typeface="Arial"/>
                <a:cs typeface="Arial"/>
                <a:sym typeface="Arial"/>
              </a:rPr>
              <a:t>Cuando una mujer no está ovulando o está  embarazada, la punta del cérvix se siente firme  muy parecido a la punta de la nariz, con una  muesca en el centro, ésta marca el lugar del  orificio externo.</a:t>
            </a:r>
            <a:endParaRPr sz="2600">
              <a:solidFill>
                <a:schemeClr val="lt1"/>
              </a:solidFill>
              <a:latin typeface="Arial"/>
              <a:ea typeface="Arial"/>
              <a:cs typeface="Arial"/>
              <a:sym typeface="Arial"/>
            </a:endParaRPr>
          </a:p>
          <a:p>
            <a:pPr indent="-295910" lvl="0" marL="659765" marR="30480" rtl="0" algn="l">
              <a:lnSpc>
                <a:spcPct val="119900"/>
              </a:lnSpc>
              <a:spcBef>
                <a:spcPts val="114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Tiene la capacidad de estirarse durante el parto  vaginal. Varios factores contribuyen a la  elasticidad del cérvix: Un alto contenido de tejido  conectivo y de fibras elásticas, numerosos  pliegues de revestimiento endocervical y un  contenido de fibras musculares del 10 %.</a:t>
            </a:r>
            <a:endParaRPr sz="260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4"/>
          <p:cNvSpPr txBox="1"/>
          <p:nvPr>
            <p:ph type="title"/>
          </p:nvPr>
        </p:nvSpPr>
        <p:spPr>
          <a:xfrm>
            <a:off x="2317114" y="413638"/>
            <a:ext cx="7495540" cy="701040"/>
          </a:xfrm>
          <a:prstGeom prst="rect">
            <a:avLst/>
          </a:prstGeom>
          <a:noFill/>
          <a:ln>
            <a:noFill/>
          </a:ln>
        </p:spPr>
        <p:txBody>
          <a:bodyPr anchorCtr="0" anchor="t" bIns="0" lIns="0" spcFirstLastPara="1" rIns="0" wrap="square" tIns="16500">
            <a:spAutoFit/>
          </a:bodyPr>
          <a:lstStyle/>
          <a:p>
            <a:pPr indent="0" lvl="0" marL="38100" rtl="0" algn="l">
              <a:lnSpc>
                <a:spcPct val="100000"/>
              </a:lnSpc>
              <a:spcBef>
                <a:spcPts val="0"/>
              </a:spcBef>
              <a:spcAft>
                <a:spcPts val="0"/>
              </a:spcAft>
              <a:buClr>
                <a:srgbClr val="A9ABED"/>
              </a:buClr>
              <a:buSzPts val="2700"/>
              <a:buFont typeface="Lucida Sans"/>
              <a:buNone/>
            </a:pPr>
            <a:r>
              <a:rPr baseline="30000" i="0" lang="en-US" sz="2700">
                <a:solidFill>
                  <a:srgbClr val="A9ABED"/>
                </a:solidFill>
                <a:latin typeface="Lucida Sans"/>
                <a:ea typeface="Lucida Sans"/>
                <a:cs typeface="Lucida Sans"/>
                <a:sym typeface="Lucida Sans"/>
              </a:rPr>
              <a:t>◤</a:t>
            </a:r>
            <a:r>
              <a:rPr lang="en-US" sz="4400"/>
              <a:t>ESTRUCTURAS EXTERNAS</a:t>
            </a:r>
            <a:endParaRPr sz="4400">
              <a:latin typeface="Lucida Sans"/>
              <a:ea typeface="Lucida Sans"/>
              <a:cs typeface="Lucida Sans"/>
              <a:sym typeface="Lucida Sans"/>
            </a:endParaRPr>
          </a:p>
        </p:txBody>
      </p:sp>
      <p:sp>
        <p:nvSpPr>
          <p:cNvPr id="169" name="Google Shape;169;p4"/>
          <p:cNvSpPr txBox="1"/>
          <p:nvPr/>
        </p:nvSpPr>
        <p:spPr>
          <a:xfrm>
            <a:off x="1830425" y="1648727"/>
            <a:ext cx="7914900" cy="3942300"/>
          </a:xfrm>
          <a:prstGeom prst="rect">
            <a:avLst/>
          </a:prstGeom>
          <a:noFill/>
          <a:ln>
            <a:noFill/>
          </a:ln>
        </p:spPr>
        <p:txBody>
          <a:bodyPr anchorCtr="0" anchor="t" bIns="0" lIns="0" spcFirstLastPara="1" rIns="0" wrap="square" tIns="250825">
            <a:spAutoFit/>
          </a:bodyPr>
          <a:lstStyle/>
          <a:p>
            <a:pPr indent="-295910" lvl="0" marL="307975" marR="0" rtl="0" algn="l">
              <a:lnSpc>
                <a:spcPct val="1000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Llamada también Vulva y está compuesto por:</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88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Monte Púbico o Monte de Venus</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81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Labios Mayores y Menores</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7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Clítoris</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81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Vestíbulo</a:t>
            </a:r>
            <a:endParaRPr b="0" i="0" sz="2750" u="none" cap="none" strike="noStrike">
              <a:solidFill>
                <a:schemeClr val="lt1"/>
              </a:solidFill>
              <a:latin typeface="Arial"/>
              <a:ea typeface="Arial"/>
              <a:cs typeface="Arial"/>
              <a:sym typeface="Arial"/>
            </a:endParaRPr>
          </a:p>
          <a:p>
            <a:pPr indent="-295910" lvl="0" marL="307975" marR="0" rtl="0" algn="l">
              <a:lnSpc>
                <a:spcPct val="100000"/>
              </a:lnSpc>
              <a:spcBef>
                <a:spcPts val="173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Tejido conectivo laxo, sobre la sínfisis	del pubis.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38"/>
          <p:cNvSpPr txBox="1"/>
          <p:nvPr/>
        </p:nvSpPr>
        <p:spPr>
          <a:xfrm>
            <a:off x="2131441" y="535767"/>
            <a:ext cx="8061959" cy="5814695"/>
          </a:xfrm>
          <a:prstGeom prst="rect">
            <a:avLst/>
          </a:prstGeom>
          <a:noFill/>
          <a:ln>
            <a:noFill/>
          </a:ln>
        </p:spPr>
        <p:txBody>
          <a:bodyPr anchorCtr="0" anchor="t" bIns="0" lIns="0" spcFirstLastPara="1" rIns="0" wrap="square" tIns="43800">
            <a:spAutoFit/>
          </a:bodyPr>
          <a:lstStyle/>
          <a:p>
            <a:pPr indent="-347661" lvl="0" marL="228600" marR="136525" rtl="0" algn="l">
              <a:lnSpc>
                <a:spcPct val="147636"/>
              </a:lnSpc>
              <a:spcBef>
                <a:spcPts val="0"/>
              </a:spcBef>
              <a:spcAft>
                <a:spcPts val="0"/>
              </a:spcAft>
              <a:buClr>
                <a:srgbClr val="A9ABED"/>
              </a:buClr>
              <a:buSzPts val="5475"/>
              <a:buFont typeface="Lucida Sans"/>
              <a:buChar char="▪"/>
            </a:pPr>
            <a:r>
              <a:rPr baseline="30000" lang="en-US" sz="2700">
                <a:solidFill>
                  <a:srgbClr val="A9ABED"/>
                </a:solidFill>
                <a:latin typeface="Lucida Sans"/>
                <a:ea typeface="Lucida Sans"/>
                <a:cs typeface="Lucida Sans"/>
                <a:sym typeface="Lucida Sans"/>
              </a:rPr>
              <a:t>◤</a:t>
            </a:r>
            <a:r>
              <a:rPr lang="en-US" sz="2750">
                <a:solidFill>
                  <a:srgbClr val="FFFFFF"/>
                </a:solidFill>
                <a:latin typeface="Arial"/>
                <a:ea typeface="Arial"/>
                <a:cs typeface="Arial"/>
                <a:sym typeface="Arial"/>
              </a:rPr>
              <a:t>CANALES: Las 2 cavidades que quedan en el  interior del útero se denominan canales uterino y  cervical.</a:t>
            </a:r>
            <a:endParaRPr sz="2750">
              <a:solidFill>
                <a:schemeClr val="lt1"/>
              </a:solidFill>
              <a:latin typeface="Arial"/>
              <a:ea typeface="Arial"/>
              <a:cs typeface="Arial"/>
              <a:sym typeface="Arial"/>
            </a:endParaRPr>
          </a:p>
          <a:p>
            <a:pPr indent="-295910" lvl="0" marL="371475" marR="30480" rtl="0" algn="l">
              <a:lnSpc>
                <a:spcPct val="122200"/>
              </a:lnSpc>
              <a:spcBef>
                <a:spcPts val="88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canal uterino en la mujer no embarazada está  comprimido por las paredes musculares gruesas  de manera que es sólo un espacio virtual, plano  y triangular. El fondo forma la base del triangulo.  Las trompas de Falopio se abren en ambos  ángulos de la base. El ápice del triangulo apunta  hacia abajo y forma un orificio interno del canal  cervical.</a:t>
            </a:r>
            <a:endParaRPr sz="2750">
              <a:solidFill>
                <a:schemeClr val="lt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39"/>
          <p:cNvSpPr txBox="1"/>
          <p:nvPr/>
        </p:nvSpPr>
        <p:spPr>
          <a:xfrm>
            <a:off x="1754885" y="243840"/>
            <a:ext cx="9032240" cy="5996305"/>
          </a:xfrm>
          <a:prstGeom prst="rect">
            <a:avLst/>
          </a:prstGeom>
          <a:noFill/>
          <a:ln>
            <a:noFill/>
          </a:ln>
        </p:spPr>
        <p:txBody>
          <a:bodyPr anchorCtr="0" anchor="t" bIns="0" lIns="0" spcFirstLastPara="1" rIns="0" wrap="square" tIns="12050">
            <a:spAutoFit/>
          </a:bodyPr>
          <a:lstStyle/>
          <a:p>
            <a:pPr indent="-295910" lvl="0" marL="333375" marR="30480" rtl="0" algn="l">
              <a:lnSpc>
                <a:spcPct val="110700"/>
              </a:lnSpc>
              <a:spcBef>
                <a:spcPts val="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El canal endocervical con sus múltiples pliegues tiene una  ca</a:t>
            </a:r>
            <a:r>
              <a:rPr baseline="30000" lang="en-US" sz="2700">
                <a:solidFill>
                  <a:srgbClr val="A9ABED"/>
                </a:solidFill>
                <a:latin typeface="Lucida Sans"/>
                <a:ea typeface="Lucida Sans"/>
                <a:cs typeface="Lucida Sans"/>
                <a:sym typeface="Lucida Sans"/>
              </a:rPr>
              <a:t>◤</a:t>
            </a:r>
            <a:r>
              <a:rPr lang="en-US" sz="2600">
                <a:solidFill>
                  <a:srgbClr val="FFFFFF"/>
                </a:solidFill>
                <a:latin typeface="Arial"/>
                <a:ea typeface="Arial"/>
                <a:cs typeface="Arial"/>
                <a:sym typeface="Arial"/>
              </a:rPr>
              <a:t>pa superficial de células altas, cilíndricas, productoras de  moco. El epitelio cilíndrico es rojo carnoso, con una  apariencia mas rugosa y profunda que el recubrimiento  exterior del cérvix.</a:t>
            </a:r>
            <a:endParaRPr sz="2600">
              <a:solidFill>
                <a:schemeClr val="lt1"/>
              </a:solidFill>
              <a:latin typeface="Arial"/>
              <a:ea typeface="Arial"/>
              <a:cs typeface="Arial"/>
              <a:sym typeface="Arial"/>
            </a:endParaRPr>
          </a:p>
          <a:p>
            <a:pPr indent="-295910" lvl="0" marL="333375" marR="247015" rtl="0" algn="l">
              <a:lnSpc>
                <a:spcPct val="109500"/>
              </a:lnSpc>
              <a:spcBef>
                <a:spcPts val="116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Después de la menarquia, el epitelio escamoso recubre el  exterior del cérvix, de células planas, da un color rosado  brillante al cérvix.</a:t>
            </a:r>
            <a:endParaRPr sz="2600">
              <a:solidFill>
                <a:schemeClr val="lt1"/>
              </a:solidFill>
              <a:latin typeface="Arial"/>
              <a:ea typeface="Arial"/>
              <a:cs typeface="Arial"/>
              <a:sym typeface="Arial"/>
            </a:endParaRPr>
          </a:p>
          <a:p>
            <a:pPr indent="-295910" lvl="0" marL="333375" marR="59055" rtl="0" algn="l">
              <a:lnSpc>
                <a:spcPct val="110100"/>
              </a:lnSpc>
              <a:spcBef>
                <a:spcPts val="1150"/>
              </a:spcBef>
              <a:spcAft>
                <a:spcPts val="0"/>
              </a:spcAft>
              <a:buClr>
                <a:srgbClr val="A9ABED"/>
              </a:buClr>
              <a:buSzPts val="2300"/>
              <a:buFont typeface="Lucida Sans"/>
              <a:buChar char="▪"/>
            </a:pPr>
            <a:r>
              <a:rPr lang="en-US" sz="2600">
                <a:solidFill>
                  <a:srgbClr val="FFFFFF"/>
                </a:solidFill>
                <a:latin typeface="Arial"/>
                <a:ea typeface="Arial"/>
                <a:cs typeface="Arial"/>
                <a:sym typeface="Arial"/>
              </a:rPr>
              <a:t>Cuando la mujer está ovulando o embarazada se aprecia  un color rojo azulado. Los dos tipos de epitelios se unen en  la Unión Escamocolumnar, es el punto más común de  aparición de los cambios neoplásicos celulares. El PAP se  realiza de estos epitelios	y de esta unión.</a:t>
            </a:r>
            <a:endParaRPr sz="2600">
              <a:solidFill>
                <a:schemeClr val="l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0"/>
          <p:cNvSpPr txBox="1"/>
          <p:nvPr/>
        </p:nvSpPr>
        <p:spPr>
          <a:xfrm>
            <a:off x="1864741" y="232536"/>
            <a:ext cx="8944610" cy="6101080"/>
          </a:xfrm>
          <a:prstGeom prst="rect">
            <a:avLst/>
          </a:prstGeom>
          <a:noFill/>
          <a:ln>
            <a:noFill/>
          </a:ln>
        </p:spPr>
        <p:txBody>
          <a:bodyPr anchorCtr="0" anchor="t" bIns="0" lIns="0" spcFirstLastPara="1" rIns="0" wrap="square" tIns="11425">
            <a:spAutoFit/>
          </a:bodyPr>
          <a:lstStyle/>
          <a:p>
            <a:pPr indent="-295275" lvl="0" marL="333375" marR="30480" rtl="0" algn="l">
              <a:lnSpc>
                <a:spcPct val="1229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V</a:t>
            </a:r>
            <a:r>
              <a:rPr baseline="-25000" lang="en-US" sz="2700">
                <a:solidFill>
                  <a:srgbClr val="A9ABED"/>
                </a:solidFill>
                <a:latin typeface="Lucida Sans"/>
                <a:ea typeface="Lucida Sans"/>
                <a:cs typeface="Lucida Sans"/>
                <a:sym typeface="Lucida Sans"/>
              </a:rPr>
              <a:t>◤</a:t>
            </a:r>
            <a:r>
              <a:rPr lang="en-US" sz="2750">
                <a:solidFill>
                  <a:srgbClr val="FFFFFF"/>
                </a:solidFill>
                <a:latin typeface="Arial"/>
                <a:ea typeface="Arial"/>
                <a:cs typeface="Arial"/>
                <a:sym typeface="Arial"/>
              </a:rPr>
              <a:t>ASOS SANGUÍNEOS: El útero está irrigado por las  arterias	uterinas, ramas de la arteria hipogástrica e  inervado por los plexos hipogástrico superior e inferior.</a:t>
            </a:r>
            <a:endParaRPr sz="2750">
              <a:solidFill>
                <a:schemeClr val="lt1"/>
              </a:solidFill>
              <a:latin typeface="Arial"/>
              <a:ea typeface="Arial"/>
              <a:cs typeface="Arial"/>
              <a:sym typeface="Arial"/>
            </a:endParaRPr>
          </a:p>
          <a:p>
            <a:pPr indent="-295275" lvl="0" marL="333375" marR="396240" rtl="0" algn="l">
              <a:lnSpc>
                <a:spcPct val="120600"/>
              </a:lnSpc>
              <a:spcBef>
                <a:spcPts val="128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También esta irrigado por ramos provenientes de las  arterias ováricas, ramas de la arteria aorta.</a:t>
            </a:r>
            <a:endParaRPr sz="2750">
              <a:solidFill>
                <a:schemeClr val="lt1"/>
              </a:solidFill>
              <a:latin typeface="Arial"/>
              <a:ea typeface="Arial"/>
              <a:cs typeface="Arial"/>
              <a:sym typeface="Arial"/>
            </a:endParaRPr>
          </a:p>
          <a:p>
            <a:pPr indent="-295275" lvl="0" marL="333375" marR="548640" rtl="0" algn="l">
              <a:lnSpc>
                <a:spcPct val="122900"/>
              </a:lnSpc>
              <a:spcBef>
                <a:spcPts val="105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cercanía entre el útero y la aorta le asegura una  amplia suplencia de sangre para satisfacer	las  necesidades del útero y el feto en crecimiento.</a:t>
            </a:r>
            <a:endParaRPr sz="2750">
              <a:solidFill>
                <a:schemeClr val="lt1"/>
              </a:solidFill>
              <a:latin typeface="Arial"/>
              <a:ea typeface="Arial"/>
              <a:cs typeface="Arial"/>
              <a:sym typeface="Arial"/>
            </a:endParaRPr>
          </a:p>
          <a:p>
            <a:pPr indent="-295275" lvl="0" marL="333375" marR="409575" rtl="0" algn="l">
              <a:lnSpc>
                <a:spcPct val="122900"/>
              </a:lnSpc>
              <a:spcBef>
                <a:spcPts val="105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Los genitales internos tienen un rico suministro	de  nervios autónomos aferentes y eferentes motores	y  sensoriales.</a:t>
            </a:r>
            <a:endParaRPr sz="2750">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1"/>
          <p:cNvSpPr txBox="1"/>
          <p:nvPr>
            <p:ph type="title"/>
          </p:nvPr>
        </p:nvSpPr>
        <p:spPr>
          <a:xfrm>
            <a:off x="5386070" y="0"/>
            <a:ext cx="2116455"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VAGINA</a:t>
            </a:r>
            <a:endParaRPr/>
          </a:p>
        </p:txBody>
      </p:sp>
      <p:sp>
        <p:nvSpPr>
          <p:cNvPr id="405" name="Google Shape;405;p41"/>
          <p:cNvSpPr txBox="1"/>
          <p:nvPr/>
        </p:nvSpPr>
        <p:spPr>
          <a:xfrm>
            <a:off x="1739645" y="663702"/>
            <a:ext cx="8664575" cy="5910580"/>
          </a:xfrm>
          <a:prstGeom prst="rect">
            <a:avLst/>
          </a:prstGeom>
          <a:noFill/>
          <a:ln>
            <a:noFill/>
          </a:ln>
        </p:spPr>
        <p:txBody>
          <a:bodyPr anchorCtr="0" anchor="t" bIns="0" lIns="0" spcFirstLastPara="1" rIns="0" wrap="square" tIns="5075">
            <a:spAutoFit/>
          </a:bodyPr>
          <a:lstStyle/>
          <a:p>
            <a:pPr indent="-286385" lvl="0" marL="311150" marR="27940" rtl="0" algn="l">
              <a:lnSpc>
                <a:spcPct val="1109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Es</a:t>
            </a:r>
            <a:r>
              <a:rPr baseline="30000" lang="en-US" sz="2700">
                <a:solidFill>
                  <a:srgbClr val="A9ABED"/>
                </a:solidFill>
                <a:latin typeface="Lucida Sans"/>
                <a:ea typeface="Lucida Sans"/>
                <a:cs typeface="Lucida Sans"/>
                <a:sym typeface="Lucida Sans"/>
              </a:rPr>
              <a:t>◤ </a:t>
            </a:r>
            <a:r>
              <a:rPr lang="en-US" sz="2750">
                <a:solidFill>
                  <a:srgbClr val="FFFFFF"/>
                </a:solidFill>
                <a:latin typeface="Arial"/>
                <a:ea typeface="Arial"/>
                <a:cs typeface="Arial"/>
                <a:sym typeface="Arial"/>
              </a:rPr>
              <a:t>una estructura tubular situada por delante del  recto y por detrás de la vejiga y la uretra, se extiende  desde el introito, que es el orificio externo en el  vestíbulo	entre los labios menores de la vulva, hasta  el cérvix.</a:t>
            </a:r>
            <a:endParaRPr sz="2750">
              <a:solidFill>
                <a:schemeClr val="lt1"/>
              </a:solidFill>
              <a:latin typeface="Arial"/>
              <a:ea typeface="Arial"/>
              <a:cs typeface="Arial"/>
              <a:sym typeface="Arial"/>
            </a:endParaRPr>
          </a:p>
          <a:p>
            <a:pPr indent="-286385" lvl="0" marL="311150" marR="17780" rtl="0" algn="l">
              <a:lnSpc>
                <a:spcPct val="111500"/>
              </a:lnSpc>
              <a:spcBef>
                <a:spcPts val="112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Es un tubo plegadizo de paredes delgadas. La  longitud de la pared vaginal anterior mide 7,5 cm y la  pared posterior 9 cm.</a:t>
            </a:r>
            <a:endParaRPr sz="2750">
              <a:solidFill>
                <a:schemeClr val="lt1"/>
              </a:solidFill>
              <a:latin typeface="Arial"/>
              <a:ea typeface="Arial"/>
              <a:cs typeface="Arial"/>
              <a:sym typeface="Arial"/>
            </a:endParaRPr>
          </a:p>
          <a:p>
            <a:pPr indent="-286385" lvl="0" marL="311150" marR="656590" rtl="0" algn="l">
              <a:lnSpc>
                <a:spcPct val="112300"/>
              </a:lnSpc>
              <a:spcBef>
                <a:spcPts val="110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mucosa vaginal responde con prontitud a la  estimulación estrogénica y progestacional.	La  mucosa pierde células con el ciclo menstrual y la  gestación.</a:t>
            </a:r>
            <a:endParaRPr sz="2750">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42"/>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pic>
        <p:nvPicPr>
          <p:cNvPr id="411" name="Google Shape;411;p42"/>
          <p:cNvPicPr preferRelativeResize="0"/>
          <p:nvPr/>
        </p:nvPicPr>
        <p:blipFill rotWithShape="1">
          <a:blip r:embed="rId3">
            <a:alphaModFix/>
          </a:blip>
          <a:srcRect b="0" l="0" r="0" t="0"/>
          <a:stretch/>
        </p:blipFill>
        <p:spPr>
          <a:xfrm>
            <a:off x="1028700" y="180975"/>
            <a:ext cx="5324475" cy="4000500"/>
          </a:xfrm>
          <a:prstGeom prst="rect">
            <a:avLst/>
          </a:prstGeom>
          <a:noFill/>
          <a:ln>
            <a:noFill/>
          </a:ln>
        </p:spPr>
      </p:pic>
      <p:pic>
        <p:nvPicPr>
          <p:cNvPr id="412" name="Google Shape;412;p42"/>
          <p:cNvPicPr preferRelativeResize="0"/>
          <p:nvPr/>
        </p:nvPicPr>
        <p:blipFill rotWithShape="1">
          <a:blip r:embed="rId4">
            <a:alphaModFix/>
          </a:blip>
          <a:srcRect b="0" l="0" r="0" t="0"/>
          <a:stretch/>
        </p:blipFill>
        <p:spPr>
          <a:xfrm>
            <a:off x="6505575" y="3143250"/>
            <a:ext cx="5324475" cy="35337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43"/>
          <p:cNvSpPr txBox="1"/>
          <p:nvPr/>
        </p:nvSpPr>
        <p:spPr>
          <a:xfrm>
            <a:off x="2222500" y="556958"/>
            <a:ext cx="8267700" cy="5443220"/>
          </a:xfrm>
          <a:prstGeom prst="rect">
            <a:avLst/>
          </a:prstGeom>
          <a:noFill/>
          <a:ln>
            <a:noFill/>
          </a:ln>
        </p:spPr>
        <p:txBody>
          <a:bodyPr anchorCtr="0" anchor="t" bIns="0" lIns="0" spcFirstLastPara="1" rIns="0" wrap="square" tIns="11425">
            <a:spAutoFit/>
          </a:bodyPr>
          <a:lstStyle/>
          <a:p>
            <a:pPr indent="-295910" lvl="0" marL="333375" marR="30480" rtl="0" algn="l">
              <a:lnSpc>
                <a:spcPct val="122900"/>
              </a:lnSpc>
              <a:spcBef>
                <a:spcPts val="0"/>
              </a:spcBef>
              <a:spcAft>
                <a:spcPts val="0"/>
              </a:spcAft>
              <a:buNone/>
            </a:pPr>
            <a:r>
              <a:rPr lang="en-US" sz="2450">
                <a:solidFill>
                  <a:srgbClr val="A9ABED"/>
                </a:solidFill>
                <a:latin typeface="Lucida Sans"/>
                <a:ea typeface="Lucida Sans"/>
                <a:cs typeface="Lucida Sans"/>
                <a:sym typeface="Lucida Sans"/>
              </a:rPr>
              <a:t>▪</a:t>
            </a:r>
            <a:r>
              <a:rPr baseline="30000" lang="en-US" sz="2700">
                <a:solidFill>
                  <a:srgbClr val="A9ABED"/>
                </a:solidFill>
                <a:latin typeface="Lucida Sans"/>
                <a:ea typeface="Lucida Sans"/>
                <a:cs typeface="Lucida Sans"/>
                <a:sym typeface="Lucida Sans"/>
              </a:rPr>
              <a:t>◤</a:t>
            </a:r>
            <a:r>
              <a:rPr lang="en-US" sz="2750">
                <a:solidFill>
                  <a:srgbClr val="FFFFFF"/>
                </a:solidFill>
                <a:latin typeface="Arial"/>
                <a:ea typeface="Arial"/>
                <a:cs typeface="Arial"/>
                <a:sym typeface="Arial"/>
              </a:rPr>
              <a:t>El flujo vaginal se deriva del tracto genital superior  o inferior, es levemente ácido, la interacción entre  los lactobacilos	vaginales	y el glucógeno  mantiene la acidez.</a:t>
            </a:r>
            <a:endParaRPr sz="2750">
              <a:solidFill>
                <a:schemeClr val="lt1"/>
              </a:solidFill>
              <a:latin typeface="Arial"/>
              <a:ea typeface="Arial"/>
              <a:cs typeface="Arial"/>
              <a:sym typeface="Arial"/>
            </a:endParaRPr>
          </a:p>
          <a:p>
            <a:pPr indent="-295910" lvl="0" marL="333375" marR="837565" rtl="0" algn="l">
              <a:lnSpc>
                <a:spcPct val="121800"/>
              </a:lnSpc>
              <a:spcBef>
                <a:spcPts val="116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flujo continuo de líquido desde la vagina la  mantiene relativamente limpia, las duchas  vaginales no son recomendables.</a:t>
            </a:r>
            <a:endParaRPr sz="2750">
              <a:solidFill>
                <a:schemeClr val="lt1"/>
              </a:solidFill>
              <a:latin typeface="Arial"/>
              <a:ea typeface="Arial"/>
              <a:cs typeface="Arial"/>
              <a:sym typeface="Arial"/>
            </a:endParaRPr>
          </a:p>
          <a:p>
            <a:pPr indent="-295910" lvl="0" marL="333375" marR="295910" rtl="0" algn="l">
              <a:lnSpc>
                <a:spcPct val="121700"/>
              </a:lnSpc>
              <a:spcBef>
                <a:spcPts val="117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irrigación sanguínea de la vagina procede las  ramas descendentes de la arteria uterina, la  arteria vaginal y las arterias	pudendas internas.</a:t>
            </a:r>
            <a:endParaRPr sz="2750">
              <a:solidFill>
                <a:schemeClr val="lt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4"/>
          <p:cNvSpPr txBox="1"/>
          <p:nvPr/>
        </p:nvSpPr>
        <p:spPr>
          <a:xfrm>
            <a:off x="2032635" y="591181"/>
            <a:ext cx="8122920" cy="5609590"/>
          </a:xfrm>
          <a:prstGeom prst="rect">
            <a:avLst/>
          </a:prstGeom>
          <a:noFill/>
          <a:ln>
            <a:noFill/>
          </a:ln>
        </p:spPr>
        <p:txBody>
          <a:bodyPr anchorCtr="0" anchor="t" bIns="0" lIns="0" spcFirstLastPara="1" rIns="0" wrap="square" tIns="50800">
            <a:spAutoFit/>
          </a:bodyPr>
          <a:lstStyle/>
          <a:p>
            <a:pPr indent="0" lvl="0" marL="3175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a:p>
            <a:pPr indent="-295910" lvl="0" marL="307975" marR="0" rtl="0" algn="l">
              <a:lnSpc>
                <a:spcPct val="100000"/>
              </a:lnSpc>
              <a:spcBef>
                <a:spcPts val="49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punto G es un área situada en la pared vaginal</a:t>
            </a:r>
            <a:endParaRPr sz="2750">
              <a:solidFill>
                <a:schemeClr val="lt1"/>
              </a:solidFill>
              <a:latin typeface="Arial"/>
              <a:ea typeface="Arial"/>
              <a:cs typeface="Arial"/>
              <a:sym typeface="Arial"/>
            </a:endParaRPr>
          </a:p>
          <a:p>
            <a:pPr indent="0" lvl="0" marL="307975" marR="5080" rtl="0" algn="l">
              <a:lnSpc>
                <a:spcPct val="123400"/>
              </a:lnSpc>
              <a:spcBef>
                <a:spcPts val="60"/>
              </a:spcBef>
              <a:spcAft>
                <a:spcPts val="0"/>
              </a:spcAft>
              <a:buNone/>
            </a:pPr>
            <a:r>
              <a:rPr lang="en-US" sz="2750">
                <a:solidFill>
                  <a:srgbClr val="FFFFFF"/>
                </a:solidFill>
                <a:latin typeface="Arial"/>
                <a:ea typeface="Arial"/>
                <a:cs typeface="Arial"/>
                <a:sym typeface="Arial"/>
              </a:rPr>
              <a:t>anterior por detrás de la uretra, fue definida como  un análogo de la próstata masculina. Durante la  excitación	sexual el punto G puede estimularse  hasta el punto del orgasmo presentando una  eyaculación	hacia la uretra de un líquido, similar  al fluido prostático.</a:t>
            </a:r>
            <a:endParaRPr sz="2750">
              <a:solidFill>
                <a:schemeClr val="lt1"/>
              </a:solidFill>
              <a:latin typeface="Arial"/>
              <a:ea typeface="Arial"/>
              <a:cs typeface="Arial"/>
              <a:sym typeface="Arial"/>
            </a:endParaRPr>
          </a:p>
          <a:p>
            <a:pPr indent="-295910" lvl="0" marL="307975" marR="388620" rtl="0" algn="l">
              <a:lnSpc>
                <a:spcPct val="122900"/>
              </a:lnSpc>
              <a:spcBef>
                <a:spcPts val="104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vagina funciona como el órgano del coito, el  pasadizo para el flujo menstrual y el canal del  parto.</a:t>
            </a:r>
            <a:endParaRPr sz="275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45"/>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sp>
        <p:nvSpPr>
          <p:cNvPr id="428" name="Google Shape;428;p45"/>
          <p:cNvSpPr txBox="1"/>
          <p:nvPr>
            <p:ph type="title"/>
          </p:nvPr>
        </p:nvSpPr>
        <p:spPr>
          <a:xfrm>
            <a:off x="2824226" y="89217"/>
            <a:ext cx="7630159"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SUELO PELVICO Y PERINEO</a:t>
            </a:r>
            <a:endParaRPr/>
          </a:p>
        </p:txBody>
      </p:sp>
      <p:sp>
        <p:nvSpPr>
          <p:cNvPr id="429" name="Google Shape;429;p45"/>
          <p:cNvSpPr txBox="1"/>
          <p:nvPr/>
        </p:nvSpPr>
        <p:spPr>
          <a:xfrm>
            <a:off x="2297683" y="1173588"/>
            <a:ext cx="8001000" cy="5310505"/>
          </a:xfrm>
          <a:prstGeom prst="rect">
            <a:avLst/>
          </a:prstGeom>
          <a:noFill/>
          <a:ln>
            <a:noFill/>
          </a:ln>
        </p:spPr>
        <p:txBody>
          <a:bodyPr anchorCtr="0" anchor="t" bIns="0" lIns="0" spcFirstLastPara="1" rIns="0" wrap="square" tIns="12050">
            <a:spAutoFit/>
          </a:bodyPr>
          <a:lstStyle/>
          <a:p>
            <a:pPr indent="-295910" lvl="0" marL="307975" marR="406400" rtl="0" algn="l">
              <a:lnSpc>
                <a:spcPct val="1229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diafragma pélvico, el diafragma o triángulo  urogenital y los músculos de los genitales  externos y el ano componen el suelo pélvico	y  perineo.</a:t>
            </a:r>
            <a:endParaRPr sz="2750">
              <a:solidFill>
                <a:schemeClr val="lt1"/>
              </a:solidFill>
              <a:latin typeface="Arial"/>
              <a:ea typeface="Arial"/>
              <a:cs typeface="Arial"/>
              <a:sym typeface="Arial"/>
            </a:endParaRPr>
          </a:p>
          <a:p>
            <a:pPr indent="-295910" lvl="0" marL="307975" marR="5080" rtl="0" algn="l">
              <a:lnSpc>
                <a:spcPct val="122400"/>
              </a:lnSpc>
              <a:spcBef>
                <a:spcPts val="114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Están formados por grandes grupos musculares,  de los cuáles el mas importante es el  Pubococcígeo ya que interviene en la función  sensual sexual, el control vesical, control de la  relajación	perineal durante el parto y la expulsión  del feto en el nacimiento.</a:t>
            </a:r>
            <a:endParaRPr sz="2750">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6"/>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pic>
        <p:nvPicPr>
          <p:cNvPr id="435" name="Google Shape;435;p46"/>
          <p:cNvPicPr preferRelativeResize="0"/>
          <p:nvPr/>
        </p:nvPicPr>
        <p:blipFill rotWithShape="1">
          <a:blip r:embed="rId3">
            <a:alphaModFix/>
          </a:blip>
          <a:srcRect b="0" l="0" r="0" t="0"/>
          <a:stretch/>
        </p:blipFill>
        <p:spPr>
          <a:xfrm>
            <a:off x="2305050" y="1038225"/>
            <a:ext cx="8096250" cy="50006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47"/>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sp>
        <p:nvSpPr>
          <p:cNvPr id="441" name="Google Shape;441;p47"/>
          <p:cNvSpPr txBox="1"/>
          <p:nvPr>
            <p:ph type="title"/>
          </p:nvPr>
        </p:nvSpPr>
        <p:spPr>
          <a:xfrm>
            <a:off x="646111" y="452718"/>
            <a:ext cx="9404723" cy="140053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PELVIS OSEA</a:t>
            </a:r>
            <a:endParaRPr/>
          </a:p>
        </p:txBody>
      </p:sp>
      <p:sp>
        <p:nvSpPr>
          <p:cNvPr id="442" name="Google Shape;442;p47"/>
          <p:cNvSpPr txBox="1"/>
          <p:nvPr/>
        </p:nvSpPr>
        <p:spPr>
          <a:xfrm>
            <a:off x="1745995" y="667956"/>
            <a:ext cx="8731250" cy="5643880"/>
          </a:xfrm>
          <a:prstGeom prst="rect">
            <a:avLst/>
          </a:prstGeom>
          <a:noFill/>
          <a:ln>
            <a:noFill/>
          </a:ln>
        </p:spPr>
        <p:txBody>
          <a:bodyPr anchorCtr="0" anchor="t" bIns="0" lIns="0" spcFirstLastPara="1" rIns="0" wrap="square" tIns="212725">
            <a:spAutoFit/>
          </a:bodyPr>
          <a:lstStyle/>
          <a:p>
            <a:pPr indent="-295910" lvl="0" marL="307975" marR="0" rtl="0" algn="l">
              <a:lnSpc>
                <a:spcPct val="1000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La pelvis cumple 3 propósitos principales:</a:t>
            </a:r>
            <a:endParaRPr sz="2750">
              <a:solidFill>
                <a:schemeClr val="lt1"/>
              </a:solidFill>
              <a:latin typeface="Arial"/>
              <a:ea typeface="Arial"/>
              <a:cs typeface="Arial"/>
              <a:sym typeface="Arial"/>
            </a:endParaRPr>
          </a:p>
          <a:p>
            <a:pPr indent="-295910" lvl="0" marL="307975" marR="50165" rtl="0" algn="l">
              <a:lnSpc>
                <a:spcPct val="120600"/>
              </a:lnSpc>
              <a:spcBef>
                <a:spcPts val="90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1.- Su cavidad ósea proporciona una cuna protectora  de las estructuras pélvicas.</a:t>
            </a:r>
            <a:endParaRPr sz="2750">
              <a:solidFill>
                <a:schemeClr val="lt1"/>
              </a:solidFill>
              <a:latin typeface="Arial"/>
              <a:ea typeface="Arial"/>
              <a:cs typeface="Arial"/>
              <a:sym typeface="Arial"/>
            </a:endParaRPr>
          </a:p>
          <a:p>
            <a:pPr indent="-295910" lvl="0" marL="307975" marR="339090" rtl="0" algn="l">
              <a:lnSpc>
                <a:spcPct val="122900"/>
              </a:lnSpc>
              <a:spcBef>
                <a:spcPts val="105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2.- Su arquitectura es de especial importancia en la  acomodación del feto en crecimiento	a lo largo del  embarazo y durante el nacimiento.</a:t>
            </a:r>
            <a:endParaRPr sz="2750">
              <a:solidFill>
                <a:schemeClr val="lt1"/>
              </a:solidFill>
              <a:latin typeface="Arial"/>
              <a:ea typeface="Arial"/>
              <a:cs typeface="Arial"/>
              <a:sym typeface="Arial"/>
            </a:endParaRPr>
          </a:p>
          <a:p>
            <a:pPr indent="-295910" lvl="0" marL="307975" marR="5080" rtl="0" algn="l">
              <a:lnSpc>
                <a:spcPct val="122900"/>
              </a:lnSpc>
              <a:spcBef>
                <a:spcPts val="105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3.- Su fortaleza sirve de punto de anclaje para la  inserción de los elementos de soporte de los órganos  pélvicos	como los músculos, las fascias y los  ligamentos.</a:t>
            </a:r>
            <a:endParaRPr sz="275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5"/>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grpSp>
        <p:nvGrpSpPr>
          <p:cNvPr id="175" name="Google Shape;175;p5"/>
          <p:cNvGrpSpPr/>
          <p:nvPr/>
        </p:nvGrpSpPr>
        <p:grpSpPr>
          <a:xfrm>
            <a:off x="1133475" y="1400175"/>
            <a:ext cx="10210800" cy="4448174"/>
            <a:chOff x="1133475" y="1400175"/>
            <a:chExt cx="10210800" cy="4448174"/>
          </a:xfrm>
        </p:grpSpPr>
        <p:pic>
          <p:nvPicPr>
            <p:cNvPr id="176" name="Google Shape;176;p5"/>
            <p:cNvPicPr preferRelativeResize="0"/>
            <p:nvPr/>
          </p:nvPicPr>
          <p:blipFill rotWithShape="1">
            <a:blip r:embed="rId3">
              <a:alphaModFix/>
            </a:blip>
            <a:srcRect b="0" l="0" r="0" t="0"/>
            <a:stretch/>
          </p:blipFill>
          <p:spPr>
            <a:xfrm>
              <a:off x="1133475" y="1400175"/>
              <a:ext cx="4533900" cy="4448174"/>
            </a:xfrm>
            <a:prstGeom prst="rect">
              <a:avLst/>
            </a:prstGeom>
            <a:noFill/>
            <a:ln>
              <a:noFill/>
            </a:ln>
          </p:spPr>
        </p:pic>
        <p:pic>
          <p:nvPicPr>
            <p:cNvPr id="177" name="Google Shape;177;p5"/>
            <p:cNvPicPr preferRelativeResize="0"/>
            <p:nvPr/>
          </p:nvPicPr>
          <p:blipFill rotWithShape="1">
            <a:blip r:embed="rId4">
              <a:alphaModFix/>
            </a:blip>
            <a:srcRect b="0" l="0" r="0" t="0"/>
            <a:stretch/>
          </p:blipFill>
          <p:spPr>
            <a:xfrm>
              <a:off x="5895975" y="1790700"/>
              <a:ext cx="5448300" cy="3857625"/>
            </a:xfrm>
            <a:prstGeom prst="rect">
              <a:avLst/>
            </a:prstGeom>
            <a:noFill/>
            <a:ln>
              <a:noFill/>
            </a:ln>
          </p:spPr>
        </p:pic>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48"/>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pic>
        <p:nvPicPr>
          <p:cNvPr id="448" name="Google Shape;448;p48"/>
          <p:cNvPicPr preferRelativeResize="0"/>
          <p:nvPr/>
        </p:nvPicPr>
        <p:blipFill rotWithShape="1">
          <a:blip r:embed="rId3">
            <a:alphaModFix/>
          </a:blip>
          <a:srcRect b="0" l="0" r="0" t="0"/>
          <a:stretch/>
        </p:blipFill>
        <p:spPr>
          <a:xfrm>
            <a:off x="1047750" y="0"/>
            <a:ext cx="5191125" cy="3781425"/>
          </a:xfrm>
          <a:prstGeom prst="rect">
            <a:avLst/>
          </a:prstGeom>
          <a:noFill/>
          <a:ln>
            <a:noFill/>
          </a:ln>
        </p:spPr>
      </p:pic>
      <p:pic>
        <p:nvPicPr>
          <p:cNvPr id="449" name="Google Shape;449;p48"/>
          <p:cNvPicPr preferRelativeResize="0"/>
          <p:nvPr/>
        </p:nvPicPr>
        <p:blipFill rotWithShape="1">
          <a:blip r:embed="rId4">
            <a:alphaModFix/>
          </a:blip>
          <a:srcRect b="0" l="0" r="0" t="0"/>
          <a:stretch/>
        </p:blipFill>
        <p:spPr>
          <a:xfrm>
            <a:off x="6353175" y="2543174"/>
            <a:ext cx="5838825" cy="431482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9"/>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sp>
        <p:nvSpPr>
          <p:cNvPr id="455" name="Google Shape;455;p49"/>
          <p:cNvSpPr txBox="1"/>
          <p:nvPr>
            <p:ph type="title"/>
          </p:nvPr>
        </p:nvSpPr>
        <p:spPr>
          <a:xfrm>
            <a:off x="5527928" y="155638"/>
            <a:ext cx="2059305"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MAMAS</a:t>
            </a:r>
            <a:endParaRPr/>
          </a:p>
        </p:txBody>
      </p:sp>
      <p:sp>
        <p:nvSpPr>
          <p:cNvPr id="456" name="Google Shape;456;p49"/>
          <p:cNvSpPr txBox="1"/>
          <p:nvPr/>
        </p:nvSpPr>
        <p:spPr>
          <a:xfrm>
            <a:off x="2476500" y="1456544"/>
            <a:ext cx="8166734" cy="4290060"/>
          </a:xfrm>
          <a:prstGeom prst="rect">
            <a:avLst/>
          </a:prstGeom>
          <a:noFill/>
          <a:ln>
            <a:noFill/>
          </a:ln>
        </p:spPr>
        <p:txBody>
          <a:bodyPr anchorCtr="0" anchor="t" bIns="0" lIns="0" spcFirstLastPara="1" rIns="0" wrap="square" tIns="12050">
            <a:spAutoFit/>
          </a:bodyPr>
          <a:lstStyle/>
          <a:p>
            <a:pPr indent="104775" lvl="0" marL="12700" marR="5080" rtl="0" algn="l">
              <a:lnSpc>
                <a:spcPct val="122900"/>
              </a:lnSpc>
              <a:spcBef>
                <a:spcPts val="0"/>
              </a:spcBef>
              <a:spcAft>
                <a:spcPts val="0"/>
              </a:spcAft>
              <a:buNone/>
            </a:pPr>
            <a:r>
              <a:rPr lang="en-US" sz="2750">
                <a:solidFill>
                  <a:srgbClr val="FFFFFF"/>
                </a:solidFill>
                <a:latin typeface="Arial"/>
                <a:ea typeface="Arial"/>
                <a:cs typeface="Arial"/>
                <a:sym typeface="Arial"/>
              </a:rPr>
              <a:t>Son glándulas mamarias pares localizadas entre el  2º y el 6º arcos costales. Casi 2 tercios de la mama  se superponen al músculo pectoral mayor entre el  esternón y la línea media axilar, con una extensión  hacia la axila denominada Cola se Spence.</a:t>
            </a:r>
            <a:endParaRPr sz="2750">
              <a:solidFill>
                <a:schemeClr val="lt1"/>
              </a:solidFill>
              <a:latin typeface="Arial"/>
              <a:ea typeface="Arial"/>
              <a:cs typeface="Arial"/>
              <a:sym typeface="Arial"/>
            </a:endParaRPr>
          </a:p>
          <a:p>
            <a:pPr indent="0" lvl="0" marL="12700" marR="158115" rtl="0" algn="just">
              <a:lnSpc>
                <a:spcPct val="122900"/>
              </a:lnSpc>
              <a:spcBef>
                <a:spcPts val="1130"/>
              </a:spcBef>
              <a:spcAft>
                <a:spcPts val="0"/>
              </a:spcAft>
              <a:buNone/>
            </a:pPr>
            <a:r>
              <a:rPr lang="en-US" sz="2750">
                <a:solidFill>
                  <a:srgbClr val="FFFFFF"/>
                </a:solidFill>
                <a:latin typeface="Arial"/>
                <a:ea typeface="Arial"/>
                <a:cs typeface="Arial"/>
                <a:sym typeface="Arial"/>
              </a:rPr>
              <a:t>El tercio inferior de la mama queda por encima de  músculo serrato anterior. Las mamas están unidas  a los músculos por el tejido conectivo o fascias.</a:t>
            </a:r>
            <a:endParaRPr sz="2750">
              <a:solidFill>
                <a:schemeClr val="lt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0"/>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grpSp>
        <p:nvGrpSpPr>
          <p:cNvPr id="462" name="Google Shape;462;p50"/>
          <p:cNvGrpSpPr/>
          <p:nvPr/>
        </p:nvGrpSpPr>
        <p:grpSpPr>
          <a:xfrm>
            <a:off x="1731500" y="-274600"/>
            <a:ext cx="9459200" cy="6610350"/>
            <a:chOff x="1314450" y="247650"/>
            <a:chExt cx="9459200" cy="6610350"/>
          </a:xfrm>
        </p:grpSpPr>
        <p:pic>
          <p:nvPicPr>
            <p:cNvPr id="463" name="Google Shape;463;p50"/>
            <p:cNvPicPr preferRelativeResize="0"/>
            <p:nvPr/>
          </p:nvPicPr>
          <p:blipFill rotWithShape="1">
            <a:blip r:embed="rId3">
              <a:alphaModFix/>
            </a:blip>
            <a:srcRect b="0" l="0" r="0" t="0"/>
            <a:stretch/>
          </p:blipFill>
          <p:spPr>
            <a:xfrm>
              <a:off x="1314450" y="247650"/>
              <a:ext cx="4781550" cy="2800350"/>
            </a:xfrm>
            <a:prstGeom prst="rect">
              <a:avLst/>
            </a:prstGeom>
            <a:noFill/>
            <a:ln>
              <a:noFill/>
            </a:ln>
          </p:spPr>
        </p:pic>
        <p:pic>
          <p:nvPicPr>
            <p:cNvPr id="464" name="Google Shape;464;p50"/>
            <p:cNvPicPr preferRelativeResize="0"/>
            <p:nvPr/>
          </p:nvPicPr>
          <p:blipFill rotWithShape="1">
            <a:blip r:embed="rId4">
              <a:alphaModFix/>
            </a:blip>
            <a:srcRect b="0" l="0" r="0" t="0"/>
            <a:stretch/>
          </p:blipFill>
          <p:spPr>
            <a:xfrm>
              <a:off x="5895975" y="3048000"/>
              <a:ext cx="4877675" cy="3810000"/>
            </a:xfrm>
            <a:prstGeom prst="rect">
              <a:avLst/>
            </a:prstGeom>
            <a:noFill/>
            <a:ln>
              <a:noFill/>
            </a:ln>
          </p:spPr>
        </p:pic>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51"/>
          <p:cNvSpPr txBox="1"/>
          <p:nvPr/>
        </p:nvSpPr>
        <p:spPr>
          <a:xfrm>
            <a:off x="2317114" y="345395"/>
            <a:ext cx="7878445" cy="5318760"/>
          </a:xfrm>
          <a:prstGeom prst="rect">
            <a:avLst/>
          </a:prstGeom>
          <a:noFill/>
          <a:ln>
            <a:noFill/>
          </a:ln>
        </p:spPr>
        <p:txBody>
          <a:bodyPr anchorCtr="0" anchor="t" bIns="0" lIns="0" spcFirstLastPara="1" rIns="0" wrap="square" tIns="9525">
            <a:spAutoFit/>
          </a:bodyPr>
          <a:lstStyle/>
          <a:p>
            <a:pPr indent="-572135" lvl="0" marL="609600" marR="58419" rtl="0" algn="l">
              <a:lnSpc>
                <a:spcPct val="123400"/>
              </a:lnSpc>
              <a:spcBef>
                <a:spcPts val="0"/>
              </a:spcBef>
              <a:spcAft>
                <a:spcPts val="0"/>
              </a:spcAft>
              <a:buNone/>
            </a:pPr>
            <a:r>
              <a:rPr baseline="-25000" lang="en-US" sz="2700">
                <a:solidFill>
                  <a:srgbClr val="A9ABED"/>
                </a:solidFill>
                <a:latin typeface="Lucida Sans"/>
                <a:ea typeface="Lucida Sans"/>
                <a:cs typeface="Lucida Sans"/>
                <a:sym typeface="Lucida Sans"/>
              </a:rPr>
              <a:t>◤ </a:t>
            </a:r>
            <a:r>
              <a:rPr lang="en-US" sz="2450">
                <a:solidFill>
                  <a:srgbClr val="A9ABED"/>
                </a:solidFill>
                <a:latin typeface="Lucida Sans"/>
                <a:ea typeface="Lucida Sans"/>
                <a:cs typeface="Lucida Sans"/>
                <a:sym typeface="Lucida Sans"/>
              </a:rPr>
              <a:t>▪ </a:t>
            </a:r>
            <a:r>
              <a:rPr lang="en-US" sz="2750">
                <a:solidFill>
                  <a:srgbClr val="FFFFFF"/>
                </a:solidFill>
                <a:latin typeface="Arial"/>
                <a:ea typeface="Arial"/>
                <a:cs typeface="Arial"/>
                <a:sym typeface="Arial"/>
              </a:rPr>
              <a:t>El tejido glandular verdadero	se denomina  Parénquima, los tejidos de soporte, la grasa y  el tejido conectivo fibroso se denominan  Estroma. La cantidad relativa de estroma  determina el tamaño y la consistencia	de la  mama.</a:t>
            </a:r>
            <a:endParaRPr sz="2750">
              <a:solidFill>
                <a:schemeClr val="lt1"/>
              </a:solidFill>
              <a:latin typeface="Arial"/>
              <a:ea typeface="Arial"/>
              <a:cs typeface="Arial"/>
              <a:sym typeface="Arial"/>
            </a:endParaRPr>
          </a:p>
          <a:p>
            <a:pPr indent="-295910" lvl="0" marL="609600" marR="30480" rtl="0" algn="l">
              <a:lnSpc>
                <a:spcPct val="122900"/>
              </a:lnSpc>
              <a:spcBef>
                <a:spcPts val="105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Los Estrógenos estimulan	el crecimiento de la  mama al inducir el depósito de grasa, el  desarrollo	de tejido estromal y el crecimiento  del extenso sistema de conductos.</a:t>
            </a:r>
            <a:endParaRPr sz="2750">
              <a:solidFill>
                <a:schemeClr val="lt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52"/>
          <p:cNvSpPr txBox="1"/>
          <p:nvPr/>
        </p:nvSpPr>
        <p:spPr>
          <a:xfrm>
            <a:off x="1997075" y="41402"/>
            <a:ext cx="8427720" cy="5958205"/>
          </a:xfrm>
          <a:prstGeom prst="rect">
            <a:avLst/>
          </a:prstGeom>
          <a:noFill/>
          <a:ln>
            <a:noFill/>
          </a:ln>
        </p:spPr>
        <p:txBody>
          <a:bodyPr anchorCtr="0" anchor="t" bIns="0" lIns="0" spcFirstLastPara="1" rIns="0" wrap="square" tIns="11425">
            <a:spAutoFit/>
          </a:bodyPr>
          <a:lstStyle/>
          <a:p>
            <a:pPr indent="-295910" lvl="0" marL="333375" marR="30480" rtl="0" algn="l">
              <a:lnSpc>
                <a:spcPct val="122900"/>
              </a:lnSpc>
              <a:spcBef>
                <a:spcPts val="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Una vez que la ovulación comienza en la pubertad,  l</a:t>
            </a:r>
            <a:r>
              <a:rPr baseline="30000" lang="en-US" sz="2700">
                <a:solidFill>
                  <a:srgbClr val="A9ABED"/>
                </a:solidFill>
                <a:latin typeface="Lucida Sans"/>
                <a:ea typeface="Lucida Sans"/>
                <a:cs typeface="Lucida Sans"/>
                <a:sym typeface="Lucida Sans"/>
              </a:rPr>
              <a:t>◤</a:t>
            </a:r>
            <a:r>
              <a:rPr lang="en-US" sz="2750">
                <a:solidFill>
                  <a:srgbClr val="FFFFFF"/>
                </a:solidFill>
                <a:latin typeface="Arial"/>
                <a:ea typeface="Arial"/>
                <a:cs typeface="Arial"/>
                <a:sym typeface="Arial"/>
              </a:rPr>
              <a:t>os niveles de progesterona aumentan. Este  aumento produce la maduración del tejido de la  glándula mamaria,	los lobulillos y las estructuras  acinares.</a:t>
            </a:r>
            <a:endParaRPr sz="2750">
              <a:solidFill>
                <a:schemeClr val="lt1"/>
              </a:solidFill>
              <a:latin typeface="Arial"/>
              <a:ea typeface="Arial"/>
              <a:cs typeface="Arial"/>
              <a:sym typeface="Arial"/>
            </a:endParaRPr>
          </a:p>
          <a:p>
            <a:pPr indent="-295910" lvl="0" marL="333375" marR="83820" rtl="0" algn="l">
              <a:lnSpc>
                <a:spcPct val="122900"/>
              </a:lnSpc>
              <a:spcBef>
                <a:spcPts val="113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En la adolescencia el depósito de grasa y el  crecimiento del tejido conectivo fibroso contribuyen  al aumento del tamaño de la glándula.</a:t>
            </a:r>
            <a:endParaRPr sz="2750">
              <a:solidFill>
                <a:schemeClr val="lt1"/>
              </a:solidFill>
              <a:latin typeface="Arial"/>
              <a:ea typeface="Arial"/>
              <a:cs typeface="Arial"/>
              <a:sym typeface="Arial"/>
            </a:endParaRPr>
          </a:p>
          <a:p>
            <a:pPr indent="-295910" lvl="0" marL="333375" marR="39370" rtl="0" algn="l">
              <a:lnSpc>
                <a:spcPct val="121800"/>
              </a:lnSpc>
              <a:spcBef>
                <a:spcPts val="109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desarrollo	completo de la glándula se alcanza  con el primer embarazo o en el período inicial de la  lactancia.</a:t>
            </a:r>
            <a:endParaRPr sz="2750">
              <a:solidFill>
                <a:schemeClr val="lt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3"/>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p:txBody>
      </p:sp>
      <p:pic>
        <p:nvPicPr>
          <p:cNvPr id="480" name="Google Shape;480;p53"/>
          <p:cNvPicPr preferRelativeResize="0"/>
          <p:nvPr/>
        </p:nvPicPr>
        <p:blipFill rotWithShape="1">
          <a:blip r:embed="rId3">
            <a:alphaModFix/>
          </a:blip>
          <a:srcRect b="0" l="0" r="0" t="0"/>
          <a:stretch/>
        </p:blipFill>
        <p:spPr>
          <a:xfrm>
            <a:off x="1085850" y="0"/>
            <a:ext cx="4848225" cy="3686175"/>
          </a:xfrm>
          <a:prstGeom prst="rect">
            <a:avLst/>
          </a:prstGeom>
          <a:noFill/>
          <a:ln>
            <a:noFill/>
          </a:ln>
        </p:spPr>
      </p:pic>
      <p:pic>
        <p:nvPicPr>
          <p:cNvPr id="481" name="Google Shape;481;p53"/>
          <p:cNvPicPr preferRelativeResize="0"/>
          <p:nvPr/>
        </p:nvPicPr>
        <p:blipFill rotWithShape="1">
          <a:blip r:embed="rId4">
            <a:alphaModFix/>
          </a:blip>
          <a:srcRect b="0" l="0" r="0" t="0"/>
          <a:stretch/>
        </p:blipFill>
        <p:spPr>
          <a:xfrm>
            <a:off x="6067425" y="3133724"/>
            <a:ext cx="6124575" cy="372427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54"/>
          <p:cNvSpPr txBox="1"/>
          <p:nvPr/>
        </p:nvSpPr>
        <p:spPr>
          <a:xfrm>
            <a:off x="2045970" y="610806"/>
            <a:ext cx="8295640" cy="5084445"/>
          </a:xfrm>
          <a:prstGeom prst="rect">
            <a:avLst/>
          </a:prstGeom>
          <a:noFill/>
          <a:ln>
            <a:noFill/>
          </a:ln>
        </p:spPr>
        <p:txBody>
          <a:bodyPr anchorCtr="0" anchor="t" bIns="0" lIns="0" spcFirstLastPara="1" rIns="0" wrap="square" tIns="12700">
            <a:spAutoFit/>
          </a:bodyPr>
          <a:lstStyle/>
          <a:p>
            <a:pPr indent="0" lvl="0" marL="307975"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a:p>
            <a:pPr indent="-295910" lvl="0" marL="307975" marR="0" rtl="0" algn="l">
              <a:lnSpc>
                <a:spcPct val="100000"/>
              </a:lnSpc>
              <a:spcBef>
                <a:spcPts val="4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Esta compuesta por 15 a 20 lóbulos divididos	en</a:t>
            </a:r>
            <a:endParaRPr sz="2750">
              <a:solidFill>
                <a:schemeClr val="lt1"/>
              </a:solidFill>
              <a:latin typeface="Arial"/>
              <a:ea typeface="Arial"/>
              <a:cs typeface="Arial"/>
              <a:sym typeface="Arial"/>
            </a:endParaRPr>
          </a:p>
          <a:p>
            <a:pPr indent="0" lvl="0" marL="307975" marR="0" rtl="0" algn="l">
              <a:lnSpc>
                <a:spcPct val="100000"/>
              </a:lnSpc>
              <a:spcBef>
                <a:spcPts val="380"/>
              </a:spcBef>
              <a:spcAft>
                <a:spcPts val="0"/>
              </a:spcAft>
              <a:buNone/>
            </a:pPr>
            <a:r>
              <a:rPr lang="en-US" sz="2750">
                <a:solidFill>
                  <a:srgbClr val="FFFFFF"/>
                </a:solidFill>
                <a:latin typeface="Arial"/>
                <a:ea typeface="Arial"/>
                <a:cs typeface="Arial"/>
                <a:sym typeface="Arial"/>
              </a:rPr>
              <a:t>lobulillos.	Los lóbulos son racimos de Acinos</a:t>
            </a:r>
            <a:endParaRPr sz="2750">
              <a:solidFill>
                <a:schemeClr val="lt1"/>
              </a:solidFill>
              <a:latin typeface="Arial"/>
              <a:ea typeface="Arial"/>
              <a:cs typeface="Arial"/>
              <a:sym typeface="Arial"/>
            </a:endParaRPr>
          </a:p>
          <a:p>
            <a:pPr indent="0" lvl="0" marL="307975" marR="5080" rtl="0" algn="l">
              <a:lnSpc>
                <a:spcPct val="122900"/>
              </a:lnSpc>
              <a:spcBef>
                <a:spcPts val="0"/>
              </a:spcBef>
              <a:spcAft>
                <a:spcPts val="0"/>
              </a:spcAft>
              <a:buNone/>
            </a:pPr>
            <a:r>
              <a:rPr lang="en-US" sz="2750">
                <a:solidFill>
                  <a:srgbClr val="FFFFFF"/>
                </a:solidFill>
                <a:latin typeface="Arial"/>
                <a:ea typeface="Arial"/>
                <a:cs typeface="Arial"/>
                <a:sym typeface="Arial"/>
              </a:rPr>
              <a:t>mamarios. Un acino es una parte terminal de  forma de saco de una glándula compuesta, que se</a:t>
            </a:r>
            <a:endParaRPr sz="2750">
              <a:solidFill>
                <a:schemeClr val="lt1"/>
              </a:solidFill>
              <a:latin typeface="Arial"/>
              <a:ea typeface="Arial"/>
              <a:cs typeface="Arial"/>
              <a:sym typeface="Arial"/>
            </a:endParaRPr>
          </a:p>
          <a:p>
            <a:pPr indent="0" lvl="0" marL="307975" marR="0" rtl="0" algn="l">
              <a:lnSpc>
                <a:spcPct val="100000"/>
              </a:lnSpc>
              <a:spcBef>
                <a:spcPts val="830"/>
              </a:spcBef>
              <a:spcAft>
                <a:spcPts val="0"/>
              </a:spcAft>
              <a:buNone/>
            </a:pPr>
            <a:r>
              <a:rPr lang="en-US" sz="2750">
                <a:solidFill>
                  <a:srgbClr val="FFFFFF"/>
                </a:solidFill>
                <a:latin typeface="Arial"/>
                <a:ea typeface="Arial"/>
                <a:cs typeface="Arial"/>
                <a:sym typeface="Arial"/>
              </a:rPr>
              <a:t>vacía a través de un conducto estrecho.</a:t>
            </a:r>
            <a:endParaRPr sz="2750">
              <a:solidFill>
                <a:schemeClr val="lt1"/>
              </a:solidFill>
              <a:latin typeface="Arial"/>
              <a:ea typeface="Arial"/>
              <a:cs typeface="Arial"/>
              <a:sym typeface="Arial"/>
            </a:endParaRPr>
          </a:p>
          <a:p>
            <a:pPr indent="-295910" lvl="0" marL="307975" marR="1228090" rtl="0" algn="l">
              <a:lnSpc>
                <a:spcPct val="120600"/>
              </a:lnSpc>
              <a:spcBef>
                <a:spcPts val="120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Los acinos están recubiertos por células  epiteliales que secretan calostro y la leche.</a:t>
            </a:r>
            <a:endParaRPr sz="2750">
              <a:solidFill>
                <a:schemeClr val="lt1"/>
              </a:solidFill>
              <a:latin typeface="Arial"/>
              <a:ea typeface="Arial"/>
              <a:cs typeface="Arial"/>
              <a:sym typeface="Arial"/>
            </a:endParaRPr>
          </a:p>
          <a:p>
            <a:pPr indent="-295910" lvl="0" marL="307975" marR="541655" rtl="0" algn="l">
              <a:lnSpc>
                <a:spcPct val="120600"/>
              </a:lnSpc>
              <a:spcBef>
                <a:spcPts val="127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Los conductos de los acinos convergen en un  pezón único (papila) circuncidado por la areola.</a:t>
            </a:r>
            <a:endParaRPr sz="2750">
              <a:solidFill>
                <a:schemeClr val="lt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55"/>
          <p:cNvSpPr txBox="1"/>
          <p:nvPr/>
        </p:nvSpPr>
        <p:spPr>
          <a:xfrm>
            <a:off x="2205101" y="591353"/>
            <a:ext cx="8267065" cy="5542915"/>
          </a:xfrm>
          <a:prstGeom prst="rect">
            <a:avLst/>
          </a:prstGeom>
          <a:noFill/>
          <a:ln>
            <a:noFill/>
          </a:ln>
        </p:spPr>
        <p:txBody>
          <a:bodyPr anchorCtr="0" anchor="t" bIns="0" lIns="0" spcFirstLastPara="1" rIns="0" wrap="square" tIns="50800">
            <a:spAutoFit/>
          </a:bodyPr>
          <a:lstStyle/>
          <a:p>
            <a:pPr indent="0" lvl="0" marL="146050"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a:p>
            <a:pPr indent="-295910" lvl="0" marL="307975" marR="243204" rtl="0" algn="l">
              <a:lnSpc>
                <a:spcPct val="111500"/>
              </a:lnSpc>
              <a:spcBef>
                <a:spcPts val="120"/>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Una vez que los conductos convergen, se dilatan  para formar los senos galactóferos comunes,</a:t>
            </a:r>
            <a:endParaRPr sz="2750">
              <a:solidFill>
                <a:schemeClr val="lt1"/>
              </a:solidFill>
              <a:latin typeface="Arial"/>
              <a:ea typeface="Arial"/>
              <a:cs typeface="Arial"/>
              <a:sym typeface="Arial"/>
            </a:endParaRPr>
          </a:p>
          <a:p>
            <a:pPr indent="0" lvl="0" marL="307975" marR="627380" rtl="0" algn="l">
              <a:lnSpc>
                <a:spcPct val="150181"/>
              </a:lnSpc>
              <a:spcBef>
                <a:spcPts val="200"/>
              </a:spcBef>
              <a:spcAft>
                <a:spcPts val="0"/>
              </a:spcAft>
              <a:buNone/>
            </a:pPr>
            <a:r>
              <a:rPr lang="en-US" sz="2750">
                <a:solidFill>
                  <a:srgbClr val="FFFFFF"/>
                </a:solidFill>
                <a:latin typeface="Arial"/>
                <a:ea typeface="Arial"/>
                <a:cs typeface="Arial"/>
                <a:sym typeface="Arial"/>
              </a:rPr>
              <a:t>llamadas	también Ámpulas. Los senos  galactóferos sirven	como reservorios de leche.</a:t>
            </a:r>
            <a:endParaRPr sz="2750">
              <a:solidFill>
                <a:schemeClr val="lt1"/>
              </a:solidFill>
              <a:latin typeface="Arial"/>
              <a:ea typeface="Arial"/>
              <a:cs typeface="Arial"/>
              <a:sym typeface="Arial"/>
            </a:endParaRPr>
          </a:p>
          <a:p>
            <a:pPr indent="-295910" lvl="0" marL="307975" marR="5080" rtl="0" algn="l">
              <a:lnSpc>
                <a:spcPct val="122400"/>
              </a:lnSpc>
              <a:spcBef>
                <a:spcPts val="79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pezón y la areola que lo rodea tienen una  pigmentación más oscura, la apariencia rugosa de  la areola procede las glándulas sebáceas, los  tubérculos de Montgomery situados justo debajo  de la piel. Estas glándulas secretan una sustancia  grasa que lubrica el pezón.</a:t>
            </a:r>
            <a:endParaRPr sz="2750">
              <a:solidFill>
                <a:schemeClr val="lt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EDF8"/>
            </a:gs>
            <a:gs pos="74000">
              <a:srgbClr val="F37BBA"/>
            </a:gs>
            <a:gs pos="83000">
              <a:srgbClr val="F37BBA"/>
            </a:gs>
            <a:gs pos="100000">
              <a:srgbClr val="F6A8D1"/>
            </a:gs>
          </a:gsLst>
          <a:lin ang="5400000" scaled="0"/>
        </a:gradFill>
      </p:bgPr>
    </p:bg>
    <p:spTree>
      <p:nvGrpSpPr>
        <p:cNvPr id="495" name="Shape 495"/>
        <p:cNvGrpSpPr/>
        <p:nvPr/>
      </p:nvGrpSpPr>
      <p:grpSpPr>
        <a:xfrm>
          <a:off x="0" y="0"/>
          <a:ext cx="0" cy="0"/>
          <a:chOff x="0" y="0"/>
          <a:chExt cx="0" cy="0"/>
        </a:xfrm>
      </p:grpSpPr>
      <p:sp>
        <p:nvSpPr>
          <p:cNvPr id="496" name="Google Shape;496;p56"/>
          <p:cNvSpPr txBox="1"/>
          <p:nvPr/>
        </p:nvSpPr>
        <p:spPr>
          <a:xfrm>
            <a:off x="1661160" y="517497"/>
            <a:ext cx="9515475" cy="5664835"/>
          </a:xfrm>
          <a:prstGeom prst="rect">
            <a:avLst/>
          </a:prstGeom>
          <a:noFill/>
          <a:ln>
            <a:noFill/>
          </a:ln>
        </p:spPr>
        <p:txBody>
          <a:bodyPr anchorCtr="0" anchor="t" bIns="0" lIns="0" spcFirstLastPara="1" rIns="0" wrap="square" tIns="125075">
            <a:spAutoFit/>
          </a:bodyPr>
          <a:lstStyle/>
          <a:p>
            <a:pPr indent="0" lvl="0" marL="688975" marR="0" rtl="0" algn="l">
              <a:lnSpc>
                <a:spcPct val="100000"/>
              </a:lnSpc>
              <a:spcBef>
                <a:spcPts val="0"/>
              </a:spcBef>
              <a:spcAft>
                <a:spcPts val="0"/>
              </a:spcAft>
              <a:buNone/>
            </a:pPr>
            <a:r>
              <a:rPr lang="en-US" sz="1800">
                <a:solidFill>
                  <a:srgbClr val="A9ABED"/>
                </a:solidFill>
                <a:latin typeface="Lucida Sans"/>
                <a:ea typeface="Lucida Sans"/>
                <a:cs typeface="Lucida Sans"/>
                <a:sym typeface="Lucida Sans"/>
              </a:rPr>
              <a:t>◤</a:t>
            </a:r>
            <a:endParaRPr sz="1800">
              <a:solidFill>
                <a:schemeClr val="lt1"/>
              </a:solidFill>
              <a:latin typeface="Lucida Sans"/>
              <a:ea typeface="Lucida Sans"/>
              <a:cs typeface="Lucida Sans"/>
              <a:sym typeface="Lucida Sans"/>
            </a:endParaRPr>
          </a:p>
          <a:p>
            <a:pPr indent="-295910" lvl="0" marL="307975" marR="5080" rtl="0" algn="l">
              <a:lnSpc>
                <a:spcPct val="123400"/>
              </a:lnSpc>
              <a:spcBef>
                <a:spcPts val="625"/>
              </a:spcBef>
              <a:spcAft>
                <a:spcPts val="0"/>
              </a:spcAft>
              <a:buClr>
                <a:srgbClr val="A9ABED"/>
              </a:buClr>
              <a:buSzPts val="2450"/>
              <a:buFont typeface="Lucida Sans"/>
              <a:buChar char="▪"/>
            </a:pPr>
            <a:r>
              <a:rPr lang="en-US" sz="2750">
                <a:solidFill>
                  <a:srgbClr val="FFFFFF"/>
                </a:solidFill>
                <a:latin typeface="Arial"/>
                <a:ea typeface="Arial"/>
                <a:cs typeface="Arial"/>
                <a:sym typeface="Arial"/>
              </a:rPr>
              <a:t>El riego sanguíneo de la glándula mamaria es abundante.  Las mamas cambian de tamaño y nodularidad en  respuesta a los cambios ováricos cíclicos durante toda la  vida reproductora. Los niveles	ascendentes de estrógenos  y progesterona 3 o 4 días antes de la menstruación  aumenta la vascularidad	de la mama, inducen el  crecimiento	y dilatación de los conductos, producen  sensibilidad		y edema. Después de la menstruación la  proliferación celular regresa y vuelven	a su tamaño  normal.</a:t>
            </a:r>
            <a:endParaRPr sz="275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6"/>
          <p:cNvSpPr txBox="1"/>
          <p:nvPr/>
        </p:nvSpPr>
        <p:spPr>
          <a:xfrm>
            <a:off x="2339339" y="629856"/>
            <a:ext cx="207645" cy="3003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p:txBody>
      </p:sp>
      <p:sp>
        <p:nvSpPr>
          <p:cNvPr id="191" name="Google Shape;191;p6"/>
          <p:cNvSpPr txBox="1"/>
          <p:nvPr>
            <p:ph type="title"/>
          </p:nvPr>
        </p:nvSpPr>
        <p:spPr>
          <a:xfrm>
            <a:off x="3568446" y="248919"/>
            <a:ext cx="5052695" cy="701040"/>
          </a:xfrm>
          <a:prstGeom prst="rect">
            <a:avLst/>
          </a:prstGeom>
          <a:noFill/>
          <a:ln>
            <a:noFill/>
          </a:ln>
        </p:spPr>
        <p:txBody>
          <a:bodyPr anchorCtr="0" anchor="t" bIns="0" lIns="0" spcFirstLastPara="1" rIns="0" wrap="square" tIns="16500">
            <a:spAutoFit/>
          </a:bodyPr>
          <a:lstStyle/>
          <a:p>
            <a:pPr indent="0" lvl="0" marL="12700" rtl="0" algn="l">
              <a:lnSpc>
                <a:spcPct val="100000"/>
              </a:lnSpc>
              <a:spcBef>
                <a:spcPts val="0"/>
              </a:spcBef>
              <a:spcAft>
                <a:spcPts val="0"/>
              </a:spcAft>
              <a:buClr>
                <a:schemeClr val="lt2"/>
              </a:buClr>
              <a:buSzPts val="4200"/>
              <a:buFont typeface="Century Gothic"/>
              <a:buNone/>
            </a:pPr>
            <a:r>
              <a:rPr lang="en-US"/>
              <a:t>MONTE DE VENUS</a:t>
            </a:r>
            <a:endParaRPr/>
          </a:p>
        </p:txBody>
      </p:sp>
      <p:sp>
        <p:nvSpPr>
          <p:cNvPr id="192" name="Google Shape;192;p6"/>
          <p:cNvSpPr txBox="1"/>
          <p:nvPr/>
        </p:nvSpPr>
        <p:spPr>
          <a:xfrm>
            <a:off x="2483485" y="1011383"/>
            <a:ext cx="7941945" cy="4937125"/>
          </a:xfrm>
          <a:prstGeom prst="rect">
            <a:avLst/>
          </a:prstGeom>
          <a:noFill/>
          <a:ln>
            <a:noFill/>
          </a:ln>
        </p:spPr>
        <p:txBody>
          <a:bodyPr anchorCtr="0" anchor="t" bIns="0" lIns="0" spcFirstLastPara="1" rIns="0" wrap="square" tIns="11425">
            <a:spAutoFit/>
          </a:bodyPr>
          <a:lstStyle/>
          <a:p>
            <a:pPr indent="-295910" lvl="0" marL="307975" marR="5080" rtl="0" algn="l">
              <a:lnSpc>
                <a:spcPct val="122900"/>
              </a:lnSpc>
              <a:spcBef>
                <a:spcPts val="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Es un acúmulo redondeado y blando de tejido  graso subcutáneo y tejido conectivo laxo encima  de la sínfisis del pubis.</a:t>
            </a:r>
            <a:endParaRPr b="0" i="0" sz="2750" u="none" cap="none" strike="noStrike">
              <a:solidFill>
                <a:schemeClr val="lt1"/>
              </a:solidFill>
              <a:latin typeface="Arial"/>
              <a:ea typeface="Arial"/>
              <a:cs typeface="Arial"/>
              <a:sym typeface="Arial"/>
            </a:endParaRPr>
          </a:p>
          <a:p>
            <a:pPr indent="-295910" lvl="0" marL="307975" marR="89535" rtl="0" algn="l">
              <a:lnSpc>
                <a:spcPct val="122100"/>
              </a:lnSpc>
              <a:spcBef>
                <a:spcPts val="115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Contiene muchas glándulas sebáceas y  desarrolla un vello	grueso, oscuro y rizado en la  pubarquia (1 o 2 años antes del comienzo de la  menstruación).</a:t>
            </a:r>
            <a:endParaRPr b="0" i="0" sz="2750" u="none" cap="none" strike="noStrike">
              <a:solidFill>
                <a:schemeClr val="lt1"/>
              </a:solidFill>
              <a:latin typeface="Arial"/>
              <a:ea typeface="Arial"/>
              <a:cs typeface="Arial"/>
              <a:sym typeface="Arial"/>
            </a:endParaRPr>
          </a:p>
          <a:p>
            <a:pPr indent="-295910" lvl="0" marL="307975" marR="99060" rtl="0" algn="l">
              <a:lnSpc>
                <a:spcPct val="1229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La menarquia (aparición de la menstruación) se  presenta de los 13 años.</a:t>
            </a:r>
            <a:endParaRPr b="0" i="0" sz="275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7"/>
          <p:cNvSpPr txBox="1"/>
          <p:nvPr/>
        </p:nvSpPr>
        <p:spPr>
          <a:xfrm>
            <a:off x="2339339" y="629856"/>
            <a:ext cx="8027670" cy="441769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0" i="0" lang="en-US" sz="1800" u="none" cap="none" strike="noStrike">
                <a:solidFill>
                  <a:srgbClr val="A9ABED"/>
                </a:solidFill>
                <a:latin typeface="Lucida Sans"/>
                <a:ea typeface="Lucida Sans"/>
                <a:cs typeface="Lucida Sans"/>
                <a:sym typeface="Lucida Sans"/>
              </a:rPr>
              <a:t>◤</a:t>
            </a:r>
            <a:endParaRPr b="0" i="0" sz="1800" u="none" cap="none" strike="noStrike">
              <a:solidFill>
                <a:schemeClr val="lt1"/>
              </a:solidFill>
              <a:latin typeface="Lucida Sans"/>
              <a:ea typeface="Lucida Sans"/>
              <a:cs typeface="Lucida Sans"/>
              <a:sym typeface="Lucida Sans"/>
            </a:endParaRPr>
          </a:p>
          <a:p>
            <a:pPr indent="-295275" lvl="0" marL="372745" marR="329565" rtl="0" algn="l">
              <a:lnSpc>
                <a:spcPct val="122900"/>
              </a:lnSpc>
              <a:spcBef>
                <a:spcPts val="177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vello	púbico varía desde escaso y fino entre  mujeres asiáticas, hasta abundante, grueso y  rizado entre las africanas.</a:t>
            </a:r>
            <a:endParaRPr b="0" i="0" sz="2750" u="none" cap="none" strike="noStrike">
              <a:solidFill>
                <a:schemeClr val="lt1"/>
              </a:solidFill>
              <a:latin typeface="Arial"/>
              <a:ea typeface="Arial"/>
              <a:cs typeface="Arial"/>
              <a:sym typeface="Arial"/>
            </a:endParaRPr>
          </a:p>
          <a:p>
            <a:pPr indent="-295275" lvl="0" marL="372745" marR="5080" rtl="0" algn="l">
              <a:lnSpc>
                <a:spcPct val="120600"/>
              </a:lnSpc>
              <a:spcBef>
                <a:spcPts val="1280"/>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El monte desempeña un papel en la sensualidad  y protege	la sínfisis	del pubis durante el coito.</a:t>
            </a:r>
            <a:endParaRPr b="0" i="0" sz="2750" u="none" cap="none" strike="noStrike">
              <a:solidFill>
                <a:schemeClr val="lt1"/>
              </a:solidFill>
              <a:latin typeface="Arial"/>
              <a:ea typeface="Arial"/>
              <a:cs typeface="Arial"/>
              <a:sym typeface="Arial"/>
            </a:endParaRPr>
          </a:p>
          <a:p>
            <a:pPr indent="-295275" lvl="0" marL="372745" marR="1362710" rtl="0" algn="l">
              <a:lnSpc>
                <a:spcPct val="122900"/>
              </a:lnSpc>
              <a:spcBef>
                <a:spcPts val="1125"/>
              </a:spcBef>
              <a:spcAft>
                <a:spcPts val="0"/>
              </a:spcAft>
              <a:buClr>
                <a:srgbClr val="A9ABED"/>
              </a:buClr>
              <a:buSzPts val="2450"/>
              <a:buFont typeface="Lucida Sans"/>
              <a:buChar char="▪"/>
            </a:pPr>
            <a:r>
              <a:rPr b="0" i="0" lang="en-US" sz="2750" u="none" cap="none" strike="noStrike">
                <a:solidFill>
                  <a:srgbClr val="FFFFFF"/>
                </a:solidFill>
                <a:latin typeface="Arial"/>
                <a:ea typeface="Arial"/>
                <a:cs typeface="Arial"/>
                <a:sym typeface="Arial"/>
              </a:rPr>
              <a:t>Al envejecer la cantidad de tejido graso  disminuye y el vello	púbico se adelgaza.</a:t>
            </a:r>
            <a:endParaRPr b="0" i="0" sz="275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on">
  <a:themeElements>
    <a:clrScheme name="Ion">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2022-06-09T19:56:57Z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2021-03-22T00:00:00Z</vt:filetime>
  </property>
  <property fmtid="{D5CDD505-2E9C-101B-9397-08002B2CF9AE}" pid="3" name="LastSaved">
    <vt:filetime>2022-06-09T00:00:00Z</vt:filetime>
  </property>
</Properties>
</file>