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78" r:id="rId11"/>
    <p:sldId id="276" r:id="rId12"/>
    <p:sldId id="277" r:id="rId13"/>
    <p:sldId id="267" r:id="rId14"/>
    <p:sldId id="279" r:id="rId15"/>
    <p:sldId id="280" r:id="rId16"/>
    <p:sldId id="265" r:id="rId17"/>
    <p:sldId id="281" r:id="rId18"/>
    <p:sldId id="282" r:id="rId19"/>
    <p:sldId id="287" r:id="rId20"/>
    <p:sldId id="283" r:id="rId21"/>
    <p:sldId id="284" r:id="rId22"/>
    <p:sldId id="288" r:id="rId23"/>
    <p:sldId id="285" r:id="rId24"/>
    <p:sldId id="289" r:id="rId25"/>
    <p:sldId id="286" r:id="rId26"/>
  </p:sldIdLst>
  <p:sldSz cx="14630400" cy="8229600"/>
  <p:notesSz cx="8229600" cy="14630400"/>
  <p:embeddedFontLst>
    <p:embeddedFont>
      <p:font typeface="Heebo Bold" panose="020B0604020202020204" charset="-79"/>
      <p:bold r:id="rId28"/>
    </p:embeddedFont>
    <p:embeddedFont>
      <p:font typeface="Heebo Light" pitchFamily="2" charset="-79"/>
      <p:regular r:id="rId29"/>
    </p:embeddedFont>
    <p:embeddedFont>
      <p:font typeface="Montserrat" panose="00000500000000000000" pitchFamily="2" charset="0"/>
      <p:regular r:id="rId30"/>
      <p:bold r:id="rId31"/>
      <p:italic r:id="rId32"/>
      <p:boldItalic r:id="rId33"/>
    </p:embeddedFont>
  </p:embeddedFontLst>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13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06855-A841-4F01-B037-539242F88235}" v="19" dt="2024-10-08T13:42:56.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na Tirado" userId="ea00501a-52db-4c0c-b232-eb9da0f27ad8" providerId="ADAL" clId="{D9A06855-A841-4F01-B037-539242F88235}"/>
    <pc:docChg chg="undo custSel addSld delSld modSld sldOrd">
      <pc:chgData name="Melina Tirado" userId="ea00501a-52db-4c0c-b232-eb9da0f27ad8" providerId="ADAL" clId="{D9A06855-A841-4F01-B037-539242F88235}" dt="2024-10-08T20:50:56.546" v="626" actId="1076"/>
      <pc:docMkLst>
        <pc:docMk/>
      </pc:docMkLst>
      <pc:sldChg chg="modSp mod">
        <pc:chgData name="Melina Tirado" userId="ea00501a-52db-4c0c-b232-eb9da0f27ad8" providerId="ADAL" clId="{D9A06855-A841-4F01-B037-539242F88235}" dt="2024-10-08T13:43:55.380" v="619" actId="20577"/>
        <pc:sldMkLst>
          <pc:docMk/>
          <pc:sldMk cId="0" sldId="256"/>
        </pc:sldMkLst>
        <pc:spChg chg="mod">
          <ac:chgData name="Melina Tirado" userId="ea00501a-52db-4c0c-b232-eb9da0f27ad8" providerId="ADAL" clId="{D9A06855-A841-4F01-B037-539242F88235}" dt="2024-10-08T13:43:55.380" v="619" actId="20577"/>
          <ac:spMkLst>
            <pc:docMk/>
            <pc:sldMk cId="0" sldId="256"/>
            <ac:spMk id="3" creationId="{00000000-0000-0000-0000-000000000000}"/>
          </ac:spMkLst>
        </pc:spChg>
      </pc:sldChg>
      <pc:sldChg chg="addSp delSp modSp mod">
        <pc:chgData name="Melina Tirado" userId="ea00501a-52db-4c0c-b232-eb9da0f27ad8" providerId="ADAL" clId="{D9A06855-A841-4F01-B037-539242F88235}" dt="2024-10-08T13:27:17.222" v="293" actId="14100"/>
        <pc:sldMkLst>
          <pc:docMk/>
          <pc:sldMk cId="0" sldId="265"/>
        </pc:sldMkLst>
        <pc:spChg chg="mod">
          <ac:chgData name="Melina Tirado" userId="ea00501a-52db-4c0c-b232-eb9da0f27ad8" providerId="ADAL" clId="{D9A06855-A841-4F01-B037-539242F88235}" dt="2024-10-08T13:20:23.200" v="58" actId="1076"/>
          <ac:spMkLst>
            <pc:docMk/>
            <pc:sldMk cId="0" sldId="265"/>
            <ac:spMk id="6" creationId="{00000000-0000-0000-0000-000000000000}"/>
          </ac:spMkLst>
        </pc:spChg>
        <pc:spChg chg="mod">
          <ac:chgData name="Melina Tirado" userId="ea00501a-52db-4c0c-b232-eb9da0f27ad8" providerId="ADAL" clId="{D9A06855-A841-4F01-B037-539242F88235}" dt="2024-10-08T13:21:05.369" v="79" actId="1076"/>
          <ac:spMkLst>
            <pc:docMk/>
            <pc:sldMk cId="0" sldId="265"/>
            <ac:spMk id="7" creationId="{00000000-0000-0000-0000-000000000000}"/>
          </ac:spMkLst>
        </pc:spChg>
        <pc:spChg chg="del">
          <ac:chgData name="Melina Tirado" userId="ea00501a-52db-4c0c-b232-eb9da0f27ad8" providerId="ADAL" clId="{D9A06855-A841-4F01-B037-539242F88235}" dt="2024-10-08T13:18:31.463" v="33" actId="478"/>
          <ac:spMkLst>
            <pc:docMk/>
            <pc:sldMk cId="0" sldId="265"/>
            <ac:spMk id="8" creationId="{00000000-0000-0000-0000-000000000000}"/>
          </ac:spMkLst>
        </pc:spChg>
        <pc:spChg chg="del">
          <ac:chgData name="Melina Tirado" userId="ea00501a-52db-4c0c-b232-eb9da0f27ad8" providerId="ADAL" clId="{D9A06855-A841-4F01-B037-539242F88235}" dt="2024-10-08T13:18:25.024" v="32" actId="478"/>
          <ac:spMkLst>
            <pc:docMk/>
            <pc:sldMk cId="0" sldId="265"/>
            <ac:spMk id="9" creationId="{00000000-0000-0000-0000-000000000000}"/>
          </ac:spMkLst>
        </pc:spChg>
        <pc:spChg chg="del">
          <ac:chgData name="Melina Tirado" userId="ea00501a-52db-4c0c-b232-eb9da0f27ad8" providerId="ADAL" clId="{D9A06855-A841-4F01-B037-539242F88235}" dt="2024-10-08T13:18:25.024" v="32" actId="478"/>
          <ac:spMkLst>
            <pc:docMk/>
            <pc:sldMk cId="0" sldId="265"/>
            <ac:spMk id="10" creationId="{00000000-0000-0000-0000-000000000000}"/>
          </ac:spMkLst>
        </pc:spChg>
        <pc:spChg chg="mod">
          <ac:chgData name="Melina Tirado" userId="ea00501a-52db-4c0c-b232-eb9da0f27ad8" providerId="ADAL" clId="{D9A06855-A841-4F01-B037-539242F88235}" dt="2024-10-08T13:20:59.975" v="77" actId="1076"/>
          <ac:spMkLst>
            <pc:docMk/>
            <pc:sldMk cId="0" sldId="265"/>
            <ac:spMk id="12" creationId="{00000000-0000-0000-0000-000000000000}"/>
          </ac:spMkLst>
        </pc:spChg>
        <pc:spChg chg="del">
          <ac:chgData name="Melina Tirado" userId="ea00501a-52db-4c0c-b232-eb9da0f27ad8" providerId="ADAL" clId="{D9A06855-A841-4F01-B037-539242F88235}" dt="2024-10-08T13:19:41.208" v="56" actId="478"/>
          <ac:spMkLst>
            <pc:docMk/>
            <pc:sldMk cId="0" sldId="265"/>
            <ac:spMk id="13" creationId="{00000000-0000-0000-0000-000000000000}"/>
          </ac:spMkLst>
        </pc:spChg>
        <pc:spChg chg="del">
          <ac:chgData name="Melina Tirado" userId="ea00501a-52db-4c0c-b232-eb9da0f27ad8" providerId="ADAL" clId="{D9A06855-A841-4F01-B037-539242F88235}" dt="2024-10-08T13:18:31.463" v="33" actId="478"/>
          <ac:spMkLst>
            <pc:docMk/>
            <pc:sldMk cId="0" sldId="265"/>
            <ac:spMk id="14" creationId="{00000000-0000-0000-0000-000000000000}"/>
          </ac:spMkLst>
        </pc:spChg>
        <pc:spChg chg="del">
          <ac:chgData name="Melina Tirado" userId="ea00501a-52db-4c0c-b232-eb9da0f27ad8" providerId="ADAL" clId="{D9A06855-A841-4F01-B037-539242F88235}" dt="2024-10-08T13:18:25.024" v="32" actId="478"/>
          <ac:spMkLst>
            <pc:docMk/>
            <pc:sldMk cId="0" sldId="265"/>
            <ac:spMk id="15" creationId="{00000000-0000-0000-0000-000000000000}"/>
          </ac:spMkLst>
        </pc:spChg>
        <pc:spChg chg="del">
          <ac:chgData name="Melina Tirado" userId="ea00501a-52db-4c0c-b232-eb9da0f27ad8" providerId="ADAL" clId="{D9A06855-A841-4F01-B037-539242F88235}" dt="2024-10-08T13:18:25.024" v="32" actId="478"/>
          <ac:spMkLst>
            <pc:docMk/>
            <pc:sldMk cId="0" sldId="265"/>
            <ac:spMk id="16" creationId="{00000000-0000-0000-0000-000000000000}"/>
          </ac:spMkLst>
        </pc:spChg>
        <pc:spChg chg="del mod">
          <ac:chgData name="Melina Tirado" userId="ea00501a-52db-4c0c-b232-eb9da0f27ad8" providerId="ADAL" clId="{D9A06855-A841-4F01-B037-539242F88235}" dt="2024-10-08T13:22:14.032" v="109" actId="478"/>
          <ac:spMkLst>
            <pc:docMk/>
            <pc:sldMk cId="0" sldId="265"/>
            <ac:spMk id="18" creationId="{00000000-0000-0000-0000-000000000000}"/>
          </ac:spMkLst>
        </pc:spChg>
        <pc:spChg chg="del">
          <ac:chgData name="Melina Tirado" userId="ea00501a-52db-4c0c-b232-eb9da0f27ad8" providerId="ADAL" clId="{D9A06855-A841-4F01-B037-539242F88235}" dt="2024-10-08T13:21:55.632" v="103" actId="478"/>
          <ac:spMkLst>
            <pc:docMk/>
            <pc:sldMk cId="0" sldId="265"/>
            <ac:spMk id="19" creationId="{00000000-0000-0000-0000-000000000000}"/>
          </ac:spMkLst>
        </pc:spChg>
        <pc:spChg chg="del">
          <ac:chgData name="Melina Tirado" userId="ea00501a-52db-4c0c-b232-eb9da0f27ad8" providerId="ADAL" clId="{D9A06855-A841-4F01-B037-539242F88235}" dt="2024-10-08T13:18:31.463" v="33" actId="478"/>
          <ac:spMkLst>
            <pc:docMk/>
            <pc:sldMk cId="0" sldId="265"/>
            <ac:spMk id="20" creationId="{00000000-0000-0000-0000-000000000000}"/>
          </ac:spMkLst>
        </pc:spChg>
        <pc:spChg chg="del">
          <ac:chgData name="Melina Tirado" userId="ea00501a-52db-4c0c-b232-eb9da0f27ad8" providerId="ADAL" clId="{D9A06855-A841-4F01-B037-539242F88235}" dt="2024-10-08T13:18:25.024" v="32" actId="478"/>
          <ac:spMkLst>
            <pc:docMk/>
            <pc:sldMk cId="0" sldId="265"/>
            <ac:spMk id="21" creationId="{00000000-0000-0000-0000-000000000000}"/>
          </ac:spMkLst>
        </pc:spChg>
        <pc:spChg chg="del">
          <ac:chgData name="Melina Tirado" userId="ea00501a-52db-4c0c-b232-eb9da0f27ad8" providerId="ADAL" clId="{D9A06855-A841-4F01-B037-539242F88235}" dt="2024-10-08T13:18:25.024" v="32" actId="478"/>
          <ac:spMkLst>
            <pc:docMk/>
            <pc:sldMk cId="0" sldId="265"/>
            <ac:spMk id="22" creationId="{00000000-0000-0000-0000-000000000000}"/>
          </ac:spMkLst>
        </pc:spChg>
        <pc:spChg chg="del">
          <ac:chgData name="Melina Tirado" userId="ea00501a-52db-4c0c-b232-eb9da0f27ad8" providerId="ADAL" clId="{D9A06855-A841-4F01-B037-539242F88235}" dt="2024-10-08T13:18:25.024" v="32" actId="478"/>
          <ac:spMkLst>
            <pc:docMk/>
            <pc:sldMk cId="0" sldId="265"/>
            <ac:spMk id="23" creationId="{00000000-0000-0000-0000-000000000000}"/>
          </ac:spMkLst>
        </pc:spChg>
        <pc:spChg chg="mod">
          <ac:chgData name="Melina Tirado" userId="ea00501a-52db-4c0c-b232-eb9da0f27ad8" providerId="ADAL" clId="{D9A06855-A841-4F01-B037-539242F88235}" dt="2024-10-08T13:24:14.288" v="165" actId="14100"/>
          <ac:spMkLst>
            <pc:docMk/>
            <pc:sldMk cId="0" sldId="265"/>
            <ac:spMk id="25" creationId="{00000000-0000-0000-0000-000000000000}"/>
          </ac:spMkLst>
        </pc:spChg>
        <pc:spChg chg="del">
          <ac:chgData name="Melina Tirado" userId="ea00501a-52db-4c0c-b232-eb9da0f27ad8" providerId="ADAL" clId="{D9A06855-A841-4F01-B037-539242F88235}" dt="2024-10-08T13:21:55.632" v="103" actId="478"/>
          <ac:spMkLst>
            <pc:docMk/>
            <pc:sldMk cId="0" sldId="265"/>
            <ac:spMk id="26" creationId="{00000000-0000-0000-0000-000000000000}"/>
          </ac:spMkLst>
        </pc:spChg>
        <pc:spChg chg="del">
          <ac:chgData name="Melina Tirado" userId="ea00501a-52db-4c0c-b232-eb9da0f27ad8" providerId="ADAL" clId="{D9A06855-A841-4F01-B037-539242F88235}" dt="2024-10-08T13:18:31.463" v="33" actId="478"/>
          <ac:spMkLst>
            <pc:docMk/>
            <pc:sldMk cId="0" sldId="265"/>
            <ac:spMk id="27" creationId="{00000000-0000-0000-0000-000000000000}"/>
          </ac:spMkLst>
        </pc:spChg>
        <pc:spChg chg="add del">
          <ac:chgData name="Melina Tirado" userId="ea00501a-52db-4c0c-b232-eb9da0f27ad8" providerId="ADAL" clId="{D9A06855-A841-4F01-B037-539242F88235}" dt="2024-10-08T13:24:37.857" v="170" actId="478"/>
          <ac:spMkLst>
            <pc:docMk/>
            <pc:sldMk cId="0" sldId="265"/>
            <ac:spMk id="29" creationId="{00000000-0000-0000-0000-000000000000}"/>
          </ac:spMkLst>
        </pc:spChg>
        <pc:spChg chg="del">
          <ac:chgData name="Melina Tirado" userId="ea00501a-52db-4c0c-b232-eb9da0f27ad8" providerId="ADAL" clId="{D9A06855-A841-4F01-B037-539242F88235}" dt="2024-10-08T13:19:52.962" v="57" actId="478"/>
          <ac:spMkLst>
            <pc:docMk/>
            <pc:sldMk cId="0" sldId="265"/>
            <ac:spMk id="30" creationId="{00000000-0000-0000-0000-000000000000}"/>
          </ac:spMkLst>
        </pc:spChg>
        <pc:spChg chg="del">
          <ac:chgData name="Melina Tirado" userId="ea00501a-52db-4c0c-b232-eb9da0f27ad8" providerId="ADAL" clId="{D9A06855-A841-4F01-B037-539242F88235}" dt="2024-10-08T13:18:35.277" v="34" actId="478"/>
          <ac:spMkLst>
            <pc:docMk/>
            <pc:sldMk cId="0" sldId="265"/>
            <ac:spMk id="31" creationId="{00000000-0000-0000-0000-000000000000}"/>
          </ac:spMkLst>
        </pc:spChg>
        <pc:spChg chg="add del">
          <ac:chgData name="Melina Tirado" userId="ea00501a-52db-4c0c-b232-eb9da0f27ad8" providerId="ADAL" clId="{D9A06855-A841-4F01-B037-539242F88235}" dt="2024-10-08T13:24:37.857" v="170" actId="478"/>
          <ac:spMkLst>
            <pc:docMk/>
            <pc:sldMk cId="0" sldId="265"/>
            <ac:spMk id="33" creationId="{6C19AF04-9419-D060-7D6A-18E8B47FC33D}"/>
          </ac:spMkLst>
        </pc:spChg>
        <pc:spChg chg="del">
          <ac:chgData name="Melina Tirado" userId="ea00501a-52db-4c0c-b232-eb9da0f27ad8" providerId="ADAL" clId="{D9A06855-A841-4F01-B037-539242F88235}" dt="2024-10-08T13:19:52.962" v="57" actId="478"/>
          <ac:spMkLst>
            <pc:docMk/>
            <pc:sldMk cId="0" sldId="265"/>
            <ac:spMk id="34" creationId="{1182C43B-D433-A309-A2B7-9955BF3FEFDC}"/>
          </ac:spMkLst>
        </pc:spChg>
        <pc:spChg chg="del">
          <ac:chgData name="Melina Tirado" userId="ea00501a-52db-4c0c-b232-eb9da0f27ad8" providerId="ADAL" clId="{D9A06855-A841-4F01-B037-539242F88235}" dt="2024-10-08T13:18:35.277" v="34" actId="478"/>
          <ac:spMkLst>
            <pc:docMk/>
            <pc:sldMk cId="0" sldId="265"/>
            <ac:spMk id="35" creationId="{8244E95D-B29D-95C6-2433-5C1CC1E2C032}"/>
          </ac:spMkLst>
        </pc:spChg>
        <pc:spChg chg="add del">
          <ac:chgData name="Melina Tirado" userId="ea00501a-52db-4c0c-b232-eb9da0f27ad8" providerId="ADAL" clId="{D9A06855-A841-4F01-B037-539242F88235}" dt="2024-10-08T13:24:37.857" v="170" actId="478"/>
          <ac:spMkLst>
            <pc:docMk/>
            <pc:sldMk cId="0" sldId="265"/>
            <ac:spMk id="37" creationId="{AF249126-029F-D0A6-EA63-0CC61FC45F01}"/>
          </ac:spMkLst>
        </pc:spChg>
        <pc:spChg chg="del">
          <ac:chgData name="Melina Tirado" userId="ea00501a-52db-4c0c-b232-eb9da0f27ad8" providerId="ADAL" clId="{D9A06855-A841-4F01-B037-539242F88235}" dt="2024-10-08T13:19:52.962" v="57" actId="478"/>
          <ac:spMkLst>
            <pc:docMk/>
            <pc:sldMk cId="0" sldId="265"/>
            <ac:spMk id="38" creationId="{52458231-63D6-4A32-508F-7F8EFDD542D8}"/>
          </ac:spMkLst>
        </pc:spChg>
        <pc:spChg chg="del">
          <ac:chgData name="Melina Tirado" userId="ea00501a-52db-4c0c-b232-eb9da0f27ad8" providerId="ADAL" clId="{D9A06855-A841-4F01-B037-539242F88235}" dt="2024-10-08T13:18:35.277" v="34" actId="478"/>
          <ac:spMkLst>
            <pc:docMk/>
            <pc:sldMk cId="0" sldId="265"/>
            <ac:spMk id="39" creationId="{627DFDA0-52EE-C809-DC51-76AA3E846020}"/>
          </ac:spMkLst>
        </pc:spChg>
        <pc:spChg chg="add del">
          <ac:chgData name="Melina Tirado" userId="ea00501a-52db-4c0c-b232-eb9da0f27ad8" providerId="ADAL" clId="{D9A06855-A841-4F01-B037-539242F88235}" dt="2024-10-08T13:24:37.857" v="170" actId="478"/>
          <ac:spMkLst>
            <pc:docMk/>
            <pc:sldMk cId="0" sldId="265"/>
            <ac:spMk id="41" creationId="{397E9764-725F-CA0F-8867-893342C6E934}"/>
          </ac:spMkLst>
        </pc:spChg>
        <pc:spChg chg="del">
          <ac:chgData name="Melina Tirado" userId="ea00501a-52db-4c0c-b232-eb9da0f27ad8" providerId="ADAL" clId="{D9A06855-A841-4F01-B037-539242F88235}" dt="2024-10-08T13:19:52.962" v="57" actId="478"/>
          <ac:spMkLst>
            <pc:docMk/>
            <pc:sldMk cId="0" sldId="265"/>
            <ac:spMk id="42" creationId="{05122F97-CD1B-96B1-F52C-C6DB597F8C84}"/>
          </ac:spMkLst>
        </pc:spChg>
        <pc:spChg chg="del">
          <ac:chgData name="Melina Tirado" userId="ea00501a-52db-4c0c-b232-eb9da0f27ad8" providerId="ADAL" clId="{D9A06855-A841-4F01-B037-539242F88235}" dt="2024-10-08T13:19:52.962" v="57" actId="478"/>
          <ac:spMkLst>
            <pc:docMk/>
            <pc:sldMk cId="0" sldId="265"/>
            <ac:spMk id="43" creationId="{60FDA3E4-F172-6CBB-CE4C-0C4C9F05545D}"/>
          </ac:spMkLst>
        </pc:spChg>
        <pc:spChg chg="add mod">
          <ac:chgData name="Melina Tirado" userId="ea00501a-52db-4c0c-b232-eb9da0f27ad8" providerId="ADAL" clId="{D9A06855-A841-4F01-B037-539242F88235}" dt="2024-10-08T13:27:10.495" v="291" actId="1035"/>
          <ac:spMkLst>
            <pc:docMk/>
            <pc:sldMk cId="0" sldId="265"/>
            <ac:spMk id="48" creationId="{93140A5B-4AAF-D0D4-CF12-174BD42FF82A}"/>
          </ac:spMkLst>
        </pc:spChg>
        <pc:spChg chg="add mod">
          <ac:chgData name="Melina Tirado" userId="ea00501a-52db-4c0c-b232-eb9da0f27ad8" providerId="ADAL" clId="{D9A06855-A841-4F01-B037-539242F88235}" dt="2024-10-08T13:27:10.495" v="291" actId="1035"/>
          <ac:spMkLst>
            <pc:docMk/>
            <pc:sldMk cId="0" sldId="265"/>
            <ac:spMk id="49" creationId="{80B965DB-933A-BDE5-5531-1D84E08039E8}"/>
          </ac:spMkLst>
        </pc:spChg>
        <pc:spChg chg="add del mod">
          <ac:chgData name="Melina Tirado" userId="ea00501a-52db-4c0c-b232-eb9da0f27ad8" providerId="ADAL" clId="{D9A06855-A841-4F01-B037-539242F88235}" dt="2024-10-08T13:25:01.816" v="177" actId="478"/>
          <ac:spMkLst>
            <pc:docMk/>
            <pc:sldMk cId="0" sldId="265"/>
            <ac:spMk id="50" creationId="{FFDD34BB-39E0-7DC7-6415-24F70EA6FBEA}"/>
          </ac:spMkLst>
        </pc:spChg>
        <pc:spChg chg="add mod">
          <ac:chgData name="Melina Tirado" userId="ea00501a-52db-4c0c-b232-eb9da0f27ad8" providerId="ADAL" clId="{D9A06855-A841-4F01-B037-539242F88235}" dt="2024-10-08T13:22:02.092" v="105"/>
          <ac:spMkLst>
            <pc:docMk/>
            <pc:sldMk cId="0" sldId="265"/>
            <ac:spMk id="51" creationId="{FB5C59DB-1B31-99CB-5552-3F98F5714A4C}"/>
          </ac:spMkLst>
        </pc:spChg>
        <pc:spChg chg="add mod">
          <ac:chgData name="Melina Tirado" userId="ea00501a-52db-4c0c-b232-eb9da0f27ad8" providerId="ADAL" clId="{D9A06855-A841-4F01-B037-539242F88235}" dt="2024-10-08T13:23:08.810" v="131" actId="122"/>
          <ac:spMkLst>
            <pc:docMk/>
            <pc:sldMk cId="0" sldId="265"/>
            <ac:spMk id="52" creationId="{FE8B468A-0F5B-D76D-5159-D6FA41BB7DD0}"/>
          </ac:spMkLst>
        </pc:spChg>
        <pc:spChg chg="add mod">
          <ac:chgData name="Melina Tirado" userId="ea00501a-52db-4c0c-b232-eb9da0f27ad8" providerId="ADAL" clId="{D9A06855-A841-4F01-B037-539242F88235}" dt="2024-10-08T13:22:30.611" v="126" actId="122"/>
          <ac:spMkLst>
            <pc:docMk/>
            <pc:sldMk cId="0" sldId="265"/>
            <ac:spMk id="53" creationId="{0DE2EEC8-A33C-E007-2D0E-0DAA228CF0FD}"/>
          </ac:spMkLst>
        </pc:spChg>
        <pc:spChg chg="add mod">
          <ac:chgData name="Melina Tirado" userId="ea00501a-52db-4c0c-b232-eb9da0f27ad8" providerId="ADAL" clId="{D9A06855-A841-4F01-B037-539242F88235}" dt="2024-10-08T13:24:17.191" v="166" actId="14100"/>
          <ac:spMkLst>
            <pc:docMk/>
            <pc:sldMk cId="0" sldId="265"/>
            <ac:spMk id="54" creationId="{448E6B4C-91AB-D13A-9051-175D8F22B381}"/>
          </ac:spMkLst>
        </pc:spChg>
        <pc:spChg chg="add mod">
          <ac:chgData name="Melina Tirado" userId="ea00501a-52db-4c0c-b232-eb9da0f27ad8" providerId="ADAL" clId="{D9A06855-A841-4F01-B037-539242F88235}" dt="2024-10-08T13:24:23.426" v="167"/>
          <ac:spMkLst>
            <pc:docMk/>
            <pc:sldMk cId="0" sldId="265"/>
            <ac:spMk id="55" creationId="{82DF0739-EA55-D8BF-8EFD-69D83AA7949C}"/>
          </ac:spMkLst>
        </pc:spChg>
        <pc:spChg chg="add mod">
          <ac:chgData name="Melina Tirado" userId="ea00501a-52db-4c0c-b232-eb9da0f27ad8" providerId="ADAL" clId="{D9A06855-A841-4F01-B037-539242F88235}" dt="2024-10-08T13:24:23.426" v="167"/>
          <ac:spMkLst>
            <pc:docMk/>
            <pc:sldMk cId="0" sldId="265"/>
            <ac:spMk id="56" creationId="{D7A7DE08-3517-4044-2C03-5533A3EC1B07}"/>
          </ac:spMkLst>
        </pc:spChg>
        <pc:spChg chg="add mod">
          <ac:chgData name="Melina Tirado" userId="ea00501a-52db-4c0c-b232-eb9da0f27ad8" providerId="ADAL" clId="{D9A06855-A841-4F01-B037-539242F88235}" dt="2024-10-08T13:27:10.495" v="291" actId="1035"/>
          <ac:spMkLst>
            <pc:docMk/>
            <pc:sldMk cId="0" sldId="265"/>
            <ac:spMk id="57" creationId="{4A6E1D34-7130-0A61-E1FB-CB875086619E}"/>
          </ac:spMkLst>
        </pc:spChg>
        <pc:spChg chg="add mod">
          <ac:chgData name="Melina Tirado" userId="ea00501a-52db-4c0c-b232-eb9da0f27ad8" providerId="ADAL" clId="{D9A06855-A841-4F01-B037-539242F88235}" dt="2024-10-08T13:27:10.495" v="291" actId="1035"/>
          <ac:spMkLst>
            <pc:docMk/>
            <pc:sldMk cId="0" sldId="265"/>
            <ac:spMk id="58" creationId="{FD9E59E4-ADDF-87BB-7132-E54FC410781C}"/>
          </ac:spMkLst>
        </pc:spChg>
        <pc:spChg chg="add mod">
          <ac:chgData name="Melina Tirado" userId="ea00501a-52db-4c0c-b232-eb9da0f27ad8" providerId="ADAL" clId="{D9A06855-A841-4F01-B037-539242F88235}" dt="2024-10-08T13:27:10.495" v="291" actId="1035"/>
          <ac:spMkLst>
            <pc:docMk/>
            <pc:sldMk cId="0" sldId="265"/>
            <ac:spMk id="59" creationId="{79A39B7A-CA82-00B8-13B3-5880BBD51D73}"/>
          </ac:spMkLst>
        </pc:spChg>
        <pc:spChg chg="add mod">
          <ac:chgData name="Melina Tirado" userId="ea00501a-52db-4c0c-b232-eb9da0f27ad8" providerId="ADAL" clId="{D9A06855-A841-4F01-B037-539242F88235}" dt="2024-10-08T13:27:10.495" v="291" actId="1035"/>
          <ac:spMkLst>
            <pc:docMk/>
            <pc:sldMk cId="0" sldId="265"/>
            <ac:spMk id="60" creationId="{422A82A5-7C40-27C4-3252-2CBD5BC8A8BC}"/>
          </ac:spMkLst>
        </pc:spChg>
        <pc:spChg chg="add mod">
          <ac:chgData name="Melina Tirado" userId="ea00501a-52db-4c0c-b232-eb9da0f27ad8" providerId="ADAL" clId="{D9A06855-A841-4F01-B037-539242F88235}" dt="2024-10-08T13:27:10.495" v="291" actId="1035"/>
          <ac:spMkLst>
            <pc:docMk/>
            <pc:sldMk cId="0" sldId="265"/>
            <ac:spMk id="61" creationId="{7ADCCBCF-B067-297E-A1D1-203E2746751E}"/>
          </ac:spMkLst>
        </pc:spChg>
        <pc:spChg chg="add mod">
          <ac:chgData name="Melina Tirado" userId="ea00501a-52db-4c0c-b232-eb9da0f27ad8" providerId="ADAL" clId="{D9A06855-A841-4F01-B037-539242F88235}" dt="2024-10-08T13:27:17.222" v="293" actId="14100"/>
          <ac:spMkLst>
            <pc:docMk/>
            <pc:sldMk cId="0" sldId="265"/>
            <ac:spMk id="62" creationId="{B10F1DC9-DC46-D88E-FFFC-C0FF07E625CF}"/>
          </ac:spMkLst>
        </pc:spChg>
        <pc:picChg chg="mod">
          <ac:chgData name="Melina Tirado" userId="ea00501a-52db-4c0c-b232-eb9da0f27ad8" providerId="ADAL" clId="{D9A06855-A841-4F01-B037-539242F88235}" dt="2024-10-08T13:27:10.495" v="291" actId="1035"/>
          <ac:picMkLst>
            <pc:docMk/>
            <pc:sldMk cId="0" sldId="265"/>
            <ac:picMk id="28" creationId="{00000000-0000-0000-0000-000000000000}"/>
          </ac:picMkLst>
        </pc:picChg>
        <pc:picChg chg="mod">
          <ac:chgData name="Melina Tirado" userId="ea00501a-52db-4c0c-b232-eb9da0f27ad8" providerId="ADAL" clId="{D9A06855-A841-4F01-B037-539242F88235}" dt="2024-10-08T13:27:10.495" v="291" actId="1035"/>
          <ac:picMkLst>
            <pc:docMk/>
            <pc:sldMk cId="0" sldId="265"/>
            <ac:picMk id="32" creationId="{0FE2B87C-35E2-631F-B913-014F8E9EC4F7}"/>
          </ac:picMkLst>
        </pc:picChg>
        <pc:picChg chg="mod">
          <ac:chgData name="Melina Tirado" userId="ea00501a-52db-4c0c-b232-eb9da0f27ad8" providerId="ADAL" clId="{D9A06855-A841-4F01-B037-539242F88235}" dt="2024-10-08T13:27:10.495" v="291" actId="1035"/>
          <ac:picMkLst>
            <pc:docMk/>
            <pc:sldMk cId="0" sldId="265"/>
            <ac:picMk id="36" creationId="{2142804C-7C31-ACAD-803A-CE18790777F3}"/>
          </ac:picMkLst>
        </pc:picChg>
        <pc:picChg chg="del">
          <ac:chgData name="Melina Tirado" userId="ea00501a-52db-4c0c-b232-eb9da0f27ad8" providerId="ADAL" clId="{D9A06855-A841-4F01-B037-539242F88235}" dt="2024-10-08T13:25:01.816" v="177" actId="478"/>
          <ac:picMkLst>
            <pc:docMk/>
            <pc:sldMk cId="0" sldId="265"/>
            <ac:picMk id="40" creationId="{3203357E-DCE4-3F5A-1217-B66B153D65DE}"/>
          </ac:picMkLst>
        </pc:picChg>
      </pc:sldChg>
      <pc:sldChg chg="del">
        <pc:chgData name="Melina Tirado" userId="ea00501a-52db-4c0c-b232-eb9da0f27ad8" providerId="ADAL" clId="{D9A06855-A841-4F01-B037-539242F88235}" dt="2024-10-08T20:50:32.699" v="620" actId="47"/>
        <pc:sldMkLst>
          <pc:docMk/>
          <pc:sldMk cId="0" sldId="266"/>
        </pc:sldMkLst>
      </pc:sldChg>
      <pc:sldChg chg="modSp mod">
        <pc:chgData name="Melina Tirado" userId="ea00501a-52db-4c0c-b232-eb9da0f27ad8" providerId="ADAL" clId="{D9A06855-A841-4F01-B037-539242F88235}" dt="2024-10-08T20:50:56.546" v="626" actId="1076"/>
        <pc:sldMkLst>
          <pc:docMk/>
          <pc:sldMk cId="1071317610" sldId="278"/>
        </pc:sldMkLst>
        <pc:spChg chg="mod">
          <ac:chgData name="Melina Tirado" userId="ea00501a-52db-4c0c-b232-eb9da0f27ad8" providerId="ADAL" clId="{D9A06855-A841-4F01-B037-539242F88235}" dt="2024-10-08T20:50:46.611" v="622" actId="403"/>
          <ac:spMkLst>
            <pc:docMk/>
            <pc:sldMk cId="1071317610" sldId="278"/>
            <ac:spMk id="2" creationId="{00000000-0000-0000-0000-000000000000}"/>
          </ac:spMkLst>
        </pc:spChg>
        <pc:spChg chg="mod">
          <ac:chgData name="Melina Tirado" userId="ea00501a-52db-4c0c-b232-eb9da0f27ad8" providerId="ADAL" clId="{D9A06855-A841-4F01-B037-539242F88235}" dt="2024-10-08T20:50:52.576" v="625" actId="403"/>
          <ac:spMkLst>
            <pc:docMk/>
            <pc:sldMk cId="1071317610" sldId="278"/>
            <ac:spMk id="3" creationId="{00000000-0000-0000-0000-000000000000}"/>
          </ac:spMkLst>
        </pc:spChg>
        <pc:picChg chg="mod">
          <ac:chgData name="Melina Tirado" userId="ea00501a-52db-4c0c-b232-eb9da0f27ad8" providerId="ADAL" clId="{D9A06855-A841-4F01-B037-539242F88235}" dt="2024-10-08T20:50:56.546" v="626" actId="1076"/>
          <ac:picMkLst>
            <pc:docMk/>
            <pc:sldMk cId="1071317610" sldId="278"/>
            <ac:picMk id="47" creationId="{65481DBE-58E3-61D4-FCDB-64E6F80F176D}"/>
          </ac:picMkLst>
        </pc:picChg>
      </pc:sldChg>
      <pc:sldChg chg="modSp mod">
        <pc:chgData name="Melina Tirado" userId="ea00501a-52db-4c0c-b232-eb9da0f27ad8" providerId="ADAL" clId="{D9A06855-A841-4F01-B037-539242F88235}" dt="2024-10-08T13:28:28.118" v="319" actId="14100"/>
        <pc:sldMkLst>
          <pc:docMk/>
          <pc:sldMk cId="1964999493" sldId="281"/>
        </pc:sldMkLst>
        <pc:spChg chg="mod">
          <ac:chgData name="Melina Tirado" userId="ea00501a-52db-4c0c-b232-eb9da0f27ad8" providerId="ADAL" clId="{D9A06855-A841-4F01-B037-539242F88235}" dt="2024-10-08T13:27:41.534" v="300" actId="20577"/>
          <ac:spMkLst>
            <pc:docMk/>
            <pc:sldMk cId="1964999493" sldId="281"/>
            <ac:spMk id="2" creationId="{00000000-0000-0000-0000-000000000000}"/>
          </ac:spMkLst>
        </pc:spChg>
        <pc:spChg chg="mod">
          <ac:chgData name="Melina Tirado" userId="ea00501a-52db-4c0c-b232-eb9da0f27ad8" providerId="ADAL" clId="{D9A06855-A841-4F01-B037-539242F88235}" dt="2024-10-08T13:28:28.118" v="319" actId="14100"/>
          <ac:spMkLst>
            <pc:docMk/>
            <pc:sldMk cId="1964999493" sldId="281"/>
            <ac:spMk id="3" creationId="{00000000-0000-0000-0000-000000000000}"/>
          </ac:spMkLst>
        </pc:spChg>
      </pc:sldChg>
      <pc:sldChg chg="modSp mod">
        <pc:chgData name="Melina Tirado" userId="ea00501a-52db-4c0c-b232-eb9da0f27ad8" providerId="ADAL" clId="{D9A06855-A841-4F01-B037-539242F88235}" dt="2024-10-08T13:29:20.041" v="339" actId="5793"/>
        <pc:sldMkLst>
          <pc:docMk/>
          <pc:sldMk cId="772186099" sldId="282"/>
        </pc:sldMkLst>
        <pc:spChg chg="mod">
          <ac:chgData name="Melina Tirado" userId="ea00501a-52db-4c0c-b232-eb9da0f27ad8" providerId="ADAL" clId="{D9A06855-A841-4F01-B037-539242F88235}" dt="2024-10-08T13:28:58.039" v="332" actId="20577"/>
          <ac:spMkLst>
            <pc:docMk/>
            <pc:sldMk cId="772186099" sldId="282"/>
            <ac:spMk id="2" creationId="{00000000-0000-0000-0000-000000000000}"/>
          </ac:spMkLst>
        </pc:spChg>
        <pc:spChg chg="mod">
          <ac:chgData name="Melina Tirado" userId="ea00501a-52db-4c0c-b232-eb9da0f27ad8" providerId="ADAL" clId="{D9A06855-A841-4F01-B037-539242F88235}" dt="2024-10-08T13:29:20.041" v="339" actId="5793"/>
          <ac:spMkLst>
            <pc:docMk/>
            <pc:sldMk cId="772186099" sldId="282"/>
            <ac:spMk id="3" creationId="{00000000-0000-0000-0000-000000000000}"/>
          </ac:spMkLst>
        </pc:spChg>
      </pc:sldChg>
      <pc:sldChg chg="modSp mod">
        <pc:chgData name="Melina Tirado" userId="ea00501a-52db-4c0c-b232-eb9da0f27ad8" providerId="ADAL" clId="{D9A06855-A841-4F01-B037-539242F88235}" dt="2024-10-08T13:37:33.403" v="509" actId="2710"/>
        <pc:sldMkLst>
          <pc:docMk/>
          <pc:sldMk cId="985294910" sldId="283"/>
        </pc:sldMkLst>
        <pc:spChg chg="mod">
          <ac:chgData name="Melina Tirado" userId="ea00501a-52db-4c0c-b232-eb9da0f27ad8" providerId="ADAL" clId="{D9A06855-A841-4F01-B037-539242F88235}" dt="2024-10-08T13:36:22.605" v="494" actId="20577"/>
          <ac:spMkLst>
            <pc:docMk/>
            <pc:sldMk cId="985294910" sldId="283"/>
            <ac:spMk id="2" creationId="{00000000-0000-0000-0000-000000000000}"/>
          </ac:spMkLst>
        </pc:spChg>
        <pc:spChg chg="mod">
          <ac:chgData name="Melina Tirado" userId="ea00501a-52db-4c0c-b232-eb9da0f27ad8" providerId="ADAL" clId="{D9A06855-A841-4F01-B037-539242F88235}" dt="2024-10-08T13:37:33.403" v="509" actId="2710"/>
          <ac:spMkLst>
            <pc:docMk/>
            <pc:sldMk cId="985294910" sldId="283"/>
            <ac:spMk id="3" creationId="{00000000-0000-0000-0000-000000000000}"/>
          </ac:spMkLst>
        </pc:spChg>
      </pc:sldChg>
      <pc:sldChg chg="modSp mod">
        <pc:chgData name="Melina Tirado" userId="ea00501a-52db-4c0c-b232-eb9da0f27ad8" providerId="ADAL" clId="{D9A06855-A841-4F01-B037-539242F88235}" dt="2024-10-08T13:37:27.180" v="508" actId="1076"/>
        <pc:sldMkLst>
          <pc:docMk/>
          <pc:sldMk cId="4253175485" sldId="284"/>
        </pc:sldMkLst>
        <pc:spChg chg="mod">
          <ac:chgData name="Melina Tirado" userId="ea00501a-52db-4c0c-b232-eb9da0f27ad8" providerId="ADAL" clId="{D9A06855-A841-4F01-B037-539242F88235}" dt="2024-10-08T13:36:52.516" v="503" actId="20577"/>
          <ac:spMkLst>
            <pc:docMk/>
            <pc:sldMk cId="4253175485" sldId="284"/>
            <ac:spMk id="2" creationId="{00000000-0000-0000-0000-000000000000}"/>
          </ac:spMkLst>
        </pc:spChg>
        <pc:spChg chg="mod">
          <ac:chgData name="Melina Tirado" userId="ea00501a-52db-4c0c-b232-eb9da0f27ad8" providerId="ADAL" clId="{D9A06855-A841-4F01-B037-539242F88235}" dt="2024-10-08T13:37:27.180" v="508" actId="1076"/>
          <ac:spMkLst>
            <pc:docMk/>
            <pc:sldMk cId="4253175485" sldId="284"/>
            <ac:spMk id="3" creationId="{00000000-0000-0000-0000-000000000000}"/>
          </ac:spMkLst>
        </pc:spChg>
      </pc:sldChg>
      <pc:sldChg chg="addSp delSp modSp mod">
        <pc:chgData name="Melina Tirado" userId="ea00501a-52db-4c0c-b232-eb9da0f27ad8" providerId="ADAL" clId="{D9A06855-A841-4F01-B037-539242F88235}" dt="2024-10-08T13:40:36.747" v="588" actId="1076"/>
        <pc:sldMkLst>
          <pc:docMk/>
          <pc:sldMk cId="4073068527" sldId="285"/>
        </pc:sldMkLst>
        <pc:spChg chg="mod">
          <ac:chgData name="Melina Tirado" userId="ea00501a-52db-4c0c-b232-eb9da0f27ad8" providerId="ADAL" clId="{D9A06855-A841-4F01-B037-539242F88235}" dt="2024-10-08T13:38:30.931" v="564" actId="14100"/>
          <ac:spMkLst>
            <pc:docMk/>
            <pc:sldMk cId="4073068527" sldId="285"/>
            <ac:spMk id="2" creationId="{00000000-0000-0000-0000-000000000000}"/>
          </ac:spMkLst>
        </pc:spChg>
        <pc:spChg chg="del">
          <ac:chgData name="Melina Tirado" userId="ea00501a-52db-4c0c-b232-eb9da0f27ad8" providerId="ADAL" clId="{D9A06855-A841-4F01-B037-539242F88235}" dt="2024-10-08T13:38:35.548" v="565" actId="478"/>
          <ac:spMkLst>
            <pc:docMk/>
            <pc:sldMk cId="4073068527" sldId="285"/>
            <ac:spMk id="3" creationId="{00000000-0000-0000-0000-000000000000}"/>
          </ac:spMkLst>
        </pc:spChg>
        <pc:picChg chg="add del mod">
          <ac:chgData name="Melina Tirado" userId="ea00501a-52db-4c0c-b232-eb9da0f27ad8" providerId="ADAL" clId="{D9A06855-A841-4F01-B037-539242F88235}" dt="2024-10-08T13:38:53.940" v="569" actId="478"/>
          <ac:picMkLst>
            <pc:docMk/>
            <pc:sldMk cId="4073068527" sldId="285"/>
            <ac:picMk id="4" creationId="{0F2B0D6E-A122-1405-62DF-E57BDF6F771A}"/>
          </ac:picMkLst>
        </pc:picChg>
        <pc:picChg chg="add del mod">
          <ac:chgData name="Melina Tirado" userId="ea00501a-52db-4c0c-b232-eb9da0f27ad8" providerId="ADAL" clId="{D9A06855-A841-4F01-B037-539242F88235}" dt="2024-10-08T13:38:53.940" v="569" actId="478"/>
          <ac:picMkLst>
            <pc:docMk/>
            <pc:sldMk cId="4073068527" sldId="285"/>
            <ac:picMk id="5" creationId="{670AC5A2-4ADB-8C4F-D459-32AD1571E5CB}"/>
          </ac:picMkLst>
        </pc:picChg>
        <pc:picChg chg="add del mod">
          <ac:chgData name="Melina Tirado" userId="ea00501a-52db-4c0c-b232-eb9da0f27ad8" providerId="ADAL" clId="{D9A06855-A841-4F01-B037-539242F88235}" dt="2024-10-08T13:38:53.940" v="569" actId="478"/>
          <ac:picMkLst>
            <pc:docMk/>
            <pc:sldMk cId="4073068527" sldId="285"/>
            <ac:picMk id="6" creationId="{81324DC6-2E98-A71A-EC63-26766929AE12}"/>
          </ac:picMkLst>
        </pc:picChg>
        <pc:picChg chg="add mod">
          <ac:chgData name="Melina Tirado" userId="ea00501a-52db-4c0c-b232-eb9da0f27ad8" providerId="ADAL" clId="{D9A06855-A841-4F01-B037-539242F88235}" dt="2024-10-08T13:40:36.747" v="588" actId="1076"/>
          <ac:picMkLst>
            <pc:docMk/>
            <pc:sldMk cId="4073068527" sldId="285"/>
            <ac:picMk id="8" creationId="{F9B32B36-CFD5-6B96-5671-34CD10E780E7}"/>
          </ac:picMkLst>
        </pc:picChg>
        <pc:picChg chg="add mod">
          <ac:chgData name="Melina Tirado" userId="ea00501a-52db-4c0c-b232-eb9da0f27ad8" providerId="ADAL" clId="{D9A06855-A841-4F01-B037-539242F88235}" dt="2024-10-08T13:40:36.747" v="588" actId="1076"/>
          <ac:picMkLst>
            <pc:docMk/>
            <pc:sldMk cId="4073068527" sldId="285"/>
            <ac:picMk id="9" creationId="{73034E74-73AA-8A10-533F-4E7A658E426A}"/>
          </ac:picMkLst>
        </pc:picChg>
        <pc:picChg chg="add mod">
          <ac:chgData name="Melina Tirado" userId="ea00501a-52db-4c0c-b232-eb9da0f27ad8" providerId="ADAL" clId="{D9A06855-A841-4F01-B037-539242F88235}" dt="2024-10-08T13:40:36.747" v="588" actId="1076"/>
          <ac:picMkLst>
            <pc:docMk/>
            <pc:sldMk cId="4073068527" sldId="285"/>
            <ac:picMk id="11" creationId="{9DA77C4B-271C-95E1-CD49-C4ADA2B248BE}"/>
          </ac:picMkLst>
        </pc:picChg>
      </pc:sldChg>
      <pc:sldChg chg="addSp delSp modSp add mod ord">
        <pc:chgData name="Melina Tirado" userId="ea00501a-52db-4c0c-b232-eb9da0f27ad8" providerId="ADAL" clId="{D9A06855-A841-4F01-B037-539242F88235}" dt="2024-10-08T13:36:00.247" v="464" actId="1076"/>
        <pc:sldMkLst>
          <pc:docMk/>
          <pc:sldMk cId="2572395979" sldId="287"/>
        </pc:sldMkLst>
        <pc:spChg chg="mod">
          <ac:chgData name="Melina Tirado" userId="ea00501a-52db-4c0c-b232-eb9da0f27ad8" providerId="ADAL" clId="{D9A06855-A841-4F01-B037-539242F88235}" dt="2024-10-08T13:36:00.247" v="464" actId="1076"/>
          <ac:spMkLst>
            <pc:docMk/>
            <pc:sldMk cId="2572395979" sldId="287"/>
            <ac:spMk id="3" creationId="{00000000-0000-0000-0000-000000000000}"/>
          </ac:spMkLst>
        </pc:spChg>
        <pc:spChg chg="del">
          <ac:chgData name="Melina Tirado" userId="ea00501a-52db-4c0c-b232-eb9da0f27ad8" providerId="ADAL" clId="{D9A06855-A841-4F01-B037-539242F88235}" dt="2024-10-08T13:30:45.101" v="370" actId="478"/>
          <ac:spMkLst>
            <pc:docMk/>
            <pc:sldMk cId="2572395979" sldId="287"/>
            <ac:spMk id="4"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5" creationId="{00000000-0000-0000-0000-000000000000}"/>
          </ac:spMkLst>
        </pc:spChg>
        <pc:spChg chg="add del mod">
          <ac:chgData name="Melina Tirado" userId="ea00501a-52db-4c0c-b232-eb9da0f27ad8" providerId="ADAL" clId="{D9A06855-A841-4F01-B037-539242F88235}" dt="2024-10-08T13:36:00.247" v="464" actId="1076"/>
          <ac:spMkLst>
            <pc:docMk/>
            <pc:sldMk cId="2572395979" sldId="287"/>
            <ac:spMk id="6"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7"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8"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9"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10"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11"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12"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13"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14" creationId="{00000000-0000-0000-0000-000000000000}"/>
          </ac:spMkLst>
        </pc:spChg>
        <pc:spChg chg="mod">
          <ac:chgData name="Melina Tirado" userId="ea00501a-52db-4c0c-b232-eb9da0f27ad8" providerId="ADAL" clId="{D9A06855-A841-4F01-B037-539242F88235}" dt="2024-10-08T13:36:00.247" v="464" actId="1076"/>
          <ac:spMkLst>
            <pc:docMk/>
            <pc:sldMk cId="2572395979" sldId="287"/>
            <ac:spMk id="15" creationId="{00000000-0000-0000-0000-000000000000}"/>
          </ac:spMkLst>
        </pc:spChg>
        <pc:spChg chg="del mod">
          <ac:chgData name="Melina Tirado" userId="ea00501a-52db-4c0c-b232-eb9da0f27ad8" providerId="ADAL" clId="{D9A06855-A841-4F01-B037-539242F88235}" dt="2024-10-08T13:34:10.781" v="407" actId="478"/>
          <ac:spMkLst>
            <pc:docMk/>
            <pc:sldMk cId="2572395979" sldId="287"/>
            <ac:spMk id="16" creationId="{00000000-0000-0000-0000-000000000000}"/>
          </ac:spMkLst>
        </pc:spChg>
        <pc:spChg chg="del mod">
          <ac:chgData name="Melina Tirado" userId="ea00501a-52db-4c0c-b232-eb9da0f27ad8" providerId="ADAL" clId="{D9A06855-A841-4F01-B037-539242F88235}" dt="2024-10-08T13:34:08.020" v="406" actId="478"/>
          <ac:spMkLst>
            <pc:docMk/>
            <pc:sldMk cId="2572395979" sldId="287"/>
            <ac:spMk id="17" creationId="{00000000-0000-0000-0000-000000000000}"/>
          </ac:spMkLst>
        </pc:spChg>
        <pc:picChg chg="del">
          <ac:chgData name="Melina Tirado" userId="ea00501a-52db-4c0c-b232-eb9da0f27ad8" providerId="ADAL" clId="{D9A06855-A841-4F01-B037-539242F88235}" dt="2024-10-08T13:35:52.548" v="463" actId="478"/>
          <ac:picMkLst>
            <pc:docMk/>
            <pc:sldMk cId="2572395979" sldId="287"/>
            <ac:picMk id="2" creationId="{00000000-0000-0000-0000-000000000000}"/>
          </ac:picMkLst>
        </pc:picChg>
      </pc:sldChg>
      <pc:sldChg chg="modSp add mod">
        <pc:chgData name="Melina Tirado" userId="ea00501a-52db-4c0c-b232-eb9da0f27ad8" providerId="ADAL" clId="{D9A06855-A841-4F01-B037-539242F88235}" dt="2024-10-08T13:38:10.207" v="529" actId="2710"/>
        <pc:sldMkLst>
          <pc:docMk/>
          <pc:sldMk cId="2278289685" sldId="288"/>
        </pc:sldMkLst>
        <pc:spChg chg="mod">
          <ac:chgData name="Melina Tirado" userId="ea00501a-52db-4c0c-b232-eb9da0f27ad8" providerId="ADAL" clId="{D9A06855-A841-4F01-B037-539242F88235}" dt="2024-10-08T13:37:59.853" v="525" actId="20577"/>
          <ac:spMkLst>
            <pc:docMk/>
            <pc:sldMk cId="2278289685" sldId="288"/>
            <ac:spMk id="2" creationId="{00000000-0000-0000-0000-000000000000}"/>
          </ac:spMkLst>
        </pc:spChg>
        <pc:spChg chg="mod">
          <ac:chgData name="Melina Tirado" userId="ea00501a-52db-4c0c-b232-eb9da0f27ad8" providerId="ADAL" clId="{D9A06855-A841-4F01-B037-539242F88235}" dt="2024-10-08T13:38:10.207" v="529" actId="2710"/>
          <ac:spMkLst>
            <pc:docMk/>
            <pc:sldMk cId="2278289685" sldId="288"/>
            <ac:spMk id="3" creationId="{00000000-0000-0000-0000-000000000000}"/>
          </ac:spMkLst>
        </pc:spChg>
      </pc:sldChg>
      <pc:sldChg chg="addSp delSp modSp add mod">
        <pc:chgData name="Melina Tirado" userId="ea00501a-52db-4c0c-b232-eb9da0f27ad8" providerId="ADAL" clId="{D9A06855-A841-4F01-B037-539242F88235}" dt="2024-10-08T13:43:12.971" v="609" actId="20577"/>
        <pc:sldMkLst>
          <pc:docMk/>
          <pc:sldMk cId="1761191692" sldId="289"/>
        </pc:sldMkLst>
        <pc:spChg chg="mod">
          <ac:chgData name="Melina Tirado" userId="ea00501a-52db-4c0c-b232-eb9da0f27ad8" providerId="ADAL" clId="{D9A06855-A841-4F01-B037-539242F88235}" dt="2024-10-08T13:43:12.971" v="609" actId="20577"/>
          <ac:spMkLst>
            <pc:docMk/>
            <pc:sldMk cId="1761191692" sldId="289"/>
            <ac:spMk id="2" creationId="{00000000-0000-0000-0000-000000000000}"/>
          </ac:spMkLst>
        </pc:spChg>
        <pc:picChg chg="add mod">
          <ac:chgData name="Melina Tirado" userId="ea00501a-52db-4c0c-b232-eb9da0f27ad8" providerId="ADAL" clId="{D9A06855-A841-4F01-B037-539242F88235}" dt="2024-10-08T13:43:04.682" v="596" actId="1076"/>
          <ac:picMkLst>
            <pc:docMk/>
            <pc:sldMk cId="1761191692" sldId="289"/>
            <ac:picMk id="4" creationId="{B9B5BBAA-2EBB-5C7F-A208-6B78A538DFC9}"/>
          </ac:picMkLst>
        </pc:picChg>
        <pc:picChg chg="del">
          <ac:chgData name="Melina Tirado" userId="ea00501a-52db-4c0c-b232-eb9da0f27ad8" providerId="ADAL" clId="{D9A06855-A841-4F01-B037-539242F88235}" dt="2024-10-08T13:42:53.604" v="591" actId="478"/>
          <ac:picMkLst>
            <pc:docMk/>
            <pc:sldMk cId="1761191692" sldId="289"/>
            <ac:picMk id="8" creationId="{F9B32B36-CFD5-6B96-5671-34CD10E780E7}"/>
          </ac:picMkLst>
        </pc:picChg>
        <pc:picChg chg="del">
          <ac:chgData name="Melina Tirado" userId="ea00501a-52db-4c0c-b232-eb9da0f27ad8" providerId="ADAL" clId="{D9A06855-A841-4F01-B037-539242F88235}" dt="2024-10-08T13:42:53.070" v="590" actId="478"/>
          <ac:picMkLst>
            <pc:docMk/>
            <pc:sldMk cId="1761191692" sldId="289"/>
            <ac:picMk id="9" creationId="{73034E74-73AA-8A10-533F-4E7A658E426A}"/>
          </ac:picMkLst>
        </pc:picChg>
        <pc:picChg chg="del">
          <ac:chgData name="Melina Tirado" userId="ea00501a-52db-4c0c-b232-eb9da0f27ad8" providerId="ADAL" clId="{D9A06855-A841-4F01-B037-539242F88235}" dt="2024-10-08T13:42:53.958" v="592" actId="478"/>
          <ac:picMkLst>
            <pc:docMk/>
            <pc:sldMk cId="1761191692" sldId="289"/>
            <ac:picMk id="11" creationId="{9DA77C4B-271C-95E1-CD49-C4ADA2B248BE}"/>
          </ac:picMkLst>
        </pc:picChg>
      </pc:sldChg>
      <pc:sldChg chg="add del">
        <pc:chgData name="Melina Tirado" userId="ea00501a-52db-4c0c-b232-eb9da0f27ad8" providerId="ADAL" clId="{D9A06855-A841-4F01-B037-539242F88235}" dt="2024-10-08T13:42:56.132" v="594"/>
        <pc:sldMkLst>
          <pc:docMk/>
          <pc:sldMk cId="3272636741"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56419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28609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8834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76883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818141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41543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58465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06641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422041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73069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570484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290024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403687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352378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86140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458998"/>
            <a:ext cx="7556421" cy="1956435"/>
          </a:xfrm>
          <a:prstGeom prst="rect">
            <a:avLst/>
          </a:prstGeom>
          <a:noFill/>
          <a:ln/>
        </p:spPr>
        <p:txBody>
          <a:bodyPr wrap="square" lIns="0" tIns="0" rIns="0" bIns="0" rtlCol="0" anchor="t"/>
          <a:lstStyle/>
          <a:p>
            <a:pPr marL="0" indent="0">
              <a:lnSpc>
                <a:spcPts val="7700"/>
              </a:lnSpc>
              <a:buNone/>
            </a:pPr>
            <a:r>
              <a:rPr lang="en-US" sz="6150" dirty="0">
                <a:solidFill>
                  <a:srgbClr val="F2F0F4"/>
                </a:solidFill>
                <a:latin typeface="Montserrat" pitchFamily="34" charset="0"/>
                <a:ea typeface="Montserrat" pitchFamily="34" charset="-122"/>
                <a:cs typeface="Montserrat" pitchFamily="34" charset="-120"/>
              </a:rPr>
              <a:t>Introducción a Scrum </a:t>
            </a:r>
            <a:r>
              <a:rPr lang="en-US" sz="6150" dirty="0" err="1">
                <a:solidFill>
                  <a:srgbClr val="F2F0F4"/>
                </a:solidFill>
                <a:latin typeface="Montserrat" pitchFamily="34" charset="0"/>
                <a:ea typeface="Montserrat" pitchFamily="34" charset="-122"/>
                <a:cs typeface="Montserrat" pitchFamily="34" charset="-120"/>
              </a:rPr>
              <a:t>Parte</a:t>
            </a:r>
            <a:r>
              <a:rPr lang="en-US" sz="6150" dirty="0">
                <a:solidFill>
                  <a:srgbClr val="F2F0F4"/>
                </a:solidFill>
                <a:latin typeface="Montserrat" pitchFamily="34" charset="0"/>
                <a:ea typeface="Montserrat" pitchFamily="34" charset="-122"/>
                <a:cs typeface="Montserrat" pitchFamily="34" charset="-120"/>
              </a:rPr>
              <a:t> 2</a:t>
            </a:r>
            <a:endParaRPr lang="en-US" sz="6150" dirty="0"/>
          </a:p>
        </p:txBody>
      </p:sp>
      <p:sp>
        <p:nvSpPr>
          <p:cNvPr id="4" name="Text 1"/>
          <p:cNvSpPr/>
          <p:nvPr/>
        </p:nvSpPr>
        <p:spPr>
          <a:xfrm>
            <a:off x="6280190" y="4755594"/>
            <a:ext cx="7556421"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5" name="Shape 2"/>
          <p:cNvSpPr/>
          <p:nvPr/>
        </p:nvSpPr>
        <p:spPr>
          <a:xfrm>
            <a:off x="6280190" y="5390555"/>
            <a:ext cx="362903" cy="362903"/>
          </a:xfrm>
          <a:prstGeom prst="roundRect">
            <a:avLst>
              <a:gd name="adj" fmla="val 25194296"/>
            </a:avLst>
          </a:prstGeom>
          <a:noFill/>
          <a:ln w="7620">
            <a:solidFill>
              <a:srgbClr val="FFFFFF"/>
            </a:solidFill>
            <a:prstDash val="solid"/>
          </a:ln>
        </p:spPr>
        <p:txBody>
          <a:bodyPr/>
          <a:lstStyle/>
          <a:p>
            <a:endParaRPr lang="es-AR"/>
          </a:p>
        </p:txBody>
      </p:sp>
      <p:pic>
        <p:nvPicPr>
          <p:cNvPr id="6" name="Image 1" descr="preencoded.png"/>
          <p:cNvPicPr>
            <a:picLocks noChangeAspect="1"/>
          </p:cNvPicPr>
          <p:nvPr/>
        </p:nvPicPr>
        <p:blipFill>
          <a:blip r:embed="rId4"/>
          <a:stretch>
            <a:fillRect/>
          </a:stretch>
        </p:blipFill>
        <p:spPr>
          <a:xfrm>
            <a:off x="6287810" y="5398175"/>
            <a:ext cx="347663" cy="347663"/>
          </a:xfrm>
          <a:prstGeom prst="rect">
            <a:avLst/>
          </a:prstGeom>
        </p:spPr>
      </p:pic>
      <p:sp>
        <p:nvSpPr>
          <p:cNvPr id="7" name="Text 3"/>
          <p:cNvSpPr/>
          <p:nvPr/>
        </p:nvSpPr>
        <p:spPr>
          <a:xfrm>
            <a:off x="6756440" y="5373648"/>
            <a:ext cx="2126933" cy="396835"/>
          </a:xfrm>
          <a:prstGeom prst="rect">
            <a:avLst/>
          </a:prstGeom>
          <a:noFill/>
          <a:ln/>
        </p:spPr>
        <p:txBody>
          <a:bodyPr wrap="none" lIns="0" tIns="0" rIns="0" bIns="0" rtlCol="0" anchor="t"/>
          <a:lstStyle/>
          <a:p>
            <a:pPr marL="0" indent="0" algn="l">
              <a:lnSpc>
                <a:spcPts val="3100"/>
              </a:lnSpc>
              <a:buNone/>
            </a:pPr>
            <a:r>
              <a:rPr lang="en-US" sz="2200" b="1" dirty="0">
                <a:solidFill>
                  <a:srgbClr val="DCD7E5"/>
                </a:solidFill>
                <a:latin typeface="Heebo Bold" pitchFamily="34" charset="0"/>
                <a:ea typeface="Heebo Bold" pitchFamily="34" charset="-122"/>
                <a:cs typeface="Heebo Bold" pitchFamily="34" charset="-120"/>
              </a:rPr>
              <a:t>by Melina Tirado</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33626" y="340638"/>
            <a:ext cx="6863477" cy="387191"/>
          </a:xfrm>
          <a:prstGeom prst="rect">
            <a:avLst/>
          </a:prstGeom>
          <a:noFill/>
          <a:ln/>
        </p:spPr>
        <p:txBody>
          <a:bodyPr wrap="none" lIns="0" tIns="0" rIns="0" bIns="0" rtlCol="0" anchor="t"/>
          <a:lstStyle/>
          <a:p>
            <a:pPr marL="0" indent="0">
              <a:lnSpc>
                <a:spcPts val="3000"/>
              </a:lnSpc>
              <a:buNone/>
            </a:pPr>
            <a:r>
              <a:rPr lang="en-US" sz="3200" dirty="0" err="1">
                <a:solidFill>
                  <a:srgbClr val="F2F0F4"/>
                </a:solidFill>
                <a:latin typeface="Montserrat" pitchFamily="34" charset="0"/>
              </a:rPr>
              <a:t>Refinamiento</a:t>
            </a:r>
            <a:endParaRPr lang="en-US" sz="3200" dirty="0"/>
          </a:p>
        </p:txBody>
      </p:sp>
      <p:sp>
        <p:nvSpPr>
          <p:cNvPr id="3" name="Text 1"/>
          <p:cNvSpPr/>
          <p:nvPr/>
        </p:nvSpPr>
        <p:spPr>
          <a:xfrm>
            <a:off x="433626" y="975598"/>
            <a:ext cx="13763149" cy="2123202"/>
          </a:xfrm>
          <a:prstGeom prst="rect">
            <a:avLst/>
          </a:prstGeom>
          <a:noFill/>
          <a:ln/>
        </p:spPr>
        <p:txBody>
          <a:bodyPr wrap="none" lIns="0" tIns="0" rIns="0" bIns="0" rtlCol="0" anchor="t"/>
          <a:lstStyle/>
          <a:p>
            <a:pPr marL="342900" indent="-342900">
              <a:lnSpc>
                <a:spcPct val="200000"/>
              </a:lnSpc>
              <a:buFont typeface="Courier New" panose="02070309020205020404" pitchFamily="49" charset="0"/>
              <a:buChar char="o"/>
            </a:pPr>
            <a:r>
              <a:rPr lang="es-ES" sz="2000" dirty="0">
                <a:solidFill>
                  <a:schemeClr val="bg1"/>
                </a:solidFill>
              </a:rPr>
              <a:t>Es el acto donde el PO añade y da orden a los ítems del </a:t>
            </a:r>
            <a:r>
              <a:rPr lang="es-ES" sz="2000" dirty="0" err="1">
                <a:solidFill>
                  <a:schemeClr val="bg1"/>
                </a:solidFill>
              </a:rPr>
              <a:t>Product</a:t>
            </a:r>
            <a:r>
              <a:rPr lang="es-ES" sz="2000" dirty="0">
                <a:solidFill>
                  <a:schemeClr val="bg1"/>
                </a:solidFill>
              </a:rPr>
              <a:t> Backlog</a:t>
            </a:r>
          </a:p>
          <a:p>
            <a:pPr marL="342900" indent="-342900">
              <a:lnSpc>
                <a:spcPct val="200000"/>
              </a:lnSpc>
              <a:buFont typeface="Courier New" panose="02070309020205020404" pitchFamily="49" charset="0"/>
              <a:buChar char="o"/>
            </a:pPr>
            <a:r>
              <a:rPr lang="es-ES" sz="2000" dirty="0">
                <a:solidFill>
                  <a:schemeClr val="bg1"/>
                </a:solidFill>
              </a:rPr>
              <a:t>El equipo de desarrollo proporciona la estimación de los ítems</a:t>
            </a:r>
          </a:p>
          <a:p>
            <a:pPr marL="342900" indent="-342900">
              <a:lnSpc>
                <a:spcPct val="200000"/>
              </a:lnSpc>
              <a:buFont typeface="Courier New" panose="02070309020205020404" pitchFamily="49" charset="0"/>
              <a:buChar char="o"/>
            </a:pPr>
            <a:r>
              <a:rPr lang="es-ES" sz="2000" dirty="0">
                <a:solidFill>
                  <a:schemeClr val="bg1"/>
                </a:solidFill>
              </a:rPr>
              <a:t>Es necesaria la participación del Equipo de desarrollo y el </a:t>
            </a:r>
            <a:r>
              <a:rPr lang="es-ES" sz="2000" dirty="0" err="1">
                <a:solidFill>
                  <a:schemeClr val="bg1"/>
                </a:solidFill>
              </a:rPr>
              <a:t>Product</a:t>
            </a:r>
            <a:r>
              <a:rPr lang="es-ES" sz="2000" dirty="0">
                <a:solidFill>
                  <a:schemeClr val="bg1"/>
                </a:solidFill>
              </a:rPr>
              <a:t> </a:t>
            </a:r>
            <a:r>
              <a:rPr lang="es-ES" sz="2000" dirty="0" err="1">
                <a:solidFill>
                  <a:schemeClr val="bg1"/>
                </a:solidFill>
              </a:rPr>
              <a:t>Owner</a:t>
            </a:r>
            <a:endParaRPr lang="en-US" sz="1050" dirty="0">
              <a:solidFill>
                <a:schemeClr val="bg1"/>
              </a:solidFill>
            </a:endParaRPr>
          </a:p>
        </p:txBody>
      </p:sp>
      <p:pic>
        <p:nvPicPr>
          <p:cNvPr id="47" name="Imagen 46">
            <a:extLst>
              <a:ext uri="{FF2B5EF4-FFF2-40B4-BE49-F238E27FC236}">
                <a16:creationId xmlns:a16="http://schemas.microsoft.com/office/drawing/2014/main" id="{65481DBE-58E3-61D4-FCDB-64E6F80F176D}"/>
              </a:ext>
            </a:extLst>
          </p:cNvPr>
          <p:cNvPicPr>
            <a:picLocks noChangeAspect="1"/>
          </p:cNvPicPr>
          <p:nvPr/>
        </p:nvPicPr>
        <p:blipFill>
          <a:blip r:embed="rId3"/>
          <a:stretch>
            <a:fillRect/>
          </a:stretch>
        </p:blipFill>
        <p:spPr>
          <a:xfrm>
            <a:off x="3539349" y="3098800"/>
            <a:ext cx="7515508" cy="4198805"/>
          </a:xfrm>
          <a:prstGeom prst="rect">
            <a:avLst/>
          </a:prstGeom>
        </p:spPr>
      </p:pic>
    </p:spTree>
    <p:extLst>
      <p:ext uri="{BB962C8B-B14F-4D97-AF65-F5344CB8AC3E}">
        <p14:creationId xmlns:p14="http://schemas.microsoft.com/office/powerpoint/2010/main" val="107131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33626" y="340638"/>
            <a:ext cx="6863477" cy="387191"/>
          </a:xfrm>
          <a:prstGeom prst="rect">
            <a:avLst/>
          </a:prstGeom>
          <a:noFill/>
          <a:ln/>
        </p:spPr>
        <p:txBody>
          <a:bodyPr wrap="none" lIns="0" tIns="0" rIns="0" bIns="0" rtlCol="0" anchor="t"/>
          <a:lstStyle/>
          <a:p>
            <a:pPr marL="0" indent="0">
              <a:lnSpc>
                <a:spcPts val="3000"/>
              </a:lnSpc>
              <a:buNone/>
            </a:pPr>
            <a:r>
              <a:rPr lang="en-US" sz="2400">
                <a:solidFill>
                  <a:srgbClr val="F2F0F4"/>
                </a:solidFill>
                <a:latin typeface="Montserrat" pitchFamily="34" charset="0"/>
              </a:rPr>
              <a:t>Story Mapping</a:t>
            </a:r>
            <a:endParaRPr lang="en-US" sz="2400" dirty="0"/>
          </a:p>
        </p:txBody>
      </p:sp>
      <p:sp>
        <p:nvSpPr>
          <p:cNvPr id="3" name="Text 1"/>
          <p:cNvSpPr/>
          <p:nvPr/>
        </p:nvSpPr>
        <p:spPr>
          <a:xfrm>
            <a:off x="433627" y="975598"/>
            <a:ext cx="13774742" cy="2732802"/>
          </a:xfrm>
          <a:prstGeom prst="rect">
            <a:avLst/>
          </a:prstGeom>
          <a:noFill/>
          <a:ln/>
        </p:spPr>
        <p:txBody>
          <a:bodyPr wrap="none" lIns="0" tIns="0" rIns="0" bIns="0" rtlCol="0" anchor="t"/>
          <a:lstStyle/>
          <a:p>
            <a:pPr lvl="0"/>
            <a:r>
              <a:rPr lang="es-AR" sz="1600" b="1" i="0" dirty="0">
                <a:solidFill>
                  <a:schemeClr val="bg1"/>
                </a:solidFill>
              </a:rPr>
              <a:t>1. Identificar objetivos: </a:t>
            </a:r>
          </a:p>
          <a:p>
            <a:pPr lvl="1"/>
            <a:r>
              <a:rPr lang="es-AR" sz="1600" b="1" dirty="0">
                <a:solidFill>
                  <a:schemeClr val="bg1"/>
                </a:solidFill>
              </a:rPr>
              <a:t>	</a:t>
            </a:r>
            <a:r>
              <a:rPr lang="es-MX" sz="1600" b="0" i="0" dirty="0">
                <a:solidFill>
                  <a:schemeClr val="bg1"/>
                </a:solidFill>
              </a:rPr>
              <a:t>Se escribe en tarjetas las ideas a muy alto nivel, de lo que representa el producto para negocio.</a:t>
            </a:r>
            <a:endParaRPr lang="es-ES" sz="1600" b="0" dirty="0">
              <a:solidFill>
                <a:schemeClr val="bg1"/>
              </a:solidFill>
            </a:endParaRPr>
          </a:p>
          <a:p>
            <a:pPr lvl="0"/>
            <a:r>
              <a:rPr lang="es-AR" sz="1600" b="1" i="0" dirty="0">
                <a:solidFill>
                  <a:schemeClr val="bg1"/>
                </a:solidFill>
              </a:rPr>
              <a:t>2. Identificar Actividades (épicas): </a:t>
            </a:r>
          </a:p>
          <a:p>
            <a:pPr lvl="0"/>
            <a:r>
              <a:rPr lang="es-AR" sz="1600" b="1" dirty="0">
                <a:solidFill>
                  <a:schemeClr val="bg1"/>
                </a:solidFill>
              </a:rPr>
              <a:t>	</a:t>
            </a:r>
            <a:r>
              <a:rPr lang="es-AR" sz="1600" b="0" i="0" dirty="0">
                <a:solidFill>
                  <a:schemeClr val="bg1"/>
                </a:solidFill>
              </a:rPr>
              <a:t>D</a:t>
            </a:r>
            <a:r>
              <a:rPr lang="es-MX" sz="1600" b="0" i="0" dirty="0" err="1">
                <a:solidFill>
                  <a:schemeClr val="bg1"/>
                </a:solidFill>
              </a:rPr>
              <a:t>eben</a:t>
            </a:r>
            <a:r>
              <a:rPr lang="es-MX" sz="1600" b="0" i="0" dirty="0">
                <a:solidFill>
                  <a:schemeClr val="bg1"/>
                </a:solidFill>
              </a:rPr>
              <a:t> de posicionarse horizontalmente de tal manera que sigan un </a:t>
            </a:r>
            <a:r>
              <a:rPr lang="es-MX" sz="1600" b="0" i="0" dirty="0" err="1">
                <a:solidFill>
                  <a:schemeClr val="bg1"/>
                </a:solidFill>
              </a:rPr>
              <a:t>órden</a:t>
            </a:r>
            <a:r>
              <a:rPr lang="es-MX" sz="1600" b="0" i="0" dirty="0">
                <a:solidFill>
                  <a:schemeClr val="bg1"/>
                </a:solidFill>
              </a:rPr>
              <a:t> literario, como si de un </a:t>
            </a:r>
            <a:r>
              <a:rPr lang="es-MX" sz="1600" b="0" i="0" dirty="0" err="1">
                <a:solidFill>
                  <a:schemeClr val="bg1"/>
                </a:solidFill>
              </a:rPr>
              <a:t>storytelling</a:t>
            </a:r>
            <a:r>
              <a:rPr lang="es-MX" sz="1600" b="0" i="0" dirty="0">
                <a:solidFill>
                  <a:schemeClr val="bg1"/>
                </a:solidFill>
              </a:rPr>
              <a:t> se tratara</a:t>
            </a:r>
            <a:endParaRPr lang="es-ES" sz="1600" b="0" i="0" dirty="0">
              <a:solidFill>
                <a:schemeClr val="bg1"/>
              </a:solidFill>
            </a:endParaRPr>
          </a:p>
          <a:p>
            <a:pPr lvl="0"/>
            <a:r>
              <a:rPr lang="es-AR" sz="1600" b="1" i="0" dirty="0">
                <a:solidFill>
                  <a:schemeClr val="bg1"/>
                </a:solidFill>
              </a:rPr>
              <a:t>3. Describir el timeline:</a:t>
            </a:r>
            <a:r>
              <a:rPr lang="es-AR" sz="1600" i="0" dirty="0">
                <a:solidFill>
                  <a:schemeClr val="bg1"/>
                </a:solidFill>
              </a:rPr>
              <a:t> </a:t>
            </a:r>
          </a:p>
          <a:p>
            <a:pPr lvl="0"/>
            <a:r>
              <a:rPr lang="es-AR" sz="1600" dirty="0">
                <a:solidFill>
                  <a:schemeClr val="bg1"/>
                </a:solidFill>
              </a:rPr>
              <a:t>	</a:t>
            </a:r>
            <a:r>
              <a:rPr lang="es-MX" sz="1600" i="0" dirty="0">
                <a:solidFill>
                  <a:schemeClr val="bg1"/>
                </a:solidFill>
              </a:rPr>
              <a:t>descomponiendo las épicas en historias de usuario más pequeñas, que sean más concretas y definan funcionalidades más específicas.</a:t>
            </a:r>
            <a:endParaRPr lang="es-ES" sz="1600" i="0" dirty="0">
              <a:solidFill>
                <a:schemeClr val="bg1"/>
              </a:solidFill>
            </a:endParaRPr>
          </a:p>
          <a:p>
            <a:pPr lvl="0"/>
            <a:r>
              <a:rPr lang="es-AR" sz="1600" b="1" i="0" dirty="0">
                <a:solidFill>
                  <a:schemeClr val="bg1"/>
                </a:solidFill>
              </a:rPr>
              <a:t>4. Ordenar las historias: </a:t>
            </a:r>
          </a:p>
          <a:p>
            <a:pPr lvl="0"/>
            <a:r>
              <a:rPr lang="es-AR" sz="1600" b="1" dirty="0">
                <a:solidFill>
                  <a:schemeClr val="bg1"/>
                </a:solidFill>
              </a:rPr>
              <a:t>	</a:t>
            </a:r>
            <a:r>
              <a:rPr lang="es-MX" sz="1600" b="0" i="0" dirty="0">
                <a:solidFill>
                  <a:schemeClr val="bg1"/>
                </a:solidFill>
              </a:rPr>
              <a:t>Una vez descompuestas y ordenadas debemos desplazarlas a lo largo del eje vertical, quedando arriba las más importantes y abajo las menos importantes</a:t>
            </a:r>
            <a:endParaRPr lang="es-ES" sz="1600" b="0" dirty="0">
              <a:solidFill>
                <a:schemeClr val="bg1"/>
              </a:solidFill>
            </a:endParaRPr>
          </a:p>
          <a:p>
            <a:pPr lvl="0"/>
            <a:r>
              <a:rPr lang="es-AR" sz="1600" b="1" i="0" dirty="0">
                <a:solidFill>
                  <a:schemeClr val="bg1"/>
                </a:solidFill>
              </a:rPr>
              <a:t>5. Identificar </a:t>
            </a:r>
            <a:r>
              <a:rPr lang="es-AR" sz="1600" b="1" i="0" dirty="0" err="1">
                <a:solidFill>
                  <a:schemeClr val="bg1"/>
                </a:solidFill>
              </a:rPr>
              <a:t>Releases</a:t>
            </a:r>
            <a:r>
              <a:rPr lang="es-AR" sz="1600" b="1" i="0" dirty="0">
                <a:solidFill>
                  <a:schemeClr val="bg1"/>
                </a:solidFill>
              </a:rPr>
              <a:t>: </a:t>
            </a:r>
          </a:p>
          <a:p>
            <a:pPr lvl="0"/>
            <a:r>
              <a:rPr lang="es-AR" sz="1600" b="1" dirty="0">
                <a:solidFill>
                  <a:schemeClr val="bg1"/>
                </a:solidFill>
              </a:rPr>
              <a:t>	</a:t>
            </a:r>
            <a:r>
              <a:rPr lang="es-MX" sz="1600" b="0" i="0" dirty="0">
                <a:solidFill>
                  <a:schemeClr val="bg1"/>
                </a:solidFill>
              </a:rPr>
              <a:t>debemos de focalizarnos en las historias superiores que definirán el conjunto de funcionalidades necesarias para definir el MVP</a:t>
            </a:r>
            <a:endParaRPr lang="es-ES" sz="1600" b="0" dirty="0">
              <a:solidFill>
                <a:schemeClr val="bg1"/>
              </a:solidFill>
            </a:endParaRPr>
          </a:p>
          <a:p>
            <a:pPr marL="342900" indent="-342900">
              <a:lnSpc>
                <a:spcPct val="150000"/>
              </a:lnSpc>
              <a:buFont typeface="Courier New" panose="02070309020205020404" pitchFamily="49" charset="0"/>
              <a:buChar char="o"/>
            </a:pPr>
            <a:endParaRPr lang="en-US" sz="1000" dirty="0">
              <a:solidFill>
                <a:schemeClr val="bg1"/>
              </a:solidFill>
            </a:endParaRPr>
          </a:p>
        </p:txBody>
      </p:sp>
      <p:pic>
        <p:nvPicPr>
          <p:cNvPr id="4" name="Picture 8" descr="Introducción al User Story Mapping -【DH】">
            <a:extLst>
              <a:ext uri="{FF2B5EF4-FFF2-40B4-BE49-F238E27FC236}">
                <a16:creationId xmlns:a16="http://schemas.microsoft.com/office/drawing/2014/main" id="{94DD1D76-6DCC-D744-0211-9D1F640D1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726" y="3957327"/>
            <a:ext cx="7426948" cy="386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60120" y="1789612"/>
            <a:ext cx="4000499" cy="4198924"/>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0"/>
          <p:cNvSpPr/>
          <p:nvPr/>
        </p:nvSpPr>
        <p:spPr>
          <a:xfrm>
            <a:off x="1234440" y="2360719"/>
            <a:ext cx="3154680" cy="3056708"/>
          </a:xfrm>
          <a:prstGeom prst="rect">
            <a:avLst/>
          </a:prstGeom>
          <a:noFill/>
        </p:spPr>
        <p:txBody>
          <a:bodyPr vert="horz" lIns="91440" tIns="45720" rIns="91440" bIns="45720" rtlCol="0" anchor="ctr">
            <a:normAutofit/>
          </a:bodyPr>
          <a:lstStyle/>
          <a:p>
            <a:pPr marL="0" indent="0" algn="ctr">
              <a:lnSpc>
                <a:spcPct val="90000"/>
              </a:lnSpc>
              <a:spcBef>
                <a:spcPct val="0"/>
              </a:spcBef>
              <a:spcAft>
                <a:spcPts val="600"/>
              </a:spcAft>
            </a:pPr>
            <a:r>
              <a:rPr lang="en-US" sz="4300" kern="1200">
                <a:solidFill>
                  <a:srgbClr val="FFFFFF"/>
                </a:solidFill>
                <a:latin typeface="+mj-lt"/>
                <a:ea typeface="+mj-ea"/>
                <a:cs typeface="+mj-cs"/>
              </a:rPr>
              <a:t>Slicing</a:t>
            </a:r>
          </a:p>
        </p:txBody>
      </p:sp>
      <p:pic>
        <p:nvPicPr>
          <p:cNvPr id="4" name="Imagen 3">
            <a:extLst>
              <a:ext uri="{FF2B5EF4-FFF2-40B4-BE49-F238E27FC236}">
                <a16:creationId xmlns:a16="http://schemas.microsoft.com/office/drawing/2014/main" id="{6230D7A8-6773-46E5-FFA6-03FD6F17E890}"/>
              </a:ext>
            </a:extLst>
          </p:cNvPr>
          <p:cNvPicPr>
            <a:picLocks noChangeAspect="1"/>
          </p:cNvPicPr>
          <p:nvPr/>
        </p:nvPicPr>
        <p:blipFill>
          <a:blip r:embed="rId3"/>
          <a:stretch>
            <a:fillRect/>
          </a:stretch>
        </p:blipFill>
        <p:spPr>
          <a:xfrm>
            <a:off x="5847064" y="772159"/>
            <a:ext cx="7908269" cy="6682487"/>
          </a:xfrm>
          <a:prstGeom prst="rect">
            <a:avLst/>
          </a:prstGeom>
        </p:spPr>
      </p:pic>
    </p:spTree>
    <p:extLst>
      <p:ext uri="{BB962C8B-B14F-4D97-AF65-F5344CB8AC3E}">
        <p14:creationId xmlns:p14="http://schemas.microsoft.com/office/powerpoint/2010/main" val="242259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Flowchart: Document 5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810" y="0"/>
            <a:ext cx="3897630" cy="4080511"/>
          </a:xfrm>
          <a:prstGeom prst="flowChartDocument">
            <a:avLst/>
          </a:prstGeom>
          <a:solidFill>
            <a:srgbClr val="576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0"/>
          <p:cNvSpPr/>
          <p:nvPr/>
        </p:nvSpPr>
        <p:spPr>
          <a:xfrm>
            <a:off x="1005840" y="205394"/>
            <a:ext cx="3408218" cy="2845378"/>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3800" kern="1200">
                <a:solidFill>
                  <a:srgbClr val="FFFFFF"/>
                </a:solidFill>
                <a:latin typeface="+mj-lt"/>
                <a:ea typeface="+mj-ea"/>
                <a:cs typeface="+mj-cs"/>
              </a:rPr>
              <a:t>Product Roadmap</a:t>
            </a:r>
          </a:p>
        </p:txBody>
      </p:sp>
      <p:pic>
        <p:nvPicPr>
          <p:cNvPr id="48" name="Imagen 47">
            <a:extLst>
              <a:ext uri="{FF2B5EF4-FFF2-40B4-BE49-F238E27FC236}">
                <a16:creationId xmlns:a16="http://schemas.microsoft.com/office/drawing/2014/main" id="{01C57751-8860-5B21-5903-54F60996216A}"/>
              </a:ext>
            </a:extLst>
          </p:cNvPr>
          <p:cNvPicPr>
            <a:picLocks noChangeAspect="1"/>
          </p:cNvPicPr>
          <p:nvPr/>
        </p:nvPicPr>
        <p:blipFill>
          <a:blip r:embed="rId3"/>
          <a:stretch>
            <a:fillRect/>
          </a:stretch>
        </p:blipFill>
        <p:spPr>
          <a:xfrm>
            <a:off x="2709949" y="3050772"/>
            <a:ext cx="11717948" cy="4687179"/>
          </a:xfrm>
          <a:prstGeom prst="rect">
            <a:avLst/>
          </a:prstGeom>
        </p:spPr>
      </p:pic>
    </p:spTree>
    <p:extLst>
      <p:ext uri="{BB962C8B-B14F-4D97-AF65-F5344CB8AC3E}">
        <p14:creationId xmlns:p14="http://schemas.microsoft.com/office/powerpoint/2010/main" val="241797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5044619" cy="779366"/>
          </a:xfrm>
          <a:prstGeom prst="rect">
            <a:avLst/>
          </a:prstGeom>
          <a:noFill/>
          <a:ln/>
        </p:spPr>
        <p:txBody>
          <a:bodyPr wrap="none" lIns="0" tIns="0" rIns="0" bIns="0" rtlCol="0" anchor="t"/>
          <a:lstStyle/>
          <a:p>
            <a:pPr marL="0" indent="0">
              <a:lnSpc>
                <a:spcPts val="3000"/>
              </a:lnSpc>
              <a:buNone/>
            </a:pPr>
            <a:r>
              <a:rPr lang="en-US" sz="3200" dirty="0">
                <a:solidFill>
                  <a:srgbClr val="F2F0F4"/>
                </a:solidFill>
                <a:latin typeface="Montserrat" pitchFamily="34" charset="0"/>
              </a:rPr>
              <a:t>Product Backlog</a:t>
            </a:r>
            <a:endParaRPr lang="en-US" sz="3200" dirty="0"/>
          </a:p>
        </p:txBody>
      </p:sp>
      <p:sp>
        <p:nvSpPr>
          <p:cNvPr id="3" name="Text 1"/>
          <p:cNvSpPr/>
          <p:nvPr/>
        </p:nvSpPr>
        <p:spPr>
          <a:xfrm>
            <a:off x="975493" y="1559755"/>
            <a:ext cx="10115841" cy="4273735"/>
          </a:xfrm>
          <a:prstGeom prst="rect">
            <a:avLst/>
          </a:prstGeom>
          <a:noFill/>
          <a:ln/>
        </p:spPr>
        <p:txBody>
          <a:bodyPr wrap="none" lIns="0" tIns="0" rIns="0" bIns="0" rtlCol="0" anchor="t"/>
          <a:lstStyle/>
          <a:p>
            <a:pPr marL="285750" indent="-285750" algn="l" rtl="0" eaLnBrk="1" latinLnBrk="0" hangingPunct="1">
              <a:lnSpc>
                <a:spcPct val="200000"/>
              </a:lnSpc>
              <a:spcBef>
                <a:spcPts val="0"/>
              </a:spcBef>
              <a:spcAft>
                <a:spcPts val="0"/>
              </a:spcAft>
              <a:buClrTx/>
              <a:buSzPts val="2400"/>
              <a:buFont typeface="Wingdings" panose="05000000000000000000" pitchFamily="2" charset="2"/>
              <a:buChar char="Ø"/>
            </a:pPr>
            <a:r>
              <a:rPr lang="es-ES" sz="1800" kern="1200" dirty="0">
                <a:solidFill>
                  <a:schemeClr val="bg1"/>
                </a:solidFill>
                <a:effectLst/>
                <a:latin typeface="Calibri" panose="020F0502020204030204" pitchFamily="34" charset="0"/>
                <a:ea typeface="+mn-ea"/>
                <a:cs typeface="+mn-cs"/>
              </a:rPr>
              <a:t>Es un listado de requerimientos (ítems) priorizados según el valor del negocio.</a:t>
            </a:r>
            <a:endParaRPr lang="es-AR" sz="1800" dirty="0">
              <a:solidFill>
                <a:schemeClr val="bg1"/>
              </a:solidFill>
              <a:effectLst/>
            </a:endParaRPr>
          </a:p>
          <a:p>
            <a:pPr marL="347472" indent="-347472" algn="l" rtl="0" eaLnBrk="1" latinLnBrk="0" hangingPunct="1">
              <a:lnSpc>
                <a:spcPct val="200000"/>
              </a:lnSpc>
              <a:spcBef>
                <a:spcPts val="0"/>
              </a:spcBef>
              <a:spcAft>
                <a:spcPts val="0"/>
              </a:spcAft>
              <a:buFont typeface="Wingdings" panose="05000000000000000000" pitchFamily="2" charset="2"/>
              <a:buChar char="Ø"/>
            </a:pPr>
            <a:r>
              <a:rPr lang="es-ES" sz="1800" kern="1200" dirty="0">
                <a:solidFill>
                  <a:schemeClr val="bg1"/>
                </a:solidFill>
                <a:effectLst/>
                <a:latin typeface="Calibri" panose="020F0502020204030204" pitchFamily="34" charset="0"/>
                <a:ea typeface="+mn-ea"/>
                <a:cs typeface="+mn-cs"/>
              </a:rPr>
              <a:t>Es priorizado por el </a:t>
            </a:r>
            <a:r>
              <a:rPr lang="es-ES" sz="1800" kern="1200" dirty="0" err="1">
                <a:solidFill>
                  <a:schemeClr val="bg1"/>
                </a:solidFill>
                <a:effectLst/>
                <a:latin typeface="Calibri" panose="020F0502020204030204" pitchFamily="34" charset="0"/>
                <a:ea typeface="+mn-ea"/>
                <a:cs typeface="+mn-cs"/>
              </a:rPr>
              <a:t>Product</a:t>
            </a:r>
            <a:r>
              <a:rPr lang="es-ES" sz="1800" kern="1200" dirty="0">
                <a:solidFill>
                  <a:schemeClr val="bg1"/>
                </a:solidFill>
                <a:effectLst/>
                <a:latin typeface="Calibri" panose="020F0502020204030204" pitchFamily="34" charset="0"/>
                <a:ea typeface="+mn-ea"/>
                <a:cs typeface="+mn-cs"/>
              </a:rPr>
              <a:t> </a:t>
            </a:r>
            <a:r>
              <a:rPr lang="es-ES" sz="1800" kern="1200" dirty="0" err="1">
                <a:solidFill>
                  <a:schemeClr val="bg1"/>
                </a:solidFill>
                <a:effectLst/>
                <a:latin typeface="Calibri" panose="020F0502020204030204" pitchFamily="34" charset="0"/>
                <a:ea typeface="+mn-ea"/>
                <a:cs typeface="+mn-cs"/>
              </a:rPr>
              <a:t>Owner</a:t>
            </a:r>
            <a:endParaRPr lang="es-AR" sz="1600" dirty="0">
              <a:solidFill>
                <a:schemeClr val="bg1"/>
              </a:solidFill>
              <a:effectLst/>
            </a:endParaRPr>
          </a:p>
          <a:p>
            <a:pPr marL="347472" indent="-347472" algn="l" rtl="0" eaLnBrk="1" latinLnBrk="0" hangingPunct="1">
              <a:lnSpc>
                <a:spcPct val="200000"/>
              </a:lnSpc>
              <a:spcBef>
                <a:spcPts val="0"/>
              </a:spcBef>
              <a:spcAft>
                <a:spcPts val="0"/>
              </a:spcAft>
              <a:buFont typeface="Wingdings" panose="05000000000000000000" pitchFamily="2" charset="2"/>
              <a:buChar char="Ø"/>
            </a:pPr>
            <a:r>
              <a:rPr lang="es-ES" sz="1800" kern="1200" dirty="0">
                <a:solidFill>
                  <a:schemeClr val="bg1"/>
                </a:solidFill>
                <a:effectLst/>
                <a:latin typeface="Calibri" panose="020F0502020204030204" pitchFamily="34" charset="0"/>
                <a:ea typeface="+mn-ea"/>
                <a:cs typeface="+mn-cs"/>
              </a:rPr>
              <a:t>Los ítems pueden ser historias (funcionalidades descritas con sus criterios de aceptación)</a:t>
            </a:r>
            <a:endParaRPr lang="es-AR" sz="1600" dirty="0">
              <a:solidFill>
                <a:schemeClr val="bg1"/>
              </a:solidFill>
              <a:effectLst/>
            </a:endParaRPr>
          </a:p>
          <a:p>
            <a:pPr marL="347472" indent="-347472" algn="l" rtl="0" eaLnBrk="1" latinLnBrk="0" hangingPunct="1">
              <a:lnSpc>
                <a:spcPct val="200000"/>
              </a:lnSpc>
              <a:spcBef>
                <a:spcPts val="0"/>
              </a:spcBef>
              <a:spcAft>
                <a:spcPts val="0"/>
              </a:spcAft>
              <a:buFont typeface="Wingdings" panose="05000000000000000000" pitchFamily="2" charset="2"/>
              <a:buChar char="Ø"/>
            </a:pPr>
            <a:r>
              <a:rPr lang="es-ES" sz="1800" kern="1200" dirty="0">
                <a:solidFill>
                  <a:schemeClr val="bg1"/>
                </a:solidFill>
                <a:effectLst/>
                <a:latin typeface="Calibri" panose="020F0502020204030204" pitchFamily="34" charset="0"/>
                <a:ea typeface="+mn-ea"/>
                <a:cs typeface="+mn-cs"/>
              </a:rPr>
              <a:t>Puede haber ítems técnicos</a:t>
            </a:r>
            <a:endParaRPr lang="es-AR" sz="1600" dirty="0">
              <a:solidFill>
                <a:schemeClr val="bg1"/>
              </a:solidFill>
              <a:effectLst/>
            </a:endParaRPr>
          </a:p>
          <a:p>
            <a:pPr marL="347472" indent="-347472" algn="l" rtl="0" eaLnBrk="1" latinLnBrk="0" hangingPunct="1">
              <a:lnSpc>
                <a:spcPct val="200000"/>
              </a:lnSpc>
              <a:spcBef>
                <a:spcPts val="0"/>
              </a:spcBef>
              <a:spcAft>
                <a:spcPts val="0"/>
              </a:spcAft>
              <a:buFont typeface="Wingdings" panose="05000000000000000000" pitchFamily="2" charset="2"/>
              <a:buChar char="Ø"/>
            </a:pPr>
            <a:r>
              <a:rPr lang="es-ES" sz="1800" kern="1200" dirty="0">
                <a:solidFill>
                  <a:schemeClr val="bg1"/>
                </a:solidFill>
                <a:effectLst/>
                <a:latin typeface="Calibri" panose="020F0502020204030204" pitchFamily="34" charset="0"/>
                <a:ea typeface="+mn-ea"/>
                <a:cs typeface="+mn-cs"/>
              </a:rPr>
              <a:t>Nuevos ítems pueden ser agregados en cualquier momento</a:t>
            </a:r>
            <a:endParaRPr lang="es-AR" sz="1600" dirty="0">
              <a:solidFill>
                <a:schemeClr val="bg1"/>
              </a:solidFill>
              <a:effectLst/>
            </a:endParaRPr>
          </a:p>
          <a:p>
            <a:pPr marL="347472" indent="-347472" algn="l" rtl="0" eaLnBrk="1" latinLnBrk="0" hangingPunct="1">
              <a:lnSpc>
                <a:spcPct val="200000"/>
              </a:lnSpc>
              <a:spcBef>
                <a:spcPts val="0"/>
              </a:spcBef>
              <a:spcAft>
                <a:spcPts val="0"/>
              </a:spcAft>
              <a:buFont typeface="Wingdings" panose="05000000000000000000" pitchFamily="2" charset="2"/>
              <a:buChar char="Ø"/>
            </a:pPr>
            <a:r>
              <a:rPr lang="es-ES" sz="1800" kern="1200" dirty="0">
                <a:solidFill>
                  <a:schemeClr val="bg1"/>
                </a:solidFill>
                <a:effectLst/>
                <a:latin typeface="Calibri" panose="020F0502020204030204" pitchFamily="34" charset="0"/>
                <a:ea typeface="+mn-ea"/>
                <a:cs typeface="+mn-cs"/>
              </a:rPr>
              <a:t>Sirve para definir el alcance de las necesidades, de la forma en que se llevarán a cabo.</a:t>
            </a:r>
            <a:endParaRPr lang="es-AR" sz="1600" dirty="0">
              <a:solidFill>
                <a:schemeClr val="bg1"/>
              </a:solidFill>
              <a:effectLst/>
            </a:endParaRPr>
          </a:p>
        </p:txBody>
      </p:sp>
    </p:spTree>
    <p:extLst>
      <p:ext uri="{BB962C8B-B14F-4D97-AF65-F5344CB8AC3E}">
        <p14:creationId xmlns:p14="http://schemas.microsoft.com/office/powerpoint/2010/main" val="287393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5044619" cy="779366"/>
          </a:xfrm>
          <a:prstGeom prst="rect">
            <a:avLst/>
          </a:prstGeom>
          <a:noFill/>
          <a:ln/>
        </p:spPr>
        <p:txBody>
          <a:bodyPr wrap="none" lIns="0" tIns="0" rIns="0" bIns="0" rtlCol="0" anchor="t"/>
          <a:lstStyle/>
          <a:p>
            <a:pPr marL="0" indent="0">
              <a:lnSpc>
                <a:spcPts val="3000"/>
              </a:lnSpc>
              <a:buNone/>
            </a:pPr>
            <a:r>
              <a:rPr lang="en-US" sz="3200" dirty="0">
                <a:solidFill>
                  <a:srgbClr val="F2F0F4"/>
                </a:solidFill>
                <a:latin typeface="Montserrat" pitchFamily="34" charset="0"/>
              </a:rPr>
              <a:t>Sprint Planning</a:t>
            </a:r>
            <a:endParaRPr lang="en-US" sz="3200" dirty="0"/>
          </a:p>
        </p:txBody>
      </p:sp>
      <p:sp>
        <p:nvSpPr>
          <p:cNvPr id="3" name="Text 1"/>
          <p:cNvSpPr/>
          <p:nvPr/>
        </p:nvSpPr>
        <p:spPr>
          <a:xfrm>
            <a:off x="975493" y="1559755"/>
            <a:ext cx="12351040" cy="4273735"/>
          </a:xfrm>
          <a:prstGeom prst="rect">
            <a:avLst/>
          </a:prstGeom>
          <a:noFill/>
          <a:ln/>
        </p:spPr>
        <p:txBody>
          <a:bodyPr wrap="none" lIns="0" tIns="0" rIns="0" bIns="0" rtlCol="0" anchor="t"/>
          <a:lstStyle/>
          <a:p>
            <a:pPr marL="342900" indent="-342900">
              <a:lnSpc>
                <a:spcPct val="150000"/>
              </a:lnSpc>
              <a:buFont typeface="Wingdings" panose="05000000000000000000" pitchFamily="2" charset="2"/>
              <a:buChar char="Ø"/>
            </a:pPr>
            <a:r>
              <a:rPr lang="es-ES" sz="2400" dirty="0">
                <a:solidFill>
                  <a:schemeClr val="bg1"/>
                </a:solidFill>
              </a:rPr>
              <a:t>Se busca responder dos preguntas</a:t>
            </a:r>
          </a:p>
          <a:p>
            <a:pPr marL="800100" lvl="1" indent="-342900">
              <a:lnSpc>
                <a:spcPct val="150000"/>
              </a:lnSpc>
              <a:buFont typeface="Wingdings" panose="05000000000000000000" pitchFamily="2" charset="2"/>
              <a:buChar char="Ø"/>
            </a:pPr>
            <a:r>
              <a:rPr lang="es-ES" sz="2400" dirty="0">
                <a:solidFill>
                  <a:schemeClr val="bg1"/>
                </a:solidFill>
              </a:rPr>
              <a:t>¿Qué puede entregarse al final del Sprint?</a:t>
            </a:r>
          </a:p>
          <a:p>
            <a:pPr marL="800100" lvl="1" indent="-342900">
              <a:lnSpc>
                <a:spcPct val="150000"/>
              </a:lnSpc>
              <a:buFont typeface="Wingdings" panose="05000000000000000000" pitchFamily="2" charset="2"/>
              <a:buChar char="Ø"/>
            </a:pPr>
            <a:r>
              <a:rPr lang="es-ES" sz="2400" dirty="0">
                <a:solidFill>
                  <a:schemeClr val="bg1"/>
                </a:solidFill>
              </a:rPr>
              <a:t>¿Cómo se conseguirá hacer dicho trabajo?</a:t>
            </a:r>
          </a:p>
          <a:p>
            <a:pPr marL="342900" indent="-342900">
              <a:lnSpc>
                <a:spcPct val="150000"/>
              </a:lnSpc>
              <a:buFont typeface="Wingdings" panose="05000000000000000000" pitchFamily="2" charset="2"/>
              <a:buChar char="Ø"/>
            </a:pPr>
            <a:r>
              <a:rPr lang="es-ES" sz="2400" dirty="0">
                <a:solidFill>
                  <a:schemeClr val="bg1"/>
                </a:solidFill>
              </a:rPr>
              <a:t>Se negocia con el PO cuál es el objetivo del sprint y los elementos seleccionados (Sprint Backlog)</a:t>
            </a:r>
          </a:p>
          <a:p>
            <a:pPr marL="342900" indent="-342900">
              <a:lnSpc>
                <a:spcPct val="150000"/>
              </a:lnSpc>
              <a:buFont typeface="Wingdings" panose="05000000000000000000" pitchFamily="2" charset="2"/>
              <a:buChar char="Ø"/>
            </a:pPr>
            <a:r>
              <a:rPr lang="es-ES" sz="2400" dirty="0">
                <a:solidFill>
                  <a:schemeClr val="bg1"/>
                </a:solidFill>
              </a:rPr>
              <a:t>El equipo de desarrollo detalla cómo se va a trabajar en cada elemento seleccionado para lograr</a:t>
            </a:r>
          </a:p>
          <a:p>
            <a:pPr marL="342900" indent="-342900">
              <a:lnSpc>
                <a:spcPct val="150000"/>
              </a:lnSpc>
              <a:buFont typeface="Wingdings" panose="05000000000000000000" pitchFamily="2" charset="2"/>
              <a:buChar char="Ø"/>
            </a:pPr>
            <a:r>
              <a:rPr lang="es-ES" sz="2400" dirty="0">
                <a:solidFill>
                  <a:schemeClr val="bg1"/>
                </a:solidFill>
              </a:rPr>
              <a:t> el objetivo definido.</a:t>
            </a:r>
          </a:p>
          <a:p>
            <a:pPr marL="342900" indent="-342900">
              <a:lnSpc>
                <a:spcPct val="150000"/>
              </a:lnSpc>
              <a:buFont typeface="Wingdings" panose="05000000000000000000" pitchFamily="2" charset="2"/>
              <a:buChar char="Ø"/>
            </a:pPr>
            <a:r>
              <a:rPr lang="es-ES" sz="2400" dirty="0">
                <a:solidFill>
                  <a:schemeClr val="bg1"/>
                </a:solidFill>
              </a:rPr>
              <a:t>Se debe tener claro el rendimiento pasado, la capacidad proyectada, el último incremento del </a:t>
            </a:r>
          </a:p>
          <a:p>
            <a:pPr marL="342900" indent="-342900">
              <a:lnSpc>
                <a:spcPct val="150000"/>
              </a:lnSpc>
              <a:buFont typeface="Wingdings" panose="05000000000000000000" pitchFamily="2" charset="2"/>
              <a:buChar char="Ø"/>
            </a:pPr>
            <a:r>
              <a:rPr lang="es-ES" sz="2400" dirty="0">
                <a:solidFill>
                  <a:schemeClr val="bg1"/>
                </a:solidFill>
              </a:rPr>
              <a:t>producto, etc. </a:t>
            </a:r>
            <a:endParaRPr lang="en-US" sz="2400" dirty="0">
              <a:solidFill>
                <a:schemeClr val="bg1"/>
              </a:solidFill>
            </a:endParaRPr>
          </a:p>
          <a:p>
            <a:pPr marL="347472" indent="-347472" rtl="0" eaLnBrk="1" latinLnBrk="0" hangingPunct="1">
              <a:lnSpc>
                <a:spcPct val="200000"/>
              </a:lnSpc>
              <a:spcBef>
                <a:spcPts val="0"/>
              </a:spcBef>
              <a:spcAft>
                <a:spcPts val="0"/>
              </a:spcAft>
              <a:buFont typeface="Wingdings" panose="05000000000000000000" pitchFamily="2" charset="2"/>
              <a:buChar char="Ø"/>
            </a:pPr>
            <a:endParaRPr lang="es-AR" sz="1600" dirty="0">
              <a:solidFill>
                <a:schemeClr val="bg1"/>
              </a:solidFill>
              <a:effectLst/>
            </a:endParaRPr>
          </a:p>
        </p:txBody>
      </p:sp>
    </p:spTree>
    <p:extLst>
      <p:ext uri="{BB962C8B-B14F-4D97-AF65-F5344CB8AC3E}">
        <p14:creationId xmlns:p14="http://schemas.microsoft.com/office/powerpoint/2010/main" val="170084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762601"/>
          </a:xfrm>
          <a:prstGeom prst="rect">
            <a:avLst/>
          </a:prstGeom>
        </p:spPr>
      </p:pic>
      <p:sp>
        <p:nvSpPr>
          <p:cNvPr id="3" name="Text 0"/>
          <p:cNvSpPr/>
          <p:nvPr/>
        </p:nvSpPr>
        <p:spPr>
          <a:xfrm>
            <a:off x="493514" y="2150388"/>
            <a:ext cx="6168866" cy="440650"/>
          </a:xfrm>
          <a:prstGeom prst="rect">
            <a:avLst/>
          </a:prstGeom>
          <a:noFill/>
          <a:ln/>
        </p:spPr>
        <p:txBody>
          <a:bodyPr wrap="none" lIns="0" tIns="0" rIns="0" bIns="0" rtlCol="0" anchor="t"/>
          <a:lstStyle/>
          <a:p>
            <a:pPr marL="0" indent="0">
              <a:lnSpc>
                <a:spcPts val="3450"/>
              </a:lnSpc>
              <a:buNone/>
            </a:pPr>
            <a:r>
              <a:rPr lang="en-US" sz="2750" dirty="0" err="1">
                <a:solidFill>
                  <a:srgbClr val="F2F0F4"/>
                </a:solidFill>
                <a:latin typeface="Montserrat" pitchFamily="34" charset="0"/>
                <a:ea typeface="Montserrat" pitchFamily="34" charset="-122"/>
                <a:cs typeface="Montserrat" pitchFamily="34" charset="-120"/>
              </a:rPr>
              <a:t>Técnicas</a:t>
            </a:r>
            <a:r>
              <a:rPr lang="en-US" sz="2750" dirty="0">
                <a:solidFill>
                  <a:srgbClr val="F2F0F4"/>
                </a:solidFill>
                <a:latin typeface="Montserrat" pitchFamily="34" charset="0"/>
                <a:ea typeface="Montserrat" pitchFamily="34" charset="-122"/>
                <a:cs typeface="Montserrat" pitchFamily="34" charset="-120"/>
              </a:rPr>
              <a:t> de </a:t>
            </a:r>
            <a:r>
              <a:rPr lang="en-US" sz="2750" dirty="0" err="1">
                <a:solidFill>
                  <a:srgbClr val="F2F0F4"/>
                </a:solidFill>
                <a:latin typeface="Montserrat" pitchFamily="34" charset="0"/>
                <a:ea typeface="Montserrat" pitchFamily="34" charset="-122"/>
                <a:cs typeface="Montserrat" pitchFamily="34" charset="-120"/>
              </a:rPr>
              <a:t>estimación</a:t>
            </a:r>
            <a:r>
              <a:rPr lang="en-US" sz="2750" dirty="0">
                <a:solidFill>
                  <a:srgbClr val="F2F0F4"/>
                </a:solidFill>
                <a:latin typeface="Montserrat" pitchFamily="34" charset="0"/>
                <a:ea typeface="Montserrat" pitchFamily="34" charset="-122"/>
                <a:cs typeface="Montserrat" pitchFamily="34" charset="-120"/>
              </a:rPr>
              <a:t> de Sprint</a:t>
            </a:r>
            <a:endParaRPr lang="en-US" sz="2750" dirty="0"/>
          </a:p>
        </p:txBody>
      </p:sp>
      <p:pic>
        <p:nvPicPr>
          <p:cNvPr id="5" name="Image 1" descr="preencoded.png"/>
          <p:cNvPicPr>
            <a:picLocks noChangeAspect="1"/>
          </p:cNvPicPr>
          <p:nvPr/>
        </p:nvPicPr>
        <p:blipFill>
          <a:blip r:embed="rId4"/>
          <a:stretch>
            <a:fillRect/>
          </a:stretch>
        </p:blipFill>
        <p:spPr>
          <a:xfrm>
            <a:off x="493514" y="3186589"/>
            <a:ext cx="3410783" cy="563999"/>
          </a:xfrm>
          <a:prstGeom prst="rect">
            <a:avLst/>
          </a:prstGeom>
        </p:spPr>
      </p:pic>
      <p:sp>
        <p:nvSpPr>
          <p:cNvPr id="6" name="Text 2"/>
          <p:cNvSpPr/>
          <p:nvPr/>
        </p:nvSpPr>
        <p:spPr>
          <a:xfrm>
            <a:off x="1317604" y="3944885"/>
            <a:ext cx="1762601" cy="220266"/>
          </a:xfrm>
          <a:prstGeom prst="rect">
            <a:avLst/>
          </a:prstGeom>
          <a:noFill/>
          <a:ln/>
        </p:spPr>
        <p:txBody>
          <a:bodyPr wrap="none" lIns="0" tIns="0" rIns="0" bIns="0" rtlCol="0" anchor="t"/>
          <a:lstStyle/>
          <a:p>
            <a:pPr marL="0" indent="0" algn="l">
              <a:lnSpc>
                <a:spcPts val="1700"/>
              </a:lnSpc>
              <a:buNone/>
            </a:pPr>
            <a:r>
              <a:rPr lang="en-US" sz="1350" b="1" dirty="0" err="1">
                <a:solidFill>
                  <a:srgbClr val="DCD7E5"/>
                </a:solidFill>
                <a:latin typeface="Montserrat" pitchFamily="34" charset="0"/>
                <a:ea typeface="Montserrat" pitchFamily="34" charset="-122"/>
                <a:cs typeface="Montserrat" pitchFamily="34" charset="-120"/>
              </a:rPr>
              <a:t>Estimación</a:t>
            </a:r>
            <a:r>
              <a:rPr lang="en-US" sz="1350" b="1" dirty="0">
                <a:solidFill>
                  <a:srgbClr val="DCD7E5"/>
                </a:solidFill>
                <a:latin typeface="Montserrat" pitchFamily="34" charset="0"/>
                <a:ea typeface="Montserrat" pitchFamily="34" charset="-122"/>
                <a:cs typeface="Montserrat" pitchFamily="34" charset="-120"/>
              </a:rPr>
              <a:t> Delphi</a:t>
            </a:r>
            <a:endParaRPr lang="en-US" sz="1350" dirty="0"/>
          </a:p>
        </p:txBody>
      </p:sp>
      <p:sp>
        <p:nvSpPr>
          <p:cNvPr id="7" name="Text 3"/>
          <p:cNvSpPr/>
          <p:nvPr/>
        </p:nvSpPr>
        <p:spPr>
          <a:xfrm>
            <a:off x="634605" y="4284001"/>
            <a:ext cx="3128843" cy="1386363"/>
          </a:xfrm>
          <a:prstGeom prst="rect">
            <a:avLst/>
          </a:prstGeom>
          <a:noFill/>
          <a:ln/>
        </p:spPr>
        <p:txBody>
          <a:bodyPr wrap="none" lIns="0" tIns="0" rIns="0" bIns="0" rtlCol="0" anchor="t"/>
          <a:lstStyle/>
          <a:p>
            <a:pPr lvl="0" algn="ctr">
              <a:lnSpc>
                <a:spcPct val="150000"/>
              </a:lnSpc>
            </a:pPr>
            <a:r>
              <a:rPr lang="es-AR" sz="1400" b="0" i="0" dirty="0">
                <a:solidFill>
                  <a:schemeClr val="bg1"/>
                </a:solidFill>
              </a:rPr>
              <a:t>P</a:t>
            </a:r>
            <a:r>
              <a:rPr lang="es-MX" sz="1400" b="0" i="0" dirty="0" err="1">
                <a:solidFill>
                  <a:schemeClr val="bg1"/>
                </a:solidFill>
              </a:rPr>
              <a:t>ropone</a:t>
            </a:r>
            <a:r>
              <a:rPr lang="es-MX" sz="1400" b="0" i="0" dirty="0">
                <a:solidFill>
                  <a:schemeClr val="bg1"/>
                </a:solidFill>
              </a:rPr>
              <a:t> al grupo una estimación anónima</a:t>
            </a:r>
          </a:p>
          <a:p>
            <a:pPr lvl="0" algn="ctr">
              <a:lnSpc>
                <a:spcPct val="150000"/>
              </a:lnSpc>
            </a:pPr>
            <a:r>
              <a:rPr lang="es-MX" sz="1400" b="0" i="0" dirty="0">
                <a:solidFill>
                  <a:schemeClr val="bg1"/>
                </a:solidFill>
              </a:rPr>
              <a:t> de  cuánto trabajo implica y cuánto tiempo </a:t>
            </a:r>
          </a:p>
          <a:p>
            <a:pPr lvl="0" algn="ctr">
              <a:lnSpc>
                <a:spcPct val="150000"/>
              </a:lnSpc>
            </a:pPr>
            <a:r>
              <a:rPr lang="es-MX" sz="1400" b="0" i="0" dirty="0">
                <a:solidFill>
                  <a:schemeClr val="bg1"/>
                </a:solidFill>
              </a:rPr>
              <a:t>Llevará  completar un ítem del Backlog.</a:t>
            </a:r>
            <a:endParaRPr lang="es-AR" sz="1400" dirty="0">
              <a:solidFill>
                <a:schemeClr val="bg1"/>
              </a:solidFill>
            </a:endParaRPr>
          </a:p>
        </p:txBody>
      </p:sp>
      <p:pic>
        <p:nvPicPr>
          <p:cNvPr id="11" name="Image 2" descr="preencoded.png"/>
          <p:cNvPicPr>
            <a:picLocks noChangeAspect="1"/>
          </p:cNvPicPr>
          <p:nvPr/>
        </p:nvPicPr>
        <p:blipFill>
          <a:blip r:embed="rId5"/>
          <a:stretch>
            <a:fillRect/>
          </a:stretch>
        </p:blipFill>
        <p:spPr>
          <a:xfrm>
            <a:off x="3904298" y="3186589"/>
            <a:ext cx="3410903" cy="563999"/>
          </a:xfrm>
          <a:prstGeom prst="rect">
            <a:avLst/>
          </a:prstGeom>
        </p:spPr>
      </p:pic>
      <p:sp>
        <p:nvSpPr>
          <p:cNvPr id="12" name="Text 7"/>
          <p:cNvSpPr/>
          <p:nvPr/>
        </p:nvSpPr>
        <p:spPr>
          <a:xfrm>
            <a:off x="4398109" y="3944885"/>
            <a:ext cx="2423279" cy="220266"/>
          </a:xfrm>
          <a:prstGeom prst="rect">
            <a:avLst/>
          </a:prstGeom>
          <a:noFill/>
          <a:ln/>
        </p:spPr>
        <p:txBody>
          <a:bodyPr wrap="none" lIns="0" tIns="0" rIns="0" bIns="0" rtlCol="0" anchor="t"/>
          <a:lstStyle/>
          <a:p>
            <a:pPr marL="0" indent="0" algn="ctr">
              <a:lnSpc>
                <a:spcPts val="1700"/>
              </a:lnSpc>
              <a:buNone/>
            </a:pPr>
            <a:r>
              <a:rPr lang="en-US" sz="1350" b="1" dirty="0">
                <a:solidFill>
                  <a:srgbClr val="DCD7E5"/>
                </a:solidFill>
                <a:latin typeface="Montserrat" pitchFamily="34" charset="0"/>
                <a:ea typeface="Montserrat" pitchFamily="34" charset="-122"/>
                <a:cs typeface="Montserrat" pitchFamily="34" charset="-120"/>
              </a:rPr>
              <a:t>Planning </a:t>
            </a:r>
            <a:r>
              <a:rPr lang="en-US" sz="1350" b="1" dirty="0" err="1">
                <a:solidFill>
                  <a:srgbClr val="DCD7E5"/>
                </a:solidFill>
                <a:latin typeface="Montserrat" pitchFamily="34" charset="0"/>
                <a:ea typeface="Montserrat" pitchFamily="34" charset="-122"/>
                <a:cs typeface="Montserrat" pitchFamily="34" charset="-120"/>
              </a:rPr>
              <a:t>Pocker</a:t>
            </a:r>
            <a:endParaRPr lang="en-US" sz="1350" dirty="0"/>
          </a:p>
        </p:txBody>
      </p:sp>
      <p:pic>
        <p:nvPicPr>
          <p:cNvPr id="17" name="Image 3" descr="preencoded.png"/>
          <p:cNvPicPr>
            <a:picLocks noChangeAspect="1"/>
          </p:cNvPicPr>
          <p:nvPr/>
        </p:nvPicPr>
        <p:blipFill>
          <a:blip r:embed="rId6"/>
          <a:stretch>
            <a:fillRect/>
          </a:stretch>
        </p:blipFill>
        <p:spPr>
          <a:xfrm>
            <a:off x="7315200" y="3186589"/>
            <a:ext cx="3410783" cy="563999"/>
          </a:xfrm>
          <a:prstGeom prst="rect">
            <a:avLst/>
          </a:prstGeom>
        </p:spPr>
      </p:pic>
      <p:pic>
        <p:nvPicPr>
          <p:cNvPr id="24" name="Image 4" descr="preencoded.png"/>
          <p:cNvPicPr>
            <a:picLocks noChangeAspect="1"/>
          </p:cNvPicPr>
          <p:nvPr/>
        </p:nvPicPr>
        <p:blipFill>
          <a:blip r:embed="rId7"/>
          <a:stretch>
            <a:fillRect/>
          </a:stretch>
        </p:blipFill>
        <p:spPr>
          <a:xfrm>
            <a:off x="10725983" y="3186589"/>
            <a:ext cx="3410903" cy="563999"/>
          </a:xfrm>
          <a:prstGeom prst="rect">
            <a:avLst/>
          </a:prstGeom>
        </p:spPr>
      </p:pic>
      <p:sp>
        <p:nvSpPr>
          <p:cNvPr id="25" name="Text 18"/>
          <p:cNvSpPr/>
          <p:nvPr/>
        </p:nvSpPr>
        <p:spPr>
          <a:xfrm>
            <a:off x="11298314" y="3962043"/>
            <a:ext cx="2265998" cy="220266"/>
          </a:xfrm>
          <a:prstGeom prst="rect">
            <a:avLst/>
          </a:prstGeom>
          <a:noFill/>
          <a:ln/>
        </p:spPr>
        <p:txBody>
          <a:bodyPr wrap="none" lIns="0" tIns="0" rIns="0" bIns="0" rtlCol="0" anchor="t"/>
          <a:lstStyle/>
          <a:p>
            <a:pPr marL="0" indent="0" algn="l">
              <a:lnSpc>
                <a:spcPts val="1700"/>
              </a:lnSpc>
              <a:buNone/>
            </a:pPr>
            <a:r>
              <a:rPr lang="en-US" sz="1350" b="1" dirty="0" err="1">
                <a:solidFill>
                  <a:srgbClr val="DCD7E5"/>
                </a:solidFill>
                <a:latin typeface="Montserrat" pitchFamily="34" charset="0"/>
                <a:ea typeface="Montserrat" pitchFamily="34" charset="-122"/>
                <a:cs typeface="Montserrat" pitchFamily="34" charset="-120"/>
              </a:rPr>
              <a:t>Estimación</a:t>
            </a:r>
            <a:r>
              <a:rPr lang="en-US" sz="1350" b="1" dirty="0">
                <a:solidFill>
                  <a:srgbClr val="DCD7E5"/>
                </a:solidFill>
                <a:latin typeface="Montserrat" pitchFamily="34" charset="0"/>
                <a:ea typeface="Montserrat" pitchFamily="34" charset="-122"/>
                <a:cs typeface="Montserrat" pitchFamily="34" charset="-120"/>
              </a:rPr>
              <a:t> </a:t>
            </a:r>
            <a:r>
              <a:rPr lang="en-US" sz="1350" b="1" dirty="0" err="1">
                <a:solidFill>
                  <a:srgbClr val="DCD7E5"/>
                </a:solidFill>
                <a:latin typeface="Montserrat" pitchFamily="34" charset="0"/>
                <a:ea typeface="Montserrat" pitchFamily="34" charset="-122"/>
                <a:cs typeface="Montserrat" pitchFamily="34" charset="-120"/>
              </a:rPr>
              <a:t>por</a:t>
            </a:r>
            <a:r>
              <a:rPr lang="en-US" sz="1350" b="1" dirty="0">
                <a:solidFill>
                  <a:srgbClr val="DCD7E5"/>
                </a:solidFill>
                <a:latin typeface="Montserrat" pitchFamily="34" charset="0"/>
                <a:ea typeface="Montserrat" pitchFamily="34" charset="-122"/>
                <a:cs typeface="Montserrat" pitchFamily="34" charset="-120"/>
              </a:rPr>
              <a:t> </a:t>
            </a:r>
            <a:r>
              <a:rPr lang="en-US" sz="1350" b="1" dirty="0" err="1">
                <a:solidFill>
                  <a:srgbClr val="DCD7E5"/>
                </a:solidFill>
                <a:latin typeface="Montserrat" pitchFamily="34" charset="0"/>
                <a:ea typeface="Montserrat" pitchFamily="34" charset="-122"/>
                <a:cs typeface="Montserrat" pitchFamily="34" charset="-120"/>
              </a:rPr>
              <a:t>Afinidad</a:t>
            </a:r>
            <a:endParaRPr lang="en-US" sz="1350" dirty="0"/>
          </a:p>
        </p:txBody>
      </p:sp>
      <p:pic>
        <p:nvPicPr>
          <p:cNvPr id="28" name="Image 5" descr="preencoded.png"/>
          <p:cNvPicPr>
            <a:picLocks noChangeAspect="1"/>
          </p:cNvPicPr>
          <p:nvPr/>
        </p:nvPicPr>
        <p:blipFill>
          <a:blip r:embed="rId8"/>
          <a:stretch>
            <a:fillRect/>
          </a:stretch>
        </p:blipFill>
        <p:spPr>
          <a:xfrm>
            <a:off x="493514" y="5627734"/>
            <a:ext cx="3410783" cy="563999"/>
          </a:xfrm>
          <a:prstGeom prst="rect">
            <a:avLst/>
          </a:prstGeom>
        </p:spPr>
      </p:pic>
      <p:pic>
        <p:nvPicPr>
          <p:cNvPr id="32" name="Image 5" descr="preencoded.png">
            <a:extLst>
              <a:ext uri="{FF2B5EF4-FFF2-40B4-BE49-F238E27FC236}">
                <a16:creationId xmlns:a16="http://schemas.microsoft.com/office/drawing/2014/main" id="{0FE2B87C-35E2-631F-B913-014F8E9EC4F7}"/>
              </a:ext>
            </a:extLst>
          </p:cNvPr>
          <p:cNvPicPr>
            <a:picLocks noChangeAspect="1"/>
          </p:cNvPicPr>
          <p:nvPr/>
        </p:nvPicPr>
        <p:blipFill>
          <a:blip r:embed="rId8"/>
          <a:stretch>
            <a:fillRect/>
          </a:stretch>
        </p:blipFill>
        <p:spPr>
          <a:xfrm>
            <a:off x="3915727" y="5627734"/>
            <a:ext cx="3410783" cy="563999"/>
          </a:xfrm>
          <a:prstGeom prst="rect">
            <a:avLst/>
          </a:prstGeom>
        </p:spPr>
      </p:pic>
      <p:pic>
        <p:nvPicPr>
          <p:cNvPr id="36" name="Image 5" descr="preencoded.png">
            <a:extLst>
              <a:ext uri="{FF2B5EF4-FFF2-40B4-BE49-F238E27FC236}">
                <a16:creationId xmlns:a16="http://schemas.microsoft.com/office/drawing/2014/main" id="{2142804C-7C31-ACAD-803A-CE18790777F3}"/>
              </a:ext>
            </a:extLst>
          </p:cNvPr>
          <p:cNvPicPr>
            <a:picLocks noChangeAspect="1"/>
          </p:cNvPicPr>
          <p:nvPr/>
        </p:nvPicPr>
        <p:blipFill>
          <a:blip r:embed="rId8"/>
          <a:stretch>
            <a:fillRect/>
          </a:stretch>
        </p:blipFill>
        <p:spPr>
          <a:xfrm>
            <a:off x="7315201" y="5627734"/>
            <a:ext cx="3410783" cy="563999"/>
          </a:xfrm>
          <a:prstGeom prst="rect">
            <a:avLst/>
          </a:prstGeom>
        </p:spPr>
      </p:pic>
      <p:sp>
        <p:nvSpPr>
          <p:cNvPr id="48" name="CuadroTexto 47">
            <a:extLst>
              <a:ext uri="{FF2B5EF4-FFF2-40B4-BE49-F238E27FC236}">
                <a16:creationId xmlns:a16="http://schemas.microsoft.com/office/drawing/2014/main" id="{93140A5B-4AAF-D0D4-CF12-174BD42FF82A}"/>
              </a:ext>
            </a:extLst>
          </p:cNvPr>
          <p:cNvSpPr txBox="1"/>
          <p:nvPr/>
        </p:nvSpPr>
        <p:spPr>
          <a:xfrm>
            <a:off x="5442085" y="5728117"/>
            <a:ext cx="754426" cy="369332"/>
          </a:xfrm>
          <a:prstGeom prst="rect">
            <a:avLst/>
          </a:prstGeom>
          <a:solidFill>
            <a:srgbClr val="31136C"/>
          </a:solidFill>
        </p:spPr>
        <p:txBody>
          <a:bodyPr wrap="square" rtlCol="0">
            <a:spAutoFit/>
          </a:bodyPr>
          <a:lstStyle/>
          <a:p>
            <a:r>
              <a:rPr lang="es-ES" dirty="0">
                <a:solidFill>
                  <a:schemeClr val="bg1"/>
                </a:solidFill>
              </a:rPr>
              <a:t>6</a:t>
            </a:r>
            <a:endParaRPr lang="es-AR" dirty="0">
              <a:solidFill>
                <a:schemeClr val="bg1"/>
              </a:solidFill>
            </a:endParaRPr>
          </a:p>
        </p:txBody>
      </p:sp>
      <p:sp>
        <p:nvSpPr>
          <p:cNvPr id="49" name="CuadroTexto 48">
            <a:extLst>
              <a:ext uri="{FF2B5EF4-FFF2-40B4-BE49-F238E27FC236}">
                <a16:creationId xmlns:a16="http://schemas.microsoft.com/office/drawing/2014/main" id="{80B965DB-933A-BDE5-5531-1D84E08039E8}"/>
              </a:ext>
            </a:extLst>
          </p:cNvPr>
          <p:cNvSpPr txBox="1"/>
          <p:nvPr/>
        </p:nvSpPr>
        <p:spPr>
          <a:xfrm>
            <a:off x="8841558" y="5743463"/>
            <a:ext cx="754426" cy="369332"/>
          </a:xfrm>
          <a:prstGeom prst="rect">
            <a:avLst/>
          </a:prstGeom>
          <a:solidFill>
            <a:srgbClr val="31136C"/>
          </a:solidFill>
        </p:spPr>
        <p:txBody>
          <a:bodyPr wrap="square" rtlCol="0">
            <a:spAutoFit/>
          </a:bodyPr>
          <a:lstStyle/>
          <a:p>
            <a:r>
              <a:rPr lang="es-ES" dirty="0">
                <a:solidFill>
                  <a:schemeClr val="bg1"/>
                </a:solidFill>
              </a:rPr>
              <a:t>7</a:t>
            </a:r>
            <a:endParaRPr lang="es-AR" dirty="0">
              <a:solidFill>
                <a:schemeClr val="bg1"/>
              </a:solidFill>
            </a:endParaRPr>
          </a:p>
        </p:txBody>
      </p:sp>
      <p:sp>
        <p:nvSpPr>
          <p:cNvPr id="51" name="Text 3">
            <a:extLst>
              <a:ext uri="{FF2B5EF4-FFF2-40B4-BE49-F238E27FC236}">
                <a16:creationId xmlns:a16="http://schemas.microsoft.com/office/drawing/2014/main" id="{FB5C59DB-1B31-99CB-5552-3F98F5714A4C}"/>
              </a:ext>
            </a:extLst>
          </p:cNvPr>
          <p:cNvSpPr/>
          <p:nvPr/>
        </p:nvSpPr>
        <p:spPr>
          <a:xfrm>
            <a:off x="4045326" y="4222273"/>
            <a:ext cx="3128843" cy="1386363"/>
          </a:xfrm>
          <a:prstGeom prst="rect">
            <a:avLst/>
          </a:prstGeom>
          <a:noFill/>
          <a:ln/>
        </p:spPr>
        <p:txBody>
          <a:bodyPr wrap="none" lIns="0" tIns="0" rIns="0" bIns="0" rtlCol="0" anchor="t"/>
          <a:lstStyle/>
          <a:p>
            <a:pPr lvl="0" algn="ctr"/>
            <a:r>
              <a:rPr lang="es-ES" sz="1400" b="0" i="0">
                <a:solidFill>
                  <a:schemeClr val="bg1"/>
                </a:solidFill>
              </a:rPr>
              <a:t>Cartas con secuencia de Fibonacci.</a:t>
            </a:r>
            <a:r>
              <a:rPr lang="es-MX" sz="1400" b="0" i="0">
                <a:solidFill>
                  <a:schemeClr val="bg1"/>
                </a:solidFill>
              </a:rPr>
              <a:t>.</a:t>
            </a:r>
            <a:endParaRPr lang="es-AR" sz="1400" dirty="0">
              <a:solidFill>
                <a:schemeClr val="bg1"/>
              </a:solidFill>
            </a:endParaRPr>
          </a:p>
        </p:txBody>
      </p:sp>
      <p:sp>
        <p:nvSpPr>
          <p:cNvPr id="52" name="Text 3">
            <a:extLst>
              <a:ext uri="{FF2B5EF4-FFF2-40B4-BE49-F238E27FC236}">
                <a16:creationId xmlns:a16="http://schemas.microsoft.com/office/drawing/2014/main" id="{FE8B468A-0F5B-D76D-5159-D6FA41BB7DD0}"/>
              </a:ext>
            </a:extLst>
          </p:cNvPr>
          <p:cNvSpPr/>
          <p:nvPr/>
        </p:nvSpPr>
        <p:spPr>
          <a:xfrm>
            <a:off x="7456171" y="4252395"/>
            <a:ext cx="3128843" cy="1386363"/>
          </a:xfrm>
          <a:prstGeom prst="rect">
            <a:avLst/>
          </a:prstGeom>
          <a:noFill/>
          <a:ln/>
        </p:spPr>
        <p:txBody>
          <a:bodyPr wrap="none" lIns="0" tIns="0" rIns="0" bIns="0" rtlCol="0" anchor="t"/>
          <a:lstStyle/>
          <a:p>
            <a:pPr lvl="0" algn="ctr"/>
            <a:r>
              <a:rPr lang="es-AR" sz="1400" b="0" i="0" dirty="0">
                <a:solidFill>
                  <a:schemeClr val="bg1"/>
                </a:solidFill>
              </a:rPr>
              <a:t>S</a:t>
            </a:r>
            <a:r>
              <a:rPr lang="es-MX" sz="1400" b="0" i="0" dirty="0">
                <a:solidFill>
                  <a:schemeClr val="bg1"/>
                </a:solidFill>
              </a:rPr>
              <a:t>e basa en dar “puntos” a cada historia </a:t>
            </a:r>
          </a:p>
          <a:p>
            <a:pPr lvl="0" algn="ctr"/>
            <a:r>
              <a:rPr lang="es-MX" sz="1400" b="0" i="0" dirty="0">
                <a:solidFill>
                  <a:schemeClr val="bg1"/>
                </a:solidFill>
              </a:rPr>
              <a:t>de usuario, o elemento del backlog, </a:t>
            </a:r>
          </a:p>
          <a:p>
            <a:pPr lvl="0" algn="ctr"/>
            <a:r>
              <a:rPr lang="es-MX" sz="1400" b="0" i="0" dirty="0">
                <a:solidFill>
                  <a:schemeClr val="bg1"/>
                </a:solidFill>
              </a:rPr>
              <a:t>según su nivel de dificultad.</a:t>
            </a:r>
            <a:endParaRPr lang="es-AR" sz="1400" dirty="0">
              <a:solidFill>
                <a:schemeClr val="bg1"/>
              </a:solidFill>
            </a:endParaRPr>
          </a:p>
        </p:txBody>
      </p:sp>
      <p:sp>
        <p:nvSpPr>
          <p:cNvPr id="53" name="Text 18">
            <a:extLst>
              <a:ext uri="{FF2B5EF4-FFF2-40B4-BE49-F238E27FC236}">
                <a16:creationId xmlns:a16="http://schemas.microsoft.com/office/drawing/2014/main" id="{0DE2EEC8-A33C-E007-2D0E-0DAA228CF0FD}"/>
              </a:ext>
            </a:extLst>
          </p:cNvPr>
          <p:cNvSpPr/>
          <p:nvPr/>
        </p:nvSpPr>
        <p:spPr>
          <a:xfrm>
            <a:off x="7887592" y="3927727"/>
            <a:ext cx="2265998" cy="220266"/>
          </a:xfrm>
          <a:prstGeom prst="rect">
            <a:avLst/>
          </a:prstGeom>
          <a:noFill/>
          <a:ln/>
        </p:spPr>
        <p:txBody>
          <a:bodyPr wrap="none" lIns="0" tIns="0" rIns="0" bIns="0" rtlCol="0" anchor="t"/>
          <a:lstStyle/>
          <a:p>
            <a:pPr marL="0" indent="0" algn="ctr">
              <a:lnSpc>
                <a:spcPts val="1700"/>
              </a:lnSpc>
              <a:buNone/>
            </a:pPr>
            <a:r>
              <a:rPr lang="en-US" sz="1350" b="1" dirty="0">
                <a:solidFill>
                  <a:srgbClr val="DCD7E5"/>
                </a:solidFill>
                <a:latin typeface="Montserrat" pitchFamily="34" charset="0"/>
                <a:ea typeface="Montserrat" pitchFamily="34" charset="-122"/>
                <a:cs typeface="Montserrat" pitchFamily="34" charset="-120"/>
              </a:rPr>
              <a:t>Valor </a:t>
            </a:r>
            <a:r>
              <a:rPr lang="en-US" sz="1350" b="1" dirty="0" err="1">
                <a:solidFill>
                  <a:srgbClr val="DCD7E5"/>
                </a:solidFill>
                <a:latin typeface="Montserrat" pitchFamily="34" charset="0"/>
                <a:ea typeface="Montserrat" pitchFamily="34" charset="-122"/>
                <a:cs typeface="Montserrat" pitchFamily="34" charset="-120"/>
              </a:rPr>
              <a:t>Relativo</a:t>
            </a:r>
            <a:endParaRPr lang="en-US" sz="1350" dirty="0"/>
          </a:p>
        </p:txBody>
      </p:sp>
      <p:sp>
        <p:nvSpPr>
          <p:cNvPr id="54" name="Text 3">
            <a:extLst>
              <a:ext uri="{FF2B5EF4-FFF2-40B4-BE49-F238E27FC236}">
                <a16:creationId xmlns:a16="http://schemas.microsoft.com/office/drawing/2014/main" id="{448E6B4C-91AB-D13A-9051-175D8F22B381}"/>
              </a:ext>
            </a:extLst>
          </p:cNvPr>
          <p:cNvSpPr/>
          <p:nvPr/>
        </p:nvSpPr>
        <p:spPr>
          <a:xfrm>
            <a:off x="10866892" y="4267026"/>
            <a:ext cx="3128843" cy="779107"/>
          </a:xfrm>
          <a:prstGeom prst="rect">
            <a:avLst/>
          </a:prstGeom>
          <a:noFill/>
          <a:ln/>
        </p:spPr>
        <p:txBody>
          <a:bodyPr wrap="none" lIns="0" tIns="0" rIns="0" bIns="0" rtlCol="0" anchor="t"/>
          <a:lstStyle/>
          <a:p>
            <a:pPr lvl="0" algn="ctr"/>
            <a:r>
              <a:rPr lang="es-MX" sz="1400" b="0" i="0" dirty="0">
                <a:solidFill>
                  <a:schemeClr val="bg1"/>
                </a:solidFill>
              </a:rPr>
              <a:t>Cada miembro del equipo coloca </a:t>
            </a:r>
          </a:p>
          <a:p>
            <a:pPr lvl="0" algn="ctr"/>
            <a:r>
              <a:rPr lang="es-MX" sz="1400" b="0" i="0" dirty="0">
                <a:solidFill>
                  <a:schemeClr val="bg1"/>
                </a:solidFill>
              </a:rPr>
              <a:t>los ítems en un tablero por tamaño </a:t>
            </a:r>
          </a:p>
          <a:p>
            <a:pPr lvl="0" algn="ctr"/>
            <a:r>
              <a:rPr lang="es-MX" sz="1400" b="0" i="0" dirty="0">
                <a:solidFill>
                  <a:schemeClr val="bg1"/>
                </a:solidFill>
              </a:rPr>
              <a:t>relativo.</a:t>
            </a:r>
            <a:endParaRPr lang="es-AR" sz="1400" dirty="0">
              <a:solidFill>
                <a:schemeClr val="bg1"/>
              </a:solidFill>
            </a:endParaRPr>
          </a:p>
        </p:txBody>
      </p:sp>
      <p:sp>
        <p:nvSpPr>
          <p:cNvPr id="57" name="Text 18">
            <a:extLst>
              <a:ext uri="{FF2B5EF4-FFF2-40B4-BE49-F238E27FC236}">
                <a16:creationId xmlns:a16="http://schemas.microsoft.com/office/drawing/2014/main" id="{4A6E1D34-7130-0A61-E1FB-CB875086619E}"/>
              </a:ext>
            </a:extLst>
          </p:cNvPr>
          <p:cNvSpPr/>
          <p:nvPr/>
        </p:nvSpPr>
        <p:spPr>
          <a:xfrm>
            <a:off x="1066027" y="6463420"/>
            <a:ext cx="2265998" cy="220266"/>
          </a:xfrm>
          <a:prstGeom prst="rect">
            <a:avLst/>
          </a:prstGeom>
          <a:noFill/>
          <a:ln/>
        </p:spPr>
        <p:txBody>
          <a:bodyPr wrap="none" lIns="0" tIns="0" rIns="0" bIns="0" rtlCol="0" anchor="t"/>
          <a:lstStyle/>
          <a:p>
            <a:pPr marL="0" indent="0" algn="ctr">
              <a:lnSpc>
                <a:spcPts val="1700"/>
              </a:lnSpc>
              <a:buNone/>
            </a:pPr>
            <a:r>
              <a:rPr lang="en-US" sz="1350" b="1" dirty="0">
                <a:solidFill>
                  <a:srgbClr val="DCD7E5"/>
                </a:solidFill>
                <a:latin typeface="Montserrat" pitchFamily="34" charset="0"/>
                <a:ea typeface="Montserrat" pitchFamily="34" charset="-122"/>
                <a:cs typeface="Montserrat" pitchFamily="34" charset="-120"/>
              </a:rPr>
              <a:t>Técnica de la </a:t>
            </a:r>
            <a:r>
              <a:rPr lang="en-US" sz="1350" b="1" dirty="0" err="1">
                <a:solidFill>
                  <a:srgbClr val="DCD7E5"/>
                </a:solidFill>
                <a:latin typeface="Montserrat" pitchFamily="34" charset="0"/>
                <a:ea typeface="Montserrat" pitchFamily="34" charset="-122"/>
                <a:cs typeface="Montserrat" pitchFamily="34" charset="-120"/>
              </a:rPr>
              <a:t>Camiseta</a:t>
            </a:r>
            <a:endParaRPr lang="en-US" sz="1350" dirty="0"/>
          </a:p>
        </p:txBody>
      </p:sp>
      <p:sp>
        <p:nvSpPr>
          <p:cNvPr id="58" name="Text 3">
            <a:extLst>
              <a:ext uri="{FF2B5EF4-FFF2-40B4-BE49-F238E27FC236}">
                <a16:creationId xmlns:a16="http://schemas.microsoft.com/office/drawing/2014/main" id="{FD9E59E4-ADDF-87BB-7132-E54FC410781C}"/>
              </a:ext>
            </a:extLst>
          </p:cNvPr>
          <p:cNvSpPr/>
          <p:nvPr/>
        </p:nvSpPr>
        <p:spPr>
          <a:xfrm>
            <a:off x="634605" y="6768403"/>
            <a:ext cx="3128843" cy="779107"/>
          </a:xfrm>
          <a:prstGeom prst="rect">
            <a:avLst/>
          </a:prstGeom>
          <a:noFill/>
          <a:ln/>
        </p:spPr>
        <p:txBody>
          <a:bodyPr wrap="none" lIns="0" tIns="0" rIns="0" bIns="0" rtlCol="0" anchor="t"/>
          <a:lstStyle/>
          <a:p>
            <a:pPr lvl="0" algn="ctr"/>
            <a:r>
              <a:rPr lang="es-ES" sz="1400" dirty="0">
                <a:solidFill>
                  <a:schemeClr val="bg1"/>
                </a:solidFill>
              </a:rPr>
              <a:t>L</a:t>
            </a:r>
            <a:r>
              <a:rPr lang="es-MX" sz="1400" b="0" i="0" dirty="0">
                <a:solidFill>
                  <a:schemeClr val="bg1"/>
                </a:solidFill>
              </a:rPr>
              <a:t>os miembros del equipo deberán </a:t>
            </a:r>
          </a:p>
          <a:p>
            <a:pPr lvl="0" algn="ctr"/>
            <a:r>
              <a:rPr lang="es-MX" sz="1400" b="0" i="0" dirty="0">
                <a:solidFill>
                  <a:schemeClr val="bg1"/>
                </a:solidFill>
              </a:rPr>
              <a:t>vincular cada ítem analizado, </a:t>
            </a:r>
          </a:p>
          <a:p>
            <a:pPr lvl="0" algn="ctr"/>
            <a:r>
              <a:rPr lang="es-MX" sz="1400" b="0" i="0" dirty="0">
                <a:solidFill>
                  <a:schemeClr val="bg1"/>
                </a:solidFill>
              </a:rPr>
              <a:t>con el tamaño de la camiseta.</a:t>
            </a:r>
            <a:endParaRPr lang="es-AR" sz="1400" dirty="0">
              <a:solidFill>
                <a:schemeClr val="bg1"/>
              </a:solidFill>
            </a:endParaRPr>
          </a:p>
          <a:p>
            <a:pPr lvl="0" algn="ctr"/>
            <a:endParaRPr lang="es-AR" sz="1400" dirty="0">
              <a:solidFill>
                <a:schemeClr val="bg1"/>
              </a:solidFill>
            </a:endParaRPr>
          </a:p>
        </p:txBody>
      </p:sp>
      <p:sp>
        <p:nvSpPr>
          <p:cNvPr id="59" name="Text 18">
            <a:extLst>
              <a:ext uri="{FF2B5EF4-FFF2-40B4-BE49-F238E27FC236}">
                <a16:creationId xmlns:a16="http://schemas.microsoft.com/office/drawing/2014/main" id="{79A39B7A-CA82-00B8-13B3-5880BBD51D73}"/>
              </a:ext>
            </a:extLst>
          </p:cNvPr>
          <p:cNvSpPr/>
          <p:nvPr/>
        </p:nvSpPr>
        <p:spPr>
          <a:xfrm>
            <a:off x="4476748" y="6463420"/>
            <a:ext cx="2265998" cy="220266"/>
          </a:xfrm>
          <a:prstGeom prst="rect">
            <a:avLst/>
          </a:prstGeom>
          <a:noFill/>
          <a:ln/>
        </p:spPr>
        <p:txBody>
          <a:bodyPr wrap="none" lIns="0" tIns="0" rIns="0" bIns="0" rtlCol="0" anchor="t"/>
          <a:lstStyle/>
          <a:p>
            <a:pPr marL="0" indent="0" algn="ctr">
              <a:lnSpc>
                <a:spcPts val="1700"/>
              </a:lnSpc>
              <a:buNone/>
            </a:pPr>
            <a:r>
              <a:rPr lang="en-US" sz="1350" b="1" dirty="0" err="1">
                <a:solidFill>
                  <a:srgbClr val="DCD7E5"/>
                </a:solidFill>
                <a:latin typeface="Montserrat" pitchFamily="34" charset="0"/>
                <a:ea typeface="Montserrat" pitchFamily="34" charset="-122"/>
                <a:cs typeface="Montserrat" pitchFamily="34" charset="-120"/>
              </a:rPr>
              <a:t>Estimación</a:t>
            </a:r>
            <a:r>
              <a:rPr lang="en-US" sz="1350" b="1" dirty="0">
                <a:solidFill>
                  <a:srgbClr val="DCD7E5"/>
                </a:solidFill>
                <a:latin typeface="Montserrat" pitchFamily="34" charset="0"/>
                <a:ea typeface="Montserrat" pitchFamily="34" charset="-122"/>
                <a:cs typeface="Montserrat" pitchFamily="34" charset="-120"/>
              </a:rPr>
              <a:t> </a:t>
            </a:r>
            <a:r>
              <a:rPr lang="en-US" sz="1350" b="1" dirty="0" err="1">
                <a:solidFill>
                  <a:srgbClr val="DCD7E5"/>
                </a:solidFill>
                <a:latin typeface="Montserrat" pitchFamily="34" charset="0"/>
                <a:ea typeface="Montserrat" pitchFamily="34" charset="-122"/>
                <a:cs typeface="Montserrat" pitchFamily="34" charset="-120"/>
              </a:rPr>
              <a:t>por</a:t>
            </a:r>
            <a:r>
              <a:rPr lang="en-US" sz="1350" b="1" dirty="0">
                <a:solidFill>
                  <a:srgbClr val="DCD7E5"/>
                </a:solidFill>
                <a:latin typeface="Montserrat" pitchFamily="34" charset="0"/>
                <a:ea typeface="Montserrat" pitchFamily="34" charset="-122"/>
                <a:cs typeface="Montserrat" pitchFamily="34" charset="-120"/>
              </a:rPr>
              <a:t> Cestas</a:t>
            </a:r>
            <a:endParaRPr lang="en-US" sz="1350" dirty="0"/>
          </a:p>
        </p:txBody>
      </p:sp>
      <p:sp>
        <p:nvSpPr>
          <p:cNvPr id="60" name="Text 3">
            <a:extLst>
              <a:ext uri="{FF2B5EF4-FFF2-40B4-BE49-F238E27FC236}">
                <a16:creationId xmlns:a16="http://schemas.microsoft.com/office/drawing/2014/main" id="{422A82A5-7C40-27C4-3252-2CBD5BC8A8BC}"/>
              </a:ext>
            </a:extLst>
          </p:cNvPr>
          <p:cNvSpPr/>
          <p:nvPr/>
        </p:nvSpPr>
        <p:spPr>
          <a:xfrm>
            <a:off x="4045326" y="6768403"/>
            <a:ext cx="3128843" cy="779107"/>
          </a:xfrm>
          <a:prstGeom prst="rect">
            <a:avLst/>
          </a:prstGeom>
          <a:noFill/>
          <a:ln/>
        </p:spPr>
        <p:txBody>
          <a:bodyPr wrap="none" lIns="0" tIns="0" rIns="0" bIns="0" rtlCol="0" anchor="t"/>
          <a:lstStyle/>
          <a:p>
            <a:pPr lvl="0" algn="ctr"/>
            <a:r>
              <a:rPr lang="es-MX" sz="1400" b="0" i="0" dirty="0">
                <a:solidFill>
                  <a:schemeClr val="bg1"/>
                </a:solidFill>
              </a:rPr>
              <a:t>Las historias deben colocarse dentro </a:t>
            </a:r>
          </a:p>
          <a:p>
            <a:pPr lvl="0" algn="ctr"/>
            <a:r>
              <a:rPr lang="es-MX" sz="1400" b="0" i="0" dirty="0">
                <a:solidFill>
                  <a:schemeClr val="bg1"/>
                </a:solidFill>
              </a:rPr>
              <a:t>de las cestas que consideren que </a:t>
            </a:r>
          </a:p>
          <a:p>
            <a:pPr lvl="0" algn="ctr"/>
            <a:r>
              <a:rPr lang="es-MX" sz="1400" b="0" i="0" dirty="0">
                <a:solidFill>
                  <a:schemeClr val="bg1"/>
                </a:solidFill>
              </a:rPr>
              <a:t>representa su dificultad.</a:t>
            </a:r>
            <a:endParaRPr lang="es-AR" sz="1400" dirty="0">
              <a:solidFill>
                <a:schemeClr val="bg1"/>
              </a:solidFill>
            </a:endParaRPr>
          </a:p>
        </p:txBody>
      </p:sp>
      <p:sp>
        <p:nvSpPr>
          <p:cNvPr id="61" name="Text 18">
            <a:extLst>
              <a:ext uri="{FF2B5EF4-FFF2-40B4-BE49-F238E27FC236}">
                <a16:creationId xmlns:a16="http://schemas.microsoft.com/office/drawing/2014/main" id="{7ADCCBCF-B067-297E-A1D1-203E2746751E}"/>
              </a:ext>
            </a:extLst>
          </p:cNvPr>
          <p:cNvSpPr/>
          <p:nvPr/>
        </p:nvSpPr>
        <p:spPr>
          <a:xfrm>
            <a:off x="7887469" y="6463420"/>
            <a:ext cx="2265998" cy="220266"/>
          </a:xfrm>
          <a:prstGeom prst="rect">
            <a:avLst/>
          </a:prstGeom>
          <a:noFill/>
          <a:ln/>
        </p:spPr>
        <p:txBody>
          <a:bodyPr wrap="none" lIns="0" tIns="0" rIns="0" bIns="0" rtlCol="0" anchor="t"/>
          <a:lstStyle/>
          <a:p>
            <a:pPr marL="0" indent="0" algn="ctr">
              <a:lnSpc>
                <a:spcPts val="1700"/>
              </a:lnSpc>
              <a:buNone/>
            </a:pPr>
            <a:r>
              <a:rPr lang="en-US" sz="1350" b="1" dirty="0" err="1">
                <a:solidFill>
                  <a:srgbClr val="DCD7E5"/>
                </a:solidFill>
                <a:latin typeface="Montserrat" pitchFamily="34" charset="0"/>
                <a:ea typeface="Montserrat" pitchFamily="34" charset="-122"/>
                <a:cs typeface="Montserrat" pitchFamily="34" charset="-120"/>
              </a:rPr>
              <a:t>Votación</a:t>
            </a:r>
            <a:r>
              <a:rPr lang="en-US" sz="1350" b="1" dirty="0">
                <a:solidFill>
                  <a:srgbClr val="DCD7E5"/>
                </a:solidFill>
                <a:latin typeface="Montserrat" pitchFamily="34" charset="0"/>
                <a:ea typeface="Montserrat" pitchFamily="34" charset="-122"/>
                <a:cs typeface="Montserrat" pitchFamily="34" charset="-120"/>
              </a:rPr>
              <a:t> </a:t>
            </a:r>
            <a:r>
              <a:rPr lang="en-US" sz="1350" b="1" dirty="0" err="1">
                <a:solidFill>
                  <a:srgbClr val="DCD7E5"/>
                </a:solidFill>
                <a:latin typeface="Montserrat" pitchFamily="34" charset="0"/>
                <a:ea typeface="Montserrat" pitchFamily="34" charset="-122"/>
                <a:cs typeface="Montserrat" pitchFamily="34" charset="-120"/>
              </a:rPr>
              <a:t>por</a:t>
            </a:r>
            <a:r>
              <a:rPr lang="en-US" sz="1350" b="1" dirty="0">
                <a:solidFill>
                  <a:srgbClr val="DCD7E5"/>
                </a:solidFill>
                <a:latin typeface="Montserrat" pitchFamily="34" charset="0"/>
                <a:ea typeface="Montserrat" pitchFamily="34" charset="-122"/>
                <a:cs typeface="Montserrat" pitchFamily="34" charset="-120"/>
              </a:rPr>
              <a:t> Puntos</a:t>
            </a:r>
            <a:endParaRPr lang="en-US" sz="1350" dirty="0"/>
          </a:p>
        </p:txBody>
      </p:sp>
      <p:sp>
        <p:nvSpPr>
          <p:cNvPr id="62" name="Text 3">
            <a:extLst>
              <a:ext uri="{FF2B5EF4-FFF2-40B4-BE49-F238E27FC236}">
                <a16:creationId xmlns:a16="http://schemas.microsoft.com/office/drawing/2014/main" id="{B10F1DC9-DC46-D88E-FFFC-C0FF07E625CF}"/>
              </a:ext>
            </a:extLst>
          </p:cNvPr>
          <p:cNvSpPr/>
          <p:nvPr/>
        </p:nvSpPr>
        <p:spPr>
          <a:xfrm>
            <a:off x="7456047" y="6768403"/>
            <a:ext cx="3128843" cy="1300476"/>
          </a:xfrm>
          <a:prstGeom prst="rect">
            <a:avLst/>
          </a:prstGeom>
          <a:noFill/>
          <a:ln/>
        </p:spPr>
        <p:txBody>
          <a:bodyPr wrap="none" lIns="0" tIns="0" rIns="0" bIns="0" rtlCol="0" anchor="t"/>
          <a:lstStyle/>
          <a:p>
            <a:pPr lvl="0" algn="ctr"/>
            <a:r>
              <a:rPr lang="es-MX" sz="1400" b="0" i="0" dirty="0">
                <a:solidFill>
                  <a:schemeClr val="bg1"/>
                </a:solidFill>
              </a:rPr>
              <a:t>Cada miembro del equipo pondrá los </a:t>
            </a:r>
          </a:p>
          <a:p>
            <a:pPr lvl="0" algn="ctr"/>
            <a:r>
              <a:rPr lang="es-MX" sz="1400" b="0" i="0" dirty="0">
                <a:solidFill>
                  <a:schemeClr val="bg1"/>
                </a:solidFill>
              </a:rPr>
              <a:t>puntos en el ítem que considere más </a:t>
            </a:r>
          </a:p>
          <a:p>
            <a:pPr lvl="0" algn="ctr"/>
            <a:r>
              <a:rPr lang="es-MX" sz="1400" b="0" i="0" dirty="0">
                <a:solidFill>
                  <a:schemeClr val="bg1"/>
                </a:solidFill>
              </a:rPr>
              <a:t>complejo. El ítem que más puntos tenga, </a:t>
            </a:r>
          </a:p>
          <a:p>
            <a:pPr lvl="0" algn="ctr"/>
            <a:r>
              <a:rPr lang="es-MX" sz="1400" b="0" i="0" dirty="0">
                <a:solidFill>
                  <a:schemeClr val="bg1"/>
                </a:solidFill>
              </a:rPr>
              <a:t>será categorizado y eliminado de la lista, </a:t>
            </a:r>
          </a:p>
          <a:p>
            <a:pPr lvl="0" algn="ctr"/>
            <a:r>
              <a:rPr lang="es-MX" sz="1400" b="0" i="0" dirty="0">
                <a:solidFill>
                  <a:schemeClr val="bg1"/>
                </a:solidFill>
              </a:rPr>
              <a:t>para continuar con el proceso.</a:t>
            </a:r>
            <a:endParaRPr lang="es-AR" sz="1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5044619" cy="779366"/>
          </a:xfrm>
          <a:prstGeom prst="rect">
            <a:avLst/>
          </a:prstGeom>
          <a:noFill/>
          <a:ln/>
        </p:spPr>
        <p:txBody>
          <a:bodyPr wrap="none" lIns="0" tIns="0" rIns="0" bIns="0" rtlCol="0" anchor="t"/>
          <a:lstStyle/>
          <a:p>
            <a:pPr marL="0" indent="0">
              <a:lnSpc>
                <a:spcPts val="3000"/>
              </a:lnSpc>
              <a:buNone/>
            </a:pPr>
            <a:r>
              <a:rPr lang="en-US" sz="3200" dirty="0">
                <a:solidFill>
                  <a:srgbClr val="F2F0F4"/>
                </a:solidFill>
                <a:latin typeface="Montserrat" pitchFamily="34" charset="0"/>
              </a:rPr>
              <a:t>Sprint Backlog</a:t>
            </a:r>
            <a:endParaRPr lang="en-US" sz="3200" dirty="0"/>
          </a:p>
        </p:txBody>
      </p:sp>
      <p:sp>
        <p:nvSpPr>
          <p:cNvPr id="3" name="Text 1"/>
          <p:cNvSpPr/>
          <p:nvPr/>
        </p:nvSpPr>
        <p:spPr>
          <a:xfrm>
            <a:off x="975493" y="1559755"/>
            <a:ext cx="12926774" cy="4273735"/>
          </a:xfrm>
          <a:prstGeom prst="rect">
            <a:avLst/>
          </a:prstGeom>
          <a:noFill/>
          <a:ln/>
        </p:spPr>
        <p:txBody>
          <a:bodyPr wrap="none" lIns="0" tIns="0" rIns="0" bIns="0" rtlCol="0" anchor="t"/>
          <a:lstStyle/>
          <a:p>
            <a:pPr marL="342900" indent="-342900">
              <a:lnSpc>
                <a:spcPct val="150000"/>
              </a:lnSpc>
              <a:buFont typeface="Wingdings" panose="05000000000000000000" pitchFamily="2" charset="2"/>
              <a:buChar char="Ø"/>
            </a:pPr>
            <a:r>
              <a:rPr lang="es-ES" sz="2400" dirty="0">
                <a:solidFill>
                  <a:schemeClr val="bg1"/>
                </a:solidFill>
              </a:rPr>
              <a:t>Es el conjunto de ítems (Historias de usuario y técnicas) del </a:t>
            </a:r>
            <a:r>
              <a:rPr lang="es-ES" sz="2400" dirty="0" err="1">
                <a:solidFill>
                  <a:schemeClr val="bg1"/>
                </a:solidFill>
              </a:rPr>
              <a:t>Product</a:t>
            </a:r>
            <a:r>
              <a:rPr lang="es-ES" sz="2400" dirty="0">
                <a:solidFill>
                  <a:schemeClr val="bg1"/>
                </a:solidFill>
              </a:rPr>
              <a:t> Backlog que </a:t>
            </a:r>
          </a:p>
          <a:p>
            <a:pPr>
              <a:lnSpc>
                <a:spcPct val="150000"/>
              </a:lnSpc>
            </a:pPr>
            <a:r>
              <a:rPr lang="es-ES" sz="2400" dirty="0">
                <a:solidFill>
                  <a:schemeClr val="bg1"/>
                </a:solidFill>
              </a:rPr>
              <a:t>el equipo se compromete a realizar en el Sprint</a:t>
            </a:r>
          </a:p>
          <a:p>
            <a:pPr marL="342900" indent="-342900">
              <a:lnSpc>
                <a:spcPct val="150000"/>
              </a:lnSpc>
              <a:buFont typeface="Wingdings" panose="05000000000000000000" pitchFamily="2" charset="2"/>
              <a:buChar char="Ø"/>
            </a:pPr>
            <a:r>
              <a:rPr lang="es-ES" sz="2400" dirty="0">
                <a:solidFill>
                  <a:schemeClr val="bg1"/>
                </a:solidFill>
              </a:rPr>
              <a:t>Cada </a:t>
            </a:r>
            <a:r>
              <a:rPr lang="es-ES" sz="2400" dirty="0" err="1">
                <a:solidFill>
                  <a:schemeClr val="bg1"/>
                </a:solidFill>
              </a:rPr>
              <a:t>Item</a:t>
            </a:r>
            <a:r>
              <a:rPr lang="es-ES" sz="2400" dirty="0">
                <a:solidFill>
                  <a:schemeClr val="bg1"/>
                </a:solidFill>
              </a:rPr>
              <a:t> es dividido en un conjunto de tareas a ser seleccionadas por cada miembro </a:t>
            </a:r>
          </a:p>
          <a:p>
            <a:pPr>
              <a:lnSpc>
                <a:spcPct val="150000"/>
              </a:lnSpc>
            </a:pPr>
            <a:r>
              <a:rPr lang="es-ES" sz="2400" dirty="0">
                <a:solidFill>
                  <a:schemeClr val="bg1"/>
                </a:solidFill>
              </a:rPr>
              <a:t>del equipo (</a:t>
            </a:r>
            <a:r>
              <a:rPr lang="es-ES" sz="2400" dirty="0" err="1">
                <a:solidFill>
                  <a:schemeClr val="bg1"/>
                </a:solidFill>
              </a:rPr>
              <a:t>Commited</a:t>
            </a:r>
            <a:r>
              <a:rPr lang="es-ES" sz="2400" dirty="0">
                <a:solidFill>
                  <a:schemeClr val="bg1"/>
                </a:solidFill>
              </a:rPr>
              <a:t> Backlog).</a:t>
            </a:r>
          </a:p>
          <a:p>
            <a:pPr marL="342900" indent="-342900">
              <a:lnSpc>
                <a:spcPct val="150000"/>
              </a:lnSpc>
              <a:buFont typeface="Wingdings" panose="05000000000000000000" pitchFamily="2" charset="2"/>
              <a:buChar char="Ø"/>
            </a:pPr>
            <a:r>
              <a:rPr lang="es-ES" sz="2400" dirty="0">
                <a:solidFill>
                  <a:schemeClr val="bg1"/>
                </a:solidFill>
              </a:rPr>
              <a:t>El equipo es quién toma las decisiones de implementación</a:t>
            </a:r>
          </a:p>
          <a:p>
            <a:pPr marL="342900" indent="-342900">
              <a:lnSpc>
                <a:spcPct val="150000"/>
              </a:lnSpc>
              <a:buFont typeface="Wingdings" panose="05000000000000000000" pitchFamily="2" charset="2"/>
              <a:buChar char="Ø"/>
            </a:pPr>
            <a:r>
              <a:rPr lang="es-ES" sz="2400" dirty="0">
                <a:solidFill>
                  <a:schemeClr val="bg1"/>
                </a:solidFill>
              </a:rPr>
              <a:t>El avance del </a:t>
            </a:r>
            <a:r>
              <a:rPr lang="es-ES" sz="2400" dirty="0" err="1">
                <a:solidFill>
                  <a:schemeClr val="bg1"/>
                </a:solidFill>
              </a:rPr>
              <a:t>commited</a:t>
            </a:r>
            <a:r>
              <a:rPr lang="es-ES" sz="2400" dirty="0">
                <a:solidFill>
                  <a:schemeClr val="bg1"/>
                </a:solidFill>
              </a:rPr>
              <a:t> Backlog es </a:t>
            </a:r>
            <a:r>
              <a:rPr lang="es-ES" sz="2400" dirty="0" err="1">
                <a:solidFill>
                  <a:schemeClr val="bg1"/>
                </a:solidFill>
              </a:rPr>
              <a:t>trackeado</a:t>
            </a:r>
            <a:r>
              <a:rPr lang="es-ES" sz="2400" dirty="0">
                <a:solidFill>
                  <a:schemeClr val="bg1"/>
                </a:solidFill>
              </a:rPr>
              <a:t> en el </a:t>
            </a:r>
            <a:r>
              <a:rPr lang="es-ES" sz="2400" dirty="0" err="1">
                <a:solidFill>
                  <a:schemeClr val="bg1"/>
                </a:solidFill>
              </a:rPr>
              <a:t>Burn</a:t>
            </a:r>
            <a:r>
              <a:rPr lang="es-ES" sz="2400" dirty="0">
                <a:solidFill>
                  <a:schemeClr val="bg1"/>
                </a:solidFill>
              </a:rPr>
              <a:t> Down Chart (gráfico de avance)</a:t>
            </a:r>
            <a:endParaRPr lang="en-US" sz="2400" dirty="0">
              <a:solidFill>
                <a:schemeClr val="bg1"/>
              </a:solidFill>
            </a:endParaRPr>
          </a:p>
          <a:p>
            <a:pPr marL="347472" indent="-347472" rtl="0" eaLnBrk="1" latinLnBrk="0" hangingPunct="1">
              <a:lnSpc>
                <a:spcPct val="200000"/>
              </a:lnSpc>
              <a:spcBef>
                <a:spcPts val="0"/>
              </a:spcBef>
              <a:spcAft>
                <a:spcPts val="0"/>
              </a:spcAft>
              <a:buFont typeface="Wingdings" panose="05000000000000000000" pitchFamily="2" charset="2"/>
              <a:buChar char="Ø"/>
            </a:pPr>
            <a:endParaRPr lang="es-AR" sz="1600" dirty="0">
              <a:solidFill>
                <a:schemeClr val="bg1"/>
              </a:solidFill>
              <a:effectLst/>
            </a:endParaRPr>
          </a:p>
        </p:txBody>
      </p:sp>
    </p:spTree>
    <p:extLst>
      <p:ext uri="{BB962C8B-B14F-4D97-AF65-F5344CB8AC3E}">
        <p14:creationId xmlns:p14="http://schemas.microsoft.com/office/powerpoint/2010/main" val="196499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5044619" cy="779366"/>
          </a:xfrm>
          <a:prstGeom prst="rect">
            <a:avLst/>
          </a:prstGeom>
          <a:noFill/>
          <a:ln/>
        </p:spPr>
        <p:txBody>
          <a:bodyPr wrap="none" lIns="0" tIns="0" rIns="0" bIns="0" rtlCol="0" anchor="t"/>
          <a:lstStyle/>
          <a:p>
            <a:pPr marL="0" indent="0">
              <a:lnSpc>
                <a:spcPts val="3000"/>
              </a:lnSpc>
              <a:buNone/>
            </a:pPr>
            <a:r>
              <a:rPr lang="en-US" sz="3200" dirty="0">
                <a:solidFill>
                  <a:srgbClr val="F2F0F4"/>
                </a:solidFill>
                <a:latin typeface="Montserrat" pitchFamily="34" charset="0"/>
              </a:rPr>
              <a:t>Daily</a:t>
            </a:r>
            <a:endParaRPr lang="en-US" sz="3200" dirty="0"/>
          </a:p>
        </p:txBody>
      </p:sp>
      <p:sp>
        <p:nvSpPr>
          <p:cNvPr id="3" name="Text 1"/>
          <p:cNvSpPr/>
          <p:nvPr/>
        </p:nvSpPr>
        <p:spPr>
          <a:xfrm>
            <a:off x="975493" y="1559755"/>
            <a:ext cx="12351040" cy="4273735"/>
          </a:xfrm>
          <a:prstGeom prst="rect">
            <a:avLst/>
          </a:prstGeom>
          <a:noFill/>
          <a:ln/>
        </p:spPr>
        <p:txBody>
          <a:bodyPr wrap="none" lIns="0" tIns="0" rIns="0" bIns="0" rtlCol="0" anchor="t"/>
          <a:lstStyle/>
          <a:p>
            <a:pPr marL="342900" indent="-342900">
              <a:lnSpc>
                <a:spcPct val="150000"/>
              </a:lnSpc>
              <a:buFont typeface="Wingdings" panose="05000000000000000000" pitchFamily="2" charset="2"/>
              <a:buChar char="Ø"/>
            </a:pPr>
            <a:r>
              <a:rPr lang="es-ES" sz="2400" dirty="0">
                <a:solidFill>
                  <a:schemeClr val="bg1"/>
                </a:solidFill>
              </a:rPr>
              <a:t>Es una reunión interna del equipo</a:t>
            </a:r>
          </a:p>
          <a:p>
            <a:pPr marL="342900" indent="-342900">
              <a:lnSpc>
                <a:spcPct val="150000"/>
              </a:lnSpc>
              <a:buFont typeface="Wingdings" panose="05000000000000000000" pitchFamily="2" charset="2"/>
              <a:buChar char="Ø"/>
            </a:pPr>
            <a:r>
              <a:rPr lang="es-ES" sz="2400" dirty="0">
                <a:solidFill>
                  <a:schemeClr val="bg1"/>
                </a:solidFill>
              </a:rPr>
              <a:t>Se utiliza para evaluar el progreso del Sprint</a:t>
            </a:r>
          </a:p>
          <a:p>
            <a:pPr marL="342900" indent="-342900">
              <a:lnSpc>
                <a:spcPct val="150000"/>
              </a:lnSpc>
              <a:buFont typeface="Wingdings" panose="05000000000000000000" pitchFamily="2" charset="2"/>
              <a:buChar char="Ø"/>
            </a:pPr>
            <a:r>
              <a:rPr lang="es-ES" sz="2400" dirty="0">
                <a:solidFill>
                  <a:schemeClr val="bg1"/>
                </a:solidFill>
              </a:rPr>
              <a:t>Se busca inspeccionar el trabajo avanzado y proyectar el trabajo a realizar a continuación</a:t>
            </a:r>
          </a:p>
          <a:p>
            <a:pPr marL="342900" indent="-342900">
              <a:lnSpc>
                <a:spcPct val="150000"/>
              </a:lnSpc>
              <a:buFont typeface="Wingdings" panose="05000000000000000000" pitchFamily="2" charset="2"/>
              <a:buChar char="Ø"/>
            </a:pPr>
            <a:r>
              <a:rPr lang="es-ES" sz="2400" dirty="0">
                <a:solidFill>
                  <a:schemeClr val="bg1"/>
                </a:solidFill>
              </a:rPr>
              <a:t>Se utiliza para mejorar la comunicación, eliminar bloqueantes, tomar decisiones, compartir  </a:t>
            </a:r>
          </a:p>
          <a:p>
            <a:pPr>
              <a:lnSpc>
                <a:spcPct val="150000"/>
              </a:lnSpc>
            </a:pPr>
            <a:r>
              <a:rPr lang="es-ES" sz="2400" dirty="0">
                <a:solidFill>
                  <a:schemeClr val="bg1"/>
                </a:solidFill>
              </a:rPr>
              <a:t>el conocimiento, </a:t>
            </a:r>
            <a:r>
              <a:rPr lang="es-ES" sz="2400" dirty="0" err="1">
                <a:solidFill>
                  <a:schemeClr val="bg1"/>
                </a:solidFill>
              </a:rPr>
              <a:t>etc</a:t>
            </a:r>
            <a:r>
              <a:rPr lang="en-US" sz="2400" dirty="0">
                <a:solidFill>
                  <a:schemeClr val="bg1"/>
                </a:solidFill>
              </a:rPr>
              <a:t>.</a:t>
            </a:r>
          </a:p>
          <a:p>
            <a:pPr marL="342900" indent="-342900">
              <a:lnSpc>
                <a:spcPct val="150000"/>
              </a:lnSpc>
              <a:buFont typeface="Wingdings" panose="05000000000000000000" pitchFamily="2" charset="2"/>
              <a:buChar char="Ø"/>
            </a:pPr>
            <a:r>
              <a:rPr lang="en-US" sz="2400" dirty="0">
                <a:solidFill>
                  <a:schemeClr val="bg1"/>
                </a:solidFill>
              </a:rPr>
              <a:t>Es </a:t>
            </a:r>
            <a:r>
              <a:rPr lang="en-US" sz="2400" dirty="0" err="1">
                <a:solidFill>
                  <a:schemeClr val="bg1"/>
                </a:solidFill>
              </a:rPr>
              <a:t>importante</a:t>
            </a:r>
            <a:r>
              <a:rPr lang="en-US" sz="2400" dirty="0">
                <a:solidFill>
                  <a:schemeClr val="bg1"/>
                </a:solidFill>
              </a:rPr>
              <a:t> </a:t>
            </a:r>
            <a:r>
              <a:rPr lang="en-US" sz="2400" dirty="0" err="1">
                <a:solidFill>
                  <a:schemeClr val="bg1"/>
                </a:solidFill>
              </a:rPr>
              <a:t>el</a:t>
            </a:r>
            <a:r>
              <a:rPr lang="en-US" sz="2400" dirty="0">
                <a:solidFill>
                  <a:schemeClr val="bg1"/>
                </a:solidFill>
              </a:rPr>
              <a:t> </a:t>
            </a:r>
            <a:r>
              <a:rPr lang="en-US" sz="2400" dirty="0" err="1">
                <a:solidFill>
                  <a:schemeClr val="bg1"/>
                </a:solidFill>
              </a:rPr>
              <a:t>uso</a:t>
            </a:r>
            <a:r>
              <a:rPr lang="en-US" sz="2400" dirty="0">
                <a:solidFill>
                  <a:schemeClr val="bg1"/>
                </a:solidFill>
              </a:rPr>
              <a:t> de </a:t>
            </a:r>
            <a:r>
              <a:rPr lang="en-US" sz="2400" dirty="0" err="1">
                <a:solidFill>
                  <a:schemeClr val="bg1"/>
                </a:solidFill>
              </a:rPr>
              <a:t>tableros</a:t>
            </a:r>
            <a:r>
              <a:rPr lang="en-US" sz="2400" dirty="0">
                <a:solidFill>
                  <a:schemeClr val="bg1"/>
                </a:solidFill>
              </a:rPr>
              <a:t> e </a:t>
            </a:r>
            <a:r>
              <a:rPr lang="en-US" sz="2400" dirty="0" err="1">
                <a:solidFill>
                  <a:schemeClr val="bg1"/>
                </a:solidFill>
              </a:rPr>
              <a:t>indicadores</a:t>
            </a:r>
            <a:r>
              <a:rPr lang="en-US" sz="2400" dirty="0">
                <a:solidFill>
                  <a:schemeClr val="bg1"/>
                </a:solidFill>
              </a:rPr>
              <a:t> que </a:t>
            </a:r>
            <a:r>
              <a:rPr lang="en-US" sz="2400" dirty="0" err="1">
                <a:solidFill>
                  <a:schemeClr val="bg1"/>
                </a:solidFill>
              </a:rPr>
              <a:t>ayuden</a:t>
            </a:r>
            <a:r>
              <a:rPr lang="en-US" sz="2400" dirty="0">
                <a:solidFill>
                  <a:schemeClr val="bg1"/>
                </a:solidFill>
              </a:rPr>
              <a:t> a </a:t>
            </a:r>
            <a:r>
              <a:rPr lang="en-US" sz="2400" dirty="0" err="1">
                <a:solidFill>
                  <a:schemeClr val="bg1"/>
                </a:solidFill>
              </a:rPr>
              <a:t>conocer</a:t>
            </a:r>
            <a:r>
              <a:rPr lang="en-US" sz="2400" dirty="0">
                <a:solidFill>
                  <a:schemeClr val="bg1"/>
                </a:solidFill>
              </a:rPr>
              <a:t> </a:t>
            </a:r>
            <a:r>
              <a:rPr lang="en-US" sz="2400" dirty="0" err="1">
                <a:solidFill>
                  <a:schemeClr val="bg1"/>
                </a:solidFill>
              </a:rPr>
              <a:t>el</a:t>
            </a:r>
            <a:r>
              <a:rPr lang="en-US" sz="2400" dirty="0">
                <a:solidFill>
                  <a:schemeClr val="bg1"/>
                </a:solidFill>
              </a:rPr>
              <a:t> </a:t>
            </a:r>
            <a:r>
              <a:rPr lang="en-US" sz="2400" dirty="0" err="1">
                <a:solidFill>
                  <a:schemeClr val="bg1"/>
                </a:solidFill>
              </a:rPr>
              <a:t>estado</a:t>
            </a:r>
            <a:r>
              <a:rPr lang="en-US" sz="2400" dirty="0">
                <a:solidFill>
                  <a:schemeClr val="bg1"/>
                </a:solidFill>
              </a:rPr>
              <a:t> del </a:t>
            </a:r>
            <a:r>
              <a:rPr lang="en-US" sz="2400" dirty="0" err="1">
                <a:solidFill>
                  <a:schemeClr val="bg1"/>
                </a:solidFill>
              </a:rPr>
              <a:t>avance</a:t>
            </a:r>
            <a:r>
              <a:rPr lang="en-US" sz="2400" dirty="0">
                <a:solidFill>
                  <a:schemeClr val="bg1"/>
                </a:solidFill>
              </a:rPr>
              <a:t>.</a:t>
            </a:r>
            <a:endParaRPr lang="es-ES" sz="2400" dirty="0">
              <a:solidFill>
                <a:schemeClr val="bg1"/>
              </a:solidFill>
            </a:endParaRPr>
          </a:p>
          <a:p>
            <a:pPr marL="347472" indent="-347472" rtl="0" eaLnBrk="1" latinLnBrk="0" hangingPunct="1">
              <a:lnSpc>
                <a:spcPct val="200000"/>
              </a:lnSpc>
              <a:spcBef>
                <a:spcPts val="0"/>
              </a:spcBef>
              <a:spcAft>
                <a:spcPts val="0"/>
              </a:spcAft>
              <a:buFont typeface="Wingdings" panose="05000000000000000000" pitchFamily="2" charset="2"/>
              <a:buChar char="Ø"/>
            </a:pPr>
            <a:endParaRPr lang="es-AR" sz="1600" dirty="0">
              <a:solidFill>
                <a:schemeClr val="bg1"/>
              </a:solidFill>
              <a:effectLst/>
            </a:endParaRPr>
          </a:p>
        </p:txBody>
      </p:sp>
    </p:spTree>
    <p:extLst>
      <p:ext uri="{BB962C8B-B14F-4D97-AF65-F5344CB8AC3E}">
        <p14:creationId xmlns:p14="http://schemas.microsoft.com/office/powerpoint/2010/main" val="77218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529369" y="1065728"/>
            <a:ext cx="5841563" cy="708779"/>
          </a:xfrm>
          <a:prstGeom prst="rect">
            <a:avLst/>
          </a:prstGeom>
          <a:noFill/>
          <a:ln/>
        </p:spPr>
        <p:txBody>
          <a:bodyPr wrap="none" lIns="0" tIns="0" rIns="0" bIns="0" rtlCol="0" anchor="t"/>
          <a:lstStyle/>
          <a:p>
            <a:pPr marL="0" indent="0">
              <a:lnSpc>
                <a:spcPts val="5550"/>
              </a:lnSpc>
              <a:buNone/>
            </a:pPr>
            <a:r>
              <a:rPr lang="en-US" sz="4450" dirty="0" err="1">
                <a:solidFill>
                  <a:srgbClr val="F2F0F4"/>
                </a:solidFill>
                <a:latin typeface="Montserrat" pitchFamily="34" charset="0"/>
                <a:ea typeface="Montserrat" pitchFamily="34" charset="-122"/>
                <a:cs typeface="Montserrat" pitchFamily="34" charset="-120"/>
              </a:rPr>
              <a:t>Consideraciones</a:t>
            </a:r>
            <a:r>
              <a:rPr lang="en-US" sz="4450" dirty="0">
                <a:solidFill>
                  <a:srgbClr val="F2F0F4"/>
                </a:solidFill>
                <a:latin typeface="Montserrat" pitchFamily="34" charset="0"/>
                <a:ea typeface="Montserrat" pitchFamily="34" charset="-122"/>
                <a:cs typeface="Montserrat" pitchFamily="34" charset="-120"/>
              </a:rPr>
              <a:t> de la Daily</a:t>
            </a:r>
            <a:endParaRPr lang="en-US" sz="4450" dirty="0"/>
          </a:p>
        </p:txBody>
      </p:sp>
      <p:sp>
        <p:nvSpPr>
          <p:cNvPr id="5" name="Shape 2"/>
          <p:cNvSpPr/>
          <p:nvPr/>
        </p:nvSpPr>
        <p:spPr>
          <a:xfrm>
            <a:off x="3521749" y="2732723"/>
            <a:ext cx="7556421" cy="3705225"/>
          </a:xfrm>
          <a:prstGeom prst="roundRect">
            <a:avLst>
              <a:gd name="adj" fmla="val 2571"/>
            </a:avLst>
          </a:prstGeom>
          <a:noFill/>
          <a:ln w="7620">
            <a:solidFill>
              <a:srgbClr val="FFFFFF">
                <a:alpha val="24000"/>
              </a:srgbClr>
            </a:solidFill>
            <a:prstDash val="solid"/>
          </a:ln>
        </p:spPr>
        <p:txBody>
          <a:bodyPr/>
          <a:lstStyle/>
          <a:p>
            <a:endParaRPr lang="es-AR"/>
          </a:p>
        </p:txBody>
      </p:sp>
      <p:sp>
        <p:nvSpPr>
          <p:cNvPr id="6" name="Shape 3"/>
          <p:cNvSpPr/>
          <p:nvPr/>
        </p:nvSpPr>
        <p:spPr>
          <a:xfrm>
            <a:off x="3529369" y="2740343"/>
            <a:ext cx="7541181" cy="1013222"/>
          </a:xfrm>
          <a:prstGeom prst="rect">
            <a:avLst/>
          </a:prstGeom>
          <a:solidFill>
            <a:srgbClr val="FFFFFF">
              <a:alpha val="4000"/>
            </a:srgbClr>
          </a:solidFill>
          <a:ln/>
        </p:spPr>
        <p:txBody>
          <a:bodyPr/>
          <a:lstStyle/>
          <a:p>
            <a:endParaRPr lang="es-AR"/>
          </a:p>
        </p:txBody>
      </p:sp>
      <p:sp>
        <p:nvSpPr>
          <p:cNvPr id="7" name="Text 4"/>
          <p:cNvSpPr/>
          <p:nvPr/>
        </p:nvSpPr>
        <p:spPr>
          <a:xfrm>
            <a:off x="3756183" y="2884051"/>
            <a:ext cx="3313152" cy="362903"/>
          </a:xfrm>
          <a:prstGeom prst="rect">
            <a:avLst/>
          </a:prstGeom>
          <a:noFill/>
          <a:ln/>
        </p:spPr>
        <p:txBody>
          <a:bodyPr wrap="none" lIns="0" tIns="0" rIns="0" bIns="0" rtlCol="0" anchor="t"/>
          <a:lstStyle/>
          <a:p>
            <a:pPr lvl="0"/>
            <a:r>
              <a:rPr lang="es-MX" sz="1750" dirty="0">
                <a:solidFill>
                  <a:srgbClr val="DCD7E5"/>
                </a:solidFill>
                <a:latin typeface="Heebo Light" pitchFamily="34" charset="0"/>
                <a:cs typeface="Heebo Light" pitchFamily="34" charset="-120"/>
              </a:rPr>
              <a:t>Es una reunión diaria que no </a:t>
            </a:r>
          </a:p>
          <a:p>
            <a:pPr lvl="0"/>
            <a:r>
              <a:rPr lang="es-MX" sz="1750" dirty="0">
                <a:solidFill>
                  <a:srgbClr val="DCD7E5"/>
                </a:solidFill>
                <a:latin typeface="Heebo Light" pitchFamily="34" charset="0"/>
                <a:cs typeface="Heebo Light" pitchFamily="34" charset="-120"/>
              </a:rPr>
              <a:t>puede durar más de 15 minutos.</a:t>
            </a:r>
            <a:endParaRPr lang="es-ES" sz="1750" dirty="0">
              <a:solidFill>
                <a:srgbClr val="DCD7E5"/>
              </a:solidFill>
              <a:latin typeface="Heebo Light" pitchFamily="34" charset="0"/>
              <a:cs typeface="Heebo Light" pitchFamily="34" charset="-120"/>
            </a:endParaRPr>
          </a:p>
        </p:txBody>
      </p:sp>
      <p:sp>
        <p:nvSpPr>
          <p:cNvPr id="8" name="Text 5"/>
          <p:cNvSpPr/>
          <p:nvPr/>
        </p:nvSpPr>
        <p:spPr>
          <a:xfrm>
            <a:off x="7530583" y="2884051"/>
            <a:ext cx="3313152" cy="725805"/>
          </a:xfrm>
          <a:prstGeom prst="rect">
            <a:avLst/>
          </a:prstGeom>
          <a:noFill/>
          <a:ln/>
        </p:spPr>
        <p:txBody>
          <a:bodyPr wrap="square" lIns="0" tIns="0" rIns="0" bIns="0" rtlCol="0" anchor="t"/>
          <a:lstStyle/>
          <a:p>
            <a:r>
              <a:rPr lang="es-MX" sz="1750" dirty="0">
                <a:solidFill>
                  <a:srgbClr val="DCD7E5"/>
                </a:solidFill>
                <a:latin typeface="Heebo Light" pitchFamily="34" charset="0"/>
                <a:cs typeface="Heebo Light" pitchFamily="34" charset="-120"/>
              </a:rPr>
              <a:t>Se debe realizar siempre en el mismo lugar y a la misma hora.</a:t>
            </a:r>
          </a:p>
        </p:txBody>
      </p:sp>
      <p:sp>
        <p:nvSpPr>
          <p:cNvPr id="9" name="Shape 6"/>
          <p:cNvSpPr/>
          <p:nvPr/>
        </p:nvSpPr>
        <p:spPr>
          <a:xfrm>
            <a:off x="3529369" y="3753564"/>
            <a:ext cx="7541181" cy="650319"/>
          </a:xfrm>
          <a:prstGeom prst="rect">
            <a:avLst/>
          </a:prstGeom>
          <a:solidFill>
            <a:srgbClr val="000000">
              <a:alpha val="4000"/>
            </a:srgbClr>
          </a:solidFill>
          <a:ln/>
        </p:spPr>
        <p:txBody>
          <a:bodyPr/>
          <a:lstStyle/>
          <a:p>
            <a:endParaRPr lang="es-AR"/>
          </a:p>
        </p:txBody>
      </p:sp>
      <p:sp>
        <p:nvSpPr>
          <p:cNvPr id="10" name="Text 7"/>
          <p:cNvSpPr/>
          <p:nvPr/>
        </p:nvSpPr>
        <p:spPr>
          <a:xfrm>
            <a:off x="3756183" y="4117405"/>
            <a:ext cx="3313152" cy="362903"/>
          </a:xfrm>
          <a:prstGeom prst="rect">
            <a:avLst/>
          </a:prstGeom>
          <a:noFill/>
          <a:ln/>
        </p:spPr>
        <p:txBody>
          <a:bodyPr wrap="none" lIns="0" tIns="0" rIns="0" bIns="0" rtlCol="0" anchor="t"/>
          <a:lstStyle/>
          <a:p>
            <a:pPr lvl="0"/>
            <a:r>
              <a:rPr lang="es-MX" sz="1750" dirty="0">
                <a:solidFill>
                  <a:srgbClr val="DCD7E5"/>
                </a:solidFill>
                <a:latin typeface="Heebo Light" pitchFamily="34" charset="0"/>
                <a:cs typeface="Heebo Light" pitchFamily="34" charset="-120"/>
              </a:rPr>
              <a:t>Debe estar moderada por el </a:t>
            </a:r>
          </a:p>
          <a:p>
            <a:pPr lvl="0"/>
            <a:r>
              <a:rPr lang="es-MX" sz="1750" dirty="0">
                <a:solidFill>
                  <a:srgbClr val="DCD7E5"/>
                </a:solidFill>
                <a:latin typeface="Heebo Light" pitchFamily="34" charset="0"/>
                <a:cs typeface="Heebo Light" pitchFamily="34" charset="-120"/>
              </a:rPr>
              <a:t>Scrum Master</a:t>
            </a:r>
            <a:r>
              <a:rPr lang="es-MX" sz="1600" b="0" i="0" dirty="0">
                <a:solidFill>
                  <a:schemeClr val="bg1"/>
                </a:solidFill>
              </a:rPr>
              <a:t>.</a:t>
            </a:r>
          </a:p>
        </p:txBody>
      </p:sp>
      <p:sp>
        <p:nvSpPr>
          <p:cNvPr id="11" name="Text 8"/>
          <p:cNvSpPr/>
          <p:nvPr/>
        </p:nvSpPr>
        <p:spPr>
          <a:xfrm>
            <a:off x="7530583" y="4117405"/>
            <a:ext cx="3313152" cy="362903"/>
          </a:xfrm>
          <a:prstGeom prst="rect">
            <a:avLst/>
          </a:prstGeom>
          <a:noFill/>
          <a:ln/>
        </p:spPr>
        <p:txBody>
          <a:bodyPr wrap="none" lIns="0" tIns="0" rIns="0" bIns="0" rtlCol="0" anchor="t"/>
          <a:lstStyle/>
          <a:p>
            <a:pPr lvl="0"/>
            <a:r>
              <a:rPr lang="es-MX" sz="1750" dirty="0">
                <a:solidFill>
                  <a:srgbClr val="DCD7E5"/>
                </a:solidFill>
                <a:latin typeface="Heebo Light" pitchFamily="34" charset="0"/>
                <a:cs typeface="Heebo Light" pitchFamily="34" charset="-120"/>
              </a:rPr>
              <a:t>Deben asistir todos los</a:t>
            </a:r>
          </a:p>
          <a:p>
            <a:pPr lvl="0"/>
            <a:r>
              <a:rPr lang="es-MX" sz="1750" dirty="0">
                <a:solidFill>
                  <a:srgbClr val="DCD7E5"/>
                </a:solidFill>
                <a:latin typeface="Heebo Light" pitchFamily="34" charset="0"/>
                <a:cs typeface="Heebo Light" pitchFamily="34" charset="-120"/>
              </a:rPr>
              <a:t> miembros del equipo.</a:t>
            </a:r>
          </a:p>
        </p:txBody>
      </p:sp>
      <p:sp>
        <p:nvSpPr>
          <p:cNvPr id="12" name="Shape 9"/>
          <p:cNvSpPr/>
          <p:nvPr/>
        </p:nvSpPr>
        <p:spPr>
          <a:xfrm>
            <a:off x="3529369" y="5035759"/>
            <a:ext cx="7541181" cy="1438116"/>
          </a:xfrm>
          <a:prstGeom prst="rect">
            <a:avLst/>
          </a:prstGeom>
          <a:solidFill>
            <a:srgbClr val="FFFFFF">
              <a:alpha val="4000"/>
            </a:srgbClr>
          </a:solidFill>
          <a:ln/>
        </p:spPr>
        <p:txBody>
          <a:bodyPr/>
          <a:lstStyle/>
          <a:p>
            <a:endParaRPr lang="es-AR"/>
          </a:p>
        </p:txBody>
      </p:sp>
      <p:sp>
        <p:nvSpPr>
          <p:cNvPr id="13" name="Text 10"/>
          <p:cNvSpPr/>
          <p:nvPr/>
        </p:nvSpPr>
        <p:spPr>
          <a:xfrm>
            <a:off x="3756183" y="5123329"/>
            <a:ext cx="3313152" cy="1294408"/>
          </a:xfrm>
          <a:prstGeom prst="rect">
            <a:avLst/>
          </a:prstGeom>
          <a:noFill/>
          <a:ln/>
        </p:spPr>
        <p:txBody>
          <a:bodyPr wrap="square" lIns="0" tIns="0" rIns="0" bIns="0" rtlCol="0" anchor="t"/>
          <a:lstStyle/>
          <a:p>
            <a:pPr lvl="0"/>
            <a:r>
              <a:rPr lang="es-MX" sz="1750" dirty="0">
                <a:solidFill>
                  <a:srgbClr val="DCD7E5"/>
                </a:solidFill>
                <a:latin typeface="Heebo Light" pitchFamily="34" charset="0"/>
                <a:cs typeface="Heebo Light" pitchFamily="34" charset="-120"/>
              </a:rPr>
              <a:t>Debe dar respuesta a las 3 preguntas: ¿qué hice ayer?, ¿qué voy a hacer hoy?, ¿he tenido algún tipo de problema?.</a:t>
            </a:r>
          </a:p>
        </p:txBody>
      </p:sp>
      <p:sp>
        <p:nvSpPr>
          <p:cNvPr id="14" name="Text 11"/>
          <p:cNvSpPr/>
          <p:nvPr/>
        </p:nvSpPr>
        <p:spPr>
          <a:xfrm>
            <a:off x="7530583" y="5123329"/>
            <a:ext cx="3313152" cy="725805"/>
          </a:xfrm>
          <a:prstGeom prst="rect">
            <a:avLst/>
          </a:prstGeom>
          <a:noFill/>
          <a:ln/>
        </p:spPr>
        <p:txBody>
          <a:bodyPr wrap="square" lIns="0" tIns="0" rIns="0" bIns="0" rtlCol="0" anchor="t"/>
          <a:lstStyle/>
          <a:p>
            <a:pPr lvl="0"/>
            <a:r>
              <a:rPr lang="es-MX" sz="1750" dirty="0">
                <a:solidFill>
                  <a:srgbClr val="DCD7E5"/>
                </a:solidFill>
                <a:latin typeface="Heebo Light" pitchFamily="34" charset="0"/>
                <a:cs typeface="Heebo Light" pitchFamily="34" charset="-120"/>
              </a:rPr>
              <a:t>Con esos datos actualizamos nuestro gráfico de avance.</a:t>
            </a:r>
          </a:p>
        </p:txBody>
      </p:sp>
      <p:sp>
        <p:nvSpPr>
          <p:cNvPr id="15" name="Shape 12"/>
          <p:cNvSpPr/>
          <p:nvPr/>
        </p:nvSpPr>
        <p:spPr>
          <a:xfrm>
            <a:off x="3544609" y="5496580"/>
            <a:ext cx="7541181" cy="1013222"/>
          </a:xfrm>
          <a:prstGeom prst="rect">
            <a:avLst/>
          </a:prstGeom>
          <a:solidFill>
            <a:srgbClr val="000000">
              <a:alpha val="4000"/>
            </a:srgbClr>
          </a:solidFill>
          <a:ln/>
        </p:spPr>
        <p:txBody>
          <a:bodyPr/>
          <a:lstStyle/>
          <a:p>
            <a:endParaRPr lang="es-AR"/>
          </a:p>
        </p:txBody>
      </p:sp>
    </p:spTree>
    <p:extLst>
      <p:ext uri="{BB962C8B-B14F-4D97-AF65-F5344CB8AC3E}">
        <p14:creationId xmlns:p14="http://schemas.microsoft.com/office/powerpoint/2010/main" val="257239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51742"/>
            <a:ext cx="7556421" cy="1956435"/>
          </a:xfrm>
          <a:prstGeom prst="rect">
            <a:avLst/>
          </a:prstGeom>
          <a:noFill/>
          <a:ln/>
        </p:spPr>
        <p:txBody>
          <a:bodyPr wrap="square" lIns="0" tIns="0" rIns="0" bIns="0" rtlCol="0" anchor="t"/>
          <a:lstStyle/>
          <a:p>
            <a:pPr marL="0" indent="0">
              <a:lnSpc>
                <a:spcPts val="7700"/>
              </a:lnSpc>
              <a:buNone/>
            </a:pPr>
            <a:r>
              <a:rPr lang="en-US" sz="6150" dirty="0">
                <a:solidFill>
                  <a:srgbClr val="F2F0F4"/>
                </a:solidFill>
                <a:latin typeface="Montserrat" pitchFamily="34" charset="0"/>
                <a:ea typeface="Montserrat" pitchFamily="34" charset="-122"/>
                <a:cs typeface="Montserrat" pitchFamily="34" charset="-120"/>
              </a:rPr>
              <a:t>Introducción a Scrum</a:t>
            </a:r>
            <a:endParaRPr lang="en-US" sz="6150" dirty="0"/>
          </a:p>
        </p:txBody>
      </p:sp>
      <p:sp>
        <p:nvSpPr>
          <p:cNvPr id="4" name="Text 1"/>
          <p:cNvSpPr/>
          <p:nvPr/>
        </p:nvSpPr>
        <p:spPr>
          <a:xfrm>
            <a:off x="6280190" y="3848338"/>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Scrum es una metodología ágil de gestión de proyectos que ha ganado popularidad en los últimos años, especialmente en el desarrollo de software. Se basa en la idea de dividir el trabajo en sprints, períodos cortos de tiempo que permiten una iteración rápida y flexible. Scrum es una herramienta poderosa para mejorar la productividad, la comunicación y la colaboración dentro de los equipos de trabajo.</a:t>
            </a:r>
            <a:endParaRPr lang="en-US" sz="1750" dirty="0"/>
          </a:p>
        </p:txBody>
      </p:sp>
      <p:sp>
        <p:nvSpPr>
          <p:cNvPr id="5" name="Shape 2"/>
          <p:cNvSpPr/>
          <p:nvPr/>
        </p:nvSpPr>
        <p:spPr>
          <a:xfrm>
            <a:off x="6280190" y="6297811"/>
            <a:ext cx="362903" cy="362903"/>
          </a:xfrm>
          <a:prstGeom prst="roundRect">
            <a:avLst>
              <a:gd name="adj" fmla="val 25194296"/>
            </a:avLst>
          </a:prstGeom>
          <a:noFill/>
          <a:ln w="7620">
            <a:solidFill>
              <a:srgbClr val="FFFFFF"/>
            </a:solidFill>
            <a:prstDash val="solid"/>
          </a:ln>
        </p:spPr>
        <p:txBody>
          <a:bodyPr/>
          <a:lstStyle/>
          <a:p>
            <a:endParaRPr lang="es-AR"/>
          </a:p>
        </p:txBody>
      </p:sp>
      <p:pic>
        <p:nvPicPr>
          <p:cNvPr id="6" name="Image 1" descr="preencoded.png"/>
          <p:cNvPicPr>
            <a:picLocks noChangeAspect="1"/>
          </p:cNvPicPr>
          <p:nvPr/>
        </p:nvPicPr>
        <p:blipFill>
          <a:blip r:embed="rId4"/>
          <a:stretch>
            <a:fillRect/>
          </a:stretch>
        </p:blipFill>
        <p:spPr>
          <a:xfrm>
            <a:off x="6287810" y="6305431"/>
            <a:ext cx="347663" cy="347663"/>
          </a:xfrm>
          <a:prstGeom prst="rect">
            <a:avLst/>
          </a:prstGeom>
        </p:spPr>
      </p:pic>
      <p:sp>
        <p:nvSpPr>
          <p:cNvPr id="7" name="Text 3"/>
          <p:cNvSpPr/>
          <p:nvPr/>
        </p:nvSpPr>
        <p:spPr>
          <a:xfrm>
            <a:off x="6756440" y="6280904"/>
            <a:ext cx="2126933" cy="396835"/>
          </a:xfrm>
          <a:prstGeom prst="rect">
            <a:avLst/>
          </a:prstGeom>
          <a:noFill/>
          <a:ln/>
        </p:spPr>
        <p:txBody>
          <a:bodyPr wrap="none" lIns="0" tIns="0" rIns="0" bIns="0" rtlCol="0" anchor="t"/>
          <a:lstStyle/>
          <a:p>
            <a:pPr marL="0" indent="0" algn="l">
              <a:lnSpc>
                <a:spcPts val="3100"/>
              </a:lnSpc>
              <a:buNone/>
            </a:pPr>
            <a:r>
              <a:rPr lang="en-US" sz="2200" b="1" dirty="0">
                <a:solidFill>
                  <a:srgbClr val="DCD7E5"/>
                </a:solidFill>
                <a:latin typeface="Heebo Bold" pitchFamily="34" charset="0"/>
                <a:ea typeface="Heebo Bold" pitchFamily="34" charset="-122"/>
                <a:cs typeface="Heebo Bold" pitchFamily="34" charset="-120"/>
              </a:rPr>
              <a:t>by Melina Tirado</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9438507" cy="779366"/>
          </a:xfrm>
          <a:prstGeom prst="rect">
            <a:avLst/>
          </a:prstGeom>
          <a:noFill/>
          <a:ln/>
        </p:spPr>
        <p:txBody>
          <a:bodyPr wrap="none" lIns="0" tIns="0" rIns="0" bIns="0" rtlCol="0" anchor="t"/>
          <a:lstStyle/>
          <a:p>
            <a:pPr marL="0" indent="0">
              <a:lnSpc>
                <a:spcPts val="3000"/>
              </a:lnSpc>
              <a:buNone/>
            </a:pPr>
            <a:r>
              <a:rPr lang="en-US" sz="3200" dirty="0" err="1">
                <a:solidFill>
                  <a:srgbClr val="F2F0F4"/>
                </a:solidFill>
                <a:latin typeface="Montserrat" pitchFamily="34" charset="0"/>
              </a:rPr>
              <a:t>Incremento</a:t>
            </a:r>
            <a:r>
              <a:rPr lang="en-US" sz="3200" dirty="0">
                <a:solidFill>
                  <a:srgbClr val="F2F0F4"/>
                </a:solidFill>
                <a:latin typeface="Montserrat" pitchFamily="34" charset="0"/>
              </a:rPr>
              <a:t> del </a:t>
            </a:r>
            <a:r>
              <a:rPr lang="en-US" sz="3200" dirty="0" err="1">
                <a:solidFill>
                  <a:srgbClr val="F2F0F4"/>
                </a:solidFill>
                <a:latin typeface="Montserrat" pitchFamily="34" charset="0"/>
              </a:rPr>
              <a:t>Producto</a:t>
            </a:r>
            <a:r>
              <a:rPr lang="en-US" sz="3200" dirty="0">
                <a:solidFill>
                  <a:srgbClr val="F2F0F4"/>
                </a:solidFill>
                <a:latin typeface="Montserrat" pitchFamily="34" charset="0"/>
              </a:rPr>
              <a:t> (MVP)</a:t>
            </a:r>
            <a:endParaRPr lang="en-US" sz="3200" dirty="0"/>
          </a:p>
        </p:txBody>
      </p:sp>
      <p:sp>
        <p:nvSpPr>
          <p:cNvPr id="3" name="Text 1"/>
          <p:cNvSpPr/>
          <p:nvPr/>
        </p:nvSpPr>
        <p:spPr>
          <a:xfrm>
            <a:off x="975493" y="1559755"/>
            <a:ext cx="12351040" cy="4273735"/>
          </a:xfrm>
          <a:prstGeom prst="rect">
            <a:avLst/>
          </a:prstGeom>
          <a:noFill/>
          <a:ln/>
        </p:spPr>
        <p:txBody>
          <a:bodyPr wrap="none" lIns="0" tIns="0" rIns="0" bIns="0" rtlCol="0" anchor="t"/>
          <a:lstStyle/>
          <a:p>
            <a:pPr marL="342900" indent="-342900">
              <a:lnSpc>
                <a:spcPct val="200000"/>
              </a:lnSpc>
              <a:buFont typeface="Wingdings" panose="05000000000000000000" pitchFamily="2" charset="2"/>
              <a:buChar char="Ø"/>
            </a:pPr>
            <a:r>
              <a:rPr lang="es-ES" sz="2400" dirty="0">
                <a:solidFill>
                  <a:schemeClr val="bg1"/>
                </a:solidFill>
              </a:rPr>
              <a:t>Es la suma de todos los elementos del </a:t>
            </a:r>
            <a:r>
              <a:rPr lang="es-ES" sz="2400" dirty="0" err="1">
                <a:solidFill>
                  <a:schemeClr val="bg1"/>
                </a:solidFill>
              </a:rPr>
              <a:t>Product</a:t>
            </a:r>
            <a:r>
              <a:rPr lang="es-ES" sz="2400" dirty="0">
                <a:solidFill>
                  <a:schemeClr val="bg1"/>
                </a:solidFill>
              </a:rPr>
              <a:t> Backlog completados durante un Sprint</a:t>
            </a:r>
          </a:p>
          <a:p>
            <a:pPr marL="342900" indent="-342900">
              <a:lnSpc>
                <a:spcPct val="200000"/>
              </a:lnSpc>
              <a:buFont typeface="Wingdings" panose="05000000000000000000" pitchFamily="2" charset="2"/>
              <a:buChar char="Ø"/>
            </a:pPr>
            <a:r>
              <a:rPr lang="es-ES" sz="2400" dirty="0">
                <a:solidFill>
                  <a:schemeClr val="bg1"/>
                </a:solidFill>
              </a:rPr>
              <a:t>El nuevo Incremento debe estar “Terminado”, lo cual significa que está en condiciones de ser utilizado.</a:t>
            </a:r>
          </a:p>
          <a:p>
            <a:pPr marL="342900" indent="-342900">
              <a:lnSpc>
                <a:spcPct val="200000"/>
              </a:lnSpc>
              <a:buFont typeface="Wingdings" panose="05000000000000000000" pitchFamily="2" charset="2"/>
              <a:buChar char="Ø"/>
            </a:pPr>
            <a:r>
              <a:rPr lang="es-ES" sz="2400" dirty="0">
                <a:solidFill>
                  <a:schemeClr val="bg1"/>
                </a:solidFill>
              </a:rPr>
              <a:t>El producto </a:t>
            </a:r>
            <a:r>
              <a:rPr lang="es-ES" sz="2400" dirty="0" err="1">
                <a:solidFill>
                  <a:schemeClr val="bg1"/>
                </a:solidFill>
              </a:rPr>
              <a:t>Owner</a:t>
            </a:r>
            <a:r>
              <a:rPr lang="es-ES" sz="2400" dirty="0">
                <a:solidFill>
                  <a:schemeClr val="bg1"/>
                </a:solidFill>
              </a:rPr>
              <a:t> puede decir si liberarlo o no.</a:t>
            </a:r>
            <a:endParaRPr lang="es-AR" sz="1600" dirty="0">
              <a:solidFill>
                <a:schemeClr val="bg1"/>
              </a:solidFill>
              <a:effectLst/>
            </a:endParaRPr>
          </a:p>
        </p:txBody>
      </p:sp>
    </p:spTree>
    <p:extLst>
      <p:ext uri="{BB962C8B-B14F-4D97-AF65-F5344CB8AC3E}">
        <p14:creationId xmlns:p14="http://schemas.microsoft.com/office/powerpoint/2010/main" val="985294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5044619" cy="779366"/>
          </a:xfrm>
          <a:prstGeom prst="rect">
            <a:avLst/>
          </a:prstGeom>
          <a:noFill/>
          <a:ln/>
        </p:spPr>
        <p:txBody>
          <a:bodyPr wrap="none" lIns="0" tIns="0" rIns="0" bIns="0" rtlCol="0" anchor="t"/>
          <a:lstStyle/>
          <a:p>
            <a:pPr marL="0" indent="0">
              <a:lnSpc>
                <a:spcPts val="3000"/>
              </a:lnSpc>
              <a:buNone/>
            </a:pPr>
            <a:r>
              <a:rPr lang="en-US" sz="3200" dirty="0">
                <a:solidFill>
                  <a:srgbClr val="F2F0F4"/>
                </a:solidFill>
                <a:latin typeface="Montserrat" pitchFamily="34" charset="0"/>
              </a:rPr>
              <a:t>Review</a:t>
            </a:r>
            <a:endParaRPr lang="en-US" sz="3200" dirty="0"/>
          </a:p>
        </p:txBody>
      </p:sp>
      <p:sp>
        <p:nvSpPr>
          <p:cNvPr id="3" name="Text 1"/>
          <p:cNvSpPr/>
          <p:nvPr/>
        </p:nvSpPr>
        <p:spPr>
          <a:xfrm>
            <a:off x="501360" y="1559755"/>
            <a:ext cx="12351040" cy="4273735"/>
          </a:xfrm>
          <a:prstGeom prst="rect">
            <a:avLst/>
          </a:prstGeom>
          <a:noFill/>
          <a:ln/>
        </p:spPr>
        <p:txBody>
          <a:bodyPr wrap="none" lIns="0" tIns="0" rIns="0" bIns="0" rtlCol="0" anchor="t"/>
          <a:lstStyle/>
          <a:p>
            <a:pPr marL="342900" indent="-342900">
              <a:lnSpc>
                <a:spcPct val="200000"/>
              </a:lnSpc>
              <a:buFont typeface="Wingdings" panose="05000000000000000000" pitchFamily="2" charset="2"/>
              <a:buChar char="Ø"/>
            </a:pPr>
            <a:r>
              <a:rPr lang="es-ES" sz="2400" dirty="0">
                <a:solidFill>
                  <a:schemeClr val="bg1"/>
                </a:solidFill>
              </a:rPr>
              <a:t>Es una reunión abierta donde además del equipo participan también los invitados que proponga el PO.</a:t>
            </a:r>
          </a:p>
          <a:p>
            <a:pPr marL="342900" indent="-342900">
              <a:lnSpc>
                <a:spcPct val="200000"/>
              </a:lnSpc>
              <a:buFont typeface="Wingdings" panose="05000000000000000000" pitchFamily="2" charset="2"/>
              <a:buChar char="Ø"/>
            </a:pPr>
            <a:r>
              <a:rPr lang="es-MX" sz="2400" dirty="0">
                <a:solidFill>
                  <a:schemeClr val="bg1"/>
                </a:solidFill>
              </a:rPr>
              <a:t>Recordar la visión del producto.</a:t>
            </a:r>
          </a:p>
          <a:p>
            <a:pPr marL="342900" indent="-342900">
              <a:lnSpc>
                <a:spcPct val="200000"/>
              </a:lnSpc>
              <a:buFont typeface="Wingdings" panose="05000000000000000000" pitchFamily="2" charset="2"/>
              <a:buChar char="Ø"/>
            </a:pPr>
            <a:r>
              <a:rPr lang="es-MX" sz="2400" dirty="0">
                <a:solidFill>
                  <a:schemeClr val="bg1"/>
                </a:solidFill>
              </a:rPr>
              <a:t>Exponer el Sprint </a:t>
            </a:r>
            <a:r>
              <a:rPr lang="es-MX" sz="2400" dirty="0" err="1">
                <a:solidFill>
                  <a:schemeClr val="bg1"/>
                </a:solidFill>
              </a:rPr>
              <a:t>Goal</a:t>
            </a:r>
            <a:r>
              <a:rPr lang="es-MX" sz="2400" dirty="0">
                <a:solidFill>
                  <a:schemeClr val="bg1"/>
                </a:solidFill>
              </a:rPr>
              <a:t>.</a:t>
            </a:r>
          </a:p>
          <a:p>
            <a:pPr marL="342900" indent="-342900">
              <a:lnSpc>
                <a:spcPct val="200000"/>
              </a:lnSpc>
              <a:buFont typeface="Wingdings" panose="05000000000000000000" pitchFamily="2" charset="2"/>
              <a:buChar char="Ø"/>
            </a:pPr>
            <a:r>
              <a:rPr lang="es-MX" sz="2400" dirty="0">
                <a:solidFill>
                  <a:schemeClr val="bg1"/>
                </a:solidFill>
              </a:rPr>
              <a:t>Mostrar el incremento del producto.</a:t>
            </a:r>
          </a:p>
          <a:p>
            <a:pPr marL="342900" indent="-342900">
              <a:lnSpc>
                <a:spcPct val="200000"/>
              </a:lnSpc>
              <a:buFont typeface="Wingdings" panose="05000000000000000000" pitchFamily="2" charset="2"/>
              <a:buChar char="Ø"/>
            </a:pPr>
            <a:r>
              <a:rPr lang="es-MX" sz="2400" dirty="0">
                <a:solidFill>
                  <a:schemeClr val="bg1"/>
                </a:solidFill>
              </a:rPr>
              <a:t>Recoger </a:t>
            </a:r>
            <a:r>
              <a:rPr lang="es-MX" sz="2400" dirty="0" err="1">
                <a:solidFill>
                  <a:schemeClr val="bg1"/>
                </a:solidFill>
              </a:rPr>
              <a:t>feedback</a:t>
            </a:r>
            <a:r>
              <a:rPr lang="es-MX" sz="2400" dirty="0">
                <a:solidFill>
                  <a:schemeClr val="bg1"/>
                </a:solidFill>
              </a:rPr>
              <a:t> de todos los invitados a la </a:t>
            </a:r>
            <a:r>
              <a:rPr lang="es-MX" sz="2400" dirty="0" err="1">
                <a:solidFill>
                  <a:schemeClr val="bg1"/>
                </a:solidFill>
              </a:rPr>
              <a:t>review</a:t>
            </a:r>
            <a:r>
              <a:rPr lang="es-MX" sz="2400" dirty="0">
                <a:solidFill>
                  <a:schemeClr val="bg1"/>
                </a:solidFill>
              </a:rPr>
              <a:t> (</a:t>
            </a:r>
            <a:r>
              <a:rPr lang="es-MX" sz="2400" dirty="0" err="1">
                <a:solidFill>
                  <a:schemeClr val="bg1"/>
                </a:solidFill>
              </a:rPr>
              <a:t>stakeholders</a:t>
            </a:r>
            <a:r>
              <a:rPr lang="es-MX" sz="2400" dirty="0">
                <a:solidFill>
                  <a:schemeClr val="bg1"/>
                </a:solidFill>
              </a:rPr>
              <a:t> y Scrum Team).</a:t>
            </a:r>
          </a:p>
          <a:p>
            <a:pPr marL="342900" indent="-342900">
              <a:lnSpc>
                <a:spcPct val="200000"/>
              </a:lnSpc>
              <a:buFont typeface="Wingdings" panose="05000000000000000000" pitchFamily="2" charset="2"/>
              <a:buChar char="Ø"/>
            </a:pPr>
            <a:r>
              <a:rPr lang="es-MX" sz="2400" dirty="0">
                <a:solidFill>
                  <a:schemeClr val="bg1"/>
                </a:solidFill>
              </a:rPr>
              <a:t>Revisión del </a:t>
            </a:r>
            <a:r>
              <a:rPr lang="es-MX" sz="2400" dirty="0" err="1">
                <a:solidFill>
                  <a:schemeClr val="bg1"/>
                </a:solidFill>
              </a:rPr>
              <a:t>product</a:t>
            </a:r>
            <a:r>
              <a:rPr lang="es-MX" sz="2400" dirty="0">
                <a:solidFill>
                  <a:schemeClr val="bg1"/>
                </a:solidFill>
              </a:rPr>
              <a:t> backlog entre todos y colaborar para determinar qué podría ser lo siguiente a desarrollar.</a:t>
            </a:r>
          </a:p>
          <a:p>
            <a:pPr marL="342900" indent="-342900">
              <a:lnSpc>
                <a:spcPct val="200000"/>
              </a:lnSpc>
              <a:buFont typeface="Wingdings" panose="05000000000000000000" pitchFamily="2" charset="2"/>
              <a:buChar char="Ø"/>
            </a:pPr>
            <a:r>
              <a:rPr lang="es-MX" sz="2400" dirty="0">
                <a:solidFill>
                  <a:schemeClr val="bg1"/>
                </a:solidFill>
              </a:rPr>
              <a:t>Revisión de cuál podría ser el valor en el siguiente incremento, según los cambios del mercado.</a:t>
            </a:r>
          </a:p>
          <a:p>
            <a:pPr marL="342900" indent="-342900">
              <a:lnSpc>
                <a:spcPct val="200000"/>
              </a:lnSpc>
              <a:buFont typeface="Wingdings" panose="05000000000000000000" pitchFamily="2" charset="2"/>
              <a:buChar char="Ø"/>
            </a:pPr>
            <a:r>
              <a:rPr lang="es-MX" sz="2400" dirty="0">
                <a:solidFill>
                  <a:schemeClr val="bg1"/>
                </a:solidFill>
              </a:rPr>
              <a:t>Revisión de los próximos pasos para la consecución de la </a:t>
            </a:r>
            <a:r>
              <a:rPr lang="es-MX" sz="2400" dirty="0" err="1">
                <a:solidFill>
                  <a:schemeClr val="bg1"/>
                </a:solidFill>
              </a:rPr>
              <a:t>release</a:t>
            </a:r>
            <a:r>
              <a:rPr lang="es-MX" sz="2400" dirty="0">
                <a:solidFill>
                  <a:schemeClr val="bg1"/>
                </a:solidFill>
              </a:rPr>
              <a:t> en curso.</a:t>
            </a:r>
            <a:endParaRPr lang="es-AR" sz="1600" dirty="0">
              <a:solidFill>
                <a:schemeClr val="bg1"/>
              </a:solidFill>
              <a:effectLst/>
            </a:endParaRPr>
          </a:p>
        </p:txBody>
      </p:sp>
    </p:spTree>
    <p:extLst>
      <p:ext uri="{BB962C8B-B14F-4D97-AF65-F5344CB8AC3E}">
        <p14:creationId xmlns:p14="http://schemas.microsoft.com/office/powerpoint/2010/main" val="425317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5044619" cy="779366"/>
          </a:xfrm>
          <a:prstGeom prst="rect">
            <a:avLst/>
          </a:prstGeom>
          <a:noFill/>
          <a:ln/>
        </p:spPr>
        <p:txBody>
          <a:bodyPr wrap="none" lIns="0" tIns="0" rIns="0" bIns="0" rtlCol="0" anchor="t"/>
          <a:lstStyle/>
          <a:p>
            <a:pPr marL="0" indent="0">
              <a:lnSpc>
                <a:spcPts val="3000"/>
              </a:lnSpc>
              <a:buNone/>
            </a:pPr>
            <a:r>
              <a:rPr lang="en-US" sz="3200" dirty="0" err="1">
                <a:solidFill>
                  <a:srgbClr val="F2F0F4"/>
                </a:solidFill>
                <a:latin typeface="Montserrat" pitchFamily="34" charset="0"/>
              </a:rPr>
              <a:t>Retrospectiva</a:t>
            </a:r>
            <a:endParaRPr lang="en-US" sz="3200" dirty="0"/>
          </a:p>
        </p:txBody>
      </p:sp>
      <p:sp>
        <p:nvSpPr>
          <p:cNvPr id="3" name="Text 1"/>
          <p:cNvSpPr/>
          <p:nvPr/>
        </p:nvSpPr>
        <p:spPr>
          <a:xfrm>
            <a:off x="501360" y="1559755"/>
            <a:ext cx="12351040" cy="4273735"/>
          </a:xfrm>
          <a:prstGeom prst="rect">
            <a:avLst/>
          </a:prstGeom>
          <a:noFill/>
          <a:ln/>
        </p:spPr>
        <p:txBody>
          <a:bodyPr wrap="none" lIns="0" tIns="0" rIns="0" bIns="0" rtlCol="0" anchor="t"/>
          <a:lstStyle/>
          <a:p>
            <a:pPr marL="342900" indent="-342900">
              <a:lnSpc>
                <a:spcPct val="200000"/>
              </a:lnSpc>
              <a:buFont typeface="Wingdings" panose="05000000000000000000" pitchFamily="2" charset="2"/>
              <a:buChar char="Ø"/>
            </a:pPr>
            <a:r>
              <a:rPr lang="es-ES" sz="2400" dirty="0">
                <a:solidFill>
                  <a:schemeClr val="bg1"/>
                </a:solidFill>
              </a:rPr>
              <a:t>Es la oportunidad para inspeccionarse a sí mismo y crear un plan de mejoras</a:t>
            </a:r>
          </a:p>
          <a:p>
            <a:pPr marL="342900" indent="-342900">
              <a:lnSpc>
                <a:spcPct val="200000"/>
              </a:lnSpc>
              <a:buFont typeface="Wingdings" panose="05000000000000000000" pitchFamily="2" charset="2"/>
              <a:buChar char="Ø"/>
            </a:pPr>
            <a:r>
              <a:rPr lang="es-ES" sz="2400" dirty="0">
                <a:solidFill>
                  <a:schemeClr val="bg1"/>
                </a:solidFill>
              </a:rPr>
              <a:t>Se analiza como resultó el último sprint en cuanto a las personas, relaciones, procesos y herramientas.</a:t>
            </a:r>
          </a:p>
          <a:p>
            <a:pPr marL="342900" indent="-342900">
              <a:lnSpc>
                <a:spcPct val="200000"/>
              </a:lnSpc>
              <a:buFont typeface="Wingdings" panose="05000000000000000000" pitchFamily="2" charset="2"/>
              <a:buChar char="Ø"/>
            </a:pPr>
            <a:r>
              <a:rPr lang="es-ES" sz="2400" dirty="0">
                <a:solidFill>
                  <a:schemeClr val="bg1"/>
                </a:solidFill>
              </a:rPr>
              <a:t>Identificar los puntos que salieron bien y las posibles mejoras</a:t>
            </a:r>
          </a:p>
          <a:p>
            <a:pPr marL="342900" indent="-342900">
              <a:lnSpc>
                <a:spcPct val="200000"/>
              </a:lnSpc>
              <a:buFont typeface="Wingdings" panose="05000000000000000000" pitchFamily="2" charset="2"/>
              <a:buChar char="Ø"/>
            </a:pPr>
            <a:r>
              <a:rPr lang="es-ES" sz="2400" dirty="0">
                <a:solidFill>
                  <a:schemeClr val="bg1"/>
                </a:solidFill>
              </a:rPr>
              <a:t>Existen numerosas técnicas para llevar a cabo estas reuniones, dinámicas y actividades.</a:t>
            </a:r>
          </a:p>
          <a:p>
            <a:pPr marL="342900" indent="-342900">
              <a:lnSpc>
                <a:spcPct val="200000"/>
              </a:lnSpc>
              <a:buFont typeface="Wingdings" panose="05000000000000000000" pitchFamily="2" charset="2"/>
              <a:buChar char="Ø"/>
            </a:pPr>
            <a:r>
              <a:rPr lang="es-ES" sz="2400" dirty="0">
                <a:solidFill>
                  <a:schemeClr val="bg1"/>
                </a:solidFill>
              </a:rPr>
              <a:t>Los ítems obtenidos de esta reunión se seleccionan para ser trabajados en el siguiente sprint.</a:t>
            </a:r>
            <a:endParaRPr lang="es-AR" sz="1600" dirty="0">
              <a:solidFill>
                <a:schemeClr val="bg1"/>
              </a:solidFill>
              <a:effectLst/>
            </a:endParaRPr>
          </a:p>
        </p:txBody>
      </p:sp>
    </p:spTree>
    <p:extLst>
      <p:ext uri="{BB962C8B-B14F-4D97-AF65-F5344CB8AC3E}">
        <p14:creationId xmlns:p14="http://schemas.microsoft.com/office/powerpoint/2010/main" val="227828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7389574" cy="779366"/>
          </a:xfrm>
          <a:prstGeom prst="rect">
            <a:avLst/>
          </a:prstGeom>
          <a:noFill/>
          <a:ln/>
        </p:spPr>
        <p:txBody>
          <a:bodyPr wrap="none" lIns="0" tIns="0" rIns="0" bIns="0" rtlCol="0" anchor="t"/>
          <a:lstStyle/>
          <a:p>
            <a:pPr marL="0" indent="0">
              <a:lnSpc>
                <a:spcPts val="3000"/>
              </a:lnSpc>
              <a:buNone/>
            </a:pPr>
            <a:r>
              <a:rPr lang="en-US" sz="3200" dirty="0" err="1">
                <a:solidFill>
                  <a:srgbClr val="F2F0F4"/>
                </a:solidFill>
                <a:latin typeface="Montserrat" pitchFamily="34" charset="0"/>
              </a:rPr>
              <a:t>Técnicas</a:t>
            </a:r>
            <a:r>
              <a:rPr lang="en-US" sz="3200" dirty="0">
                <a:solidFill>
                  <a:srgbClr val="F2F0F4"/>
                </a:solidFill>
                <a:latin typeface="Montserrat" pitchFamily="34" charset="0"/>
              </a:rPr>
              <a:t> para las </a:t>
            </a:r>
            <a:r>
              <a:rPr lang="en-US" sz="3200" dirty="0" err="1">
                <a:solidFill>
                  <a:srgbClr val="F2F0F4"/>
                </a:solidFill>
                <a:latin typeface="Montserrat" pitchFamily="34" charset="0"/>
              </a:rPr>
              <a:t>Retrospectivas</a:t>
            </a:r>
            <a:endParaRPr lang="en-US" sz="3200" dirty="0"/>
          </a:p>
        </p:txBody>
      </p:sp>
      <p:pic>
        <p:nvPicPr>
          <p:cNvPr id="9" name="Imagen 8">
            <a:extLst>
              <a:ext uri="{FF2B5EF4-FFF2-40B4-BE49-F238E27FC236}">
                <a16:creationId xmlns:a16="http://schemas.microsoft.com/office/drawing/2014/main" id="{73034E74-73AA-8A10-533F-4E7A658E426A}"/>
              </a:ext>
            </a:extLst>
          </p:cNvPr>
          <p:cNvPicPr>
            <a:picLocks noChangeAspect="1"/>
          </p:cNvPicPr>
          <p:nvPr/>
        </p:nvPicPr>
        <p:blipFill>
          <a:blip r:embed="rId3"/>
          <a:stretch>
            <a:fillRect/>
          </a:stretch>
        </p:blipFill>
        <p:spPr>
          <a:xfrm>
            <a:off x="9102479" y="4972079"/>
            <a:ext cx="4176874" cy="3131127"/>
          </a:xfrm>
          <a:prstGeom prst="rect">
            <a:avLst/>
          </a:prstGeom>
          <a:ln>
            <a:noFill/>
          </a:ln>
          <a:effectLst>
            <a:softEdge rad="112500"/>
          </a:effectLst>
        </p:spPr>
      </p:pic>
      <p:pic>
        <p:nvPicPr>
          <p:cNvPr id="8" name="Imagen 7">
            <a:extLst>
              <a:ext uri="{FF2B5EF4-FFF2-40B4-BE49-F238E27FC236}">
                <a16:creationId xmlns:a16="http://schemas.microsoft.com/office/drawing/2014/main" id="{F9B32B36-CFD5-6B96-5671-34CD10E780E7}"/>
              </a:ext>
            </a:extLst>
          </p:cNvPr>
          <p:cNvPicPr>
            <a:picLocks noChangeAspect="1"/>
          </p:cNvPicPr>
          <p:nvPr/>
        </p:nvPicPr>
        <p:blipFill>
          <a:blip r:embed="rId4"/>
          <a:stretch>
            <a:fillRect/>
          </a:stretch>
        </p:blipFill>
        <p:spPr>
          <a:xfrm>
            <a:off x="9102479" y="588300"/>
            <a:ext cx="4552428" cy="4085512"/>
          </a:xfrm>
          <a:prstGeom prst="rect">
            <a:avLst/>
          </a:prstGeom>
          <a:ln>
            <a:noFill/>
          </a:ln>
          <a:effectLst>
            <a:softEdge rad="112500"/>
          </a:effectLst>
        </p:spPr>
      </p:pic>
      <p:pic>
        <p:nvPicPr>
          <p:cNvPr id="11" name="Imagen 10">
            <a:extLst>
              <a:ext uri="{FF2B5EF4-FFF2-40B4-BE49-F238E27FC236}">
                <a16:creationId xmlns:a16="http://schemas.microsoft.com/office/drawing/2014/main" id="{9DA77C4B-271C-95E1-CD49-C4ADA2B248BE}"/>
              </a:ext>
            </a:extLst>
          </p:cNvPr>
          <p:cNvPicPr>
            <a:picLocks noChangeAspect="1"/>
          </p:cNvPicPr>
          <p:nvPr/>
        </p:nvPicPr>
        <p:blipFill>
          <a:blip r:embed="rId5"/>
          <a:stretch>
            <a:fillRect/>
          </a:stretch>
        </p:blipFill>
        <p:spPr>
          <a:xfrm>
            <a:off x="1157171" y="2304706"/>
            <a:ext cx="7389574" cy="4455479"/>
          </a:xfrm>
          <a:prstGeom prst="rect">
            <a:avLst/>
          </a:prstGeom>
          <a:ln>
            <a:noFill/>
          </a:ln>
          <a:effectLst>
            <a:softEdge rad="112500"/>
          </a:effectLst>
        </p:spPr>
      </p:pic>
    </p:spTree>
    <p:extLst>
      <p:ext uri="{BB962C8B-B14F-4D97-AF65-F5344CB8AC3E}">
        <p14:creationId xmlns:p14="http://schemas.microsoft.com/office/powerpoint/2010/main" val="407306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5493" y="924796"/>
            <a:ext cx="7389574" cy="779366"/>
          </a:xfrm>
          <a:prstGeom prst="rect">
            <a:avLst/>
          </a:prstGeom>
          <a:noFill/>
          <a:ln/>
        </p:spPr>
        <p:txBody>
          <a:bodyPr wrap="none" lIns="0" tIns="0" rIns="0" bIns="0" rtlCol="0" anchor="t"/>
          <a:lstStyle/>
          <a:p>
            <a:pPr marL="0" indent="0">
              <a:lnSpc>
                <a:spcPts val="3000"/>
              </a:lnSpc>
              <a:buNone/>
            </a:pPr>
            <a:r>
              <a:rPr lang="en-US" sz="3200" dirty="0" err="1">
                <a:solidFill>
                  <a:srgbClr val="F2F0F4"/>
                </a:solidFill>
                <a:latin typeface="Montserrat" pitchFamily="34" charset="0"/>
              </a:rPr>
              <a:t>Ciclo</a:t>
            </a:r>
            <a:r>
              <a:rPr lang="en-US" sz="3200" dirty="0">
                <a:solidFill>
                  <a:srgbClr val="F2F0F4"/>
                </a:solidFill>
                <a:latin typeface="Montserrat" pitchFamily="34" charset="0"/>
              </a:rPr>
              <a:t> de Vida</a:t>
            </a:r>
            <a:endParaRPr lang="en-US" sz="3200" dirty="0"/>
          </a:p>
        </p:txBody>
      </p:sp>
      <p:pic>
        <p:nvPicPr>
          <p:cNvPr id="4" name="Imagen 3">
            <a:extLst>
              <a:ext uri="{FF2B5EF4-FFF2-40B4-BE49-F238E27FC236}">
                <a16:creationId xmlns:a16="http://schemas.microsoft.com/office/drawing/2014/main" id="{B9B5BBAA-2EBB-5C7F-A208-6B78A538DFC9}"/>
              </a:ext>
            </a:extLst>
          </p:cNvPr>
          <p:cNvPicPr>
            <a:picLocks noChangeAspect="1"/>
          </p:cNvPicPr>
          <p:nvPr/>
        </p:nvPicPr>
        <p:blipFill>
          <a:blip r:embed="rId3"/>
          <a:stretch>
            <a:fillRect/>
          </a:stretch>
        </p:blipFill>
        <p:spPr>
          <a:xfrm>
            <a:off x="1219200" y="2151779"/>
            <a:ext cx="12192000" cy="5153025"/>
          </a:xfrm>
          <a:prstGeom prst="rect">
            <a:avLst/>
          </a:prstGeom>
        </p:spPr>
      </p:pic>
    </p:spTree>
    <p:extLst>
      <p:ext uri="{BB962C8B-B14F-4D97-AF65-F5344CB8AC3E}">
        <p14:creationId xmlns:p14="http://schemas.microsoft.com/office/powerpoint/2010/main" val="1761191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762601"/>
          </a:xfrm>
          <a:prstGeom prst="rect">
            <a:avLst/>
          </a:prstGeom>
        </p:spPr>
      </p:pic>
      <p:sp>
        <p:nvSpPr>
          <p:cNvPr id="3" name="Text 0"/>
          <p:cNvSpPr/>
          <p:nvPr/>
        </p:nvSpPr>
        <p:spPr>
          <a:xfrm>
            <a:off x="493514" y="2150388"/>
            <a:ext cx="6168866" cy="440650"/>
          </a:xfrm>
          <a:prstGeom prst="rect">
            <a:avLst/>
          </a:prstGeom>
          <a:noFill/>
          <a:ln/>
        </p:spPr>
        <p:txBody>
          <a:bodyPr wrap="none" lIns="0" tIns="0" rIns="0" bIns="0" rtlCol="0" anchor="t"/>
          <a:lstStyle/>
          <a:p>
            <a:pPr marL="0" indent="0">
              <a:lnSpc>
                <a:spcPts val="3450"/>
              </a:lnSpc>
              <a:buNone/>
            </a:pPr>
            <a:r>
              <a:rPr lang="en-US" sz="2750" dirty="0">
                <a:solidFill>
                  <a:srgbClr val="F2F0F4"/>
                </a:solidFill>
                <a:latin typeface="Montserrat" pitchFamily="34" charset="0"/>
                <a:ea typeface="Montserrat" pitchFamily="34" charset="-122"/>
                <a:cs typeface="Montserrat" pitchFamily="34" charset="-120"/>
              </a:rPr>
              <a:t>Procesos fundamentales de Scrum</a:t>
            </a:r>
            <a:endParaRPr lang="en-US" sz="2750" dirty="0"/>
          </a:p>
        </p:txBody>
      </p:sp>
      <p:sp>
        <p:nvSpPr>
          <p:cNvPr id="4" name="Text 1"/>
          <p:cNvSpPr/>
          <p:nvPr/>
        </p:nvSpPr>
        <p:spPr>
          <a:xfrm>
            <a:off x="493514" y="2802493"/>
            <a:ext cx="13643372" cy="225504"/>
          </a:xfrm>
          <a:prstGeom prst="rect">
            <a:avLst/>
          </a:prstGeom>
          <a:noFill/>
          <a:ln/>
        </p:spPr>
        <p:txBody>
          <a:bodyPr wrap="none" lIns="0" tIns="0" rIns="0" bIns="0" rtlCol="0" anchor="t"/>
          <a:lstStyle/>
          <a:p>
            <a:pPr marL="0" indent="0">
              <a:lnSpc>
                <a:spcPts val="1750"/>
              </a:lnSpc>
              <a:buNone/>
            </a:pPr>
            <a:r>
              <a:rPr lang="en-US" sz="1100" dirty="0">
                <a:solidFill>
                  <a:srgbClr val="DCD7E5"/>
                </a:solidFill>
                <a:latin typeface="Heebo Light" pitchFamily="34" charset="0"/>
                <a:ea typeface="Heebo Light" pitchFamily="34" charset="-122"/>
                <a:cs typeface="Heebo Light" pitchFamily="34" charset="-120"/>
              </a:rPr>
              <a:t>Scrum se basa en una serie de procesos fundamentales que garantizan un desarrollo efectivo y eficiente. Sus principales actividades son: </a:t>
            </a:r>
            <a:endParaRPr lang="en-US" sz="1100" dirty="0"/>
          </a:p>
        </p:txBody>
      </p:sp>
      <p:pic>
        <p:nvPicPr>
          <p:cNvPr id="5" name="Image 1" descr="preencoded.png"/>
          <p:cNvPicPr>
            <a:picLocks noChangeAspect="1"/>
          </p:cNvPicPr>
          <p:nvPr/>
        </p:nvPicPr>
        <p:blipFill>
          <a:blip r:embed="rId4"/>
          <a:stretch>
            <a:fillRect/>
          </a:stretch>
        </p:blipFill>
        <p:spPr>
          <a:xfrm>
            <a:off x="493514" y="3186589"/>
            <a:ext cx="3410783" cy="563999"/>
          </a:xfrm>
          <a:prstGeom prst="rect">
            <a:avLst/>
          </a:prstGeom>
        </p:spPr>
      </p:pic>
      <p:sp>
        <p:nvSpPr>
          <p:cNvPr id="6" name="Text 2"/>
          <p:cNvSpPr/>
          <p:nvPr/>
        </p:nvSpPr>
        <p:spPr>
          <a:xfrm>
            <a:off x="634484" y="3962043"/>
            <a:ext cx="1762601" cy="220266"/>
          </a:xfrm>
          <a:prstGeom prst="rect">
            <a:avLst/>
          </a:prstGeom>
          <a:noFill/>
          <a:ln/>
        </p:spPr>
        <p:txBody>
          <a:bodyPr wrap="none" lIns="0" tIns="0" rIns="0" bIns="0" rtlCol="0" anchor="t"/>
          <a:lstStyle/>
          <a:p>
            <a:pPr marL="0" indent="0" algn="l">
              <a:lnSpc>
                <a:spcPts val="1700"/>
              </a:lnSpc>
              <a:buNone/>
            </a:pPr>
            <a:r>
              <a:rPr lang="en-US" sz="1350" b="1" dirty="0">
                <a:solidFill>
                  <a:srgbClr val="DCD7E5"/>
                </a:solidFill>
                <a:latin typeface="Montserrat" pitchFamily="34" charset="0"/>
                <a:ea typeface="Montserrat" pitchFamily="34" charset="-122"/>
                <a:cs typeface="Montserrat" pitchFamily="34" charset="-120"/>
              </a:rPr>
              <a:t>Inicio</a:t>
            </a:r>
            <a:endParaRPr lang="en-US" sz="1350" dirty="0"/>
          </a:p>
        </p:txBody>
      </p:sp>
      <p:sp>
        <p:nvSpPr>
          <p:cNvPr id="7" name="Text 3"/>
          <p:cNvSpPr/>
          <p:nvPr/>
        </p:nvSpPr>
        <p:spPr>
          <a:xfrm>
            <a:off x="634484" y="4266843"/>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Crear la visión del proyecto</a:t>
            </a:r>
            <a:endParaRPr lang="en-US" sz="1100" dirty="0"/>
          </a:p>
        </p:txBody>
      </p:sp>
      <p:sp>
        <p:nvSpPr>
          <p:cNvPr id="8" name="Text 4"/>
          <p:cNvSpPr/>
          <p:nvPr/>
        </p:nvSpPr>
        <p:spPr>
          <a:xfrm>
            <a:off x="634484" y="4576882"/>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Identificar al Scrum Master y al equipo Scrum</a:t>
            </a:r>
            <a:endParaRPr lang="en-US" sz="1100" dirty="0"/>
          </a:p>
        </p:txBody>
      </p:sp>
      <p:sp>
        <p:nvSpPr>
          <p:cNvPr id="9" name="Text 5"/>
          <p:cNvSpPr/>
          <p:nvPr/>
        </p:nvSpPr>
        <p:spPr>
          <a:xfrm>
            <a:off x="634484" y="4886920"/>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Crear el Product Backlog inicial</a:t>
            </a:r>
            <a:endParaRPr lang="en-US" sz="1100" dirty="0"/>
          </a:p>
        </p:txBody>
      </p:sp>
      <p:sp>
        <p:nvSpPr>
          <p:cNvPr id="10" name="Text 6"/>
          <p:cNvSpPr/>
          <p:nvPr/>
        </p:nvSpPr>
        <p:spPr>
          <a:xfrm>
            <a:off x="634484" y="5196959"/>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Identificar a las partes interesadas</a:t>
            </a:r>
            <a:endParaRPr lang="en-US" sz="1100" dirty="0"/>
          </a:p>
        </p:txBody>
      </p:sp>
      <p:pic>
        <p:nvPicPr>
          <p:cNvPr id="11" name="Image 2" descr="preencoded.png"/>
          <p:cNvPicPr>
            <a:picLocks noChangeAspect="1"/>
          </p:cNvPicPr>
          <p:nvPr/>
        </p:nvPicPr>
        <p:blipFill>
          <a:blip r:embed="rId5"/>
          <a:stretch>
            <a:fillRect/>
          </a:stretch>
        </p:blipFill>
        <p:spPr>
          <a:xfrm>
            <a:off x="3904298" y="3186589"/>
            <a:ext cx="3410903" cy="563999"/>
          </a:xfrm>
          <a:prstGeom prst="rect">
            <a:avLst/>
          </a:prstGeom>
        </p:spPr>
      </p:pic>
      <p:sp>
        <p:nvSpPr>
          <p:cNvPr id="12" name="Text 7"/>
          <p:cNvSpPr/>
          <p:nvPr/>
        </p:nvSpPr>
        <p:spPr>
          <a:xfrm>
            <a:off x="4045268" y="3962043"/>
            <a:ext cx="2423279" cy="220266"/>
          </a:xfrm>
          <a:prstGeom prst="rect">
            <a:avLst/>
          </a:prstGeom>
          <a:noFill/>
          <a:ln/>
        </p:spPr>
        <p:txBody>
          <a:bodyPr wrap="none" lIns="0" tIns="0" rIns="0" bIns="0" rtlCol="0" anchor="t"/>
          <a:lstStyle/>
          <a:p>
            <a:pPr marL="0" indent="0" algn="l">
              <a:lnSpc>
                <a:spcPts val="1700"/>
              </a:lnSpc>
              <a:buNone/>
            </a:pPr>
            <a:r>
              <a:rPr lang="en-US" sz="1350" b="1" dirty="0">
                <a:solidFill>
                  <a:srgbClr val="DCD7E5"/>
                </a:solidFill>
                <a:latin typeface="Montserrat" pitchFamily="34" charset="0"/>
                <a:ea typeface="Montserrat" pitchFamily="34" charset="-122"/>
                <a:cs typeface="Montserrat" pitchFamily="34" charset="-120"/>
              </a:rPr>
              <a:t>Planificación y estimación</a:t>
            </a:r>
            <a:endParaRPr lang="en-US" sz="1350" dirty="0"/>
          </a:p>
        </p:txBody>
      </p:sp>
      <p:sp>
        <p:nvSpPr>
          <p:cNvPr id="13" name="Text 8"/>
          <p:cNvSpPr/>
          <p:nvPr/>
        </p:nvSpPr>
        <p:spPr>
          <a:xfrm>
            <a:off x="4045268" y="4266843"/>
            <a:ext cx="312896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Crear historias de usuario</a:t>
            </a:r>
            <a:endParaRPr lang="en-US" sz="1100" dirty="0"/>
          </a:p>
        </p:txBody>
      </p:sp>
      <p:sp>
        <p:nvSpPr>
          <p:cNvPr id="14" name="Text 9"/>
          <p:cNvSpPr/>
          <p:nvPr/>
        </p:nvSpPr>
        <p:spPr>
          <a:xfrm>
            <a:off x="4045268" y="4576882"/>
            <a:ext cx="312896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Priorizar el Product Backlog</a:t>
            </a:r>
            <a:endParaRPr lang="en-US" sz="1100" dirty="0"/>
          </a:p>
        </p:txBody>
      </p:sp>
      <p:sp>
        <p:nvSpPr>
          <p:cNvPr id="15" name="Text 10"/>
          <p:cNvSpPr/>
          <p:nvPr/>
        </p:nvSpPr>
        <p:spPr>
          <a:xfrm>
            <a:off x="4045268" y="4886920"/>
            <a:ext cx="312896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Planificación del Sprint</a:t>
            </a:r>
            <a:endParaRPr lang="en-US" sz="1100" dirty="0"/>
          </a:p>
        </p:txBody>
      </p:sp>
      <p:sp>
        <p:nvSpPr>
          <p:cNvPr id="16" name="Text 11"/>
          <p:cNvSpPr/>
          <p:nvPr/>
        </p:nvSpPr>
        <p:spPr>
          <a:xfrm>
            <a:off x="4045268" y="5196959"/>
            <a:ext cx="312896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Definir el objetivo del Sprint</a:t>
            </a:r>
            <a:endParaRPr lang="en-US" sz="1100" dirty="0"/>
          </a:p>
        </p:txBody>
      </p:sp>
      <p:pic>
        <p:nvPicPr>
          <p:cNvPr id="17" name="Image 3" descr="preencoded.png"/>
          <p:cNvPicPr>
            <a:picLocks noChangeAspect="1"/>
          </p:cNvPicPr>
          <p:nvPr/>
        </p:nvPicPr>
        <p:blipFill>
          <a:blip r:embed="rId6"/>
          <a:stretch>
            <a:fillRect/>
          </a:stretch>
        </p:blipFill>
        <p:spPr>
          <a:xfrm>
            <a:off x="7315200" y="3186589"/>
            <a:ext cx="3410783" cy="563999"/>
          </a:xfrm>
          <a:prstGeom prst="rect">
            <a:avLst/>
          </a:prstGeom>
        </p:spPr>
      </p:pic>
      <p:sp>
        <p:nvSpPr>
          <p:cNvPr id="18" name="Text 12"/>
          <p:cNvSpPr/>
          <p:nvPr/>
        </p:nvSpPr>
        <p:spPr>
          <a:xfrm>
            <a:off x="7456170" y="3962043"/>
            <a:ext cx="1762601" cy="220266"/>
          </a:xfrm>
          <a:prstGeom prst="rect">
            <a:avLst/>
          </a:prstGeom>
          <a:noFill/>
          <a:ln/>
        </p:spPr>
        <p:txBody>
          <a:bodyPr wrap="none" lIns="0" tIns="0" rIns="0" bIns="0" rtlCol="0" anchor="t"/>
          <a:lstStyle/>
          <a:p>
            <a:pPr marL="0" indent="0" algn="l">
              <a:lnSpc>
                <a:spcPts val="1700"/>
              </a:lnSpc>
              <a:buNone/>
            </a:pPr>
            <a:r>
              <a:rPr lang="en-US" sz="1350" b="1" dirty="0">
                <a:solidFill>
                  <a:srgbClr val="DCD7E5"/>
                </a:solidFill>
                <a:latin typeface="Montserrat" pitchFamily="34" charset="0"/>
                <a:ea typeface="Montserrat" pitchFamily="34" charset="-122"/>
                <a:cs typeface="Montserrat" pitchFamily="34" charset="-120"/>
              </a:rPr>
              <a:t>Implementación</a:t>
            </a:r>
            <a:endParaRPr lang="en-US" sz="1350" dirty="0"/>
          </a:p>
        </p:txBody>
      </p:sp>
      <p:sp>
        <p:nvSpPr>
          <p:cNvPr id="19" name="Text 13"/>
          <p:cNvSpPr/>
          <p:nvPr/>
        </p:nvSpPr>
        <p:spPr>
          <a:xfrm>
            <a:off x="7456170" y="4266843"/>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Daily Scrum</a:t>
            </a:r>
            <a:endParaRPr lang="en-US" sz="1100" dirty="0"/>
          </a:p>
        </p:txBody>
      </p:sp>
      <p:sp>
        <p:nvSpPr>
          <p:cNvPr id="20" name="Text 14"/>
          <p:cNvSpPr/>
          <p:nvPr/>
        </p:nvSpPr>
        <p:spPr>
          <a:xfrm>
            <a:off x="7456170" y="4576882"/>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Desarrollo del incremento</a:t>
            </a:r>
            <a:endParaRPr lang="en-US" sz="1100" dirty="0"/>
          </a:p>
        </p:txBody>
      </p:sp>
      <p:sp>
        <p:nvSpPr>
          <p:cNvPr id="21" name="Text 15"/>
          <p:cNvSpPr/>
          <p:nvPr/>
        </p:nvSpPr>
        <p:spPr>
          <a:xfrm>
            <a:off x="7456170" y="4886920"/>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Gestión de impedimentos</a:t>
            </a:r>
            <a:endParaRPr lang="en-US" sz="1100" dirty="0"/>
          </a:p>
        </p:txBody>
      </p:sp>
      <p:sp>
        <p:nvSpPr>
          <p:cNvPr id="22" name="Text 16"/>
          <p:cNvSpPr/>
          <p:nvPr/>
        </p:nvSpPr>
        <p:spPr>
          <a:xfrm>
            <a:off x="7456170" y="5196959"/>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Actualización del Sprint Backlog</a:t>
            </a:r>
            <a:endParaRPr lang="en-US" sz="1100" dirty="0"/>
          </a:p>
        </p:txBody>
      </p:sp>
      <p:sp>
        <p:nvSpPr>
          <p:cNvPr id="23" name="Text 17"/>
          <p:cNvSpPr/>
          <p:nvPr/>
        </p:nvSpPr>
        <p:spPr>
          <a:xfrm>
            <a:off x="7456170" y="5506998"/>
            <a:ext cx="3128843" cy="225504"/>
          </a:xfrm>
          <a:prstGeom prst="rect">
            <a:avLst/>
          </a:prstGeom>
          <a:noFill/>
          <a:ln/>
        </p:spPr>
        <p:txBody>
          <a:bodyPr wrap="none" lIns="0" tIns="0" rIns="0" bIns="0" rtlCol="0" anchor="t"/>
          <a:lstStyle/>
          <a:p>
            <a:pPr marL="0" indent="0" algn="l">
              <a:lnSpc>
                <a:spcPts val="1750"/>
              </a:lnSpc>
              <a:buNone/>
            </a:pPr>
            <a:endParaRPr lang="en-US" sz="1100" dirty="0"/>
          </a:p>
        </p:txBody>
      </p:sp>
      <p:pic>
        <p:nvPicPr>
          <p:cNvPr id="24" name="Image 4" descr="preencoded.png"/>
          <p:cNvPicPr>
            <a:picLocks noChangeAspect="1"/>
          </p:cNvPicPr>
          <p:nvPr/>
        </p:nvPicPr>
        <p:blipFill>
          <a:blip r:embed="rId7"/>
          <a:stretch>
            <a:fillRect/>
          </a:stretch>
        </p:blipFill>
        <p:spPr>
          <a:xfrm>
            <a:off x="10725983" y="3186589"/>
            <a:ext cx="3410903" cy="563999"/>
          </a:xfrm>
          <a:prstGeom prst="rect">
            <a:avLst/>
          </a:prstGeom>
        </p:spPr>
      </p:pic>
      <p:sp>
        <p:nvSpPr>
          <p:cNvPr id="25" name="Text 18"/>
          <p:cNvSpPr/>
          <p:nvPr/>
        </p:nvSpPr>
        <p:spPr>
          <a:xfrm>
            <a:off x="10866953" y="3962043"/>
            <a:ext cx="2265998" cy="220266"/>
          </a:xfrm>
          <a:prstGeom prst="rect">
            <a:avLst/>
          </a:prstGeom>
          <a:noFill/>
          <a:ln/>
        </p:spPr>
        <p:txBody>
          <a:bodyPr wrap="none" lIns="0" tIns="0" rIns="0" bIns="0" rtlCol="0" anchor="t"/>
          <a:lstStyle/>
          <a:p>
            <a:pPr marL="0" indent="0" algn="l">
              <a:lnSpc>
                <a:spcPts val="1700"/>
              </a:lnSpc>
              <a:buNone/>
            </a:pPr>
            <a:r>
              <a:rPr lang="en-US" sz="1350" b="1" dirty="0">
                <a:solidFill>
                  <a:srgbClr val="DCD7E5"/>
                </a:solidFill>
                <a:latin typeface="Montserrat" pitchFamily="34" charset="0"/>
                <a:ea typeface="Montserrat" pitchFamily="34" charset="-122"/>
                <a:cs typeface="Montserrat" pitchFamily="34" charset="-120"/>
              </a:rPr>
              <a:t>Revisión y Retrospectiva</a:t>
            </a:r>
            <a:endParaRPr lang="en-US" sz="1350" dirty="0"/>
          </a:p>
        </p:txBody>
      </p:sp>
      <p:sp>
        <p:nvSpPr>
          <p:cNvPr id="26" name="Text 19"/>
          <p:cNvSpPr/>
          <p:nvPr/>
        </p:nvSpPr>
        <p:spPr>
          <a:xfrm>
            <a:off x="10866953" y="4266843"/>
            <a:ext cx="312896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Sprint Review</a:t>
            </a:r>
            <a:endParaRPr lang="en-US" sz="1100" dirty="0"/>
          </a:p>
        </p:txBody>
      </p:sp>
      <p:sp>
        <p:nvSpPr>
          <p:cNvPr id="27" name="Text 20"/>
          <p:cNvSpPr/>
          <p:nvPr/>
        </p:nvSpPr>
        <p:spPr>
          <a:xfrm>
            <a:off x="10866953" y="4576882"/>
            <a:ext cx="312896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Sprint Retrospective</a:t>
            </a:r>
            <a:endParaRPr lang="en-US" sz="1100" dirty="0"/>
          </a:p>
        </p:txBody>
      </p:sp>
      <p:pic>
        <p:nvPicPr>
          <p:cNvPr id="28" name="Image 5" descr="preencoded.png"/>
          <p:cNvPicPr>
            <a:picLocks noChangeAspect="1"/>
          </p:cNvPicPr>
          <p:nvPr/>
        </p:nvPicPr>
        <p:blipFill>
          <a:blip r:embed="rId8"/>
          <a:stretch>
            <a:fillRect/>
          </a:stretch>
        </p:blipFill>
        <p:spPr>
          <a:xfrm>
            <a:off x="493514" y="6084927"/>
            <a:ext cx="3410783" cy="563999"/>
          </a:xfrm>
          <a:prstGeom prst="rect">
            <a:avLst/>
          </a:prstGeom>
        </p:spPr>
      </p:pic>
      <p:sp>
        <p:nvSpPr>
          <p:cNvPr id="29" name="Text 21"/>
          <p:cNvSpPr/>
          <p:nvPr/>
        </p:nvSpPr>
        <p:spPr>
          <a:xfrm>
            <a:off x="634484" y="6860381"/>
            <a:ext cx="1762601" cy="220266"/>
          </a:xfrm>
          <a:prstGeom prst="rect">
            <a:avLst/>
          </a:prstGeom>
          <a:noFill/>
          <a:ln/>
        </p:spPr>
        <p:txBody>
          <a:bodyPr wrap="none" lIns="0" tIns="0" rIns="0" bIns="0" rtlCol="0" anchor="t"/>
          <a:lstStyle/>
          <a:p>
            <a:pPr marL="0" indent="0" algn="l">
              <a:lnSpc>
                <a:spcPts val="1700"/>
              </a:lnSpc>
              <a:buNone/>
            </a:pPr>
            <a:r>
              <a:rPr lang="en-US" sz="1350" b="1" dirty="0">
                <a:solidFill>
                  <a:srgbClr val="DCD7E5"/>
                </a:solidFill>
                <a:latin typeface="Montserrat" pitchFamily="34" charset="0"/>
                <a:ea typeface="Montserrat" pitchFamily="34" charset="-122"/>
                <a:cs typeface="Montserrat" pitchFamily="34" charset="-120"/>
              </a:rPr>
              <a:t>Lanzamiento</a:t>
            </a:r>
            <a:endParaRPr lang="en-US" sz="1350" dirty="0"/>
          </a:p>
        </p:txBody>
      </p:sp>
      <p:sp>
        <p:nvSpPr>
          <p:cNvPr id="30" name="Text 22"/>
          <p:cNvSpPr/>
          <p:nvPr/>
        </p:nvSpPr>
        <p:spPr>
          <a:xfrm>
            <a:off x="634484" y="7165181"/>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Entregar el incremento</a:t>
            </a:r>
            <a:endParaRPr lang="en-US" sz="1100" dirty="0"/>
          </a:p>
        </p:txBody>
      </p:sp>
      <p:sp>
        <p:nvSpPr>
          <p:cNvPr id="31" name="Text 23"/>
          <p:cNvSpPr/>
          <p:nvPr/>
        </p:nvSpPr>
        <p:spPr>
          <a:xfrm>
            <a:off x="634484" y="7475220"/>
            <a:ext cx="3128843" cy="225504"/>
          </a:xfrm>
          <a:prstGeom prst="rect">
            <a:avLst/>
          </a:prstGeom>
          <a:noFill/>
          <a:ln/>
        </p:spPr>
        <p:txBody>
          <a:bodyPr wrap="none" lIns="0" tIns="0" rIns="0" bIns="0" rtlCol="0" anchor="t"/>
          <a:lstStyle/>
          <a:p>
            <a:pPr marL="0" indent="0" algn="l">
              <a:lnSpc>
                <a:spcPts val="1750"/>
              </a:lnSpc>
              <a:buNone/>
            </a:pPr>
            <a:r>
              <a:rPr lang="en-US" sz="1100" dirty="0">
                <a:solidFill>
                  <a:srgbClr val="DCD7E5"/>
                </a:solidFill>
                <a:latin typeface="Heebo Light" pitchFamily="34" charset="0"/>
                <a:ea typeface="Heebo Light" pitchFamily="34" charset="-122"/>
                <a:cs typeface="Heebo Light" pitchFamily="34" charset="-120"/>
              </a:rPr>
              <a:t>Planificación del próximo Sprint</a:t>
            </a:r>
            <a:endParaRPr lang="en-US" sz="1100" dirty="0"/>
          </a:p>
        </p:txBody>
      </p:sp>
    </p:spTree>
    <p:extLst>
      <p:ext uri="{BB962C8B-B14F-4D97-AF65-F5344CB8AC3E}">
        <p14:creationId xmlns:p14="http://schemas.microsoft.com/office/powerpoint/2010/main" val="425556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1638" y="731044"/>
            <a:ext cx="5155168" cy="644366"/>
          </a:xfrm>
          <a:prstGeom prst="rect">
            <a:avLst/>
          </a:prstGeom>
          <a:noFill/>
          <a:ln/>
        </p:spPr>
        <p:txBody>
          <a:bodyPr wrap="none" lIns="0" tIns="0" rIns="0" bIns="0" rtlCol="0" anchor="t"/>
          <a:lstStyle/>
          <a:p>
            <a:pPr marL="0" indent="0">
              <a:lnSpc>
                <a:spcPts val="5050"/>
              </a:lnSpc>
              <a:buNone/>
            </a:pPr>
            <a:r>
              <a:rPr lang="en-US" sz="4050" dirty="0">
                <a:solidFill>
                  <a:srgbClr val="F2F0F4"/>
                </a:solidFill>
                <a:latin typeface="Montserrat" pitchFamily="34" charset="0"/>
                <a:ea typeface="Montserrat" pitchFamily="34" charset="-122"/>
                <a:cs typeface="Montserrat" pitchFamily="34" charset="-120"/>
              </a:rPr>
              <a:t>¿Qué es Scrum?</a:t>
            </a:r>
            <a:endParaRPr lang="en-US" sz="4050" dirty="0"/>
          </a:p>
        </p:txBody>
      </p:sp>
      <p:sp>
        <p:nvSpPr>
          <p:cNvPr id="4" name="Text 1"/>
          <p:cNvSpPr/>
          <p:nvPr/>
        </p:nvSpPr>
        <p:spPr>
          <a:xfrm>
            <a:off x="721638" y="1684615"/>
            <a:ext cx="7700724" cy="1319689"/>
          </a:xfrm>
          <a:prstGeom prst="rect">
            <a:avLst/>
          </a:prstGeom>
          <a:noFill/>
          <a:ln/>
        </p:spPr>
        <p:txBody>
          <a:bodyPr wrap="square" lIns="0" tIns="0" rIns="0" bIns="0" rtlCol="0" anchor="t"/>
          <a:lstStyle/>
          <a:p>
            <a:pPr marL="0" indent="0">
              <a:lnSpc>
                <a:spcPts val="2550"/>
              </a:lnSpc>
              <a:buNone/>
            </a:pPr>
            <a:r>
              <a:rPr lang="en-US" sz="1600" dirty="0">
                <a:solidFill>
                  <a:srgbClr val="DCD7E5"/>
                </a:solidFill>
                <a:latin typeface="Heebo Light" pitchFamily="34" charset="0"/>
                <a:ea typeface="Heebo Light" pitchFamily="34" charset="-122"/>
                <a:cs typeface="Heebo Light" pitchFamily="34" charset="-120"/>
              </a:rPr>
              <a:t>Scrum es un marco de trabajo para el desarrollo ágil de productos, que utiliza un enfoque iterativo e incremental para entregar valor a los clientes de forma rápida y eficiente. Se basa en la colaboración y auto-organización, empoderando a los equipos para tomar decisiones y responder a los cambios de forma rápida y efectiva.</a:t>
            </a:r>
            <a:endParaRPr lang="en-US" sz="1600" dirty="0"/>
          </a:p>
        </p:txBody>
      </p:sp>
      <p:sp>
        <p:nvSpPr>
          <p:cNvPr id="5" name="Shape 2"/>
          <p:cNvSpPr/>
          <p:nvPr/>
        </p:nvSpPr>
        <p:spPr>
          <a:xfrm>
            <a:off x="721638" y="3236238"/>
            <a:ext cx="3747373" cy="2522934"/>
          </a:xfrm>
          <a:prstGeom prst="roundRect">
            <a:avLst>
              <a:gd name="adj" fmla="val 3433"/>
            </a:avLst>
          </a:prstGeom>
          <a:solidFill>
            <a:srgbClr val="31136C"/>
          </a:solidFill>
          <a:ln w="7620">
            <a:solidFill>
              <a:srgbClr val="4A2C85"/>
            </a:solidFill>
            <a:prstDash val="solid"/>
          </a:ln>
        </p:spPr>
        <p:txBody>
          <a:bodyPr/>
          <a:lstStyle/>
          <a:p>
            <a:endParaRPr lang="es-AR"/>
          </a:p>
        </p:txBody>
      </p:sp>
      <p:sp>
        <p:nvSpPr>
          <p:cNvPr id="6" name="Text 3"/>
          <p:cNvSpPr/>
          <p:nvPr/>
        </p:nvSpPr>
        <p:spPr>
          <a:xfrm>
            <a:off x="935355" y="3449955"/>
            <a:ext cx="2577584" cy="322183"/>
          </a:xfrm>
          <a:prstGeom prst="rect">
            <a:avLst/>
          </a:prstGeom>
          <a:noFill/>
          <a:ln/>
        </p:spPr>
        <p:txBody>
          <a:bodyPr wrap="none" lIns="0" tIns="0" rIns="0" bIns="0" rtlCol="0" anchor="t"/>
          <a:lstStyle/>
          <a:p>
            <a:pPr marL="0" indent="0">
              <a:lnSpc>
                <a:spcPts val="2500"/>
              </a:lnSpc>
              <a:buNone/>
            </a:pPr>
            <a:r>
              <a:rPr lang="en-US" sz="2000" dirty="0">
                <a:solidFill>
                  <a:srgbClr val="DCD7E5"/>
                </a:solidFill>
                <a:latin typeface="Montserrat" pitchFamily="34" charset="0"/>
                <a:ea typeface="Montserrat" pitchFamily="34" charset="-122"/>
                <a:cs typeface="Montserrat" pitchFamily="34" charset="-120"/>
              </a:rPr>
              <a:t>Iterativo</a:t>
            </a:r>
            <a:endParaRPr lang="en-US" sz="2000" dirty="0"/>
          </a:p>
        </p:txBody>
      </p:sp>
      <p:sp>
        <p:nvSpPr>
          <p:cNvPr id="7" name="Text 4"/>
          <p:cNvSpPr/>
          <p:nvPr/>
        </p:nvSpPr>
        <p:spPr>
          <a:xfrm>
            <a:off x="935355" y="3895844"/>
            <a:ext cx="3319939" cy="1649611"/>
          </a:xfrm>
          <a:prstGeom prst="rect">
            <a:avLst/>
          </a:prstGeom>
          <a:noFill/>
          <a:ln/>
        </p:spPr>
        <p:txBody>
          <a:bodyPr wrap="square" lIns="0" tIns="0" rIns="0" bIns="0" rtlCol="0" anchor="t"/>
          <a:lstStyle/>
          <a:p>
            <a:pPr marL="0" indent="0">
              <a:lnSpc>
                <a:spcPts val="2550"/>
              </a:lnSpc>
              <a:buNone/>
            </a:pPr>
            <a:r>
              <a:rPr lang="en-US" sz="1600" dirty="0">
                <a:solidFill>
                  <a:srgbClr val="DCD7E5"/>
                </a:solidFill>
                <a:latin typeface="Heebo Light" pitchFamily="34" charset="0"/>
                <a:ea typeface="Heebo Light" pitchFamily="34" charset="-122"/>
                <a:cs typeface="Heebo Light" pitchFamily="34" charset="-120"/>
              </a:rPr>
              <a:t>El trabajo se realiza en sprints cortos, típicamente de 2 a 4 semanas, donde se entrega un producto funcional al final de cada sprint.</a:t>
            </a:r>
            <a:endParaRPr lang="en-US" sz="1600" dirty="0"/>
          </a:p>
        </p:txBody>
      </p:sp>
      <p:sp>
        <p:nvSpPr>
          <p:cNvPr id="8" name="Shape 5"/>
          <p:cNvSpPr/>
          <p:nvPr/>
        </p:nvSpPr>
        <p:spPr>
          <a:xfrm>
            <a:off x="4675108" y="3236238"/>
            <a:ext cx="3747373" cy="2522934"/>
          </a:xfrm>
          <a:prstGeom prst="roundRect">
            <a:avLst>
              <a:gd name="adj" fmla="val 3433"/>
            </a:avLst>
          </a:prstGeom>
          <a:solidFill>
            <a:srgbClr val="31136C"/>
          </a:solidFill>
          <a:ln w="7620">
            <a:solidFill>
              <a:srgbClr val="4A2C85"/>
            </a:solidFill>
            <a:prstDash val="solid"/>
          </a:ln>
        </p:spPr>
        <p:txBody>
          <a:bodyPr/>
          <a:lstStyle/>
          <a:p>
            <a:endParaRPr lang="es-AR"/>
          </a:p>
        </p:txBody>
      </p:sp>
      <p:sp>
        <p:nvSpPr>
          <p:cNvPr id="9" name="Text 6"/>
          <p:cNvSpPr/>
          <p:nvPr/>
        </p:nvSpPr>
        <p:spPr>
          <a:xfrm>
            <a:off x="4888825" y="3449955"/>
            <a:ext cx="2577584" cy="322183"/>
          </a:xfrm>
          <a:prstGeom prst="rect">
            <a:avLst/>
          </a:prstGeom>
          <a:noFill/>
          <a:ln/>
        </p:spPr>
        <p:txBody>
          <a:bodyPr wrap="none" lIns="0" tIns="0" rIns="0" bIns="0" rtlCol="0" anchor="t"/>
          <a:lstStyle/>
          <a:p>
            <a:pPr marL="0" indent="0">
              <a:lnSpc>
                <a:spcPts val="2500"/>
              </a:lnSpc>
              <a:buNone/>
            </a:pPr>
            <a:r>
              <a:rPr lang="en-US" sz="2000" dirty="0">
                <a:solidFill>
                  <a:srgbClr val="DCD7E5"/>
                </a:solidFill>
                <a:latin typeface="Montserrat" pitchFamily="34" charset="0"/>
                <a:ea typeface="Montserrat" pitchFamily="34" charset="-122"/>
                <a:cs typeface="Montserrat" pitchFamily="34" charset="-120"/>
              </a:rPr>
              <a:t>Incremental</a:t>
            </a:r>
            <a:endParaRPr lang="en-US" sz="2000" dirty="0"/>
          </a:p>
        </p:txBody>
      </p:sp>
      <p:sp>
        <p:nvSpPr>
          <p:cNvPr id="10" name="Text 7"/>
          <p:cNvSpPr/>
          <p:nvPr/>
        </p:nvSpPr>
        <p:spPr>
          <a:xfrm>
            <a:off x="4888825" y="3895844"/>
            <a:ext cx="3319939" cy="1649611"/>
          </a:xfrm>
          <a:prstGeom prst="rect">
            <a:avLst/>
          </a:prstGeom>
          <a:noFill/>
          <a:ln/>
        </p:spPr>
        <p:txBody>
          <a:bodyPr wrap="square" lIns="0" tIns="0" rIns="0" bIns="0" rtlCol="0" anchor="t"/>
          <a:lstStyle/>
          <a:p>
            <a:pPr marL="0" indent="0">
              <a:lnSpc>
                <a:spcPts val="2550"/>
              </a:lnSpc>
              <a:buNone/>
            </a:pPr>
            <a:r>
              <a:rPr lang="en-US" sz="1600" dirty="0">
                <a:solidFill>
                  <a:srgbClr val="DCD7E5"/>
                </a:solidFill>
                <a:latin typeface="Heebo Light" pitchFamily="34" charset="0"/>
                <a:ea typeface="Heebo Light" pitchFamily="34" charset="-122"/>
                <a:cs typeface="Heebo Light" pitchFamily="34" charset="-120"/>
              </a:rPr>
              <a:t>Cada sprint construye sobre el trabajo del sprint anterior, entregando un producto en constante evolución con cada iteración.</a:t>
            </a:r>
            <a:endParaRPr lang="en-US" sz="1600" dirty="0"/>
          </a:p>
        </p:txBody>
      </p:sp>
      <p:sp>
        <p:nvSpPr>
          <p:cNvPr id="11" name="Shape 8"/>
          <p:cNvSpPr/>
          <p:nvPr/>
        </p:nvSpPr>
        <p:spPr>
          <a:xfrm>
            <a:off x="721638" y="5965269"/>
            <a:ext cx="7700724" cy="1533168"/>
          </a:xfrm>
          <a:prstGeom prst="roundRect">
            <a:avLst>
              <a:gd name="adj" fmla="val 5649"/>
            </a:avLst>
          </a:prstGeom>
          <a:solidFill>
            <a:srgbClr val="31136C"/>
          </a:solidFill>
          <a:ln w="7620">
            <a:solidFill>
              <a:srgbClr val="4A2C85"/>
            </a:solidFill>
            <a:prstDash val="solid"/>
          </a:ln>
        </p:spPr>
        <p:txBody>
          <a:bodyPr/>
          <a:lstStyle/>
          <a:p>
            <a:endParaRPr lang="es-AR"/>
          </a:p>
        </p:txBody>
      </p:sp>
      <p:sp>
        <p:nvSpPr>
          <p:cNvPr id="12" name="Text 9"/>
          <p:cNvSpPr/>
          <p:nvPr/>
        </p:nvSpPr>
        <p:spPr>
          <a:xfrm>
            <a:off x="935355" y="6178987"/>
            <a:ext cx="2577584" cy="322183"/>
          </a:xfrm>
          <a:prstGeom prst="rect">
            <a:avLst/>
          </a:prstGeom>
          <a:noFill/>
          <a:ln/>
        </p:spPr>
        <p:txBody>
          <a:bodyPr wrap="none" lIns="0" tIns="0" rIns="0" bIns="0" rtlCol="0" anchor="t"/>
          <a:lstStyle/>
          <a:p>
            <a:pPr marL="0" indent="0">
              <a:lnSpc>
                <a:spcPts val="2500"/>
              </a:lnSpc>
              <a:buNone/>
            </a:pPr>
            <a:r>
              <a:rPr lang="en-US" sz="2000" dirty="0">
                <a:solidFill>
                  <a:srgbClr val="DCD7E5"/>
                </a:solidFill>
                <a:latin typeface="Montserrat" pitchFamily="34" charset="0"/>
                <a:ea typeface="Montserrat" pitchFamily="34" charset="-122"/>
                <a:cs typeface="Montserrat" pitchFamily="34" charset="-120"/>
              </a:rPr>
              <a:t>Flexible</a:t>
            </a:r>
            <a:endParaRPr lang="en-US" sz="2000" dirty="0"/>
          </a:p>
        </p:txBody>
      </p:sp>
      <p:sp>
        <p:nvSpPr>
          <p:cNvPr id="13" name="Text 10"/>
          <p:cNvSpPr/>
          <p:nvPr/>
        </p:nvSpPr>
        <p:spPr>
          <a:xfrm>
            <a:off x="935355" y="6624876"/>
            <a:ext cx="7273290" cy="659844"/>
          </a:xfrm>
          <a:prstGeom prst="rect">
            <a:avLst/>
          </a:prstGeom>
          <a:noFill/>
          <a:ln/>
        </p:spPr>
        <p:txBody>
          <a:bodyPr wrap="square" lIns="0" tIns="0" rIns="0" bIns="0" rtlCol="0" anchor="t"/>
          <a:lstStyle/>
          <a:p>
            <a:pPr marL="0" indent="0">
              <a:lnSpc>
                <a:spcPts val="2550"/>
              </a:lnSpc>
              <a:buNone/>
            </a:pPr>
            <a:r>
              <a:rPr lang="en-US" sz="1600" dirty="0">
                <a:solidFill>
                  <a:srgbClr val="DCD7E5"/>
                </a:solidFill>
                <a:latin typeface="Heebo Light" pitchFamily="34" charset="0"/>
                <a:ea typeface="Heebo Light" pitchFamily="34" charset="-122"/>
                <a:cs typeface="Heebo Light" pitchFamily="34" charset="-120"/>
              </a:rPr>
              <a:t>Scrum permite adaptarse a los cambios y requisitos cambiantes, lo que lo hace ideal para entornos dinámicos.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8926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F2F0F4"/>
                </a:solidFill>
                <a:latin typeface="Montserrat" pitchFamily="34" charset="0"/>
                <a:ea typeface="Montserrat" pitchFamily="34" charset="-122"/>
                <a:cs typeface="Montserrat" pitchFamily="34" charset="-120"/>
              </a:rPr>
              <a:t>Pilares de Scrum</a:t>
            </a:r>
            <a:endParaRPr lang="en-US" sz="4450" dirty="0"/>
          </a:p>
        </p:txBody>
      </p:sp>
      <p:sp>
        <p:nvSpPr>
          <p:cNvPr id="4" name="Text 1"/>
          <p:cNvSpPr/>
          <p:nvPr/>
        </p:nvSpPr>
        <p:spPr>
          <a:xfrm>
            <a:off x="793790" y="1838206"/>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Los pilares de Scrum son los principios fundamentales que sustentan la metodología. Estos pilares son:</a:t>
            </a:r>
            <a:endParaRPr lang="en-US" sz="1750" dirty="0"/>
          </a:p>
        </p:txBody>
      </p:sp>
      <p:sp>
        <p:nvSpPr>
          <p:cNvPr id="5" name="Shape 2"/>
          <p:cNvSpPr/>
          <p:nvPr/>
        </p:nvSpPr>
        <p:spPr>
          <a:xfrm>
            <a:off x="793790" y="3074313"/>
            <a:ext cx="510302" cy="510302"/>
          </a:xfrm>
          <a:prstGeom prst="roundRect">
            <a:avLst>
              <a:gd name="adj" fmla="val 18669"/>
            </a:avLst>
          </a:prstGeom>
          <a:solidFill>
            <a:srgbClr val="31136C"/>
          </a:solidFill>
          <a:ln w="7620">
            <a:solidFill>
              <a:srgbClr val="4A2C85"/>
            </a:solidFill>
            <a:prstDash val="solid"/>
          </a:ln>
        </p:spPr>
        <p:txBody>
          <a:bodyPr/>
          <a:lstStyle/>
          <a:p>
            <a:endParaRPr lang="es-AR"/>
          </a:p>
        </p:txBody>
      </p:sp>
      <p:sp>
        <p:nvSpPr>
          <p:cNvPr id="6" name="Text 3"/>
          <p:cNvSpPr/>
          <p:nvPr/>
        </p:nvSpPr>
        <p:spPr>
          <a:xfrm>
            <a:off x="987504" y="3159323"/>
            <a:ext cx="122873" cy="340281"/>
          </a:xfrm>
          <a:prstGeom prst="rect">
            <a:avLst/>
          </a:prstGeom>
          <a:noFill/>
          <a:ln/>
        </p:spPr>
        <p:txBody>
          <a:bodyPr wrap="none" lIns="0" tIns="0" rIns="0" bIns="0" rtlCol="0" anchor="t"/>
          <a:lstStyle/>
          <a:p>
            <a:pPr marL="0" indent="0" algn="ctr">
              <a:lnSpc>
                <a:spcPts val="2650"/>
              </a:lnSpc>
              <a:buNone/>
            </a:pPr>
            <a:r>
              <a:rPr lang="en-US" sz="2650" dirty="0">
                <a:solidFill>
                  <a:srgbClr val="DCD7E5"/>
                </a:solidFill>
                <a:latin typeface="Montserrat" pitchFamily="34" charset="0"/>
                <a:ea typeface="Montserrat" pitchFamily="34" charset="-122"/>
                <a:cs typeface="Montserrat" pitchFamily="34" charset="-120"/>
              </a:rPr>
              <a:t>1</a:t>
            </a:r>
            <a:endParaRPr lang="en-US" sz="2650" dirty="0"/>
          </a:p>
        </p:txBody>
      </p:sp>
      <p:sp>
        <p:nvSpPr>
          <p:cNvPr id="7" name="Text 4"/>
          <p:cNvSpPr/>
          <p:nvPr/>
        </p:nvSpPr>
        <p:spPr>
          <a:xfrm>
            <a:off x="1530906" y="30743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CD7E5"/>
                </a:solidFill>
                <a:latin typeface="Montserrat" pitchFamily="34" charset="0"/>
                <a:ea typeface="Montserrat" pitchFamily="34" charset="-122"/>
                <a:cs typeface="Montserrat" pitchFamily="34" charset="-120"/>
              </a:rPr>
              <a:t>Transparencia</a:t>
            </a:r>
            <a:endParaRPr lang="en-US" sz="2200" dirty="0"/>
          </a:p>
        </p:txBody>
      </p:sp>
      <p:sp>
        <p:nvSpPr>
          <p:cNvPr id="8" name="Text 5"/>
          <p:cNvSpPr/>
          <p:nvPr/>
        </p:nvSpPr>
        <p:spPr>
          <a:xfrm>
            <a:off x="1530906" y="3564731"/>
            <a:ext cx="2927747" cy="217741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Todo el trabajo, las tareas y los progresos deben ser visibles para todos los miembros del equipo, lo que permite una comunicación abierta y honesta.</a:t>
            </a:r>
            <a:endParaRPr lang="en-US" sz="1750" dirty="0"/>
          </a:p>
        </p:txBody>
      </p:sp>
      <p:sp>
        <p:nvSpPr>
          <p:cNvPr id="9" name="Shape 6"/>
          <p:cNvSpPr/>
          <p:nvPr/>
        </p:nvSpPr>
        <p:spPr>
          <a:xfrm>
            <a:off x="4685467" y="3074313"/>
            <a:ext cx="510302" cy="510302"/>
          </a:xfrm>
          <a:prstGeom prst="roundRect">
            <a:avLst>
              <a:gd name="adj" fmla="val 18669"/>
            </a:avLst>
          </a:prstGeom>
          <a:solidFill>
            <a:srgbClr val="31136C"/>
          </a:solidFill>
          <a:ln w="7620">
            <a:solidFill>
              <a:srgbClr val="4A2C85"/>
            </a:solidFill>
            <a:prstDash val="solid"/>
          </a:ln>
        </p:spPr>
        <p:txBody>
          <a:bodyPr/>
          <a:lstStyle/>
          <a:p>
            <a:endParaRPr lang="es-AR"/>
          </a:p>
        </p:txBody>
      </p:sp>
      <p:sp>
        <p:nvSpPr>
          <p:cNvPr id="10" name="Text 7"/>
          <p:cNvSpPr/>
          <p:nvPr/>
        </p:nvSpPr>
        <p:spPr>
          <a:xfrm>
            <a:off x="4843939" y="3159323"/>
            <a:ext cx="193238" cy="340281"/>
          </a:xfrm>
          <a:prstGeom prst="rect">
            <a:avLst/>
          </a:prstGeom>
          <a:noFill/>
          <a:ln/>
        </p:spPr>
        <p:txBody>
          <a:bodyPr wrap="none" lIns="0" tIns="0" rIns="0" bIns="0" rtlCol="0" anchor="t"/>
          <a:lstStyle/>
          <a:p>
            <a:pPr marL="0" indent="0" algn="ctr">
              <a:lnSpc>
                <a:spcPts val="2650"/>
              </a:lnSpc>
              <a:buNone/>
            </a:pPr>
            <a:r>
              <a:rPr lang="en-US" sz="2650" dirty="0">
                <a:solidFill>
                  <a:srgbClr val="DCD7E5"/>
                </a:solidFill>
                <a:latin typeface="Montserrat" pitchFamily="34" charset="0"/>
                <a:ea typeface="Montserrat" pitchFamily="34" charset="-122"/>
                <a:cs typeface="Montserrat" pitchFamily="34" charset="-120"/>
              </a:rPr>
              <a:t>2</a:t>
            </a:r>
            <a:endParaRPr lang="en-US" sz="2650" dirty="0"/>
          </a:p>
        </p:txBody>
      </p:sp>
      <p:sp>
        <p:nvSpPr>
          <p:cNvPr id="11" name="Text 8"/>
          <p:cNvSpPr/>
          <p:nvPr/>
        </p:nvSpPr>
        <p:spPr>
          <a:xfrm>
            <a:off x="5422583" y="30743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CD7E5"/>
                </a:solidFill>
                <a:latin typeface="Montserrat" pitchFamily="34" charset="0"/>
                <a:ea typeface="Montserrat" pitchFamily="34" charset="-122"/>
                <a:cs typeface="Montserrat" pitchFamily="34" charset="-120"/>
              </a:rPr>
              <a:t>Inspección</a:t>
            </a:r>
            <a:endParaRPr lang="en-US" sz="2200" dirty="0"/>
          </a:p>
        </p:txBody>
      </p:sp>
      <p:sp>
        <p:nvSpPr>
          <p:cNvPr id="12" name="Text 9"/>
          <p:cNvSpPr/>
          <p:nvPr/>
        </p:nvSpPr>
        <p:spPr>
          <a:xfrm>
            <a:off x="5422583" y="3564731"/>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Scrum promueve la revisión constante del trabajo realizado, buscando oportunidades de mejora y optimización del proceso.</a:t>
            </a:r>
            <a:endParaRPr lang="en-US" sz="1750" dirty="0"/>
          </a:p>
        </p:txBody>
      </p:sp>
      <p:sp>
        <p:nvSpPr>
          <p:cNvPr id="13" name="Shape 10"/>
          <p:cNvSpPr/>
          <p:nvPr/>
        </p:nvSpPr>
        <p:spPr>
          <a:xfrm>
            <a:off x="793790" y="6224111"/>
            <a:ext cx="510302" cy="510302"/>
          </a:xfrm>
          <a:prstGeom prst="roundRect">
            <a:avLst>
              <a:gd name="adj" fmla="val 18669"/>
            </a:avLst>
          </a:prstGeom>
          <a:solidFill>
            <a:srgbClr val="31136C"/>
          </a:solidFill>
          <a:ln w="7620">
            <a:solidFill>
              <a:srgbClr val="4A2C85"/>
            </a:solidFill>
            <a:prstDash val="solid"/>
          </a:ln>
        </p:spPr>
        <p:txBody>
          <a:bodyPr/>
          <a:lstStyle/>
          <a:p>
            <a:endParaRPr lang="es-AR"/>
          </a:p>
        </p:txBody>
      </p:sp>
      <p:sp>
        <p:nvSpPr>
          <p:cNvPr id="14" name="Text 11"/>
          <p:cNvSpPr/>
          <p:nvPr/>
        </p:nvSpPr>
        <p:spPr>
          <a:xfrm>
            <a:off x="952976" y="6309122"/>
            <a:ext cx="191929" cy="340281"/>
          </a:xfrm>
          <a:prstGeom prst="rect">
            <a:avLst/>
          </a:prstGeom>
          <a:noFill/>
          <a:ln/>
        </p:spPr>
        <p:txBody>
          <a:bodyPr wrap="none" lIns="0" tIns="0" rIns="0" bIns="0" rtlCol="0" anchor="t"/>
          <a:lstStyle/>
          <a:p>
            <a:pPr marL="0" indent="0" algn="ctr">
              <a:lnSpc>
                <a:spcPts val="2650"/>
              </a:lnSpc>
              <a:buNone/>
            </a:pPr>
            <a:r>
              <a:rPr lang="en-US" sz="2650" dirty="0">
                <a:solidFill>
                  <a:srgbClr val="DCD7E5"/>
                </a:solidFill>
                <a:latin typeface="Montserrat" pitchFamily="34" charset="0"/>
                <a:ea typeface="Montserrat" pitchFamily="34" charset="-122"/>
                <a:cs typeface="Montserrat" pitchFamily="34" charset="-120"/>
              </a:rPr>
              <a:t>3</a:t>
            </a:r>
            <a:endParaRPr lang="en-US" sz="2650" dirty="0"/>
          </a:p>
        </p:txBody>
      </p:sp>
      <p:sp>
        <p:nvSpPr>
          <p:cNvPr id="15" name="Text 12"/>
          <p:cNvSpPr/>
          <p:nvPr/>
        </p:nvSpPr>
        <p:spPr>
          <a:xfrm>
            <a:off x="1530906" y="622411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CD7E5"/>
                </a:solidFill>
                <a:latin typeface="Montserrat" pitchFamily="34" charset="0"/>
                <a:ea typeface="Montserrat" pitchFamily="34" charset="-122"/>
                <a:cs typeface="Montserrat" pitchFamily="34" charset="-120"/>
              </a:rPr>
              <a:t>Adaptación</a:t>
            </a:r>
            <a:endParaRPr lang="en-US" sz="2200" dirty="0"/>
          </a:p>
        </p:txBody>
      </p:sp>
      <p:sp>
        <p:nvSpPr>
          <p:cNvPr id="16" name="Text 13"/>
          <p:cNvSpPr/>
          <p:nvPr/>
        </p:nvSpPr>
        <p:spPr>
          <a:xfrm>
            <a:off x="1530906" y="6714530"/>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Los equipos de Scrum deben ser capaces de adaptarse a los cambios y a las nuevas realidades que surjan durante el desarrollo.</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16600" y="327303"/>
            <a:ext cx="2986445" cy="371832"/>
          </a:xfrm>
          <a:prstGeom prst="rect">
            <a:avLst/>
          </a:prstGeom>
          <a:noFill/>
          <a:ln/>
        </p:spPr>
        <p:txBody>
          <a:bodyPr wrap="none" lIns="0" tIns="0" rIns="0" bIns="0" rtlCol="0" anchor="t"/>
          <a:lstStyle/>
          <a:p>
            <a:pPr marL="0" indent="0">
              <a:lnSpc>
                <a:spcPts val="2900"/>
              </a:lnSpc>
              <a:buNone/>
            </a:pPr>
            <a:r>
              <a:rPr lang="en-US" sz="2300" dirty="0">
                <a:solidFill>
                  <a:srgbClr val="F2F0F4"/>
                </a:solidFill>
                <a:latin typeface="Montserrat" pitchFamily="34" charset="0"/>
                <a:ea typeface="Montserrat" pitchFamily="34" charset="-122"/>
                <a:cs typeface="Montserrat" pitchFamily="34" charset="-120"/>
              </a:rPr>
              <a:t>Principios de Scrum</a:t>
            </a:r>
            <a:endParaRPr lang="en-US" sz="2300" dirty="0"/>
          </a:p>
        </p:txBody>
      </p:sp>
      <p:pic>
        <p:nvPicPr>
          <p:cNvPr id="3" name="Image 0" descr="preencoded.png"/>
          <p:cNvPicPr>
            <a:picLocks noChangeAspect="1"/>
          </p:cNvPicPr>
          <p:nvPr/>
        </p:nvPicPr>
        <p:blipFill>
          <a:blip r:embed="rId3"/>
          <a:stretch>
            <a:fillRect/>
          </a:stretch>
        </p:blipFill>
        <p:spPr>
          <a:xfrm>
            <a:off x="745569" y="937141"/>
            <a:ext cx="2330992" cy="2330992"/>
          </a:xfrm>
          <a:prstGeom prst="rect">
            <a:avLst/>
          </a:prstGeom>
        </p:spPr>
      </p:pic>
      <p:sp>
        <p:nvSpPr>
          <p:cNvPr id="4" name="Text 1"/>
          <p:cNvSpPr/>
          <p:nvPr/>
        </p:nvSpPr>
        <p:spPr>
          <a:xfrm>
            <a:off x="1181576" y="3720927"/>
            <a:ext cx="1785461" cy="223242"/>
          </a:xfrm>
          <a:prstGeom prst="rect">
            <a:avLst/>
          </a:prstGeom>
          <a:noFill/>
          <a:ln/>
        </p:spPr>
        <p:txBody>
          <a:bodyPr wrap="none" lIns="0" tIns="0" rIns="0" bIns="0" rtlCol="0" anchor="t"/>
          <a:lstStyle/>
          <a:p>
            <a:pPr marL="0" indent="0" algn="ctr">
              <a:lnSpc>
                <a:spcPts val="1750"/>
              </a:lnSpc>
              <a:buNone/>
            </a:pPr>
            <a:r>
              <a:rPr lang="en-US" sz="1400" dirty="0">
                <a:solidFill>
                  <a:srgbClr val="DCD7E5"/>
                </a:solidFill>
                <a:latin typeface="Montserrat" pitchFamily="34" charset="0"/>
                <a:ea typeface="Montserrat" pitchFamily="34" charset="-122"/>
                <a:cs typeface="Montserrat" pitchFamily="34" charset="-120"/>
              </a:rPr>
              <a:t>Desarrollo Iteractivo</a:t>
            </a:r>
            <a:endParaRPr lang="en-US" sz="1400" dirty="0"/>
          </a:p>
        </p:txBody>
      </p:sp>
      <p:sp>
        <p:nvSpPr>
          <p:cNvPr id="5" name="Text 2"/>
          <p:cNvSpPr/>
          <p:nvPr/>
        </p:nvSpPr>
        <p:spPr>
          <a:xfrm>
            <a:off x="416600" y="3506020"/>
            <a:ext cx="3315414" cy="190500"/>
          </a:xfrm>
          <a:prstGeom prst="rect">
            <a:avLst/>
          </a:prstGeom>
          <a:noFill/>
          <a:ln/>
        </p:spPr>
        <p:txBody>
          <a:bodyPr wrap="none" lIns="0" tIns="0" rIns="0" bIns="0" rtlCol="0" anchor="t"/>
          <a:lstStyle/>
          <a:p>
            <a:pPr marL="0" indent="0" algn="ctr">
              <a:lnSpc>
                <a:spcPts val="1450"/>
              </a:lnSpc>
              <a:buNone/>
            </a:pPr>
            <a:endParaRPr lang="en-US" sz="900" dirty="0"/>
          </a:p>
        </p:txBody>
      </p:sp>
      <p:sp>
        <p:nvSpPr>
          <p:cNvPr id="6" name="Text 3"/>
          <p:cNvSpPr/>
          <p:nvPr/>
        </p:nvSpPr>
        <p:spPr>
          <a:xfrm>
            <a:off x="416600" y="3767838"/>
            <a:ext cx="3315414" cy="152400"/>
          </a:xfrm>
          <a:prstGeom prst="rect">
            <a:avLst/>
          </a:prstGeom>
          <a:noFill/>
          <a:ln/>
        </p:spPr>
        <p:txBody>
          <a:bodyPr wrap="none" lIns="0" tIns="0" rIns="0" bIns="0" rtlCol="0" anchor="t"/>
          <a:lstStyle/>
          <a:p>
            <a:pPr marL="0" indent="0" algn="ctr">
              <a:lnSpc>
                <a:spcPts val="1150"/>
              </a:lnSpc>
              <a:buNone/>
            </a:pPr>
            <a:endParaRPr lang="en-US" sz="700" dirty="0"/>
          </a:p>
        </p:txBody>
      </p:sp>
      <p:pic>
        <p:nvPicPr>
          <p:cNvPr id="7" name="Image 1" descr="preencoded.png"/>
          <p:cNvPicPr>
            <a:picLocks noChangeAspect="1"/>
          </p:cNvPicPr>
          <p:nvPr/>
        </p:nvPicPr>
        <p:blipFill>
          <a:blip r:embed="rId4"/>
          <a:stretch>
            <a:fillRect/>
          </a:stretch>
        </p:blipFill>
        <p:spPr>
          <a:xfrm>
            <a:off x="4321078" y="954724"/>
            <a:ext cx="2330992" cy="2330992"/>
          </a:xfrm>
          <a:prstGeom prst="rect">
            <a:avLst/>
          </a:prstGeom>
        </p:spPr>
      </p:pic>
      <p:sp>
        <p:nvSpPr>
          <p:cNvPr id="8" name="Text 4"/>
          <p:cNvSpPr/>
          <p:nvPr/>
        </p:nvSpPr>
        <p:spPr>
          <a:xfrm>
            <a:off x="4302919" y="3720927"/>
            <a:ext cx="2530435" cy="223242"/>
          </a:xfrm>
          <a:prstGeom prst="rect">
            <a:avLst/>
          </a:prstGeom>
          <a:noFill/>
          <a:ln/>
        </p:spPr>
        <p:txBody>
          <a:bodyPr wrap="none" lIns="0" tIns="0" rIns="0" bIns="0" rtlCol="0" anchor="t"/>
          <a:lstStyle/>
          <a:p>
            <a:pPr marL="0" indent="0" algn="ctr">
              <a:lnSpc>
                <a:spcPts val="1750"/>
              </a:lnSpc>
              <a:buNone/>
            </a:pPr>
            <a:r>
              <a:rPr lang="en-US" sz="1400" dirty="0">
                <a:solidFill>
                  <a:srgbClr val="DCD7E5"/>
                </a:solidFill>
                <a:latin typeface="Montserrat" pitchFamily="34" charset="0"/>
                <a:ea typeface="Montserrat" pitchFamily="34" charset="-122"/>
                <a:cs typeface="Montserrat" pitchFamily="34" charset="-120"/>
              </a:rPr>
              <a:t>Control de proceso empírico</a:t>
            </a:r>
            <a:endParaRPr lang="en-US" sz="1400" dirty="0"/>
          </a:p>
        </p:txBody>
      </p:sp>
      <p:sp>
        <p:nvSpPr>
          <p:cNvPr id="9" name="Text 5"/>
          <p:cNvSpPr/>
          <p:nvPr/>
        </p:nvSpPr>
        <p:spPr>
          <a:xfrm>
            <a:off x="3910489" y="3506020"/>
            <a:ext cx="3315414" cy="190500"/>
          </a:xfrm>
          <a:prstGeom prst="rect">
            <a:avLst/>
          </a:prstGeom>
          <a:noFill/>
          <a:ln/>
        </p:spPr>
        <p:txBody>
          <a:bodyPr wrap="none" lIns="0" tIns="0" rIns="0" bIns="0" rtlCol="0" anchor="t"/>
          <a:lstStyle/>
          <a:p>
            <a:pPr marL="0" indent="0" algn="ctr">
              <a:lnSpc>
                <a:spcPts val="1450"/>
              </a:lnSpc>
              <a:buNone/>
            </a:pPr>
            <a:endParaRPr lang="en-US" sz="900" dirty="0"/>
          </a:p>
        </p:txBody>
      </p:sp>
      <p:sp>
        <p:nvSpPr>
          <p:cNvPr id="10" name="Text 6"/>
          <p:cNvSpPr/>
          <p:nvPr/>
        </p:nvSpPr>
        <p:spPr>
          <a:xfrm>
            <a:off x="3910489" y="3767838"/>
            <a:ext cx="3315414" cy="152400"/>
          </a:xfrm>
          <a:prstGeom prst="rect">
            <a:avLst/>
          </a:prstGeom>
          <a:noFill/>
          <a:ln/>
        </p:spPr>
        <p:txBody>
          <a:bodyPr wrap="none" lIns="0" tIns="0" rIns="0" bIns="0" rtlCol="0" anchor="t"/>
          <a:lstStyle/>
          <a:p>
            <a:pPr marL="0" indent="0" algn="ctr">
              <a:lnSpc>
                <a:spcPts val="1150"/>
              </a:lnSpc>
              <a:buNone/>
            </a:pPr>
            <a:endParaRPr lang="en-US" sz="700" dirty="0"/>
          </a:p>
        </p:txBody>
      </p:sp>
      <p:pic>
        <p:nvPicPr>
          <p:cNvPr id="11" name="Image 2" descr="preencoded.png"/>
          <p:cNvPicPr>
            <a:picLocks noChangeAspect="1"/>
          </p:cNvPicPr>
          <p:nvPr/>
        </p:nvPicPr>
        <p:blipFill>
          <a:blip r:embed="rId5"/>
          <a:stretch>
            <a:fillRect/>
          </a:stretch>
        </p:blipFill>
        <p:spPr>
          <a:xfrm>
            <a:off x="7896588" y="954724"/>
            <a:ext cx="2330992" cy="2330992"/>
          </a:xfrm>
          <a:prstGeom prst="rect">
            <a:avLst/>
          </a:prstGeom>
        </p:spPr>
      </p:pic>
      <p:sp>
        <p:nvSpPr>
          <p:cNvPr id="12" name="Text 7"/>
          <p:cNvSpPr/>
          <p:nvPr/>
        </p:nvSpPr>
        <p:spPr>
          <a:xfrm>
            <a:off x="8169354" y="3720927"/>
            <a:ext cx="1785461" cy="223242"/>
          </a:xfrm>
          <a:prstGeom prst="rect">
            <a:avLst/>
          </a:prstGeom>
          <a:noFill/>
          <a:ln/>
        </p:spPr>
        <p:txBody>
          <a:bodyPr wrap="none" lIns="0" tIns="0" rIns="0" bIns="0" rtlCol="0" anchor="t"/>
          <a:lstStyle/>
          <a:p>
            <a:pPr marL="0" indent="0" algn="ctr">
              <a:lnSpc>
                <a:spcPts val="1750"/>
              </a:lnSpc>
              <a:buNone/>
            </a:pPr>
            <a:r>
              <a:rPr lang="en-US" sz="1400" dirty="0">
                <a:solidFill>
                  <a:srgbClr val="DCD7E5"/>
                </a:solidFill>
                <a:latin typeface="Montserrat" pitchFamily="34" charset="0"/>
                <a:ea typeface="Montserrat" pitchFamily="34" charset="-122"/>
                <a:cs typeface="Montserrat" pitchFamily="34" charset="-120"/>
              </a:rPr>
              <a:t>Auto-Organización</a:t>
            </a:r>
            <a:endParaRPr lang="en-US" sz="1400" dirty="0"/>
          </a:p>
        </p:txBody>
      </p:sp>
      <p:sp>
        <p:nvSpPr>
          <p:cNvPr id="13" name="Text 8"/>
          <p:cNvSpPr/>
          <p:nvPr/>
        </p:nvSpPr>
        <p:spPr>
          <a:xfrm>
            <a:off x="7404378" y="3506020"/>
            <a:ext cx="3315414" cy="190500"/>
          </a:xfrm>
          <a:prstGeom prst="rect">
            <a:avLst/>
          </a:prstGeom>
          <a:noFill/>
          <a:ln/>
        </p:spPr>
        <p:txBody>
          <a:bodyPr wrap="none" lIns="0" tIns="0" rIns="0" bIns="0" rtlCol="0" anchor="t"/>
          <a:lstStyle/>
          <a:p>
            <a:pPr marL="0" indent="0" algn="ctr">
              <a:lnSpc>
                <a:spcPts val="1450"/>
              </a:lnSpc>
              <a:buNone/>
            </a:pPr>
            <a:endParaRPr lang="en-US" sz="900" dirty="0"/>
          </a:p>
        </p:txBody>
      </p:sp>
      <p:sp>
        <p:nvSpPr>
          <p:cNvPr id="14" name="Text 9"/>
          <p:cNvSpPr/>
          <p:nvPr/>
        </p:nvSpPr>
        <p:spPr>
          <a:xfrm>
            <a:off x="7404378" y="3767838"/>
            <a:ext cx="3315414" cy="152400"/>
          </a:xfrm>
          <a:prstGeom prst="rect">
            <a:avLst/>
          </a:prstGeom>
          <a:noFill/>
          <a:ln/>
        </p:spPr>
        <p:txBody>
          <a:bodyPr wrap="none" lIns="0" tIns="0" rIns="0" bIns="0" rtlCol="0" anchor="t"/>
          <a:lstStyle/>
          <a:p>
            <a:pPr marL="0" indent="0" algn="ctr">
              <a:lnSpc>
                <a:spcPts val="1150"/>
              </a:lnSpc>
              <a:buNone/>
            </a:pPr>
            <a:endParaRPr lang="en-US" sz="700" dirty="0"/>
          </a:p>
        </p:txBody>
      </p:sp>
      <p:pic>
        <p:nvPicPr>
          <p:cNvPr id="15" name="Image 3" descr="preencoded.png"/>
          <p:cNvPicPr>
            <a:picLocks noChangeAspect="1"/>
          </p:cNvPicPr>
          <p:nvPr/>
        </p:nvPicPr>
        <p:blipFill>
          <a:blip r:embed="rId6"/>
          <a:stretch>
            <a:fillRect/>
          </a:stretch>
        </p:blipFill>
        <p:spPr>
          <a:xfrm>
            <a:off x="11345244" y="954724"/>
            <a:ext cx="2330992" cy="2330992"/>
          </a:xfrm>
          <a:prstGeom prst="rect">
            <a:avLst/>
          </a:prstGeom>
        </p:spPr>
      </p:pic>
      <p:sp>
        <p:nvSpPr>
          <p:cNvPr id="16" name="Text 10"/>
          <p:cNvSpPr/>
          <p:nvPr/>
        </p:nvSpPr>
        <p:spPr>
          <a:xfrm>
            <a:off x="11663243" y="3721046"/>
            <a:ext cx="1785461" cy="223242"/>
          </a:xfrm>
          <a:prstGeom prst="rect">
            <a:avLst/>
          </a:prstGeom>
          <a:noFill/>
          <a:ln/>
        </p:spPr>
        <p:txBody>
          <a:bodyPr wrap="none" lIns="0" tIns="0" rIns="0" bIns="0" rtlCol="0" anchor="t"/>
          <a:lstStyle/>
          <a:p>
            <a:pPr marL="0" indent="0" algn="ctr">
              <a:lnSpc>
                <a:spcPts val="1750"/>
              </a:lnSpc>
              <a:buNone/>
            </a:pPr>
            <a:r>
              <a:rPr lang="en-US" sz="1400" dirty="0">
                <a:solidFill>
                  <a:srgbClr val="DCD7E5"/>
                </a:solidFill>
                <a:latin typeface="Montserrat" pitchFamily="34" charset="0"/>
                <a:ea typeface="Montserrat" pitchFamily="34" charset="-122"/>
                <a:cs typeface="Montserrat" pitchFamily="34" charset="-120"/>
              </a:rPr>
              <a:t>Colaboración</a:t>
            </a:r>
            <a:endParaRPr lang="en-US" sz="1400" dirty="0"/>
          </a:p>
        </p:txBody>
      </p:sp>
      <p:sp>
        <p:nvSpPr>
          <p:cNvPr id="17" name="Text 11"/>
          <p:cNvSpPr/>
          <p:nvPr/>
        </p:nvSpPr>
        <p:spPr>
          <a:xfrm>
            <a:off x="10898267" y="3506139"/>
            <a:ext cx="3315533" cy="190500"/>
          </a:xfrm>
          <a:prstGeom prst="rect">
            <a:avLst/>
          </a:prstGeom>
          <a:noFill/>
          <a:ln/>
        </p:spPr>
        <p:txBody>
          <a:bodyPr wrap="none" lIns="0" tIns="0" rIns="0" bIns="0" rtlCol="0" anchor="t"/>
          <a:lstStyle/>
          <a:p>
            <a:pPr marL="0" indent="0" algn="ctr">
              <a:lnSpc>
                <a:spcPts val="1450"/>
              </a:lnSpc>
              <a:buNone/>
            </a:pPr>
            <a:endParaRPr lang="en-US" sz="900" dirty="0"/>
          </a:p>
        </p:txBody>
      </p:sp>
      <p:sp>
        <p:nvSpPr>
          <p:cNvPr id="18" name="Text 12"/>
          <p:cNvSpPr/>
          <p:nvPr/>
        </p:nvSpPr>
        <p:spPr>
          <a:xfrm>
            <a:off x="10898267" y="3767958"/>
            <a:ext cx="3315533" cy="152400"/>
          </a:xfrm>
          <a:prstGeom prst="rect">
            <a:avLst/>
          </a:prstGeom>
          <a:noFill/>
          <a:ln/>
        </p:spPr>
        <p:txBody>
          <a:bodyPr wrap="none" lIns="0" tIns="0" rIns="0" bIns="0" rtlCol="0" anchor="t"/>
          <a:lstStyle/>
          <a:p>
            <a:pPr marL="0" indent="0" algn="ctr">
              <a:lnSpc>
                <a:spcPts val="1150"/>
              </a:lnSpc>
              <a:buNone/>
            </a:pPr>
            <a:endParaRPr lang="en-US" sz="700" dirty="0"/>
          </a:p>
        </p:txBody>
      </p:sp>
      <p:pic>
        <p:nvPicPr>
          <p:cNvPr id="19" name="Image 4" descr="preencoded.png"/>
          <p:cNvPicPr>
            <a:picLocks noChangeAspect="1"/>
          </p:cNvPicPr>
          <p:nvPr/>
        </p:nvPicPr>
        <p:blipFill>
          <a:blip r:embed="rId7"/>
          <a:stretch>
            <a:fillRect/>
          </a:stretch>
        </p:blipFill>
        <p:spPr>
          <a:xfrm>
            <a:off x="4221356" y="4259357"/>
            <a:ext cx="2530435" cy="2530435"/>
          </a:xfrm>
          <a:prstGeom prst="rect">
            <a:avLst/>
          </a:prstGeom>
        </p:spPr>
      </p:pic>
      <p:sp>
        <p:nvSpPr>
          <p:cNvPr id="20" name="Text 13"/>
          <p:cNvSpPr/>
          <p:nvPr/>
        </p:nvSpPr>
        <p:spPr>
          <a:xfrm>
            <a:off x="4449840" y="7104980"/>
            <a:ext cx="2492216" cy="223242"/>
          </a:xfrm>
          <a:prstGeom prst="rect">
            <a:avLst/>
          </a:prstGeom>
          <a:noFill/>
          <a:ln/>
        </p:spPr>
        <p:txBody>
          <a:bodyPr wrap="none" lIns="0" tIns="0" rIns="0" bIns="0" rtlCol="0" anchor="t"/>
          <a:lstStyle/>
          <a:p>
            <a:pPr marL="0" indent="0" algn="ctr">
              <a:lnSpc>
                <a:spcPts val="1750"/>
              </a:lnSpc>
              <a:buNone/>
            </a:pPr>
            <a:r>
              <a:rPr lang="en-US" sz="1400" dirty="0">
                <a:solidFill>
                  <a:srgbClr val="DCD7E5"/>
                </a:solidFill>
                <a:latin typeface="Montserrat" pitchFamily="34" charset="0"/>
                <a:ea typeface="Montserrat" pitchFamily="34" charset="-122"/>
                <a:cs typeface="Montserrat" pitchFamily="34" charset="-120"/>
              </a:rPr>
              <a:t>Priorización basada en valor</a:t>
            </a:r>
            <a:endParaRPr lang="en-US" sz="1400" dirty="0"/>
          </a:p>
        </p:txBody>
      </p:sp>
      <p:sp>
        <p:nvSpPr>
          <p:cNvPr id="21" name="Text 14"/>
          <p:cNvSpPr/>
          <p:nvPr/>
        </p:nvSpPr>
        <p:spPr>
          <a:xfrm>
            <a:off x="4038241" y="7399541"/>
            <a:ext cx="3315414" cy="190500"/>
          </a:xfrm>
          <a:prstGeom prst="rect">
            <a:avLst/>
          </a:prstGeom>
          <a:noFill/>
          <a:ln/>
        </p:spPr>
        <p:txBody>
          <a:bodyPr wrap="none" lIns="0" tIns="0" rIns="0" bIns="0" rtlCol="0" anchor="t"/>
          <a:lstStyle/>
          <a:p>
            <a:pPr marL="0" indent="0" algn="ctr">
              <a:lnSpc>
                <a:spcPts val="1450"/>
              </a:lnSpc>
              <a:buNone/>
            </a:pPr>
            <a:endParaRPr lang="en-US" sz="900" dirty="0"/>
          </a:p>
        </p:txBody>
      </p:sp>
      <p:sp>
        <p:nvSpPr>
          <p:cNvPr id="22" name="Text 15"/>
          <p:cNvSpPr/>
          <p:nvPr/>
        </p:nvSpPr>
        <p:spPr>
          <a:xfrm>
            <a:off x="4038241" y="7661359"/>
            <a:ext cx="3315414" cy="152400"/>
          </a:xfrm>
          <a:prstGeom prst="rect">
            <a:avLst/>
          </a:prstGeom>
          <a:noFill/>
          <a:ln/>
        </p:spPr>
        <p:txBody>
          <a:bodyPr wrap="none" lIns="0" tIns="0" rIns="0" bIns="0" rtlCol="0" anchor="t"/>
          <a:lstStyle/>
          <a:p>
            <a:pPr marL="0" indent="0" algn="ctr">
              <a:lnSpc>
                <a:spcPts val="1150"/>
              </a:lnSpc>
              <a:buNone/>
            </a:pPr>
            <a:endParaRPr lang="en-US" sz="700" dirty="0"/>
          </a:p>
        </p:txBody>
      </p:sp>
      <p:pic>
        <p:nvPicPr>
          <p:cNvPr id="23" name="Image 5" descr="preencoded.png"/>
          <p:cNvPicPr>
            <a:picLocks noChangeAspect="1"/>
          </p:cNvPicPr>
          <p:nvPr/>
        </p:nvPicPr>
        <p:blipFill>
          <a:blip r:embed="rId8"/>
          <a:stretch>
            <a:fillRect/>
          </a:stretch>
        </p:blipFill>
        <p:spPr>
          <a:xfrm>
            <a:off x="7924620" y="4285432"/>
            <a:ext cx="2530435" cy="2530435"/>
          </a:xfrm>
          <a:prstGeom prst="rect">
            <a:avLst/>
          </a:prstGeom>
        </p:spPr>
      </p:pic>
      <p:sp>
        <p:nvSpPr>
          <p:cNvPr id="24" name="Text 16"/>
          <p:cNvSpPr/>
          <p:nvPr/>
        </p:nvSpPr>
        <p:spPr>
          <a:xfrm>
            <a:off x="8297106" y="7104980"/>
            <a:ext cx="1785461" cy="223242"/>
          </a:xfrm>
          <a:prstGeom prst="rect">
            <a:avLst/>
          </a:prstGeom>
          <a:noFill/>
          <a:ln/>
        </p:spPr>
        <p:txBody>
          <a:bodyPr wrap="none" lIns="0" tIns="0" rIns="0" bIns="0" rtlCol="0" anchor="t"/>
          <a:lstStyle/>
          <a:p>
            <a:pPr marL="0" indent="0" algn="ctr">
              <a:lnSpc>
                <a:spcPts val="1750"/>
              </a:lnSpc>
              <a:buNone/>
            </a:pPr>
            <a:r>
              <a:rPr lang="en-US" sz="1400" dirty="0">
                <a:solidFill>
                  <a:srgbClr val="DCD7E5"/>
                </a:solidFill>
                <a:latin typeface="Montserrat" pitchFamily="34" charset="0"/>
                <a:ea typeface="Montserrat" pitchFamily="34" charset="-122"/>
                <a:cs typeface="Montserrat" pitchFamily="34" charset="-120"/>
              </a:rPr>
              <a:t>Time Boxing</a:t>
            </a:r>
            <a:endParaRPr lang="en-US" sz="1400" dirty="0"/>
          </a:p>
        </p:txBody>
      </p:sp>
      <p:sp>
        <p:nvSpPr>
          <p:cNvPr id="25" name="Text 17"/>
          <p:cNvSpPr/>
          <p:nvPr/>
        </p:nvSpPr>
        <p:spPr>
          <a:xfrm>
            <a:off x="7532130" y="7399541"/>
            <a:ext cx="3315414" cy="190500"/>
          </a:xfrm>
          <a:prstGeom prst="rect">
            <a:avLst/>
          </a:prstGeom>
          <a:noFill/>
          <a:ln/>
        </p:spPr>
        <p:txBody>
          <a:bodyPr wrap="none" lIns="0" tIns="0" rIns="0" bIns="0" rtlCol="0" anchor="t"/>
          <a:lstStyle/>
          <a:p>
            <a:pPr marL="0" indent="0" algn="ctr">
              <a:lnSpc>
                <a:spcPts val="1450"/>
              </a:lnSpc>
              <a:buNone/>
            </a:pPr>
            <a:endParaRPr lang="en-US" sz="900" dirty="0"/>
          </a:p>
        </p:txBody>
      </p:sp>
      <p:sp>
        <p:nvSpPr>
          <p:cNvPr id="26" name="Text 18"/>
          <p:cNvSpPr/>
          <p:nvPr/>
        </p:nvSpPr>
        <p:spPr>
          <a:xfrm>
            <a:off x="7532130" y="7661359"/>
            <a:ext cx="3315414" cy="152400"/>
          </a:xfrm>
          <a:prstGeom prst="rect">
            <a:avLst/>
          </a:prstGeom>
          <a:noFill/>
          <a:ln/>
        </p:spPr>
        <p:txBody>
          <a:bodyPr wrap="none" lIns="0" tIns="0" rIns="0" bIns="0" rtlCol="0" anchor="t"/>
          <a:lstStyle/>
          <a:p>
            <a:pPr marL="0" indent="0" algn="ctr">
              <a:lnSpc>
                <a:spcPts val="1150"/>
              </a:lnSpc>
              <a:buNone/>
            </a:pP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84848" y="538043"/>
            <a:ext cx="4891802" cy="611505"/>
          </a:xfrm>
          <a:prstGeom prst="rect">
            <a:avLst/>
          </a:prstGeom>
          <a:noFill/>
          <a:ln/>
        </p:spPr>
        <p:txBody>
          <a:bodyPr wrap="none" lIns="0" tIns="0" rIns="0" bIns="0" rtlCol="0" anchor="t"/>
          <a:lstStyle/>
          <a:p>
            <a:pPr marL="0" indent="0">
              <a:lnSpc>
                <a:spcPts val="4800"/>
              </a:lnSpc>
              <a:buNone/>
            </a:pPr>
            <a:r>
              <a:rPr lang="en-US" sz="3850" dirty="0">
                <a:solidFill>
                  <a:srgbClr val="F2F0F4"/>
                </a:solidFill>
                <a:latin typeface="Montserrat" pitchFamily="34" charset="0"/>
                <a:ea typeface="Montserrat" pitchFamily="34" charset="-122"/>
                <a:cs typeface="Montserrat" pitchFamily="34" charset="-120"/>
              </a:rPr>
              <a:t>Valores de Scrum</a:t>
            </a:r>
            <a:endParaRPr lang="en-US" sz="3850" dirty="0"/>
          </a:p>
        </p:txBody>
      </p:sp>
      <p:sp>
        <p:nvSpPr>
          <p:cNvPr id="3" name="Text 1"/>
          <p:cNvSpPr/>
          <p:nvPr/>
        </p:nvSpPr>
        <p:spPr>
          <a:xfrm>
            <a:off x="684848" y="1540788"/>
            <a:ext cx="13260705" cy="312896"/>
          </a:xfrm>
          <a:prstGeom prst="rect">
            <a:avLst/>
          </a:prstGeom>
          <a:noFill/>
          <a:ln/>
        </p:spPr>
        <p:txBody>
          <a:bodyPr wrap="none" lIns="0" tIns="0" rIns="0" bIns="0" rtlCol="0" anchor="t"/>
          <a:lstStyle/>
          <a:p>
            <a:pPr marL="0" indent="0">
              <a:lnSpc>
                <a:spcPts val="2450"/>
              </a:lnSpc>
              <a:buNone/>
            </a:pPr>
            <a:r>
              <a:rPr lang="en-US" sz="1500" dirty="0">
                <a:solidFill>
                  <a:srgbClr val="DCD7E5"/>
                </a:solidFill>
                <a:latin typeface="Heebo Light" pitchFamily="34" charset="0"/>
                <a:ea typeface="Heebo Light" pitchFamily="34" charset="-122"/>
                <a:cs typeface="Heebo Light" pitchFamily="34" charset="-120"/>
              </a:rPr>
              <a:t>Los valores de Scrum representan la filosofía detrás de la metodología, promoviendo una cultura de colaboración y respeto. Estos valores son:</a:t>
            </a:r>
            <a:endParaRPr lang="en-US" sz="1500" dirty="0"/>
          </a:p>
        </p:txBody>
      </p:sp>
      <p:pic>
        <p:nvPicPr>
          <p:cNvPr id="4" name="Image 0" descr="preencoded.png"/>
          <p:cNvPicPr>
            <a:picLocks noChangeAspect="1"/>
          </p:cNvPicPr>
          <p:nvPr/>
        </p:nvPicPr>
        <p:blipFill>
          <a:blip r:embed="rId3"/>
          <a:stretch>
            <a:fillRect/>
          </a:stretch>
        </p:blipFill>
        <p:spPr>
          <a:xfrm>
            <a:off x="684848" y="2073712"/>
            <a:ext cx="489109" cy="489109"/>
          </a:xfrm>
          <a:prstGeom prst="rect">
            <a:avLst/>
          </a:prstGeom>
        </p:spPr>
      </p:pic>
      <p:sp>
        <p:nvSpPr>
          <p:cNvPr id="5" name="Text 2"/>
          <p:cNvSpPr/>
          <p:nvPr/>
        </p:nvSpPr>
        <p:spPr>
          <a:xfrm>
            <a:off x="684848" y="2758440"/>
            <a:ext cx="2445901" cy="305633"/>
          </a:xfrm>
          <a:prstGeom prst="rect">
            <a:avLst/>
          </a:prstGeom>
          <a:noFill/>
          <a:ln/>
        </p:spPr>
        <p:txBody>
          <a:bodyPr wrap="none" lIns="0" tIns="0" rIns="0" bIns="0" rtlCol="0" anchor="t"/>
          <a:lstStyle/>
          <a:p>
            <a:pPr marL="0" indent="0" algn="l">
              <a:lnSpc>
                <a:spcPts val="2400"/>
              </a:lnSpc>
              <a:buNone/>
            </a:pPr>
            <a:r>
              <a:rPr lang="en-US" sz="1900" dirty="0">
                <a:solidFill>
                  <a:srgbClr val="DCD7E5"/>
                </a:solidFill>
                <a:latin typeface="Montserrat" pitchFamily="34" charset="0"/>
                <a:ea typeface="Montserrat" pitchFamily="34" charset="-122"/>
                <a:cs typeface="Montserrat" pitchFamily="34" charset="-120"/>
              </a:rPr>
              <a:t>Compromiso</a:t>
            </a:r>
            <a:endParaRPr lang="en-US" sz="1900" dirty="0"/>
          </a:p>
        </p:txBody>
      </p:sp>
      <p:sp>
        <p:nvSpPr>
          <p:cNvPr id="6" name="Text 3"/>
          <p:cNvSpPr/>
          <p:nvPr/>
        </p:nvSpPr>
        <p:spPr>
          <a:xfrm>
            <a:off x="684848" y="3181469"/>
            <a:ext cx="3095030" cy="1251585"/>
          </a:xfrm>
          <a:prstGeom prst="rect">
            <a:avLst/>
          </a:prstGeom>
          <a:noFill/>
          <a:ln/>
        </p:spPr>
        <p:txBody>
          <a:bodyPr wrap="square" lIns="0" tIns="0" rIns="0" bIns="0" rtlCol="0" anchor="t"/>
          <a:lstStyle/>
          <a:p>
            <a:pPr marL="0" indent="0" algn="l">
              <a:lnSpc>
                <a:spcPts val="2450"/>
              </a:lnSpc>
              <a:buNone/>
            </a:pPr>
            <a:r>
              <a:rPr lang="en-US" sz="1500" dirty="0">
                <a:solidFill>
                  <a:srgbClr val="DCD7E5"/>
                </a:solidFill>
                <a:latin typeface="Heebo Light" pitchFamily="34" charset="0"/>
                <a:ea typeface="Heebo Light" pitchFamily="34" charset="-122"/>
                <a:cs typeface="Heebo Light" pitchFamily="34" charset="-120"/>
              </a:rPr>
              <a:t>El equipo debe estar comprometido con el éxito del proyecto y trabajar en conjunto para alcanzar los objetivos.</a:t>
            </a:r>
            <a:endParaRPr lang="en-US" sz="1500" dirty="0"/>
          </a:p>
        </p:txBody>
      </p:sp>
      <p:pic>
        <p:nvPicPr>
          <p:cNvPr id="7" name="Image 1" descr="preencoded.png"/>
          <p:cNvPicPr>
            <a:picLocks noChangeAspect="1"/>
          </p:cNvPicPr>
          <p:nvPr/>
        </p:nvPicPr>
        <p:blipFill>
          <a:blip r:embed="rId4"/>
          <a:stretch>
            <a:fillRect/>
          </a:stretch>
        </p:blipFill>
        <p:spPr>
          <a:xfrm>
            <a:off x="4073366" y="2073712"/>
            <a:ext cx="489109" cy="489109"/>
          </a:xfrm>
          <a:prstGeom prst="rect">
            <a:avLst/>
          </a:prstGeom>
        </p:spPr>
      </p:pic>
      <p:sp>
        <p:nvSpPr>
          <p:cNvPr id="8" name="Text 4"/>
          <p:cNvSpPr/>
          <p:nvPr/>
        </p:nvSpPr>
        <p:spPr>
          <a:xfrm>
            <a:off x="4073366" y="2758440"/>
            <a:ext cx="2445901" cy="305633"/>
          </a:xfrm>
          <a:prstGeom prst="rect">
            <a:avLst/>
          </a:prstGeom>
          <a:noFill/>
          <a:ln/>
        </p:spPr>
        <p:txBody>
          <a:bodyPr wrap="none" lIns="0" tIns="0" rIns="0" bIns="0" rtlCol="0" anchor="t"/>
          <a:lstStyle/>
          <a:p>
            <a:pPr marL="0" indent="0" algn="l">
              <a:lnSpc>
                <a:spcPts val="2400"/>
              </a:lnSpc>
              <a:buNone/>
            </a:pPr>
            <a:r>
              <a:rPr lang="en-US" sz="1900" dirty="0">
                <a:solidFill>
                  <a:srgbClr val="DCD7E5"/>
                </a:solidFill>
                <a:latin typeface="Montserrat" pitchFamily="34" charset="0"/>
                <a:ea typeface="Montserrat" pitchFamily="34" charset="-122"/>
                <a:cs typeface="Montserrat" pitchFamily="34" charset="-120"/>
              </a:rPr>
              <a:t>Coraje</a:t>
            </a:r>
            <a:endParaRPr lang="en-US" sz="1900" dirty="0"/>
          </a:p>
        </p:txBody>
      </p:sp>
      <p:sp>
        <p:nvSpPr>
          <p:cNvPr id="9" name="Text 5"/>
          <p:cNvSpPr/>
          <p:nvPr/>
        </p:nvSpPr>
        <p:spPr>
          <a:xfrm>
            <a:off x="4073366" y="3181469"/>
            <a:ext cx="3095030" cy="1251585"/>
          </a:xfrm>
          <a:prstGeom prst="rect">
            <a:avLst/>
          </a:prstGeom>
          <a:noFill/>
          <a:ln/>
        </p:spPr>
        <p:txBody>
          <a:bodyPr wrap="square" lIns="0" tIns="0" rIns="0" bIns="0" rtlCol="0" anchor="t"/>
          <a:lstStyle/>
          <a:p>
            <a:pPr marL="0" indent="0" algn="l">
              <a:lnSpc>
                <a:spcPts val="2450"/>
              </a:lnSpc>
              <a:buNone/>
            </a:pPr>
            <a:r>
              <a:rPr lang="en-US" sz="1500" dirty="0">
                <a:solidFill>
                  <a:srgbClr val="DCD7E5"/>
                </a:solidFill>
                <a:latin typeface="Heebo Light" pitchFamily="34" charset="0"/>
                <a:ea typeface="Heebo Light" pitchFamily="34" charset="-122"/>
                <a:cs typeface="Heebo Light" pitchFamily="34" charset="-120"/>
              </a:rPr>
              <a:t>Los miembros del equipo deben tener el coraje de expresar sus ideas y opiniones, incluso si son diferentes a las de los demás.</a:t>
            </a:r>
            <a:endParaRPr lang="en-US" sz="1500" dirty="0"/>
          </a:p>
        </p:txBody>
      </p:sp>
      <p:pic>
        <p:nvPicPr>
          <p:cNvPr id="10" name="Image 2" descr="preencoded.png"/>
          <p:cNvPicPr>
            <a:picLocks noChangeAspect="1"/>
          </p:cNvPicPr>
          <p:nvPr/>
        </p:nvPicPr>
        <p:blipFill>
          <a:blip r:embed="rId5"/>
          <a:stretch>
            <a:fillRect/>
          </a:stretch>
        </p:blipFill>
        <p:spPr>
          <a:xfrm>
            <a:off x="7461885" y="2073712"/>
            <a:ext cx="489109" cy="489109"/>
          </a:xfrm>
          <a:prstGeom prst="rect">
            <a:avLst/>
          </a:prstGeom>
        </p:spPr>
      </p:pic>
      <p:sp>
        <p:nvSpPr>
          <p:cNvPr id="11" name="Text 6"/>
          <p:cNvSpPr/>
          <p:nvPr/>
        </p:nvSpPr>
        <p:spPr>
          <a:xfrm>
            <a:off x="7461885" y="2758440"/>
            <a:ext cx="2445901" cy="305633"/>
          </a:xfrm>
          <a:prstGeom prst="rect">
            <a:avLst/>
          </a:prstGeom>
          <a:noFill/>
          <a:ln/>
        </p:spPr>
        <p:txBody>
          <a:bodyPr wrap="none" lIns="0" tIns="0" rIns="0" bIns="0" rtlCol="0" anchor="t"/>
          <a:lstStyle/>
          <a:p>
            <a:pPr marL="0" indent="0" algn="l">
              <a:lnSpc>
                <a:spcPts val="2400"/>
              </a:lnSpc>
              <a:buNone/>
            </a:pPr>
            <a:r>
              <a:rPr lang="en-US" sz="1900" dirty="0">
                <a:solidFill>
                  <a:srgbClr val="DCD7E5"/>
                </a:solidFill>
                <a:latin typeface="Montserrat" pitchFamily="34" charset="0"/>
                <a:ea typeface="Montserrat" pitchFamily="34" charset="-122"/>
                <a:cs typeface="Montserrat" pitchFamily="34" charset="-120"/>
              </a:rPr>
              <a:t>Foco</a:t>
            </a:r>
            <a:endParaRPr lang="en-US" sz="1900" dirty="0"/>
          </a:p>
        </p:txBody>
      </p:sp>
      <p:sp>
        <p:nvSpPr>
          <p:cNvPr id="12" name="Text 7"/>
          <p:cNvSpPr/>
          <p:nvPr/>
        </p:nvSpPr>
        <p:spPr>
          <a:xfrm>
            <a:off x="7461885" y="3181469"/>
            <a:ext cx="3095030" cy="1251585"/>
          </a:xfrm>
          <a:prstGeom prst="rect">
            <a:avLst/>
          </a:prstGeom>
          <a:noFill/>
          <a:ln/>
        </p:spPr>
        <p:txBody>
          <a:bodyPr wrap="square" lIns="0" tIns="0" rIns="0" bIns="0" rtlCol="0" anchor="t"/>
          <a:lstStyle/>
          <a:p>
            <a:pPr marL="0" indent="0" algn="l">
              <a:lnSpc>
                <a:spcPts val="2450"/>
              </a:lnSpc>
              <a:buNone/>
            </a:pPr>
            <a:r>
              <a:rPr lang="en-US" sz="1500" dirty="0">
                <a:solidFill>
                  <a:srgbClr val="DCD7E5"/>
                </a:solidFill>
                <a:latin typeface="Heebo Light" pitchFamily="34" charset="0"/>
                <a:ea typeface="Heebo Light" pitchFamily="34" charset="-122"/>
                <a:cs typeface="Heebo Light" pitchFamily="34" charset="-120"/>
              </a:rPr>
              <a:t>Se debe mantener el enfoque en la entrega de valor al cliente, priorizando las tareas más importantes y relevantes.</a:t>
            </a:r>
            <a:endParaRPr lang="en-US" sz="1500" dirty="0"/>
          </a:p>
        </p:txBody>
      </p:sp>
      <p:pic>
        <p:nvPicPr>
          <p:cNvPr id="13" name="Image 3" descr="preencoded.png"/>
          <p:cNvPicPr>
            <a:picLocks noChangeAspect="1"/>
          </p:cNvPicPr>
          <p:nvPr/>
        </p:nvPicPr>
        <p:blipFill>
          <a:blip r:embed="rId6"/>
          <a:stretch>
            <a:fillRect/>
          </a:stretch>
        </p:blipFill>
        <p:spPr>
          <a:xfrm>
            <a:off x="10850404" y="2073712"/>
            <a:ext cx="489109" cy="489109"/>
          </a:xfrm>
          <a:prstGeom prst="rect">
            <a:avLst/>
          </a:prstGeom>
        </p:spPr>
      </p:pic>
      <p:sp>
        <p:nvSpPr>
          <p:cNvPr id="14" name="Text 8"/>
          <p:cNvSpPr/>
          <p:nvPr/>
        </p:nvSpPr>
        <p:spPr>
          <a:xfrm>
            <a:off x="10850404" y="2758440"/>
            <a:ext cx="2445901" cy="305633"/>
          </a:xfrm>
          <a:prstGeom prst="rect">
            <a:avLst/>
          </a:prstGeom>
          <a:noFill/>
          <a:ln/>
        </p:spPr>
        <p:txBody>
          <a:bodyPr wrap="none" lIns="0" tIns="0" rIns="0" bIns="0" rtlCol="0" anchor="t"/>
          <a:lstStyle/>
          <a:p>
            <a:pPr marL="0" indent="0" algn="l">
              <a:lnSpc>
                <a:spcPts val="2400"/>
              </a:lnSpc>
              <a:buNone/>
            </a:pPr>
            <a:r>
              <a:rPr lang="en-US" sz="1900" dirty="0">
                <a:solidFill>
                  <a:srgbClr val="DCD7E5"/>
                </a:solidFill>
                <a:latin typeface="Montserrat" pitchFamily="34" charset="0"/>
                <a:ea typeface="Montserrat" pitchFamily="34" charset="-122"/>
                <a:cs typeface="Montserrat" pitchFamily="34" charset="-120"/>
              </a:rPr>
              <a:t>Respeto</a:t>
            </a:r>
            <a:endParaRPr lang="en-US" sz="1900" dirty="0"/>
          </a:p>
        </p:txBody>
      </p:sp>
      <p:sp>
        <p:nvSpPr>
          <p:cNvPr id="15" name="Text 9"/>
          <p:cNvSpPr/>
          <p:nvPr/>
        </p:nvSpPr>
        <p:spPr>
          <a:xfrm>
            <a:off x="10850404" y="3181469"/>
            <a:ext cx="3095149" cy="1564481"/>
          </a:xfrm>
          <a:prstGeom prst="rect">
            <a:avLst/>
          </a:prstGeom>
          <a:noFill/>
          <a:ln/>
        </p:spPr>
        <p:txBody>
          <a:bodyPr wrap="square" lIns="0" tIns="0" rIns="0" bIns="0" rtlCol="0" anchor="t"/>
          <a:lstStyle/>
          <a:p>
            <a:pPr marL="0" indent="0" algn="l">
              <a:lnSpc>
                <a:spcPts val="2450"/>
              </a:lnSpc>
              <a:buNone/>
            </a:pPr>
            <a:r>
              <a:rPr lang="en-US" sz="1500" dirty="0">
                <a:solidFill>
                  <a:srgbClr val="DCD7E5"/>
                </a:solidFill>
                <a:latin typeface="Heebo Light" pitchFamily="34" charset="0"/>
                <a:ea typeface="Heebo Light" pitchFamily="34" charset="-122"/>
                <a:cs typeface="Heebo Light" pitchFamily="34" charset="-120"/>
              </a:rPr>
              <a:t>El respeto mutuo entre los miembros del equipo es fundamental para un buen trabajo en equipo y una comunicación efectiva.</a:t>
            </a:r>
            <a:endParaRPr lang="en-US" sz="1500" dirty="0"/>
          </a:p>
        </p:txBody>
      </p:sp>
      <p:pic>
        <p:nvPicPr>
          <p:cNvPr id="16" name="Image 4" descr="preencoded.png"/>
          <p:cNvPicPr>
            <a:picLocks noChangeAspect="1"/>
          </p:cNvPicPr>
          <p:nvPr/>
        </p:nvPicPr>
        <p:blipFill>
          <a:blip r:embed="rId7"/>
          <a:stretch>
            <a:fillRect/>
          </a:stretch>
        </p:blipFill>
        <p:spPr>
          <a:xfrm>
            <a:off x="684848" y="5332928"/>
            <a:ext cx="489109" cy="489109"/>
          </a:xfrm>
          <a:prstGeom prst="rect">
            <a:avLst/>
          </a:prstGeom>
        </p:spPr>
      </p:pic>
      <p:sp>
        <p:nvSpPr>
          <p:cNvPr id="17" name="Text 10"/>
          <p:cNvSpPr/>
          <p:nvPr/>
        </p:nvSpPr>
        <p:spPr>
          <a:xfrm>
            <a:off x="684848" y="6017657"/>
            <a:ext cx="2445901" cy="305633"/>
          </a:xfrm>
          <a:prstGeom prst="rect">
            <a:avLst/>
          </a:prstGeom>
          <a:noFill/>
          <a:ln/>
        </p:spPr>
        <p:txBody>
          <a:bodyPr wrap="none" lIns="0" tIns="0" rIns="0" bIns="0" rtlCol="0" anchor="t"/>
          <a:lstStyle/>
          <a:p>
            <a:pPr marL="0" indent="0" algn="l">
              <a:lnSpc>
                <a:spcPts val="2400"/>
              </a:lnSpc>
              <a:buNone/>
            </a:pPr>
            <a:r>
              <a:rPr lang="en-US" sz="1900" dirty="0">
                <a:solidFill>
                  <a:srgbClr val="DCD7E5"/>
                </a:solidFill>
                <a:latin typeface="Montserrat" pitchFamily="34" charset="0"/>
                <a:ea typeface="Montserrat" pitchFamily="34" charset="-122"/>
                <a:cs typeface="Montserrat" pitchFamily="34" charset="-120"/>
              </a:rPr>
              <a:t>Apertura</a:t>
            </a:r>
            <a:endParaRPr lang="en-US" sz="1900" dirty="0"/>
          </a:p>
        </p:txBody>
      </p:sp>
      <p:sp>
        <p:nvSpPr>
          <p:cNvPr id="18" name="Text 11"/>
          <p:cNvSpPr/>
          <p:nvPr/>
        </p:nvSpPr>
        <p:spPr>
          <a:xfrm>
            <a:off x="684848" y="6440686"/>
            <a:ext cx="3095030" cy="1251585"/>
          </a:xfrm>
          <a:prstGeom prst="rect">
            <a:avLst/>
          </a:prstGeom>
          <a:noFill/>
          <a:ln/>
        </p:spPr>
        <p:txBody>
          <a:bodyPr wrap="square" lIns="0" tIns="0" rIns="0" bIns="0" rtlCol="0" anchor="t"/>
          <a:lstStyle/>
          <a:p>
            <a:pPr marL="0" indent="0" algn="l">
              <a:lnSpc>
                <a:spcPts val="2450"/>
              </a:lnSpc>
              <a:buNone/>
            </a:pPr>
            <a:r>
              <a:rPr lang="en-US" sz="1500" dirty="0">
                <a:solidFill>
                  <a:srgbClr val="DCD7E5"/>
                </a:solidFill>
                <a:latin typeface="Heebo Light" pitchFamily="34" charset="0"/>
                <a:ea typeface="Heebo Light" pitchFamily="34" charset="-122"/>
                <a:cs typeface="Heebo Light" pitchFamily="34" charset="-120"/>
              </a:rPr>
              <a:t>La transparencia y la comunicación abierta son esenciales para un trabajo efectivo y la toma de decisiones informadas.</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65728"/>
            <a:ext cx="5841563" cy="708779"/>
          </a:xfrm>
          <a:prstGeom prst="rect">
            <a:avLst/>
          </a:prstGeom>
          <a:noFill/>
          <a:ln/>
        </p:spPr>
        <p:txBody>
          <a:bodyPr wrap="none" lIns="0" tIns="0" rIns="0" bIns="0" rtlCol="0" anchor="t"/>
          <a:lstStyle/>
          <a:p>
            <a:pPr marL="0" indent="0">
              <a:lnSpc>
                <a:spcPts val="5550"/>
              </a:lnSpc>
              <a:buNone/>
            </a:pPr>
            <a:r>
              <a:rPr lang="en-US" sz="4450" dirty="0">
                <a:solidFill>
                  <a:srgbClr val="F2F0F4"/>
                </a:solidFill>
                <a:latin typeface="Montserrat" pitchFamily="34" charset="0"/>
                <a:ea typeface="Montserrat" pitchFamily="34" charset="-122"/>
                <a:cs typeface="Montserrat" pitchFamily="34" charset="-120"/>
              </a:rPr>
              <a:t>Beneficios de Scrum</a:t>
            </a:r>
            <a:endParaRPr lang="en-US" sz="4450" dirty="0"/>
          </a:p>
        </p:txBody>
      </p:sp>
      <p:sp>
        <p:nvSpPr>
          <p:cNvPr id="4" name="Text 1"/>
          <p:cNvSpPr/>
          <p:nvPr/>
        </p:nvSpPr>
        <p:spPr>
          <a:xfrm>
            <a:off x="793790" y="2114669"/>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Scrum ofrece una serie de beneficios a los equipos de trabajo, mejorando su productividad, calidad de trabajo y capacidad de adaptación. Algunos de los beneficios clave son:</a:t>
            </a:r>
            <a:endParaRPr lang="en-US" sz="1750" dirty="0"/>
          </a:p>
        </p:txBody>
      </p:sp>
      <p:sp>
        <p:nvSpPr>
          <p:cNvPr id="5" name="Shape 2"/>
          <p:cNvSpPr/>
          <p:nvPr/>
        </p:nvSpPr>
        <p:spPr>
          <a:xfrm>
            <a:off x="793790" y="3458528"/>
            <a:ext cx="7556421" cy="3705225"/>
          </a:xfrm>
          <a:prstGeom prst="roundRect">
            <a:avLst>
              <a:gd name="adj" fmla="val 2571"/>
            </a:avLst>
          </a:prstGeom>
          <a:noFill/>
          <a:ln w="7620">
            <a:solidFill>
              <a:srgbClr val="FFFFFF">
                <a:alpha val="24000"/>
              </a:srgbClr>
            </a:solidFill>
            <a:prstDash val="solid"/>
          </a:ln>
        </p:spPr>
        <p:txBody>
          <a:bodyPr/>
          <a:lstStyle/>
          <a:p>
            <a:endParaRPr lang="es-AR"/>
          </a:p>
        </p:txBody>
      </p:sp>
      <p:sp>
        <p:nvSpPr>
          <p:cNvPr id="6" name="Shape 3"/>
          <p:cNvSpPr/>
          <p:nvPr/>
        </p:nvSpPr>
        <p:spPr>
          <a:xfrm>
            <a:off x="801410" y="3466148"/>
            <a:ext cx="7541181" cy="1013222"/>
          </a:xfrm>
          <a:prstGeom prst="rect">
            <a:avLst/>
          </a:prstGeom>
          <a:solidFill>
            <a:srgbClr val="FFFFFF">
              <a:alpha val="4000"/>
            </a:srgbClr>
          </a:solidFill>
          <a:ln/>
        </p:spPr>
        <p:txBody>
          <a:bodyPr/>
          <a:lstStyle/>
          <a:p>
            <a:endParaRPr lang="es-AR"/>
          </a:p>
        </p:txBody>
      </p:sp>
      <p:sp>
        <p:nvSpPr>
          <p:cNvPr id="7" name="Text 4"/>
          <p:cNvSpPr/>
          <p:nvPr/>
        </p:nvSpPr>
        <p:spPr>
          <a:xfrm>
            <a:off x="1028224" y="3609856"/>
            <a:ext cx="3313152"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Mayor productividad</a:t>
            </a:r>
            <a:endParaRPr lang="en-US" sz="1750" dirty="0"/>
          </a:p>
        </p:txBody>
      </p:sp>
      <p:sp>
        <p:nvSpPr>
          <p:cNvPr id="8" name="Text 5"/>
          <p:cNvSpPr/>
          <p:nvPr/>
        </p:nvSpPr>
        <p:spPr>
          <a:xfrm>
            <a:off x="4802624" y="3609856"/>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Entrega de valor más rápida y eficiente</a:t>
            </a:r>
            <a:endParaRPr lang="en-US" sz="1750" dirty="0"/>
          </a:p>
        </p:txBody>
      </p:sp>
      <p:sp>
        <p:nvSpPr>
          <p:cNvPr id="9" name="Shape 6"/>
          <p:cNvSpPr/>
          <p:nvPr/>
        </p:nvSpPr>
        <p:spPr>
          <a:xfrm>
            <a:off x="801410" y="4479369"/>
            <a:ext cx="7541181" cy="650319"/>
          </a:xfrm>
          <a:prstGeom prst="rect">
            <a:avLst/>
          </a:prstGeom>
          <a:solidFill>
            <a:srgbClr val="000000">
              <a:alpha val="4000"/>
            </a:srgbClr>
          </a:solidFill>
          <a:ln/>
        </p:spPr>
        <p:txBody>
          <a:bodyPr/>
          <a:lstStyle/>
          <a:p>
            <a:endParaRPr lang="es-AR"/>
          </a:p>
        </p:txBody>
      </p:sp>
      <p:sp>
        <p:nvSpPr>
          <p:cNvPr id="10" name="Text 7"/>
          <p:cNvSpPr/>
          <p:nvPr/>
        </p:nvSpPr>
        <p:spPr>
          <a:xfrm>
            <a:off x="1028224" y="4623078"/>
            <a:ext cx="3313152"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Mejora la calidad del producto</a:t>
            </a:r>
            <a:endParaRPr lang="en-US" sz="1750" dirty="0"/>
          </a:p>
        </p:txBody>
      </p:sp>
      <p:sp>
        <p:nvSpPr>
          <p:cNvPr id="11" name="Text 8"/>
          <p:cNvSpPr/>
          <p:nvPr/>
        </p:nvSpPr>
        <p:spPr>
          <a:xfrm>
            <a:off x="4802624" y="4623078"/>
            <a:ext cx="3313152"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Mayor satisfacción del cliente</a:t>
            </a:r>
            <a:endParaRPr lang="en-US" sz="1750" dirty="0"/>
          </a:p>
        </p:txBody>
      </p:sp>
      <p:sp>
        <p:nvSpPr>
          <p:cNvPr id="12" name="Shape 9"/>
          <p:cNvSpPr/>
          <p:nvPr/>
        </p:nvSpPr>
        <p:spPr>
          <a:xfrm>
            <a:off x="801410" y="5129689"/>
            <a:ext cx="7541181" cy="1013222"/>
          </a:xfrm>
          <a:prstGeom prst="rect">
            <a:avLst/>
          </a:prstGeom>
          <a:solidFill>
            <a:srgbClr val="FFFFFF">
              <a:alpha val="4000"/>
            </a:srgbClr>
          </a:solidFill>
          <a:ln/>
        </p:spPr>
        <p:txBody>
          <a:bodyPr/>
          <a:lstStyle/>
          <a:p>
            <a:endParaRPr lang="es-AR"/>
          </a:p>
        </p:txBody>
      </p:sp>
      <p:sp>
        <p:nvSpPr>
          <p:cNvPr id="13" name="Text 10"/>
          <p:cNvSpPr/>
          <p:nvPr/>
        </p:nvSpPr>
        <p:spPr>
          <a:xfrm>
            <a:off x="1028224" y="5273397"/>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Mayor flexibilidad y capacidad de adaptación</a:t>
            </a:r>
            <a:endParaRPr lang="en-US" sz="1750" dirty="0"/>
          </a:p>
        </p:txBody>
      </p:sp>
      <p:sp>
        <p:nvSpPr>
          <p:cNvPr id="14" name="Text 11"/>
          <p:cNvSpPr/>
          <p:nvPr/>
        </p:nvSpPr>
        <p:spPr>
          <a:xfrm>
            <a:off x="4802624" y="5273397"/>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Mejor comunicación y colaboración</a:t>
            </a:r>
            <a:endParaRPr lang="en-US" sz="1750" dirty="0"/>
          </a:p>
        </p:txBody>
      </p:sp>
      <p:sp>
        <p:nvSpPr>
          <p:cNvPr id="15" name="Shape 12"/>
          <p:cNvSpPr/>
          <p:nvPr/>
        </p:nvSpPr>
        <p:spPr>
          <a:xfrm>
            <a:off x="801410" y="6142911"/>
            <a:ext cx="7541181" cy="1013222"/>
          </a:xfrm>
          <a:prstGeom prst="rect">
            <a:avLst/>
          </a:prstGeom>
          <a:solidFill>
            <a:srgbClr val="000000">
              <a:alpha val="4000"/>
            </a:srgbClr>
          </a:solidFill>
          <a:ln/>
        </p:spPr>
        <p:txBody>
          <a:bodyPr/>
          <a:lstStyle/>
          <a:p>
            <a:endParaRPr lang="es-AR"/>
          </a:p>
        </p:txBody>
      </p:sp>
      <p:sp>
        <p:nvSpPr>
          <p:cNvPr id="16" name="Text 13"/>
          <p:cNvSpPr/>
          <p:nvPr/>
        </p:nvSpPr>
        <p:spPr>
          <a:xfrm>
            <a:off x="1028224" y="6286619"/>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Mayor motivación y compromiso del equipo</a:t>
            </a:r>
            <a:endParaRPr lang="en-US" sz="1750" dirty="0"/>
          </a:p>
        </p:txBody>
      </p:sp>
      <p:sp>
        <p:nvSpPr>
          <p:cNvPr id="17" name="Text 14"/>
          <p:cNvSpPr/>
          <p:nvPr/>
        </p:nvSpPr>
        <p:spPr>
          <a:xfrm>
            <a:off x="4802624" y="6286619"/>
            <a:ext cx="3313152"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Mayor transparencia y responsabilidad</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24558"/>
            <a:ext cx="5670590" cy="708779"/>
          </a:xfrm>
          <a:prstGeom prst="rect">
            <a:avLst/>
          </a:prstGeom>
          <a:noFill/>
          <a:ln/>
        </p:spPr>
        <p:txBody>
          <a:bodyPr wrap="none" lIns="0" tIns="0" rIns="0" bIns="0" rtlCol="0" anchor="t"/>
          <a:lstStyle/>
          <a:p>
            <a:pPr marL="0" indent="0">
              <a:lnSpc>
                <a:spcPts val="5550"/>
              </a:lnSpc>
              <a:buNone/>
            </a:pPr>
            <a:r>
              <a:rPr lang="en-US" sz="4450" dirty="0">
                <a:solidFill>
                  <a:srgbClr val="F2F0F4"/>
                </a:solidFill>
                <a:latin typeface="Montserrat" pitchFamily="34" charset="0"/>
                <a:ea typeface="Montserrat" pitchFamily="34" charset="-122"/>
                <a:cs typeface="Montserrat" pitchFamily="34" charset="-120"/>
              </a:rPr>
              <a:t>Roles de Scrum</a:t>
            </a:r>
            <a:endParaRPr lang="en-US" sz="4450" dirty="0"/>
          </a:p>
        </p:txBody>
      </p:sp>
      <p:sp>
        <p:nvSpPr>
          <p:cNvPr id="3" name="Text 1"/>
          <p:cNvSpPr/>
          <p:nvPr/>
        </p:nvSpPr>
        <p:spPr>
          <a:xfrm>
            <a:off x="793790" y="25003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Product Owner</a:t>
            </a:r>
            <a:endParaRPr lang="en-US" sz="2200" dirty="0"/>
          </a:p>
        </p:txBody>
      </p:sp>
      <p:sp>
        <p:nvSpPr>
          <p:cNvPr id="4" name="Text 2"/>
          <p:cNvSpPr/>
          <p:nvPr/>
        </p:nvSpPr>
        <p:spPr>
          <a:xfrm>
            <a:off x="793790" y="3081457"/>
            <a:ext cx="3978116"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Es quién tiene la visión del Negocio</a:t>
            </a:r>
            <a:endParaRPr lang="en-US" sz="1750" dirty="0"/>
          </a:p>
        </p:txBody>
      </p:sp>
      <p:sp>
        <p:nvSpPr>
          <p:cNvPr id="5" name="Text 3"/>
          <p:cNvSpPr/>
          <p:nvPr/>
        </p:nvSpPr>
        <p:spPr>
          <a:xfrm>
            <a:off x="793790" y="364843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Defina las prioridades y requerimientos de manera permanente</a:t>
            </a:r>
            <a:endParaRPr lang="en-US" sz="1750" dirty="0"/>
          </a:p>
        </p:txBody>
      </p:sp>
      <p:sp>
        <p:nvSpPr>
          <p:cNvPr id="6" name="Text 4"/>
          <p:cNvSpPr/>
          <p:nvPr/>
        </p:nvSpPr>
        <p:spPr>
          <a:xfrm>
            <a:off x="793790" y="4578310"/>
            <a:ext cx="3978116"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Da soporte al equipo</a:t>
            </a:r>
            <a:endParaRPr lang="en-US" sz="1750" dirty="0"/>
          </a:p>
        </p:txBody>
      </p:sp>
      <p:sp>
        <p:nvSpPr>
          <p:cNvPr id="7" name="Text 5"/>
          <p:cNvSpPr/>
          <p:nvPr/>
        </p:nvSpPr>
        <p:spPr>
          <a:xfrm>
            <a:off x="793790" y="5145286"/>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Comunica el estado del proyecto a los Stakeholders</a:t>
            </a:r>
            <a:endParaRPr lang="en-US" sz="1750" dirty="0"/>
          </a:p>
        </p:txBody>
      </p:sp>
      <p:sp>
        <p:nvSpPr>
          <p:cNvPr id="8" name="Text 6"/>
          <p:cNvSpPr/>
          <p:nvPr/>
        </p:nvSpPr>
        <p:spPr>
          <a:xfrm>
            <a:off x="793790" y="6075164"/>
            <a:ext cx="397811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9" name="Text 7"/>
          <p:cNvSpPr/>
          <p:nvPr/>
        </p:nvSpPr>
        <p:spPr>
          <a:xfrm>
            <a:off x="5332928" y="25003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Scrum Master</a:t>
            </a:r>
            <a:endParaRPr lang="en-US" sz="2200" dirty="0"/>
          </a:p>
        </p:txBody>
      </p:sp>
      <p:sp>
        <p:nvSpPr>
          <p:cNvPr id="10" name="Text 8"/>
          <p:cNvSpPr/>
          <p:nvPr/>
        </p:nvSpPr>
        <p:spPr>
          <a:xfrm>
            <a:off x="5332928" y="3081457"/>
            <a:ext cx="3978116"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Es el facilitador del equipo Scrum.</a:t>
            </a:r>
            <a:endParaRPr lang="en-US" sz="1750" dirty="0"/>
          </a:p>
        </p:txBody>
      </p:sp>
      <p:sp>
        <p:nvSpPr>
          <p:cNvPr id="11" name="Text 9"/>
          <p:cNvSpPr/>
          <p:nvPr/>
        </p:nvSpPr>
        <p:spPr>
          <a:xfrm>
            <a:off x="5332928" y="364843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Estimula la productividad y facilita la resolución de impedimentos.</a:t>
            </a:r>
            <a:endParaRPr lang="en-US" sz="1750" dirty="0"/>
          </a:p>
        </p:txBody>
      </p:sp>
      <p:sp>
        <p:nvSpPr>
          <p:cNvPr id="12" name="Text 10"/>
          <p:cNvSpPr/>
          <p:nvPr/>
        </p:nvSpPr>
        <p:spPr>
          <a:xfrm>
            <a:off x="5332928" y="4578310"/>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Asegura que se cumplan los procesos y valores de la metodología.</a:t>
            </a:r>
            <a:endParaRPr lang="en-US" sz="1750" dirty="0"/>
          </a:p>
        </p:txBody>
      </p:sp>
      <p:sp>
        <p:nvSpPr>
          <p:cNvPr id="13" name="Text 11"/>
          <p:cNvSpPr/>
          <p:nvPr/>
        </p:nvSpPr>
        <p:spPr>
          <a:xfrm>
            <a:off x="5332928" y="5508188"/>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Defiende al equipo de interferencias Externas</a:t>
            </a:r>
            <a:endParaRPr lang="en-US" sz="1750" dirty="0"/>
          </a:p>
        </p:txBody>
      </p:sp>
      <p:sp>
        <p:nvSpPr>
          <p:cNvPr id="14" name="Text 12"/>
          <p:cNvSpPr/>
          <p:nvPr/>
        </p:nvSpPr>
        <p:spPr>
          <a:xfrm>
            <a:off x="5332928" y="6438067"/>
            <a:ext cx="3978116"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Es el referente de prácticas Agiles</a:t>
            </a:r>
            <a:endParaRPr lang="en-US" sz="1750" dirty="0"/>
          </a:p>
        </p:txBody>
      </p:sp>
      <p:sp>
        <p:nvSpPr>
          <p:cNvPr id="15" name="Text 13"/>
          <p:cNvSpPr/>
          <p:nvPr/>
        </p:nvSpPr>
        <p:spPr>
          <a:xfrm>
            <a:off x="9872067" y="2500313"/>
            <a:ext cx="2967514"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Equipo de Desarrollo</a:t>
            </a:r>
            <a:endParaRPr lang="en-US" sz="2200" dirty="0"/>
          </a:p>
        </p:txBody>
      </p:sp>
      <p:sp>
        <p:nvSpPr>
          <p:cNvPr id="16" name="Text 14"/>
          <p:cNvSpPr/>
          <p:nvPr/>
        </p:nvSpPr>
        <p:spPr>
          <a:xfrm>
            <a:off x="9872067" y="3081457"/>
            <a:ext cx="3978116"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Grupo multidisciplinario</a:t>
            </a:r>
            <a:endParaRPr lang="en-US" sz="1750" dirty="0"/>
          </a:p>
        </p:txBody>
      </p:sp>
      <p:sp>
        <p:nvSpPr>
          <p:cNvPr id="17" name="Text 15"/>
          <p:cNvSpPr/>
          <p:nvPr/>
        </p:nvSpPr>
        <p:spPr>
          <a:xfrm>
            <a:off x="9872067" y="364843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Estima y compromete esfuerzo de las iteraciones</a:t>
            </a:r>
            <a:endParaRPr lang="en-US" sz="1750" dirty="0"/>
          </a:p>
        </p:txBody>
      </p:sp>
      <p:sp>
        <p:nvSpPr>
          <p:cNvPr id="18" name="Text 16"/>
          <p:cNvSpPr/>
          <p:nvPr/>
        </p:nvSpPr>
        <p:spPr>
          <a:xfrm>
            <a:off x="9872067" y="4578310"/>
            <a:ext cx="3978116"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Ejecuta lo estimado en cada iteración</a:t>
            </a:r>
            <a:endParaRPr lang="en-US" sz="1750" dirty="0"/>
          </a:p>
        </p:txBody>
      </p:sp>
      <p:sp>
        <p:nvSpPr>
          <p:cNvPr id="19" name="Text 17"/>
          <p:cNvSpPr/>
          <p:nvPr/>
        </p:nvSpPr>
        <p:spPr>
          <a:xfrm>
            <a:off x="9872067" y="5145286"/>
            <a:ext cx="3978116" cy="362903"/>
          </a:xfrm>
          <a:prstGeom prst="rect">
            <a:avLst/>
          </a:prstGeom>
          <a:noFill/>
          <a:ln/>
        </p:spPr>
        <p:txBody>
          <a:bodyPr wrap="non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Ideal entre 6 y 8 personas</a:t>
            </a:r>
            <a:endParaRPr lang="en-US" sz="1750" dirty="0"/>
          </a:p>
        </p:txBody>
      </p:sp>
      <p:sp>
        <p:nvSpPr>
          <p:cNvPr id="20" name="Text 18"/>
          <p:cNvSpPr/>
          <p:nvPr/>
        </p:nvSpPr>
        <p:spPr>
          <a:xfrm>
            <a:off x="9872067" y="571226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Se autorganiza y trabaja en su mejora contínua.</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33626" y="340638"/>
            <a:ext cx="6863477" cy="387191"/>
          </a:xfrm>
          <a:prstGeom prst="rect">
            <a:avLst/>
          </a:prstGeom>
          <a:noFill/>
          <a:ln/>
        </p:spPr>
        <p:txBody>
          <a:bodyPr wrap="none" lIns="0" tIns="0" rIns="0" bIns="0" rtlCol="0" anchor="t"/>
          <a:lstStyle/>
          <a:p>
            <a:pPr marL="0" indent="0">
              <a:lnSpc>
                <a:spcPts val="3000"/>
              </a:lnSpc>
              <a:buNone/>
            </a:pPr>
            <a:r>
              <a:rPr lang="en-US" sz="2400" dirty="0">
                <a:solidFill>
                  <a:srgbClr val="F2F0F4"/>
                </a:solidFill>
                <a:latin typeface="Montserrat" pitchFamily="34" charset="0"/>
                <a:ea typeface="Montserrat" pitchFamily="34" charset="-122"/>
                <a:cs typeface="Montserrat" pitchFamily="34" charset="-120"/>
              </a:rPr>
              <a:t>Elementos y eventos del ciclo de vida Scrum</a:t>
            </a:r>
            <a:endParaRPr lang="en-US" sz="2400" dirty="0"/>
          </a:p>
        </p:txBody>
      </p:sp>
      <p:sp>
        <p:nvSpPr>
          <p:cNvPr id="3" name="Text 1"/>
          <p:cNvSpPr/>
          <p:nvPr/>
        </p:nvSpPr>
        <p:spPr>
          <a:xfrm>
            <a:off x="1300666" y="1276772"/>
            <a:ext cx="6404002" cy="193597"/>
          </a:xfrm>
          <a:prstGeom prst="rect">
            <a:avLst/>
          </a:prstGeom>
          <a:noFill/>
          <a:ln/>
        </p:spPr>
        <p:txBody>
          <a:bodyPr wrap="none" lIns="0" tIns="0" rIns="0" bIns="0" rtlCol="0" anchor="t"/>
          <a:lstStyle/>
          <a:p>
            <a:pPr>
              <a:lnSpc>
                <a:spcPct val="150000"/>
              </a:lnSpc>
            </a:pPr>
            <a:r>
              <a:rPr lang="es-ES" sz="950" dirty="0">
                <a:solidFill>
                  <a:srgbClr val="DCD7E5"/>
                </a:solidFill>
                <a:latin typeface="Heebo Light" pitchFamily="34" charset="0"/>
                <a:cs typeface="Heebo Light" pitchFamily="34" charset="-120"/>
              </a:rPr>
              <a:t>Es el acto donde el PO añade y da orden a los ítems del </a:t>
            </a:r>
            <a:r>
              <a:rPr lang="es-ES" sz="950" dirty="0" err="1">
                <a:solidFill>
                  <a:srgbClr val="DCD7E5"/>
                </a:solidFill>
                <a:latin typeface="Heebo Light" pitchFamily="34" charset="0"/>
                <a:cs typeface="Heebo Light" pitchFamily="34" charset="-120"/>
              </a:rPr>
              <a:t>Product</a:t>
            </a:r>
            <a:r>
              <a:rPr lang="es-ES" sz="950" dirty="0">
                <a:solidFill>
                  <a:srgbClr val="DCD7E5"/>
                </a:solidFill>
                <a:latin typeface="Heebo Light" pitchFamily="34" charset="0"/>
                <a:cs typeface="Heebo Light" pitchFamily="34" charset="-120"/>
              </a:rPr>
              <a:t> Backlog</a:t>
            </a:r>
          </a:p>
        </p:txBody>
      </p:sp>
      <p:sp>
        <p:nvSpPr>
          <p:cNvPr id="4" name="Shape 2"/>
          <p:cNvSpPr/>
          <p:nvPr/>
        </p:nvSpPr>
        <p:spPr>
          <a:xfrm>
            <a:off x="581383" y="1311004"/>
            <a:ext cx="45719" cy="6968609"/>
          </a:xfrm>
          <a:prstGeom prst="roundRect">
            <a:avLst>
              <a:gd name="adj" fmla="val 341473"/>
            </a:avLst>
          </a:prstGeom>
          <a:solidFill>
            <a:srgbClr val="4A2C85"/>
          </a:solidFill>
          <a:ln/>
        </p:spPr>
        <p:txBody>
          <a:bodyPr/>
          <a:lstStyle/>
          <a:p>
            <a:endParaRPr lang="es-AR"/>
          </a:p>
        </p:txBody>
      </p:sp>
      <p:sp>
        <p:nvSpPr>
          <p:cNvPr id="5" name="Shape 3"/>
          <p:cNvSpPr/>
          <p:nvPr/>
        </p:nvSpPr>
        <p:spPr>
          <a:xfrm>
            <a:off x="743605" y="1973587"/>
            <a:ext cx="433626" cy="15240"/>
          </a:xfrm>
          <a:prstGeom prst="roundRect">
            <a:avLst>
              <a:gd name="adj" fmla="val 341473"/>
            </a:avLst>
          </a:prstGeom>
          <a:solidFill>
            <a:srgbClr val="4A2C85"/>
          </a:solidFill>
          <a:ln/>
        </p:spPr>
        <p:txBody>
          <a:bodyPr/>
          <a:lstStyle/>
          <a:p>
            <a:endParaRPr lang="es-AR"/>
          </a:p>
        </p:txBody>
      </p:sp>
      <p:sp>
        <p:nvSpPr>
          <p:cNvPr id="6" name="Shape 4"/>
          <p:cNvSpPr/>
          <p:nvPr/>
        </p:nvSpPr>
        <p:spPr>
          <a:xfrm>
            <a:off x="480120" y="1841903"/>
            <a:ext cx="278725" cy="278725"/>
          </a:xfrm>
          <a:prstGeom prst="roundRect">
            <a:avLst>
              <a:gd name="adj" fmla="val 18671"/>
            </a:avLst>
          </a:prstGeom>
          <a:solidFill>
            <a:srgbClr val="31136C"/>
          </a:solidFill>
          <a:ln w="7620">
            <a:solidFill>
              <a:srgbClr val="4A2C85"/>
            </a:solidFill>
            <a:prstDash val="solid"/>
          </a:ln>
        </p:spPr>
        <p:txBody>
          <a:bodyPr/>
          <a:lstStyle/>
          <a:p>
            <a:endParaRPr lang="es-AR" dirty="0"/>
          </a:p>
        </p:txBody>
      </p:sp>
      <p:sp>
        <p:nvSpPr>
          <p:cNvPr id="7" name="Text 5"/>
          <p:cNvSpPr/>
          <p:nvPr/>
        </p:nvSpPr>
        <p:spPr>
          <a:xfrm>
            <a:off x="585847" y="1888338"/>
            <a:ext cx="67151" cy="185857"/>
          </a:xfrm>
          <a:prstGeom prst="rect">
            <a:avLst/>
          </a:prstGeom>
          <a:noFill/>
          <a:ln/>
        </p:spPr>
        <p:txBody>
          <a:bodyPr wrap="none" lIns="0" tIns="0" rIns="0" bIns="0" rtlCol="0" anchor="t"/>
          <a:lstStyle/>
          <a:p>
            <a:pPr marL="0" indent="0" algn="ctr">
              <a:lnSpc>
                <a:spcPts val="1450"/>
              </a:lnSpc>
              <a:buNone/>
            </a:pPr>
            <a:r>
              <a:rPr lang="en-US" sz="1450" dirty="0">
                <a:solidFill>
                  <a:srgbClr val="DCD7E5"/>
                </a:solidFill>
                <a:latin typeface="Montserrat" pitchFamily="34" charset="0"/>
                <a:ea typeface="Montserrat" pitchFamily="34" charset="-122"/>
                <a:cs typeface="Montserrat" pitchFamily="34" charset="-120"/>
              </a:rPr>
              <a:t>2</a:t>
            </a:r>
            <a:endParaRPr lang="en-US" sz="1450" dirty="0"/>
          </a:p>
        </p:txBody>
      </p:sp>
      <p:sp>
        <p:nvSpPr>
          <p:cNvPr id="8" name="Text 6"/>
          <p:cNvSpPr/>
          <p:nvPr/>
        </p:nvSpPr>
        <p:spPr>
          <a:xfrm>
            <a:off x="1300877" y="1826425"/>
            <a:ext cx="1548765" cy="193596"/>
          </a:xfrm>
          <a:prstGeom prst="rect">
            <a:avLst/>
          </a:prstGeom>
          <a:noFill/>
          <a:ln/>
        </p:spPr>
        <p:txBody>
          <a:bodyPr wrap="none" lIns="0" tIns="0" rIns="0" bIns="0" rtlCol="0" anchor="t"/>
          <a:lstStyle/>
          <a:p>
            <a:pPr marL="0" indent="0" algn="l">
              <a:lnSpc>
                <a:spcPts val="1500"/>
              </a:lnSpc>
              <a:buNone/>
            </a:pPr>
            <a:r>
              <a:rPr lang="en-US" sz="1200" dirty="0">
                <a:solidFill>
                  <a:srgbClr val="DCD7E5"/>
                </a:solidFill>
                <a:latin typeface="Montserrat" pitchFamily="34" charset="0"/>
                <a:ea typeface="Montserrat" pitchFamily="34" charset="-122"/>
                <a:cs typeface="Montserrat" pitchFamily="34" charset="-120"/>
              </a:rPr>
              <a:t>Product Backlog</a:t>
            </a:r>
            <a:endParaRPr lang="en-US" sz="1200" dirty="0"/>
          </a:p>
        </p:txBody>
      </p:sp>
      <p:sp>
        <p:nvSpPr>
          <p:cNvPr id="9" name="Text 7"/>
          <p:cNvSpPr/>
          <p:nvPr/>
        </p:nvSpPr>
        <p:spPr>
          <a:xfrm>
            <a:off x="1300877" y="2094316"/>
            <a:ext cx="12895898" cy="198239"/>
          </a:xfrm>
          <a:prstGeom prst="rect">
            <a:avLst/>
          </a:prstGeom>
          <a:noFill/>
          <a:ln/>
        </p:spPr>
        <p:txBody>
          <a:bodyPr wrap="none" lIns="0" tIns="0" rIns="0" bIns="0" rtlCol="0" anchor="t"/>
          <a:lstStyle/>
          <a:p>
            <a:pPr marL="0" indent="0" algn="l">
              <a:lnSpc>
                <a:spcPts val="1550"/>
              </a:lnSpc>
              <a:buNone/>
            </a:pPr>
            <a:r>
              <a:rPr lang="en-US" sz="950" dirty="0">
                <a:solidFill>
                  <a:srgbClr val="DCD7E5"/>
                </a:solidFill>
                <a:latin typeface="Heebo Light" pitchFamily="34" charset="0"/>
                <a:ea typeface="Heebo Light" pitchFamily="34" charset="-122"/>
                <a:cs typeface="Heebo Light" pitchFamily="34" charset="-120"/>
              </a:rPr>
              <a:t>Lista priorizada de requisitos y funcionalidades del producto, gestionada por el Product Owner.</a:t>
            </a:r>
            <a:endParaRPr lang="en-US" sz="950" dirty="0"/>
          </a:p>
        </p:txBody>
      </p:sp>
      <p:sp>
        <p:nvSpPr>
          <p:cNvPr id="10" name="Shape 8"/>
          <p:cNvSpPr/>
          <p:nvPr/>
        </p:nvSpPr>
        <p:spPr>
          <a:xfrm>
            <a:off x="743605" y="2811191"/>
            <a:ext cx="433626" cy="15240"/>
          </a:xfrm>
          <a:prstGeom prst="roundRect">
            <a:avLst>
              <a:gd name="adj" fmla="val 341473"/>
            </a:avLst>
          </a:prstGeom>
          <a:solidFill>
            <a:srgbClr val="4A2C85"/>
          </a:solidFill>
          <a:ln/>
        </p:spPr>
        <p:txBody>
          <a:bodyPr/>
          <a:lstStyle/>
          <a:p>
            <a:endParaRPr lang="es-AR"/>
          </a:p>
        </p:txBody>
      </p:sp>
      <p:sp>
        <p:nvSpPr>
          <p:cNvPr id="11" name="Shape 9"/>
          <p:cNvSpPr/>
          <p:nvPr/>
        </p:nvSpPr>
        <p:spPr>
          <a:xfrm>
            <a:off x="480120" y="2679508"/>
            <a:ext cx="278725" cy="278725"/>
          </a:xfrm>
          <a:prstGeom prst="roundRect">
            <a:avLst>
              <a:gd name="adj" fmla="val 18671"/>
            </a:avLst>
          </a:prstGeom>
          <a:solidFill>
            <a:srgbClr val="31136C"/>
          </a:solidFill>
          <a:ln w="7620">
            <a:solidFill>
              <a:srgbClr val="4A2C85"/>
            </a:solidFill>
            <a:prstDash val="solid"/>
          </a:ln>
        </p:spPr>
        <p:txBody>
          <a:bodyPr/>
          <a:lstStyle/>
          <a:p>
            <a:endParaRPr lang="es-AR"/>
          </a:p>
        </p:txBody>
      </p:sp>
      <p:sp>
        <p:nvSpPr>
          <p:cNvPr id="12" name="Text 10"/>
          <p:cNvSpPr/>
          <p:nvPr/>
        </p:nvSpPr>
        <p:spPr>
          <a:xfrm>
            <a:off x="566678" y="2725943"/>
            <a:ext cx="105608" cy="185857"/>
          </a:xfrm>
          <a:prstGeom prst="rect">
            <a:avLst/>
          </a:prstGeom>
          <a:noFill/>
          <a:ln/>
        </p:spPr>
        <p:txBody>
          <a:bodyPr wrap="none" lIns="0" tIns="0" rIns="0" bIns="0" rtlCol="0" anchor="t"/>
          <a:lstStyle/>
          <a:p>
            <a:pPr marL="0" indent="0" algn="ctr">
              <a:lnSpc>
                <a:spcPts val="1450"/>
              </a:lnSpc>
              <a:buNone/>
            </a:pPr>
            <a:r>
              <a:rPr lang="en-US" sz="1450" dirty="0">
                <a:solidFill>
                  <a:schemeClr val="bg1"/>
                </a:solidFill>
              </a:rPr>
              <a:t>3</a:t>
            </a:r>
          </a:p>
        </p:txBody>
      </p:sp>
      <p:sp>
        <p:nvSpPr>
          <p:cNvPr id="13" name="Text 11"/>
          <p:cNvSpPr/>
          <p:nvPr/>
        </p:nvSpPr>
        <p:spPr>
          <a:xfrm>
            <a:off x="1300877" y="2664030"/>
            <a:ext cx="1548765" cy="193596"/>
          </a:xfrm>
          <a:prstGeom prst="rect">
            <a:avLst/>
          </a:prstGeom>
          <a:noFill/>
          <a:ln/>
        </p:spPr>
        <p:txBody>
          <a:bodyPr wrap="none" lIns="0" tIns="0" rIns="0" bIns="0" rtlCol="0" anchor="t"/>
          <a:lstStyle/>
          <a:p>
            <a:pPr marL="0" indent="0" algn="l">
              <a:lnSpc>
                <a:spcPts val="1500"/>
              </a:lnSpc>
              <a:buNone/>
            </a:pPr>
            <a:r>
              <a:rPr lang="en-US" sz="1200" dirty="0">
                <a:solidFill>
                  <a:srgbClr val="DCD7E5"/>
                </a:solidFill>
                <a:latin typeface="Montserrat" pitchFamily="34" charset="0"/>
                <a:ea typeface="Montserrat" pitchFamily="34" charset="-122"/>
                <a:cs typeface="Montserrat" pitchFamily="34" charset="-120"/>
              </a:rPr>
              <a:t>Sprint Planning</a:t>
            </a:r>
            <a:endParaRPr lang="en-US" sz="1200" dirty="0"/>
          </a:p>
        </p:txBody>
      </p:sp>
      <p:sp>
        <p:nvSpPr>
          <p:cNvPr id="14" name="Text 12"/>
          <p:cNvSpPr/>
          <p:nvPr/>
        </p:nvSpPr>
        <p:spPr>
          <a:xfrm>
            <a:off x="1300877" y="2931921"/>
            <a:ext cx="12895898" cy="198239"/>
          </a:xfrm>
          <a:prstGeom prst="rect">
            <a:avLst/>
          </a:prstGeom>
          <a:noFill/>
          <a:ln/>
        </p:spPr>
        <p:txBody>
          <a:bodyPr wrap="none" lIns="0" tIns="0" rIns="0" bIns="0" rtlCol="0" anchor="t"/>
          <a:lstStyle/>
          <a:p>
            <a:pPr marL="0" indent="0" algn="l">
              <a:lnSpc>
                <a:spcPts val="1550"/>
              </a:lnSpc>
              <a:buNone/>
            </a:pPr>
            <a:r>
              <a:rPr lang="en-US" sz="950" dirty="0">
                <a:solidFill>
                  <a:srgbClr val="DCD7E5"/>
                </a:solidFill>
                <a:latin typeface="Heebo Light" pitchFamily="34" charset="0"/>
                <a:ea typeface="Heebo Light" pitchFamily="34" charset="-122"/>
                <a:cs typeface="Heebo Light" pitchFamily="34" charset="-120"/>
              </a:rPr>
              <a:t>El equipo planifica el sprint, seleccionando las tareas del backlog y definiendo las estrategias.</a:t>
            </a:r>
            <a:endParaRPr lang="en-US" sz="950" dirty="0"/>
          </a:p>
        </p:txBody>
      </p:sp>
      <p:sp>
        <p:nvSpPr>
          <p:cNvPr id="15" name="Shape 13"/>
          <p:cNvSpPr/>
          <p:nvPr/>
        </p:nvSpPr>
        <p:spPr>
          <a:xfrm>
            <a:off x="743605" y="3648796"/>
            <a:ext cx="433626" cy="15240"/>
          </a:xfrm>
          <a:prstGeom prst="roundRect">
            <a:avLst>
              <a:gd name="adj" fmla="val 341473"/>
            </a:avLst>
          </a:prstGeom>
          <a:solidFill>
            <a:srgbClr val="4A2C85"/>
          </a:solidFill>
          <a:ln/>
        </p:spPr>
        <p:txBody>
          <a:bodyPr/>
          <a:lstStyle/>
          <a:p>
            <a:endParaRPr lang="es-AR"/>
          </a:p>
        </p:txBody>
      </p:sp>
      <p:sp>
        <p:nvSpPr>
          <p:cNvPr id="16" name="Shape 14"/>
          <p:cNvSpPr/>
          <p:nvPr/>
        </p:nvSpPr>
        <p:spPr>
          <a:xfrm>
            <a:off x="480120" y="3517113"/>
            <a:ext cx="278725" cy="278725"/>
          </a:xfrm>
          <a:prstGeom prst="roundRect">
            <a:avLst>
              <a:gd name="adj" fmla="val 18671"/>
            </a:avLst>
          </a:prstGeom>
          <a:solidFill>
            <a:srgbClr val="31136C"/>
          </a:solidFill>
          <a:ln w="7620">
            <a:solidFill>
              <a:srgbClr val="4A2C85"/>
            </a:solidFill>
            <a:prstDash val="solid"/>
          </a:ln>
        </p:spPr>
        <p:txBody>
          <a:bodyPr/>
          <a:lstStyle/>
          <a:p>
            <a:endParaRPr lang="es-AR"/>
          </a:p>
        </p:txBody>
      </p:sp>
      <p:sp>
        <p:nvSpPr>
          <p:cNvPr id="17" name="Text 15"/>
          <p:cNvSpPr/>
          <p:nvPr/>
        </p:nvSpPr>
        <p:spPr>
          <a:xfrm>
            <a:off x="567035" y="3563547"/>
            <a:ext cx="104775" cy="185857"/>
          </a:xfrm>
          <a:prstGeom prst="rect">
            <a:avLst/>
          </a:prstGeom>
          <a:noFill/>
          <a:ln/>
        </p:spPr>
        <p:txBody>
          <a:bodyPr wrap="none" lIns="0" tIns="0" rIns="0" bIns="0" rtlCol="0" anchor="t"/>
          <a:lstStyle/>
          <a:p>
            <a:pPr marL="0" indent="0" algn="ctr">
              <a:lnSpc>
                <a:spcPts val="1450"/>
              </a:lnSpc>
              <a:buNone/>
            </a:pPr>
            <a:r>
              <a:rPr lang="en-US" sz="1450" dirty="0">
                <a:solidFill>
                  <a:srgbClr val="DCD7E5"/>
                </a:solidFill>
                <a:latin typeface="Montserrat" pitchFamily="34" charset="0"/>
                <a:ea typeface="Montserrat" pitchFamily="34" charset="-122"/>
                <a:cs typeface="Montserrat" pitchFamily="34" charset="-120"/>
              </a:rPr>
              <a:t>4</a:t>
            </a:r>
            <a:endParaRPr lang="en-US" sz="1450" dirty="0"/>
          </a:p>
        </p:txBody>
      </p:sp>
      <p:sp>
        <p:nvSpPr>
          <p:cNvPr id="18" name="Text 16"/>
          <p:cNvSpPr/>
          <p:nvPr/>
        </p:nvSpPr>
        <p:spPr>
          <a:xfrm>
            <a:off x="1300877" y="3501635"/>
            <a:ext cx="1548765" cy="193596"/>
          </a:xfrm>
          <a:prstGeom prst="rect">
            <a:avLst/>
          </a:prstGeom>
          <a:noFill/>
          <a:ln/>
        </p:spPr>
        <p:txBody>
          <a:bodyPr wrap="none" lIns="0" tIns="0" rIns="0" bIns="0" rtlCol="0" anchor="t"/>
          <a:lstStyle/>
          <a:p>
            <a:pPr marL="0" indent="0" algn="l">
              <a:lnSpc>
                <a:spcPts val="1500"/>
              </a:lnSpc>
              <a:buNone/>
            </a:pPr>
            <a:r>
              <a:rPr lang="en-US" sz="1200" dirty="0">
                <a:solidFill>
                  <a:srgbClr val="DCD7E5"/>
                </a:solidFill>
                <a:latin typeface="Montserrat" pitchFamily="34" charset="0"/>
                <a:ea typeface="Montserrat" pitchFamily="34" charset="-122"/>
                <a:cs typeface="Montserrat" pitchFamily="34" charset="-120"/>
              </a:rPr>
              <a:t>Sprint Backlog</a:t>
            </a:r>
            <a:endParaRPr lang="en-US" sz="1200" dirty="0"/>
          </a:p>
        </p:txBody>
      </p:sp>
      <p:sp>
        <p:nvSpPr>
          <p:cNvPr id="19" name="Text 17"/>
          <p:cNvSpPr/>
          <p:nvPr/>
        </p:nvSpPr>
        <p:spPr>
          <a:xfrm>
            <a:off x="1300877" y="3769525"/>
            <a:ext cx="12895898" cy="198239"/>
          </a:xfrm>
          <a:prstGeom prst="rect">
            <a:avLst/>
          </a:prstGeom>
          <a:noFill/>
          <a:ln/>
        </p:spPr>
        <p:txBody>
          <a:bodyPr wrap="none" lIns="0" tIns="0" rIns="0" bIns="0" rtlCol="0" anchor="t"/>
          <a:lstStyle/>
          <a:p>
            <a:pPr marL="0" indent="0" algn="l">
              <a:lnSpc>
                <a:spcPts val="1550"/>
              </a:lnSpc>
              <a:buNone/>
            </a:pPr>
            <a:r>
              <a:rPr lang="en-US" sz="950" dirty="0">
                <a:solidFill>
                  <a:srgbClr val="DCD7E5"/>
                </a:solidFill>
                <a:latin typeface="Heebo Light" pitchFamily="34" charset="0"/>
                <a:ea typeface="Heebo Light" pitchFamily="34" charset="-122"/>
                <a:cs typeface="Heebo Light" pitchFamily="34" charset="-120"/>
              </a:rPr>
              <a:t>Lista de tareas que el equipo se compromete a completar durante el sprint.</a:t>
            </a:r>
            <a:endParaRPr lang="en-US" sz="950" dirty="0"/>
          </a:p>
        </p:txBody>
      </p:sp>
      <p:sp>
        <p:nvSpPr>
          <p:cNvPr id="20" name="Shape 18"/>
          <p:cNvSpPr/>
          <p:nvPr/>
        </p:nvSpPr>
        <p:spPr>
          <a:xfrm>
            <a:off x="743605" y="4486401"/>
            <a:ext cx="433626" cy="15240"/>
          </a:xfrm>
          <a:prstGeom prst="roundRect">
            <a:avLst>
              <a:gd name="adj" fmla="val 341473"/>
            </a:avLst>
          </a:prstGeom>
          <a:solidFill>
            <a:srgbClr val="4A2C85"/>
          </a:solidFill>
          <a:ln/>
        </p:spPr>
        <p:txBody>
          <a:bodyPr/>
          <a:lstStyle/>
          <a:p>
            <a:endParaRPr lang="es-AR"/>
          </a:p>
        </p:txBody>
      </p:sp>
      <p:sp>
        <p:nvSpPr>
          <p:cNvPr id="21" name="Shape 19"/>
          <p:cNvSpPr/>
          <p:nvPr/>
        </p:nvSpPr>
        <p:spPr>
          <a:xfrm>
            <a:off x="480120" y="4354718"/>
            <a:ext cx="278725" cy="278725"/>
          </a:xfrm>
          <a:prstGeom prst="roundRect">
            <a:avLst>
              <a:gd name="adj" fmla="val 18671"/>
            </a:avLst>
          </a:prstGeom>
          <a:solidFill>
            <a:srgbClr val="31136C"/>
          </a:solidFill>
          <a:ln w="7620">
            <a:solidFill>
              <a:srgbClr val="4A2C85"/>
            </a:solidFill>
            <a:prstDash val="solid"/>
          </a:ln>
        </p:spPr>
        <p:txBody>
          <a:bodyPr/>
          <a:lstStyle/>
          <a:p>
            <a:endParaRPr lang="es-AR"/>
          </a:p>
        </p:txBody>
      </p:sp>
      <p:sp>
        <p:nvSpPr>
          <p:cNvPr id="22" name="Text 20"/>
          <p:cNvSpPr/>
          <p:nvPr/>
        </p:nvSpPr>
        <p:spPr>
          <a:xfrm>
            <a:off x="557986" y="4401152"/>
            <a:ext cx="122873" cy="185857"/>
          </a:xfrm>
          <a:prstGeom prst="rect">
            <a:avLst/>
          </a:prstGeom>
          <a:noFill/>
          <a:ln/>
        </p:spPr>
        <p:txBody>
          <a:bodyPr wrap="none" lIns="0" tIns="0" rIns="0" bIns="0" rtlCol="0" anchor="t"/>
          <a:lstStyle/>
          <a:p>
            <a:pPr marL="0" indent="0" algn="ctr">
              <a:lnSpc>
                <a:spcPts val="1450"/>
              </a:lnSpc>
              <a:buNone/>
            </a:pPr>
            <a:r>
              <a:rPr lang="en-US" sz="1450" dirty="0">
                <a:solidFill>
                  <a:srgbClr val="DCD7E5"/>
                </a:solidFill>
                <a:latin typeface="Montserrat" pitchFamily="34" charset="0"/>
                <a:ea typeface="Montserrat" pitchFamily="34" charset="-122"/>
                <a:cs typeface="Montserrat" pitchFamily="34" charset="-120"/>
              </a:rPr>
              <a:t>5</a:t>
            </a:r>
            <a:endParaRPr lang="en-US" sz="1450" dirty="0"/>
          </a:p>
        </p:txBody>
      </p:sp>
      <p:sp>
        <p:nvSpPr>
          <p:cNvPr id="23" name="Text 21"/>
          <p:cNvSpPr/>
          <p:nvPr/>
        </p:nvSpPr>
        <p:spPr>
          <a:xfrm>
            <a:off x="1300877" y="4339239"/>
            <a:ext cx="1548765" cy="193596"/>
          </a:xfrm>
          <a:prstGeom prst="rect">
            <a:avLst/>
          </a:prstGeom>
          <a:noFill/>
          <a:ln/>
        </p:spPr>
        <p:txBody>
          <a:bodyPr wrap="none" lIns="0" tIns="0" rIns="0" bIns="0" rtlCol="0" anchor="t"/>
          <a:lstStyle/>
          <a:p>
            <a:pPr marL="0" indent="0" algn="l">
              <a:lnSpc>
                <a:spcPts val="1500"/>
              </a:lnSpc>
              <a:buNone/>
            </a:pPr>
            <a:r>
              <a:rPr lang="en-US" sz="1200" dirty="0">
                <a:solidFill>
                  <a:srgbClr val="DCD7E5"/>
                </a:solidFill>
                <a:latin typeface="Montserrat" pitchFamily="34" charset="0"/>
                <a:ea typeface="Montserrat" pitchFamily="34" charset="-122"/>
                <a:cs typeface="Montserrat" pitchFamily="34" charset="-120"/>
              </a:rPr>
              <a:t>Sprint</a:t>
            </a:r>
            <a:endParaRPr lang="en-US" sz="1200" dirty="0"/>
          </a:p>
        </p:txBody>
      </p:sp>
      <p:sp>
        <p:nvSpPr>
          <p:cNvPr id="24" name="Text 22"/>
          <p:cNvSpPr/>
          <p:nvPr/>
        </p:nvSpPr>
        <p:spPr>
          <a:xfrm>
            <a:off x="1300877" y="4607130"/>
            <a:ext cx="12895898" cy="198239"/>
          </a:xfrm>
          <a:prstGeom prst="rect">
            <a:avLst/>
          </a:prstGeom>
          <a:noFill/>
          <a:ln/>
        </p:spPr>
        <p:txBody>
          <a:bodyPr wrap="none" lIns="0" tIns="0" rIns="0" bIns="0" rtlCol="0" anchor="t"/>
          <a:lstStyle/>
          <a:p>
            <a:pPr marL="0" indent="0" algn="l">
              <a:lnSpc>
                <a:spcPts val="1550"/>
              </a:lnSpc>
              <a:buNone/>
            </a:pPr>
            <a:r>
              <a:rPr lang="en-US" sz="950" dirty="0">
                <a:solidFill>
                  <a:srgbClr val="DCD7E5"/>
                </a:solidFill>
                <a:latin typeface="Heebo Light" pitchFamily="34" charset="0"/>
                <a:ea typeface="Heebo Light" pitchFamily="34" charset="-122"/>
                <a:cs typeface="Heebo Light" pitchFamily="34" charset="-120"/>
              </a:rPr>
              <a:t>Ciclo de trabajo que dura de 1 a 4 semanas, durante el cual se crea un incremento de producto funcional.</a:t>
            </a:r>
            <a:endParaRPr lang="en-US" sz="950" dirty="0"/>
          </a:p>
        </p:txBody>
      </p:sp>
      <p:sp>
        <p:nvSpPr>
          <p:cNvPr id="25" name="Shape 23"/>
          <p:cNvSpPr/>
          <p:nvPr/>
        </p:nvSpPr>
        <p:spPr>
          <a:xfrm>
            <a:off x="743605" y="5324005"/>
            <a:ext cx="433626" cy="15240"/>
          </a:xfrm>
          <a:prstGeom prst="roundRect">
            <a:avLst>
              <a:gd name="adj" fmla="val 341473"/>
            </a:avLst>
          </a:prstGeom>
          <a:solidFill>
            <a:srgbClr val="4A2C85"/>
          </a:solidFill>
          <a:ln/>
        </p:spPr>
        <p:txBody>
          <a:bodyPr/>
          <a:lstStyle/>
          <a:p>
            <a:endParaRPr lang="es-AR"/>
          </a:p>
        </p:txBody>
      </p:sp>
      <p:sp>
        <p:nvSpPr>
          <p:cNvPr id="26" name="Shape 24"/>
          <p:cNvSpPr/>
          <p:nvPr/>
        </p:nvSpPr>
        <p:spPr>
          <a:xfrm>
            <a:off x="480120" y="5192322"/>
            <a:ext cx="278725" cy="278725"/>
          </a:xfrm>
          <a:prstGeom prst="roundRect">
            <a:avLst>
              <a:gd name="adj" fmla="val 18671"/>
            </a:avLst>
          </a:prstGeom>
          <a:solidFill>
            <a:srgbClr val="31136C"/>
          </a:solidFill>
          <a:ln w="7620">
            <a:solidFill>
              <a:srgbClr val="4A2C85"/>
            </a:solidFill>
            <a:prstDash val="solid"/>
          </a:ln>
        </p:spPr>
        <p:txBody>
          <a:bodyPr/>
          <a:lstStyle/>
          <a:p>
            <a:endParaRPr lang="es-AR"/>
          </a:p>
        </p:txBody>
      </p:sp>
      <p:sp>
        <p:nvSpPr>
          <p:cNvPr id="27" name="Text 25"/>
          <p:cNvSpPr/>
          <p:nvPr/>
        </p:nvSpPr>
        <p:spPr>
          <a:xfrm>
            <a:off x="566916" y="5238757"/>
            <a:ext cx="105132" cy="185857"/>
          </a:xfrm>
          <a:prstGeom prst="rect">
            <a:avLst/>
          </a:prstGeom>
          <a:noFill/>
          <a:ln/>
        </p:spPr>
        <p:txBody>
          <a:bodyPr wrap="none" lIns="0" tIns="0" rIns="0" bIns="0" rtlCol="0" anchor="t"/>
          <a:lstStyle/>
          <a:p>
            <a:pPr marL="0" indent="0" algn="ctr">
              <a:lnSpc>
                <a:spcPts val="1450"/>
              </a:lnSpc>
              <a:buNone/>
            </a:pPr>
            <a:r>
              <a:rPr lang="en-US" sz="1450" dirty="0">
                <a:solidFill>
                  <a:schemeClr val="bg1"/>
                </a:solidFill>
              </a:rPr>
              <a:t>6</a:t>
            </a:r>
          </a:p>
        </p:txBody>
      </p:sp>
      <p:sp>
        <p:nvSpPr>
          <p:cNvPr id="28" name="Text 26"/>
          <p:cNvSpPr/>
          <p:nvPr/>
        </p:nvSpPr>
        <p:spPr>
          <a:xfrm>
            <a:off x="1300877" y="5176844"/>
            <a:ext cx="1548765" cy="193596"/>
          </a:xfrm>
          <a:prstGeom prst="rect">
            <a:avLst/>
          </a:prstGeom>
          <a:noFill/>
          <a:ln/>
        </p:spPr>
        <p:txBody>
          <a:bodyPr wrap="none" lIns="0" tIns="0" rIns="0" bIns="0" rtlCol="0" anchor="t"/>
          <a:lstStyle/>
          <a:p>
            <a:pPr marL="0" indent="0" algn="l">
              <a:lnSpc>
                <a:spcPts val="1500"/>
              </a:lnSpc>
              <a:buNone/>
            </a:pPr>
            <a:r>
              <a:rPr lang="en-US" sz="1200" dirty="0">
                <a:solidFill>
                  <a:srgbClr val="DCD7E5"/>
                </a:solidFill>
                <a:latin typeface="Montserrat" pitchFamily="34" charset="0"/>
                <a:ea typeface="Montserrat" pitchFamily="34" charset="-122"/>
                <a:cs typeface="Montserrat" pitchFamily="34" charset="-120"/>
              </a:rPr>
              <a:t>Daily Scrum</a:t>
            </a:r>
            <a:endParaRPr lang="en-US" sz="1200" dirty="0"/>
          </a:p>
        </p:txBody>
      </p:sp>
      <p:sp>
        <p:nvSpPr>
          <p:cNvPr id="29" name="Text 27"/>
          <p:cNvSpPr/>
          <p:nvPr/>
        </p:nvSpPr>
        <p:spPr>
          <a:xfrm>
            <a:off x="1300877" y="5444735"/>
            <a:ext cx="12895898" cy="198239"/>
          </a:xfrm>
          <a:prstGeom prst="rect">
            <a:avLst/>
          </a:prstGeom>
          <a:noFill/>
          <a:ln/>
        </p:spPr>
        <p:txBody>
          <a:bodyPr wrap="none" lIns="0" tIns="0" rIns="0" bIns="0" rtlCol="0" anchor="t"/>
          <a:lstStyle/>
          <a:p>
            <a:pPr marL="0" indent="0" algn="l">
              <a:lnSpc>
                <a:spcPts val="1550"/>
              </a:lnSpc>
              <a:buNone/>
            </a:pPr>
            <a:r>
              <a:rPr lang="en-US" sz="950" dirty="0">
                <a:solidFill>
                  <a:srgbClr val="DCD7E5"/>
                </a:solidFill>
                <a:latin typeface="Heebo Light" pitchFamily="34" charset="0"/>
                <a:ea typeface="Heebo Light" pitchFamily="34" charset="-122"/>
                <a:cs typeface="Heebo Light" pitchFamily="34" charset="-120"/>
              </a:rPr>
              <a:t>Reunión diaria del equipo para revisar el progreso, identificar obstáculos y coordinar las tareas.</a:t>
            </a:r>
            <a:endParaRPr lang="en-US" sz="950" dirty="0"/>
          </a:p>
        </p:txBody>
      </p:sp>
      <p:sp>
        <p:nvSpPr>
          <p:cNvPr id="30" name="Shape 28"/>
          <p:cNvSpPr/>
          <p:nvPr/>
        </p:nvSpPr>
        <p:spPr>
          <a:xfrm>
            <a:off x="743605" y="6161610"/>
            <a:ext cx="433626" cy="15240"/>
          </a:xfrm>
          <a:prstGeom prst="roundRect">
            <a:avLst>
              <a:gd name="adj" fmla="val 341473"/>
            </a:avLst>
          </a:prstGeom>
          <a:solidFill>
            <a:srgbClr val="4A2C85"/>
          </a:solidFill>
          <a:ln/>
        </p:spPr>
        <p:txBody>
          <a:bodyPr/>
          <a:lstStyle/>
          <a:p>
            <a:endParaRPr lang="es-AR"/>
          </a:p>
        </p:txBody>
      </p:sp>
      <p:sp>
        <p:nvSpPr>
          <p:cNvPr id="31" name="Shape 29"/>
          <p:cNvSpPr/>
          <p:nvPr/>
        </p:nvSpPr>
        <p:spPr>
          <a:xfrm>
            <a:off x="480120" y="6029927"/>
            <a:ext cx="278725" cy="278725"/>
          </a:xfrm>
          <a:prstGeom prst="roundRect">
            <a:avLst>
              <a:gd name="adj" fmla="val 18671"/>
            </a:avLst>
          </a:prstGeom>
          <a:solidFill>
            <a:srgbClr val="31136C"/>
          </a:solidFill>
          <a:ln w="7620">
            <a:solidFill>
              <a:srgbClr val="4A2C85"/>
            </a:solidFill>
            <a:prstDash val="solid"/>
          </a:ln>
        </p:spPr>
        <p:txBody>
          <a:bodyPr/>
          <a:lstStyle/>
          <a:p>
            <a:endParaRPr lang="es-AR"/>
          </a:p>
        </p:txBody>
      </p:sp>
      <p:sp>
        <p:nvSpPr>
          <p:cNvPr id="32" name="Text 30"/>
          <p:cNvSpPr/>
          <p:nvPr/>
        </p:nvSpPr>
        <p:spPr>
          <a:xfrm>
            <a:off x="562868" y="6076361"/>
            <a:ext cx="113228" cy="185857"/>
          </a:xfrm>
          <a:prstGeom prst="rect">
            <a:avLst/>
          </a:prstGeom>
          <a:noFill/>
          <a:ln/>
        </p:spPr>
        <p:txBody>
          <a:bodyPr wrap="none" lIns="0" tIns="0" rIns="0" bIns="0" rtlCol="0" anchor="t"/>
          <a:lstStyle/>
          <a:p>
            <a:pPr marL="0" indent="0" algn="ctr">
              <a:lnSpc>
                <a:spcPts val="1450"/>
              </a:lnSpc>
              <a:buNone/>
            </a:pPr>
            <a:r>
              <a:rPr lang="en-US" sz="1450" dirty="0">
                <a:solidFill>
                  <a:srgbClr val="DCD7E5"/>
                </a:solidFill>
                <a:latin typeface="Montserrat" pitchFamily="34" charset="0"/>
                <a:ea typeface="Montserrat" pitchFamily="34" charset="-122"/>
                <a:cs typeface="Montserrat" pitchFamily="34" charset="-120"/>
              </a:rPr>
              <a:t>7</a:t>
            </a:r>
            <a:endParaRPr lang="en-US" sz="1450" dirty="0"/>
          </a:p>
        </p:txBody>
      </p:sp>
      <p:sp>
        <p:nvSpPr>
          <p:cNvPr id="33" name="Text 31"/>
          <p:cNvSpPr/>
          <p:nvPr/>
        </p:nvSpPr>
        <p:spPr>
          <a:xfrm>
            <a:off x="1300877" y="6014449"/>
            <a:ext cx="2369701" cy="193596"/>
          </a:xfrm>
          <a:prstGeom prst="rect">
            <a:avLst/>
          </a:prstGeom>
          <a:noFill/>
          <a:ln/>
        </p:spPr>
        <p:txBody>
          <a:bodyPr wrap="none" lIns="0" tIns="0" rIns="0" bIns="0" rtlCol="0" anchor="t"/>
          <a:lstStyle/>
          <a:p>
            <a:pPr marL="0" indent="0" algn="l">
              <a:lnSpc>
                <a:spcPts val="1500"/>
              </a:lnSpc>
              <a:buNone/>
            </a:pPr>
            <a:r>
              <a:rPr lang="en-US" sz="1200" dirty="0">
                <a:solidFill>
                  <a:srgbClr val="DCD7E5"/>
                </a:solidFill>
                <a:latin typeface="Montserrat" pitchFamily="34" charset="0"/>
                <a:ea typeface="Montserrat" pitchFamily="34" charset="-122"/>
                <a:cs typeface="Montserrat" pitchFamily="34" charset="-120"/>
              </a:rPr>
              <a:t>Iteractive Incremental Product</a:t>
            </a:r>
            <a:endParaRPr lang="en-US" sz="1200" dirty="0"/>
          </a:p>
        </p:txBody>
      </p:sp>
      <p:sp>
        <p:nvSpPr>
          <p:cNvPr id="34" name="Text 32"/>
          <p:cNvSpPr/>
          <p:nvPr/>
        </p:nvSpPr>
        <p:spPr>
          <a:xfrm>
            <a:off x="1300877" y="6282339"/>
            <a:ext cx="12895898" cy="198239"/>
          </a:xfrm>
          <a:prstGeom prst="rect">
            <a:avLst/>
          </a:prstGeom>
          <a:noFill/>
          <a:ln/>
        </p:spPr>
        <p:txBody>
          <a:bodyPr wrap="none" lIns="0" tIns="0" rIns="0" bIns="0" rtlCol="0" anchor="t"/>
          <a:lstStyle/>
          <a:p>
            <a:pPr marL="0" indent="0" algn="l">
              <a:lnSpc>
                <a:spcPts val="1550"/>
              </a:lnSpc>
              <a:buNone/>
            </a:pPr>
            <a:r>
              <a:rPr lang="en-US" sz="950" dirty="0">
                <a:solidFill>
                  <a:srgbClr val="DCD7E5"/>
                </a:solidFill>
                <a:latin typeface="Heebo Light" pitchFamily="34" charset="0"/>
                <a:ea typeface="Heebo Light" pitchFamily="34" charset="-122"/>
                <a:cs typeface="Heebo Light" pitchFamily="34" charset="-120"/>
              </a:rPr>
              <a:t>Es la suma de todos los elementos del Product Backlog completados durante un Sprint.</a:t>
            </a:r>
            <a:endParaRPr lang="en-US" sz="950" dirty="0"/>
          </a:p>
        </p:txBody>
      </p:sp>
      <p:sp>
        <p:nvSpPr>
          <p:cNvPr id="35" name="Shape 33"/>
          <p:cNvSpPr/>
          <p:nvPr/>
        </p:nvSpPr>
        <p:spPr>
          <a:xfrm>
            <a:off x="743605" y="6999215"/>
            <a:ext cx="433626" cy="15240"/>
          </a:xfrm>
          <a:prstGeom prst="roundRect">
            <a:avLst>
              <a:gd name="adj" fmla="val 341473"/>
            </a:avLst>
          </a:prstGeom>
          <a:solidFill>
            <a:srgbClr val="4A2C85"/>
          </a:solidFill>
          <a:ln/>
        </p:spPr>
        <p:txBody>
          <a:bodyPr/>
          <a:lstStyle/>
          <a:p>
            <a:endParaRPr lang="es-AR"/>
          </a:p>
        </p:txBody>
      </p:sp>
      <p:sp>
        <p:nvSpPr>
          <p:cNvPr id="36" name="Shape 34"/>
          <p:cNvSpPr/>
          <p:nvPr/>
        </p:nvSpPr>
        <p:spPr>
          <a:xfrm>
            <a:off x="480120" y="6867532"/>
            <a:ext cx="278725" cy="278725"/>
          </a:xfrm>
          <a:prstGeom prst="roundRect">
            <a:avLst>
              <a:gd name="adj" fmla="val 18671"/>
            </a:avLst>
          </a:prstGeom>
          <a:solidFill>
            <a:srgbClr val="31136C"/>
          </a:solidFill>
          <a:ln w="7620">
            <a:solidFill>
              <a:srgbClr val="4A2C85"/>
            </a:solidFill>
            <a:prstDash val="solid"/>
          </a:ln>
        </p:spPr>
        <p:txBody>
          <a:bodyPr/>
          <a:lstStyle/>
          <a:p>
            <a:endParaRPr lang="es-AR"/>
          </a:p>
        </p:txBody>
      </p:sp>
      <p:sp>
        <p:nvSpPr>
          <p:cNvPr id="37" name="Text 35"/>
          <p:cNvSpPr/>
          <p:nvPr/>
        </p:nvSpPr>
        <p:spPr>
          <a:xfrm>
            <a:off x="564773" y="6913966"/>
            <a:ext cx="109418" cy="185857"/>
          </a:xfrm>
          <a:prstGeom prst="rect">
            <a:avLst/>
          </a:prstGeom>
          <a:noFill/>
          <a:ln/>
        </p:spPr>
        <p:txBody>
          <a:bodyPr wrap="none" lIns="0" tIns="0" rIns="0" bIns="0" rtlCol="0" anchor="t"/>
          <a:lstStyle/>
          <a:p>
            <a:pPr marL="0" indent="0" algn="ctr">
              <a:lnSpc>
                <a:spcPts val="1450"/>
              </a:lnSpc>
              <a:buNone/>
            </a:pPr>
            <a:r>
              <a:rPr lang="en-US" sz="1450" dirty="0">
                <a:solidFill>
                  <a:srgbClr val="DCD7E5"/>
                </a:solidFill>
                <a:latin typeface="Montserrat" pitchFamily="34" charset="0"/>
                <a:ea typeface="Montserrat" pitchFamily="34" charset="-122"/>
                <a:cs typeface="Montserrat" pitchFamily="34" charset="-120"/>
              </a:rPr>
              <a:t>8</a:t>
            </a:r>
            <a:endParaRPr lang="en-US" sz="1450" dirty="0"/>
          </a:p>
        </p:txBody>
      </p:sp>
      <p:sp>
        <p:nvSpPr>
          <p:cNvPr id="38" name="Text 36"/>
          <p:cNvSpPr/>
          <p:nvPr/>
        </p:nvSpPr>
        <p:spPr>
          <a:xfrm>
            <a:off x="1300877" y="6852053"/>
            <a:ext cx="1548765" cy="193596"/>
          </a:xfrm>
          <a:prstGeom prst="rect">
            <a:avLst/>
          </a:prstGeom>
          <a:noFill/>
          <a:ln/>
        </p:spPr>
        <p:txBody>
          <a:bodyPr wrap="none" lIns="0" tIns="0" rIns="0" bIns="0" rtlCol="0" anchor="t"/>
          <a:lstStyle/>
          <a:p>
            <a:pPr marL="0" indent="0" algn="l">
              <a:lnSpc>
                <a:spcPts val="1500"/>
              </a:lnSpc>
              <a:buNone/>
            </a:pPr>
            <a:r>
              <a:rPr lang="en-US" sz="1200" dirty="0">
                <a:solidFill>
                  <a:srgbClr val="DCD7E5"/>
                </a:solidFill>
                <a:latin typeface="Montserrat" pitchFamily="34" charset="0"/>
                <a:ea typeface="Montserrat" pitchFamily="34" charset="-122"/>
                <a:cs typeface="Montserrat" pitchFamily="34" charset="-120"/>
              </a:rPr>
              <a:t>Sprint Review</a:t>
            </a:r>
            <a:endParaRPr lang="en-US" sz="1200" dirty="0"/>
          </a:p>
        </p:txBody>
      </p:sp>
      <p:sp>
        <p:nvSpPr>
          <p:cNvPr id="39" name="Text 37"/>
          <p:cNvSpPr/>
          <p:nvPr/>
        </p:nvSpPr>
        <p:spPr>
          <a:xfrm>
            <a:off x="1300877" y="7119944"/>
            <a:ext cx="12895898" cy="198239"/>
          </a:xfrm>
          <a:prstGeom prst="rect">
            <a:avLst/>
          </a:prstGeom>
          <a:noFill/>
          <a:ln/>
        </p:spPr>
        <p:txBody>
          <a:bodyPr wrap="none" lIns="0" tIns="0" rIns="0" bIns="0" rtlCol="0" anchor="t"/>
          <a:lstStyle/>
          <a:p>
            <a:pPr marL="0" indent="0" algn="l">
              <a:lnSpc>
                <a:spcPts val="1550"/>
              </a:lnSpc>
              <a:buNone/>
            </a:pPr>
            <a:r>
              <a:rPr lang="en-US" sz="950" dirty="0">
                <a:solidFill>
                  <a:srgbClr val="DCD7E5"/>
                </a:solidFill>
                <a:latin typeface="Heebo Light" pitchFamily="34" charset="0"/>
                <a:ea typeface="Heebo Light" pitchFamily="34" charset="-122"/>
                <a:cs typeface="Heebo Light" pitchFamily="34" charset="-120"/>
              </a:rPr>
              <a:t>El equipo presenta el producto funcional al Product Owner y a las partes interesadas para obtener retroalimentación.</a:t>
            </a:r>
            <a:endParaRPr lang="en-US" sz="950" dirty="0"/>
          </a:p>
        </p:txBody>
      </p:sp>
      <p:sp>
        <p:nvSpPr>
          <p:cNvPr id="40" name="Shape 38"/>
          <p:cNvSpPr/>
          <p:nvPr/>
        </p:nvSpPr>
        <p:spPr>
          <a:xfrm>
            <a:off x="743605" y="7836819"/>
            <a:ext cx="433626" cy="15240"/>
          </a:xfrm>
          <a:prstGeom prst="roundRect">
            <a:avLst>
              <a:gd name="adj" fmla="val 341473"/>
            </a:avLst>
          </a:prstGeom>
          <a:solidFill>
            <a:srgbClr val="4A2C85"/>
          </a:solidFill>
          <a:ln/>
        </p:spPr>
        <p:txBody>
          <a:bodyPr/>
          <a:lstStyle/>
          <a:p>
            <a:endParaRPr lang="es-AR"/>
          </a:p>
        </p:txBody>
      </p:sp>
      <p:sp>
        <p:nvSpPr>
          <p:cNvPr id="41" name="Shape 39"/>
          <p:cNvSpPr/>
          <p:nvPr/>
        </p:nvSpPr>
        <p:spPr>
          <a:xfrm>
            <a:off x="480120" y="7705136"/>
            <a:ext cx="278725" cy="278725"/>
          </a:xfrm>
          <a:prstGeom prst="roundRect">
            <a:avLst>
              <a:gd name="adj" fmla="val 18671"/>
            </a:avLst>
          </a:prstGeom>
          <a:solidFill>
            <a:srgbClr val="31136C"/>
          </a:solidFill>
          <a:ln w="7620">
            <a:solidFill>
              <a:srgbClr val="4A2C85"/>
            </a:solidFill>
            <a:prstDash val="solid"/>
          </a:ln>
        </p:spPr>
        <p:txBody>
          <a:bodyPr/>
          <a:lstStyle/>
          <a:p>
            <a:endParaRPr lang="es-AR"/>
          </a:p>
        </p:txBody>
      </p:sp>
      <p:sp>
        <p:nvSpPr>
          <p:cNvPr id="42" name="Text 40"/>
          <p:cNvSpPr/>
          <p:nvPr/>
        </p:nvSpPr>
        <p:spPr>
          <a:xfrm>
            <a:off x="560130" y="7751571"/>
            <a:ext cx="118586" cy="185857"/>
          </a:xfrm>
          <a:prstGeom prst="rect">
            <a:avLst/>
          </a:prstGeom>
          <a:noFill/>
          <a:ln/>
        </p:spPr>
        <p:txBody>
          <a:bodyPr wrap="none" lIns="0" tIns="0" rIns="0" bIns="0" rtlCol="0" anchor="t"/>
          <a:lstStyle/>
          <a:p>
            <a:pPr marL="0" indent="0" algn="ctr">
              <a:lnSpc>
                <a:spcPts val="1450"/>
              </a:lnSpc>
              <a:buNone/>
            </a:pPr>
            <a:r>
              <a:rPr lang="en-US" sz="1450" dirty="0">
                <a:solidFill>
                  <a:srgbClr val="DCD7E5"/>
                </a:solidFill>
                <a:latin typeface="Montserrat" pitchFamily="34" charset="0"/>
                <a:ea typeface="Montserrat" pitchFamily="34" charset="-122"/>
                <a:cs typeface="Montserrat" pitchFamily="34" charset="-120"/>
              </a:rPr>
              <a:t>9</a:t>
            </a:r>
            <a:endParaRPr lang="en-US" sz="1450" dirty="0"/>
          </a:p>
        </p:txBody>
      </p:sp>
      <p:sp>
        <p:nvSpPr>
          <p:cNvPr id="43" name="Text 41"/>
          <p:cNvSpPr/>
          <p:nvPr/>
        </p:nvSpPr>
        <p:spPr>
          <a:xfrm>
            <a:off x="1300877" y="7689658"/>
            <a:ext cx="1577578" cy="193596"/>
          </a:xfrm>
          <a:prstGeom prst="rect">
            <a:avLst/>
          </a:prstGeom>
          <a:noFill/>
          <a:ln/>
        </p:spPr>
        <p:txBody>
          <a:bodyPr wrap="none" lIns="0" tIns="0" rIns="0" bIns="0" rtlCol="0" anchor="t"/>
          <a:lstStyle/>
          <a:p>
            <a:pPr marL="0" indent="0" algn="l">
              <a:lnSpc>
                <a:spcPts val="1500"/>
              </a:lnSpc>
              <a:buNone/>
            </a:pPr>
            <a:r>
              <a:rPr lang="en-US" sz="1200" dirty="0">
                <a:solidFill>
                  <a:srgbClr val="DCD7E5"/>
                </a:solidFill>
                <a:latin typeface="Montserrat" pitchFamily="34" charset="0"/>
                <a:ea typeface="Montserrat" pitchFamily="34" charset="-122"/>
                <a:cs typeface="Montserrat" pitchFamily="34" charset="-120"/>
              </a:rPr>
              <a:t>Sprint Retrospective</a:t>
            </a:r>
            <a:endParaRPr lang="en-US" sz="1200" dirty="0"/>
          </a:p>
        </p:txBody>
      </p:sp>
      <p:sp>
        <p:nvSpPr>
          <p:cNvPr id="44" name="Text 42"/>
          <p:cNvSpPr/>
          <p:nvPr/>
        </p:nvSpPr>
        <p:spPr>
          <a:xfrm>
            <a:off x="1300877" y="7957549"/>
            <a:ext cx="12895898" cy="198239"/>
          </a:xfrm>
          <a:prstGeom prst="rect">
            <a:avLst/>
          </a:prstGeom>
          <a:noFill/>
          <a:ln/>
        </p:spPr>
        <p:txBody>
          <a:bodyPr wrap="none" lIns="0" tIns="0" rIns="0" bIns="0" rtlCol="0" anchor="t"/>
          <a:lstStyle/>
          <a:p>
            <a:pPr marL="0" indent="0" algn="l">
              <a:lnSpc>
                <a:spcPts val="1550"/>
              </a:lnSpc>
              <a:buNone/>
            </a:pPr>
            <a:r>
              <a:rPr lang="en-US" sz="950" dirty="0">
                <a:solidFill>
                  <a:srgbClr val="DCD7E5"/>
                </a:solidFill>
                <a:latin typeface="Heebo Light" pitchFamily="34" charset="0"/>
                <a:ea typeface="Heebo Light" pitchFamily="34" charset="-122"/>
                <a:cs typeface="Heebo Light" pitchFamily="34" charset="-120"/>
              </a:rPr>
              <a:t>El equipo reflexiona sobre el sprint recién finalizado, identificando áreas de mejora y aprendiendo para el futuro.</a:t>
            </a:r>
            <a:endParaRPr lang="en-US" sz="950" dirty="0"/>
          </a:p>
        </p:txBody>
      </p:sp>
      <p:sp>
        <p:nvSpPr>
          <p:cNvPr id="45" name="Shape 3">
            <a:extLst>
              <a:ext uri="{FF2B5EF4-FFF2-40B4-BE49-F238E27FC236}">
                <a16:creationId xmlns:a16="http://schemas.microsoft.com/office/drawing/2014/main" id="{B4566BDE-9076-D6F2-D320-3BAAB4C29344}"/>
              </a:ext>
            </a:extLst>
          </p:cNvPr>
          <p:cNvSpPr/>
          <p:nvPr/>
        </p:nvSpPr>
        <p:spPr>
          <a:xfrm>
            <a:off x="743393" y="1210396"/>
            <a:ext cx="433626" cy="15240"/>
          </a:xfrm>
          <a:prstGeom prst="roundRect">
            <a:avLst>
              <a:gd name="adj" fmla="val 341473"/>
            </a:avLst>
          </a:prstGeom>
          <a:solidFill>
            <a:srgbClr val="4A2C85"/>
          </a:solidFill>
          <a:ln/>
        </p:spPr>
        <p:txBody>
          <a:bodyPr/>
          <a:lstStyle/>
          <a:p>
            <a:endParaRPr lang="es-AR"/>
          </a:p>
        </p:txBody>
      </p:sp>
      <p:sp>
        <p:nvSpPr>
          <p:cNvPr id="46" name="Shape 4">
            <a:extLst>
              <a:ext uri="{FF2B5EF4-FFF2-40B4-BE49-F238E27FC236}">
                <a16:creationId xmlns:a16="http://schemas.microsoft.com/office/drawing/2014/main" id="{A3E9DEC2-322E-E855-A4CA-F0A3EBBBBE08}"/>
              </a:ext>
            </a:extLst>
          </p:cNvPr>
          <p:cNvSpPr/>
          <p:nvPr/>
        </p:nvSpPr>
        <p:spPr>
          <a:xfrm>
            <a:off x="479908" y="1078712"/>
            <a:ext cx="278725" cy="278725"/>
          </a:xfrm>
          <a:prstGeom prst="roundRect">
            <a:avLst>
              <a:gd name="adj" fmla="val 18671"/>
            </a:avLst>
          </a:prstGeom>
          <a:solidFill>
            <a:srgbClr val="31136C"/>
          </a:solidFill>
          <a:ln w="7620">
            <a:solidFill>
              <a:srgbClr val="4A2C85"/>
            </a:solidFill>
            <a:prstDash val="solid"/>
          </a:ln>
        </p:spPr>
        <p:txBody>
          <a:bodyPr/>
          <a:lstStyle/>
          <a:p>
            <a:endParaRPr lang="es-AR"/>
          </a:p>
        </p:txBody>
      </p:sp>
      <p:sp>
        <p:nvSpPr>
          <p:cNvPr id="47" name="Text 5">
            <a:extLst>
              <a:ext uri="{FF2B5EF4-FFF2-40B4-BE49-F238E27FC236}">
                <a16:creationId xmlns:a16="http://schemas.microsoft.com/office/drawing/2014/main" id="{627AB100-D99D-C661-72C8-EC311C49D972}"/>
              </a:ext>
            </a:extLst>
          </p:cNvPr>
          <p:cNvSpPr/>
          <p:nvPr/>
        </p:nvSpPr>
        <p:spPr>
          <a:xfrm>
            <a:off x="585635" y="1125147"/>
            <a:ext cx="67151" cy="185857"/>
          </a:xfrm>
          <a:prstGeom prst="rect">
            <a:avLst/>
          </a:prstGeom>
          <a:noFill/>
          <a:ln/>
        </p:spPr>
        <p:txBody>
          <a:bodyPr wrap="none" lIns="0" tIns="0" rIns="0" bIns="0" rtlCol="0" anchor="t"/>
          <a:lstStyle/>
          <a:p>
            <a:pPr marL="0" indent="0" algn="ctr">
              <a:lnSpc>
                <a:spcPts val="1450"/>
              </a:lnSpc>
              <a:buNone/>
            </a:pPr>
            <a:r>
              <a:rPr lang="en-US" sz="1450" dirty="0">
                <a:solidFill>
                  <a:srgbClr val="DCD7E5"/>
                </a:solidFill>
                <a:latin typeface="Montserrat" pitchFamily="34" charset="0"/>
                <a:ea typeface="Montserrat" pitchFamily="34" charset="-122"/>
                <a:cs typeface="Montserrat" pitchFamily="34" charset="-120"/>
              </a:rPr>
              <a:t>1</a:t>
            </a:r>
            <a:endParaRPr lang="en-US" sz="1450" dirty="0"/>
          </a:p>
        </p:txBody>
      </p:sp>
      <p:sp>
        <p:nvSpPr>
          <p:cNvPr id="48" name="Text 6">
            <a:extLst>
              <a:ext uri="{FF2B5EF4-FFF2-40B4-BE49-F238E27FC236}">
                <a16:creationId xmlns:a16="http://schemas.microsoft.com/office/drawing/2014/main" id="{D79B48DD-FC92-0EE6-7C28-69967AFCF03D}"/>
              </a:ext>
            </a:extLst>
          </p:cNvPr>
          <p:cNvSpPr/>
          <p:nvPr/>
        </p:nvSpPr>
        <p:spPr>
          <a:xfrm>
            <a:off x="1300665" y="1063234"/>
            <a:ext cx="1548765" cy="193596"/>
          </a:xfrm>
          <a:prstGeom prst="rect">
            <a:avLst/>
          </a:prstGeom>
          <a:noFill/>
          <a:ln/>
        </p:spPr>
        <p:txBody>
          <a:bodyPr wrap="none" lIns="0" tIns="0" rIns="0" bIns="0" rtlCol="0" anchor="t"/>
          <a:lstStyle/>
          <a:p>
            <a:pPr marL="0" indent="0" algn="l">
              <a:lnSpc>
                <a:spcPts val="1500"/>
              </a:lnSpc>
              <a:buNone/>
            </a:pPr>
            <a:r>
              <a:rPr lang="en-US" sz="1200" dirty="0" err="1">
                <a:solidFill>
                  <a:srgbClr val="DCD7E5"/>
                </a:solidFill>
                <a:latin typeface="Montserrat" pitchFamily="34" charset="0"/>
              </a:rPr>
              <a:t>Refinamiento</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1903</Words>
  <Application>Microsoft Office PowerPoint</Application>
  <PresentationFormat>Personalizado</PresentationFormat>
  <Paragraphs>256</Paragraphs>
  <Slides>25</Slides>
  <Notes>25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Heebo Bold</vt:lpstr>
      <vt:lpstr>Courier New</vt:lpstr>
      <vt:lpstr>Arial</vt:lpstr>
      <vt:lpstr>Calibri</vt:lpstr>
      <vt:lpstr>Montserrat</vt:lpstr>
      <vt:lpstr>Heebo Light</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Melina Tirado</cp:lastModifiedBy>
  <cp:revision>2</cp:revision>
  <dcterms:created xsi:type="dcterms:W3CDTF">2024-10-08T12:29:27Z</dcterms:created>
  <dcterms:modified xsi:type="dcterms:W3CDTF">2024-10-08T20:51:00Z</dcterms:modified>
</cp:coreProperties>
</file>