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5" r:id="rId9"/>
    <p:sldId id="264" r:id="rId10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0" d="100"/>
          <a:sy n="80" d="100"/>
        </p:scale>
        <p:origin x="33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24198AA-E3FF-41AC-866E-537931A4BD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D846319B-ABBE-4537-9D63-C6AF9B5666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53A036CD-3526-427A-989E-53ECEBDE6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1D7C6-3A38-442E-997B-64AB9459CDA9}" type="datetimeFigureOut">
              <a:rPr lang="es-AR" smtClean="0"/>
              <a:t>20/8/2025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F49A2F3F-5EF6-4567-98E3-1A82ABCAF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89FB4464-4739-472F-A4D2-77AC488AA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253A9-D793-4D26-8C20-FE6D141638B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80999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BCAFA36-BA67-40EB-BD51-EFE0E30D6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145978C8-2705-4DED-8CC2-7C0DB6B8B3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74A3CF8C-6550-4E78-BB49-9BF9B635F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1D7C6-3A38-442E-997B-64AB9459CDA9}" type="datetimeFigureOut">
              <a:rPr lang="es-AR" smtClean="0"/>
              <a:t>20/8/2025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8AA7269D-B959-4E64-92EC-580A666F8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0B678ED5-CD2C-47B1-B75B-87DF56B56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253A9-D793-4D26-8C20-FE6D141638B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51397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2C2BBE0B-5AE8-4C99-9DB5-C4B5245CC3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529143B8-69D8-45B1-A21A-5AD21A2DD6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CDEAD76-358E-41ED-A1C4-CE64C8A51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1D7C6-3A38-442E-997B-64AB9459CDA9}" type="datetimeFigureOut">
              <a:rPr lang="es-AR" smtClean="0"/>
              <a:t>20/8/2025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6A1BC472-90EB-4E17-A85B-486E857DE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69ECA9B-AABE-4FB4-8E71-2373F2A4F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253A9-D793-4D26-8C20-FE6D141638B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66829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3B9D7E9-271A-4074-8C28-E56987CBD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9C1013BC-5FEE-4E4C-89C4-E237766A89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B479E8C6-FEA8-4674-8AB2-48DE671B2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1D7C6-3A38-442E-997B-64AB9459CDA9}" type="datetimeFigureOut">
              <a:rPr lang="es-AR" smtClean="0"/>
              <a:t>20/8/2025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F03C543A-B55A-434A-A02C-E59B01EB3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6A2E4DA9-06C9-435D-8F43-85C8804B4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253A9-D793-4D26-8C20-FE6D141638B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81414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4E3CCAF-EF45-4E26-8AC7-345272F03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2FA71B04-551F-4A60-B664-8E6DC419A7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17B9B54-E58B-4977-BB18-59C9F3E77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1D7C6-3A38-442E-997B-64AB9459CDA9}" type="datetimeFigureOut">
              <a:rPr lang="es-AR" smtClean="0"/>
              <a:t>20/8/2025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B37D9334-3D33-4D99-B6EC-AE6C1718E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638F820-EF33-4819-8BC7-5B018B189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253A9-D793-4D26-8C20-FE6D141638B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02147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5DD18A9-AC41-4F86-A083-15778CA5A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ED86BA8D-A2F5-4114-82A6-9AFADD5DBA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15E5ED02-34F5-4E24-BAEC-CEB227F9BD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218B61D1-04B8-4C9E-9D1E-54F9EEF7D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1D7C6-3A38-442E-997B-64AB9459CDA9}" type="datetimeFigureOut">
              <a:rPr lang="es-AR" smtClean="0"/>
              <a:t>20/8/2025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96AC84C2-0C72-40D9-BE14-36EC68230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649E266C-38DC-4FB6-864E-2011AC3D4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253A9-D793-4D26-8C20-FE6D141638B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83498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6694BC9-4C23-4109-ABBE-81FF882F7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2B7427E0-D5E2-4A5C-85BC-0D42DACBE0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3B68F192-0F6E-4327-910A-3CAFD8B823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2ACD8E59-0FFA-4EEB-8D8D-B2D18576B0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6619DA9F-9E2A-4329-8A22-295A2EBF99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CECD5AFD-6FAC-4DEA-B628-E04DB385F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1D7C6-3A38-442E-997B-64AB9459CDA9}" type="datetimeFigureOut">
              <a:rPr lang="es-AR" smtClean="0"/>
              <a:t>20/8/2025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296A54BF-8514-40DD-BE07-1D33C2618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847D54E8-DE87-4FA7-9187-1DCCE51DA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253A9-D793-4D26-8C20-FE6D141638B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82844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3C3C188-74B2-4CB8-B429-F76DF8BA6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13867A2F-B14C-4817-A4FF-896277D38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1D7C6-3A38-442E-997B-64AB9459CDA9}" type="datetimeFigureOut">
              <a:rPr lang="es-AR" smtClean="0"/>
              <a:t>20/8/2025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98A5F121-289E-42D6-80A9-D79ECC5BE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EB505825-4980-4CB6-9DBE-CAF4804A1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253A9-D793-4D26-8C20-FE6D141638B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67390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B015065B-679A-45B5-A6DC-3CBEAA4ED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1D7C6-3A38-442E-997B-64AB9459CDA9}" type="datetimeFigureOut">
              <a:rPr lang="es-AR" smtClean="0"/>
              <a:t>20/8/2025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AAC46C14-875F-4C3E-AA53-A5F608BA9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902E1785-E68C-435F-9594-8D2AC60DC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253A9-D793-4D26-8C20-FE6D141638B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42409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DC34CEB-16D8-4F48-9769-812C8C017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5F2E45FA-43ED-4E44-81C8-8B230096FC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E62691EC-11C0-471D-A5C4-BC87DDBF07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D361D197-6EAE-4F4B-A503-4DB799669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1D7C6-3A38-442E-997B-64AB9459CDA9}" type="datetimeFigureOut">
              <a:rPr lang="es-AR" smtClean="0"/>
              <a:t>20/8/2025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800736A8-8732-49A2-8E4A-366A2FA51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CF6848FA-A3B9-40BE-BA8F-30FD6B873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253A9-D793-4D26-8C20-FE6D141638B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16773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D55B353-D324-45C5-A8A0-ADABBE50D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54A5D877-807F-4A0E-969E-1DC8CBA01D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97F1C78D-1240-4659-A682-4F3FEDCFEA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3B60FA3C-B293-44B1-B014-BB85A72EA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1D7C6-3A38-442E-997B-64AB9459CDA9}" type="datetimeFigureOut">
              <a:rPr lang="es-AR" smtClean="0"/>
              <a:t>20/8/2025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0BC6C443-33C0-47D3-842C-B69E52CFC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9CF26CDB-C45B-41C1-A209-1D4056E90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253A9-D793-4D26-8C20-FE6D141638B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18258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54000">
              <a:schemeClr val="accent6">
                <a:lumMod val="0"/>
                <a:lumOff val="100000"/>
              </a:schemeClr>
            </a:gs>
            <a:gs pos="86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8E229CD6-685E-4845-993A-F1921F89BD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EA618823-7130-405B-9EFE-66C6C4E177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9950B92F-40B7-4E6A-B376-C911861E0E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1D7C6-3A38-442E-997B-64AB9459CDA9}" type="datetimeFigureOut">
              <a:rPr lang="es-AR" smtClean="0"/>
              <a:t>20/8/2025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0564181-152B-4EEC-842A-66EBA63DA4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994141A6-8AEF-4F4A-B078-5660FEDDBF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1253A9-D793-4D26-8C20-FE6D141638B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54195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58FC6C6-308B-4191-B38E-B2374B6BD0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1122362"/>
            <a:ext cx="9409043" cy="3913463"/>
          </a:xfrm>
        </p:spPr>
        <p:txBody>
          <a:bodyPr>
            <a:normAutofit/>
          </a:bodyPr>
          <a:lstStyle/>
          <a:p>
            <a:r>
              <a:rPr lang="es-MX" sz="7200" b="1" dirty="0"/>
              <a:t>Anatomía y fisiología del aparato reproductor femenino y masculino</a:t>
            </a:r>
            <a:endParaRPr lang="es-AR" sz="7200" b="1" dirty="0"/>
          </a:p>
        </p:txBody>
      </p:sp>
    </p:spTree>
    <p:extLst>
      <p:ext uri="{BB962C8B-B14F-4D97-AF65-F5344CB8AC3E}">
        <p14:creationId xmlns:p14="http://schemas.microsoft.com/office/powerpoint/2010/main" val="3138916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4FEFE3F-B073-41E9-8F6E-7B2CCEB08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AR" sz="5400" dirty="0"/>
              <a:t>Introducción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34A2E7C0-93F8-4F4E-B657-3465C0AA03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0980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b="1" dirty="0">
                <a:latin typeface="+mj-lt"/>
              </a:rPr>
              <a:t>La anatomía y la fisiología de los sistemas reproductores femeninos y masculinos son semejantes en cuanto a la estructura y la función.</a:t>
            </a:r>
          </a:p>
          <a:p>
            <a:pPr marL="0" indent="0">
              <a:buNone/>
            </a:pPr>
            <a:r>
              <a:rPr lang="es-MX" b="1" dirty="0">
                <a:latin typeface="+mj-lt"/>
              </a:rPr>
              <a:t>La función principal de los sistemas es producir células reproductoras y transportarlas hasta un lugar en el que se puedan unir (trompas de falopio).</a:t>
            </a:r>
          </a:p>
          <a:p>
            <a:pPr marL="0" indent="0">
              <a:buNone/>
            </a:pPr>
            <a:r>
              <a:rPr lang="es-MX" b="1" dirty="0">
                <a:latin typeface="+mj-lt"/>
              </a:rPr>
              <a:t>También intervienen con importancia en la procreación, la pelvis y las mamas.</a:t>
            </a:r>
            <a:endParaRPr lang="es-AR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006617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5F246F3B-0286-4E41-9442-D13266F225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4000"/>
            <a:ext cx="9962322" cy="50623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sz="2400" u="sng" dirty="0">
                <a:latin typeface="+mj-lt"/>
              </a:rPr>
              <a:t>Está integrado por genitales internos y externos, órganos accesorios (mamas y pelvis).</a:t>
            </a:r>
          </a:p>
          <a:p>
            <a:pPr marL="0" indent="0">
              <a:buNone/>
            </a:pPr>
            <a:endParaRPr lang="es-MX" sz="2400" b="1" dirty="0">
              <a:latin typeface="+mj-lt"/>
            </a:endParaRPr>
          </a:p>
          <a:p>
            <a:pPr marL="0" indent="0">
              <a:buNone/>
            </a:pPr>
            <a:r>
              <a:rPr lang="es-AR" sz="3200" b="1" dirty="0">
                <a:latin typeface="+mj-lt"/>
              </a:rPr>
              <a:t>Genitales externos</a:t>
            </a:r>
            <a:r>
              <a:rPr lang="es-AR" sz="3200" dirty="0">
                <a:latin typeface="+mj-lt"/>
              </a:rPr>
              <a:t>: </a:t>
            </a:r>
          </a:p>
          <a:p>
            <a:r>
              <a:rPr lang="es-MX" sz="2400" dirty="0">
                <a:latin typeface="+mj-lt"/>
              </a:rPr>
              <a:t>Monte de Venus</a:t>
            </a:r>
          </a:p>
          <a:p>
            <a:r>
              <a:rPr lang="es-MX" sz="2400" dirty="0">
                <a:latin typeface="+mj-lt"/>
              </a:rPr>
              <a:t>Labios mayores</a:t>
            </a:r>
          </a:p>
          <a:p>
            <a:r>
              <a:rPr lang="es-MX" sz="2400" dirty="0">
                <a:latin typeface="+mj-lt"/>
              </a:rPr>
              <a:t>Labios menores</a:t>
            </a:r>
          </a:p>
          <a:p>
            <a:r>
              <a:rPr lang="es-MX" sz="2400" dirty="0">
                <a:latin typeface="+mj-lt"/>
              </a:rPr>
              <a:t>Clítoris</a:t>
            </a:r>
          </a:p>
          <a:p>
            <a:r>
              <a:rPr lang="es-MX" sz="2400" dirty="0">
                <a:latin typeface="+mj-lt"/>
              </a:rPr>
              <a:t>Meato uretral</a:t>
            </a:r>
          </a:p>
          <a:p>
            <a:r>
              <a:rPr lang="es-MX" sz="2400" dirty="0">
                <a:latin typeface="+mj-lt"/>
              </a:rPr>
              <a:t>Vestíbulo vaginal</a:t>
            </a:r>
          </a:p>
          <a:p>
            <a:r>
              <a:rPr lang="es-MX" sz="2400" dirty="0">
                <a:latin typeface="+mj-lt"/>
              </a:rPr>
              <a:t>Centro tendinoso del periné</a:t>
            </a:r>
            <a:endParaRPr lang="es-AR" sz="2400" dirty="0">
              <a:latin typeface="+mj-lt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FE8B4F99-8111-4197-A0A1-176A1E9F0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58875"/>
          </a:xfrm>
        </p:spPr>
        <p:txBody>
          <a:bodyPr>
            <a:normAutofit/>
          </a:bodyPr>
          <a:lstStyle/>
          <a:p>
            <a:pPr algn="ctr"/>
            <a:r>
              <a:rPr lang="es-AR" sz="5400" dirty="0"/>
              <a:t>Aparato reproductor femenino</a:t>
            </a:r>
          </a:p>
        </p:txBody>
      </p:sp>
      <p:pic>
        <p:nvPicPr>
          <p:cNvPr id="2" name="Picture 4" descr="Monografias.com">
            <a:extLst>
              <a:ext uri="{FF2B5EF4-FFF2-40B4-BE49-F238E27FC236}">
                <a16:creationId xmlns:a16="http://schemas.microsoft.com/office/drawing/2014/main" xmlns="" id="{4CA5326F-DDD0-4872-804E-9754BA4590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04453" y="2135378"/>
            <a:ext cx="5455305" cy="461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4336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xmlns="" id="{8E5018D1-A6C5-49C5-B684-5B2AD1A237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678" y="477216"/>
            <a:ext cx="10515600" cy="476941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s-AR" sz="3200" b="1" dirty="0">
                <a:latin typeface="+mj-lt"/>
              </a:rPr>
              <a:t>Vestíbulo vaginal</a:t>
            </a:r>
            <a:endParaRPr lang="es-AR" sz="3200" dirty="0">
              <a:latin typeface="+mj-lt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41EE009F-975A-4530-8A26-1C13A4A137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037" y="1306582"/>
            <a:ext cx="7781925" cy="493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250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xmlns="" id="{BA0D8203-DD63-468B-B6C3-D68901375C57}"/>
              </a:ext>
            </a:extLst>
          </p:cNvPr>
          <p:cNvSpPr txBox="1">
            <a:spLocks/>
          </p:cNvSpPr>
          <p:nvPr/>
        </p:nvSpPr>
        <p:spPr>
          <a:xfrm>
            <a:off x="838200" y="2801249"/>
            <a:ext cx="10515600" cy="14874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s-AR" dirty="0"/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xmlns="" id="{9A905760-0D22-4F1D-A069-65FDE01F0EC5}"/>
              </a:ext>
            </a:extLst>
          </p:cNvPr>
          <p:cNvSpPr txBox="1">
            <a:spLocks/>
          </p:cNvSpPr>
          <p:nvPr/>
        </p:nvSpPr>
        <p:spPr>
          <a:xfrm>
            <a:off x="838200" y="1171231"/>
            <a:ext cx="10515600" cy="36916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dirty="0"/>
          </a:p>
        </p:txBody>
      </p:sp>
      <p:sp>
        <p:nvSpPr>
          <p:cNvPr id="10" name="Marcador de contenido 2">
            <a:extLst>
              <a:ext uri="{FF2B5EF4-FFF2-40B4-BE49-F238E27FC236}">
                <a16:creationId xmlns:a16="http://schemas.microsoft.com/office/drawing/2014/main" xmlns="" id="{AF356F7F-29F2-4417-AD97-4E3304C0FB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71231"/>
            <a:ext cx="4780722" cy="42049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AR" sz="3200" b="1" dirty="0">
                <a:latin typeface="+mj-lt"/>
              </a:rPr>
              <a:t>Genitales internos</a:t>
            </a:r>
            <a:r>
              <a:rPr lang="es-AR" sz="3200" dirty="0">
                <a:latin typeface="+mj-lt"/>
              </a:rPr>
              <a:t>: </a:t>
            </a:r>
          </a:p>
          <a:p>
            <a:r>
              <a:rPr lang="es-MX" sz="2400" dirty="0">
                <a:latin typeface="+mj-lt"/>
              </a:rPr>
              <a:t>Vagina</a:t>
            </a:r>
          </a:p>
          <a:p>
            <a:r>
              <a:rPr lang="es-MX" sz="2400" dirty="0">
                <a:latin typeface="+mj-lt"/>
              </a:rPr>
              <a:t>Útero (cuerpo y cuello uterino)</a:t>
            </a:r>
          </a:p>
          <a:p>
            <a:r>
              <a:rPr lang="es-MX" sz="2400" dirty="0">
                <a:latin typeface="+mj-lt"/>
              </a:rPr>
              <a:t>Ligamentos uterinos</a:t>
            </a:r>
          </a:p>
          <a:p>
            <a:r>
              <a:rPr lang="es-MX" sz="2400" dirty="0">
                <a:latin typeface="+mj-lt"/>
              </a:rPr>
              <a:t>Trompas de falopio</a:t>
            </a:r>
          </a:p>
          <a:p>
            <a:r>
              <a:rPr lang="es-MX" sz="2400" dirty="0">
                <a:latin typeface="+mj-lt"/>
              </a:rPr>
              <a:t>Ovarios</a:t>
            </a:r>
          </a:p>
          <a:p>
            <a:pPr marL="0" indent="0">
              <a:buNone/>
            </a:pPr>
            <a:endParaRPr lang="es-AR" sz="2400" dirty="0">
              <a:latin typeface="+mj-lt"/>
            </a:endParaRPr>
          </a:p>
        </p:txBody>
      </p:sp>
      <p:pic>
        <p:nvPicPr>
          <p:cNvPr id="11" name="Picture 4" descr="aparato_reproducto_femenino">
            <a:extLst>
              <a:ext uri="{FF2B5EF4-FFF2-40B4-BE49-F238E27FC236}">
                <a16:creationId xmlns:a16="http://schemas.microsoft.com/office/drawing/2014/main" xmlns="" id="{7309DE59-F057-4451-B95B-82C6CCA06E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35" t="-3543" r="-2835" b="-3543"/>
          <a:stretch>
            <a:fillRect/>
          </a:stretch>
        </p:blipFill>
        <p:spPr>
          <a:xfrm>
            <a:off x="4958142" y="684283"/>
            <a:ext cx="7056438" cy="572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3187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AA5AA83F-A4D1-4AF3-ADCD-C7BACE620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7896" y="649357"/>
            <a:ext cx="10694504" cy="1497495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s-AR" sz="5400" b="1" dirty="0">
                <a:latin typeface="+mj-lt"/>
              </a:rPr>
              <a:t>Funciones</a:t>
            </a:r>
          </a:p>
          <a:p>
            <a:pPr marL="0" indent="0" algn="ctr">
              <a:buNone/>
            </a:pPr>
            <a:r>
              <a:rPr lang="es-AR" sz="4300" b="1" dirty="0">
                <a:latin typeface="+mj-lt"/>
              </a:rPr>
              <a:t> </a:t>
            </a:r>
          </a:p>
          <a:p>
            <a:pPr algn="ctr"/>
            <a:endParaRPr lang="es-MX" sz="2600" dirty="0">
              <a:latin typeface="+mj-lt"/>
            </a:endParaRPr>
          </a:p>
          <a:p>
            <a:pPr marL="0" indent="0" algn="ctr">
              <a:buNone/>
            </a:pPr>
            <a:endParaRPr lang="es-AR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xmlns="" id="{BB03C123-6333-465E-A37B-3F83E3BE219D}"/>
              </a:ext>
            </a:extLst>
          </p:cNvPr>
          <p:cNvSpPr txBox="1">
            <a:spLocks/>
          </p:cNvSpPr>
          <p:nvPr/>
        </p:nvSpPr>
        <p:spPr>
          <a:xfrm>
            <a:off x="887896" y="1616765"/>
            <a:ext cx="9962322" cy="489005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MX" sz="3600" b="1" dirty="0">
                <a:latin typeface="+mj-lt"/>
              </a:rPr>
              <a:t>Vagina</a:t>
            </a:r>
          </a:p>
          <a:p>
            <a:r>
              <a:rPr lang="es-MX" sz="2400" dirty="0">
                <a:latin typeface="+mj-lt"/>
              </a:rPr>
              <a:t>Conducto para el esperma.</a:t>
            </a:r>
          </a:p>
          <a:p>
            <a:r>
              <a:rPr lang="es-MX" sz="2400" dirty="0">
                <a:latin typeface="+mj-lt"/>
              </a:rPr>
              <a:t>Canal del parto.</a:t>
            </a:r>
          </a:p>
          <a:p>
            <a:r>
              <a:rPr lang="es-MX" sz="2400" dirty="0">
                <a:latin typeface="+mj-lt"/>
              </a:rPr>
              <a:t>Conducto para los productos de la menstruación.</a:t>
            </a:r>
          </a:p>
          <a:p>
            <a:r>
              <a:rPr lang="es-MX" sz="2400" dirty="0">
                <a:latin typeface="+mj-lt"/>
              </a:rPr>
              <a:t>Proteger de posibles lesiones e infecciones.</a:t>
            </a:r>
          </a:p>
          <a:p>
            <a:endParaRPr lang="es-MX" sz="2400" dirty="0">
              <a:latin typeface="+mj-lt"/>
            </a:endParaRPr>
          </a:p>
          <a:p>
            <a:pPr marL="0" indent="0">
              <a:buNone/>
            </a:pPr>
            <a:r>
              <a:rPr lang="es-MX" sz="3600" b="1" dirty="0">
                <a:latin typeface="+mj-lt"/>
              </a:rPr>
              <a:t>Útero</a:t>
            </a:r>
          </a:p>
          <a:p>
            <a:r>
              <a:rPr lang="es-MX" sz="2400" dirty="0">
                <a:latin typeface="+mj-lt"/>
              </a:rPr>
              <a:t>Albergar, nutrir y proteger a un nuevo ser, en las distintas etapas de una gestación normal.</a:t>
            </a:r>
          </a:p>
          <a:p>
            <a:pPr marL="0" indent="0">
              <a:buNone/>
            </a:pPr>
            <a:endParaRPr lang="es-MX" sz="1900" dirty="0">
              <a:latin typeface="+mj-lt"/>
            </a:endParaRPr>
          </a:p>
          <a:p>
            <a:pPr marL="0" indent="0">
              <a:buNone/>
            </a:pPr>
            <a:r>
              <a:rPr lang="es-MX" sz="3600" b="1" dirty="0">
                <a:latin typeface="+mj-lt"/>
              </a:rPr>
              <a:t>Cuello uterino</a:t>
            </a:r>
          </a:p>
          <a:p>
            <a:r>
              <a:rPr lang="es-MX" sz="2400" dirty="0">
                <a:latin typeface="+mj-lt"/>
              </a:rPr>
              <a:t>Permite el paso del flujo menstrual, del feto y del semen.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AR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296774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xmlns="" id="{B6847A8D-5A5A-445C-8B45-70C79AE957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340" y="411817"/>
            <a:ext cx="10694504" cy="1497495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s-AR" sz="5400" b="1" dirty="0">
                <a:latin typeface="+mj-lt"/>
              </a:rPr>
              <a:t>Funciones</a:t>
            </a:r>
          </a:p>
          <a:p>
            <a:pPr marL="0" indent="0" algn="ctr">
              <a:buNone/>
            </a:pPr>
            <a:r>
              <a:rPr lang="es-AR" sz="4300" b="1" dirty="0">
                <a:latin typeface="+mj-lt"/>
              </a:rPr>
              <a:t> </a:t>
            </a:r>
          </a:p>
          <a:p>
            <a:pPr algn="ctr"/>
            <a:endParaRPr lang="es-MX" sz="2600" dirty="0">
              <a:latin typeface="+mj-lt"/>
            </a:endParaRPr>
          </a:p>
          <a:p>
            <a:pPr marL="0" indent="0" algn="ctr">
              <a:buNone/>
            </a:pPr>
            <a:endParaRPr lang="es-AR" dirty="0"/>
          </a:p>
        </p:txBody>
      </p:sp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xmlns="" id="{4489087D-98B0-4FD1-A35D-3278378D1B51}"/>
              </a:ext>
            </a:extLst>
          </p:cNvPr>
          <p:cNvSpPr txBox="1">
            <a:spLocks/>
          </p:cNvSpPr>
          <p:nvPr/>
        </p:nvSpPr>
        <p:spPr>
          <a:xfrm>
            <a:off x="723900" y="1160564"/>
            <a:ext cx="9962322" cy="53571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MX" sz="3300" b="1" dirty="0">
                <a:latin typeface="+mj-lt"/>
              </a:rPr>
              <a:t>Ovarios</a:t>
            </a:r>
          </a:p>
          <a:p>
            <a:r>
              <a:rPr lang="es-MX" sz="2400" dirty="0">
                <a:latin typeface="+mj-lt"/>
              </a:rPr>
              <a:t>Secreción de óvulos.</a:t>
            </a:r>
          </a:p>
          <a:p>
            <a:r>
              <a:rPr lang="es-MX" sz="2400" dirty="0">
                <a:latin typeface="+mj-lt"/>
              </a:rPr>
              <a:t>Productores de hormonas (estrógenos y progesterona).</a:t>
            </a:r>
          </a:p>
          <a:p>
            <a:pPr marL="0" indent="0">
              <a:buNone/>
            </a:pPr>
            <a:endParaRPr lang="es-MX" sz="2400" dirty="0">
              <a:latin typeface="+mj-lt"/>
            </a:endParaRPr>
          </a:p>
          <a:p>
            <a:pPr marL="0" indent="0">
              <a:buNone/>
            </a:pPr>
            <a:r>
              <a:rPr lang="es-MX" sz="3300" b="1" dirty="0">
                <a:latin typeface="+mj-lt"/>
              </a:rPr>
              <a:t>Trompas de falopio</a:t>
            </a:r>
          </a:p>
          <a:p>
            <a:r>
              <a:rPr lang="es-MX" sz="2400" dirty="0">
                <a:latin typeface="+mj-lt"/>
              </a:rPr>
              <a:t>Transportar el óvulo.</a:t>
            </a:r>
          </a:p>
          <a:p>
            <a:r>
              <a:rPr lang="es-MX" sz="2400" dirty="0">
                <a:latin typeface="+mj-lt"/>
              </a:rPr>
              <a:t>Conectar los ovarios con el útero.</a:t>
            </a:r>
          </a:p>
          <a:p>
            <a:r>
              <a:rPr lang="es-MX" sz="2400" dirty="0">
                <a:latin typeface="+mj-lt"/>
              </a:rPr>
              <a:t>(Aquí ocurre la fecundación).</a:t>
            </a:r>
          </a:p>
          <a:p>
            <a:pPr marL="0" indent="0">
              <a:buNone/>
            </a:pPr>
            <a:endParaRPr lang="es-MX" sz="2400" dirty="0">
              <a:latin typeface="+mj-lt"/>
            </a:endParaRPr>
          </a:p>
          <a:p>
            <a:pPr marL="0" indent="0">
              <a:buNone/>
            </a:pPr>
            <a:r>
              <a:rPr lang="es-MX" sz="3300" b="1" dirty="0">
                <a:latin typeface="+mj-lt"/>
              </a:rPr>
              <a:t>Ligamentos uterinos</a:t>
            </a:r>
          </a:p>
          <a:p>
            <a:r>
              <a:rPr lang="es-MX" sz="2400" dirty="0">
                <a:latin typeface="+mj-lt"/>
              </a:rPr>
              <a:t>Fijan y estabilizan los distintos órganos reproductores.</a:t>
            </a:r>
          </a:p>
          <a:p>
            <a:pPr marL="0" indent="0">
              <a:buNone/>
            </a:pPr>
            <a:endParaRPr lang="es-AR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003205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F3C1C6DE-CD41-4D79-8BC0-2B1C51C51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58875"/>
          </a:xfrm>
        </p:spPr>
        <p:txBody>
          <a:bodyPr>
            <a:normAutofit/>
          </a:bodyPr>
          <a:lstStyle/>
          <a:p>
            <a:pPr algn="ctr"/>
            <a:r>
              <a:rPr lang="es-AR" sz="5400" dirty="0"/>
              <a:t>Aparato reproductor masculino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xmlns="" id="{D0D8408F-FCE3-4349-B274-48F3B4A4EE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1235"/>
            <a:ext cx="9962322" cy="515509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MX" sz="2400" dirty="0">
                <a:latin typeface="+mj-lt"/>
              </a:rPr>
              <a:t>Está integrado por genitales internos y externos.</a:t>
            </a:r>
          </a:p>
          <a:p>
            <a:pPr marL="0" indent="0">
              <a:buNone/>
            </a:pPr>
            <a:endParaRPr lang="es-MX" sz="2400" dirty="0">
              <a:latin typeface="+mj-lt"/>
            </a:endParaRPr>
          </a:p>
          <a:p>
            <a:pPr marL="0" indent="0">
              <a:buNone/>
            </a:pPr>
            <a:r>
              <a:rPr lang="es-AR" sz="3500" b="1" dirty="0">
                <a:latin typeface="+mj-lt"/>
              </a:rPr>
              <a:t>Genitales externos:</a:t>
            </a:r>
          </a:p>
          <a:p>
            <a:r>
              <a:rPr lang="es-MX" sz="2400" dirty="0">
                <a:latin typeface="+mj-lt"/>
              </a:rPr>
              <a:t>Pene.</a:t>
            </a:r>
          </a:p>
          <a:p>
            <a:r>
              <a:rPr lang="es-MX" sz="2400" dirty="0">
                <a:latin typeface="+mj-lt"/>
              </a:rPr>
              <a:t>Escroto.</a:t>
            </a:r>
          </a:p>
          <a:p>
            <a:pPr marL="0" indent="0">
              <a:buNone/>
            </a:pPr>
            <a:endParaRPr lang="es-AR" sz="2400" dirty="0">
              <a:latin typeface="+mj-lt"/>
            </a:endParaRPr>
          </a:p>
          <a:p>
            <a:pPr marL="0" indent="0">
              <a:buNone/>
            </a:pPr>
            <a:r>
              <a:rPr lang="es-AR" sz="3500" b="1" dirty="0">
                <a:latin typeface="+mj-lt"/>
              </a:rPr>
              <a:t>Genitales internos:</a:t>
            </a:r>
          </a:p>
          <a:p>
            <a:r>
              <a:rPr lang="es-AR" sz="2400" dirty="0">
                <a:latin typeface="+mj-lt"/>
              </a:rPr>
              <a:t>Testículos</a:t>
            </a:r>
          </a:p>
          <a:p>
            <a:r>
              <a:rPr lang="es-AR" sz="2400" dirty="0">
                <a:latin typeface="+mj-lt"/>
              </a:rPr>
              <a:t>Epidídimo</a:t>
            </a:r>
          </a:p>
          <a:p>
            <a:r>
              <a:rPr lang="es-AR" sz="2400" dirty="0">
                <a:latin typeface="+mj-lt"/>
              </a:rPr>
              <a:t>Conductos deferentes eyaculadores</a:t>
            </a:r>
          </a:p>
          <a:p>
            <a:r>
              <a:rPr lang="es-AR" sz="2400" dirty="0">
                <a:latin typeface="+mj-lt"/>
              </a:rPr>
              <a:t>Uretra</a:t>
            </a:r>
          </a:p>
          <a:p>
            <a:r>
              <a:rPr lang="es-AR" sz="2400" dirty="0">
                <a:latin typeface="+mj-lt"/>
              </a:rPr>
              <a:t>Glándulas accesorias (próstata)</a:t>
            </a:r>
          </a:p>
          <a:p>
            <a:r>
              <a:rPr lang="es-AR" sz="2400" dirty="0" err="1">
                <a:latin typeface="+mj-lt"/>
              </a:rPr>
              <a:t>Sémen</a:t>
            </a:r>
            <a:endParaRPr lang="es-AR" sz="2400" dirty="0">
              <a:latin typeface="+mj-lt"/>
            </a:endParaRPr>
          </a:p>
        </p:txBody>
      </p:sp>
      <p:pic>
        <p:nvPicPr>
          <p:cNvPr id="6" name="Picture 4" descr="MASC 1">
            <a:extLst>
              <a:ext uri="{FF2B5EF4-FFF2-40B4-BE49-F238E27FC236}">
                <a16:creationId xmlns:a16="http://schemas.microsoft.com/office/drawing/2014/main" xmlns="" id="{61FD55FA-1A29-4F2B-9A89-5E5AFE95DD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19601" y="1895061"/>
            <a:ext cx="6322164" cy="4385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98705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xmlns="" id="{AC3D4D5B-655E-4F7C-AF6A-0B34C2E603CE}"/>
              </a:ext>
            </a:extLst>
          </p:cNvPr>
          <p:cNvSpPr txBox="1">
            <a:spLocks/>
          </p:cNvSpPr>
          <p:nvPr/>
        </p:nvSpPr>
        <p:spPr>
          <a:xfrm>
            <a:off x="887896" y="5241235"/>
            <a:ext cx="10515600" cy="1060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AR" sz="2400" b="1" dirty="0">
                <a:latin typeface="+mj-lt"/>
              </a:rPr>
              <a:t>Bibliografía</a:t>
            </a:r>
            <a:r>
              <a:rPr lang="es-AR" sz="2400" dirty="0">
                <a:latin typeface="+mj-lt"/>
              </a:rPr>
              <a:t>: Obstetricia - Ricardo L. </a:t>
            </a:r>
            <a:r>
              <a:rPr lang="es-AR" sz="2400" dirty="0" err="1">
                <a:latin typeface="+mj-lt"/>
              </a:rPr>
              <a:t>Schwarcz</a:t>
            </a:r>
            <a:r>
              <a:rPr lang="es-AR" sz="2400" dirty="0">
                <a:latin typeface="+mj-lt"/>
              </a:rPr>
              <a:t>, Carlos A. </a:t>
            </a:r>
            <a:r>
              <a:rPr lang="es-AR" sz="2400" dirty="0" err="1">
                <a:latin typeface="+mj-lt"/>
              </a:rPr>
              <a:t>Duverges</a:t>
            </a:r>
            <a:endParaRPr lang="es-AR" sz="2400" dirty="0">
              <a:latin typeface="+mj-lt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s-AR" sz="2400" dirty="0">
                <a:latin typeface="+mj-lt"/>
              </a:rPr>
              <a:t>Prof. Lic. </a:t>
            </a:r>
            <a:r>
              <a:rPr lang="es-AR" sz="2400" smtClean="0">
                <a:latin typeface="+mj-lt"/>
              </a:rPr>
              <a:t>Noemí Viveros</a:t>
            </a:r>
            <a:endParaRPr lang="es-AR" sz="2400" dirty="0">
              <a:latin typeface="+mj-lt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F1C019CB-A36E-46CD-909B-0B12E146E9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340" y="411817"/>
            <a:ext cx="10694504" cy="149749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AR" sz="5400" b="1" dirty="0">
                <a:latin typeface="+mj-lt"/>
              </a:rPr>
              <a:t>Conclusión</a:t>
            </a:r>
            <a:r>
              <a:rPr lang="es-AR" sz="4300" b="1" dirty="0">
                <a:latin typeface="+mj-lt"/>
              </a:rPr>
              <a:t> </a:t>
            </a:r>
          </a:p>
          <a:p>
            <a:pPr algn="ctr"/>
            <a:endParaRPr lang="es-MX" sz="2600" dirty="0">
              <a:latin typeface="+mj-lt"/>
            </a:endParaRPr>
          </a:p>
          <a:p>
            <a:pPr marL="0" indent="0" algn="ctr">
              <a:buNone/>
            </a:pPr>
            <a:endParaRPr lang="es-AR" dirty="0"/>
          </a:p>
        </p:txBody>
      </p:sp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xmlns="" id="{A9DBAE18-E08D-4C72-930D-B3709E1BA901}"/>
              </a:ext>
            </a:extLst>
          </p:cNvPr>
          <p:cNvSpPr txBox="1">
            <a:spLocks/>
          </p:cNvSpPr>
          <p:nvPr/>
        </p:nvSpPr>
        <p:spPr>
          <a:xfrm>
            <a:off x="887896" y="1616765"/>
            <a:ext cx="9962322" cy="48900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MX" sz="3600" dirty="0">
                <a:latin typeface="+mj-lt"/>
              </a:rPr>
              <a:t>Comprender la anatomía y la fisiología de los aparatos reproductores femenino y masculino, llevarán a poder relacionar con la formación, desarrollo y nacimiento de un nuevo ser humano.</a:t>
            </a:r>
            <a:endParaRPr lang="es-AR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203186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320</Words>
  <Application>Microsoft Office PowerPoint</Application>
  <PresentationFormat>Panorámica</PresentationFormat>
  <Paragraphs>67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Tema de Office</vt:lpstr>
      <vt:lpstr>Anatomía y fisiología del aparato reproductor femenino y masculino</vt:lpstr>
      <vt:lpstr>Introducción</vt:lpstr>
      <vt:lpstr>Aparato reproductor femenino</vt:lpstr>
      <vt:lpstr>Presentación de PowerPoint</vt:lpstr>
      <vt:lpstr>Presentación de PowerPoint</vt:lpstr>
      <vt:lpstr>Presentación de PowerPoint</vt:lpstr>
      <vt:lpstr>Presentación de PowerPoint</vt:lpstr>
      <vt:lpstr>Aparato reproductor masculino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Modificaciones de la anatomía y fisiología de la mujer  producida por el embarazo</dc:title>
  <dc:creator>Ines Quiquinte</dc:creator>
  <cp:lastModifiedBy>Cuenta Microsoft</cp:lastModifiedBy>
  <cp:revision>14</cp:revision>
  <dcterms:created xsi:type="dcterms:W3CDTF">2020-03-19T14:33:48Z</dcterms:created>
  <dcterms:modified xsi:type="dcterms:W3CDTF">2025-08-20T15:19:17Z</dcterms:modified>
</cp:coreProperties>
</file>