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310" r:id="rId32"/>
    <p:sldId id="311" r:id="rId33"/>
    <p:sldId id="312" r:id="rId34"/>
    <p:sldId id="313" r:id="rId35"/>
    <p:sldId id="314" r:id="rId36"/>
    <p:sldId id="315" r:id="rId37"/>
    <p:sldId id="316" r:id="rId38"/>
    <p:sldId id="317" r:id="rId39"/>
    <p:sldId id="318" r:id="rId40"/>
    <p:sldId id="294" r:id="rId41"/>
    <p:sldId id="295" r:id="rId42"/>
    <p:sldId id="296" r:id="rId43"/>
    <p:sldId id="303" r:id="rId44"/>
    <p:sldId id="304" r:id="rId45"/>
    <p:sldId id="297" r:id="rId46"/>
    <p:sldId id="298" r:id="rId47"/>
    <p:sldId id="299" r:id="rId48"/>
    <p:sldId id="305" r:id="rId49"/>
    <p:sldId id="306" r:id="rId50"/>
    <p:sldId id="307" r:id="rId51"/>
    <p:sldId id="308" r:id="rId52"/>
    <p:sldId id="309" r:id="rId53"/>
    <p:sldId id="300" r:id="rId54"/>
    <p:sldId id="301" r:id="rId55"/>
    <p:sldId id="302" r:id="rId56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53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0BB5CC6-A6E9-4F57-A185-946998E47ADD}" type="datetimeFigureOut">
              <a:rPr lang="es-AR" smtClean="0"/>
              <a:pPr/>
              <a:t>3/9/2026</a:t>
            </a:fld>
            <a:endParaRPr lang="es-AR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s-AR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32180340-B145-433F-B922-093B8BF0900D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0BB5CC6-A6E9-4F57-A185-946998E47ADD}" type="datetimeFigureOut">
              <a:rPr lang="es-AR" smtClean="0"/>
              <a:pPr/>
              <a:t>3/9/2026</a:t>
            </a:fld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2180340-B145-433F-B922-093B8BF0900D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0BB5CC6-A6E9-4F57-A185-946998E47ADD}" type="datetimeFigureOut">
              <a:rPr lang="es-AR" smtClean="0"/>
              <a:pPr/>
              <a:t>3/9/2026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s-AR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32180340-B145-433F-B922-093B8BF0900D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B5CC6-A6E9-4F57-A185-946998E47ADD}" type="datetimeFigureOut">
              <a:rPr lang="es-AR" smtClean="0"/>
              <a:pPr/>
              <a:t>3/9/2026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80340-B145-433F-B922-093B8BF0900D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B5CC6-A6E9-4F57-A185-946998E47ADD}" type="datetimeFigureOut">
              <a:rPr lang="es-AR" smtClean="0"/>
              <a:pPr/>
              <a:t>3/9/2026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80340-B145-433F-B922-093B8BF0900D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0BB5CC6-A6E9-4F57-A185-946998E47ADD}" type="datetimeFigureOut">
              <a:rPr lang="es-AR" smtClean="0"/>
              <a:pPr/>
              <a:t>3/9/2026</a:t>
            </a:fld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2180340-B145-433F-B922-093B8BF0900D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B5CC6-A6E9-4F57-A185-946998E47ADD}" type="datetimeFigureOut">
              <a:rPr lang="es-AR" smtClean="0"/>
              <a:pPr/>
              <a:t>3/9/2026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80340-B145-433F-B922-093B8BF0900D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0BB5CC6-A6E9-4F57-A185-946998E47ADD}" type="datetimeFigureOut">
              <a:rPr lang="es-AR" smtClean="0"/>
              <a:pPr/>
              <a:t>3/9/2026</a:t>
            </a:fld>
            <a:endParaRPr lang="es-AR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2180340-B145-433F-B922-093B8BF0900D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s-A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0BB5CC6-A6E9-4F57-A185-946998E47ADD}" type="datetimeFigureOut">
              <a:rPr lang="es-AR" smtClean="0"/>
              <a:pPr/>
              <a:t>3/9/2026</a:t>
            </a:fld>
            <a:endParaRPr lang="es-AR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2180340-B145-433F-B922-093B8BF0900D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B5CC6-A6E9-4F57-A185-946998E47ADD}" type="datetimeFigureOut">
              <a:rPr lang="es-AR" smtClean="0"/>
              <a:pPr/>
              <a:t>3/9/2026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80340-B145-433F-B922-093B8BF0900D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B5CC6-A6E9-4F57-A185-946998E47ADD}" type="datetimeFigureOut">
              <a:rPr lang="es-AR" smtClean="0"/>
              <a:pPr/>
              <a:t>3/9/2026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80340-B145-433F-B922-093B8BF0900D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0BB5CC6-A6E9-4F57-A185-946998E47ADD}" type="datetimeFigureOut">
              <a:rPr lang="es-AR" smtClean="0"/>
              <a:pPr/>
              <a:t>3/9/2026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s-AR"/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32180340-B145-433F-B922-093B8BF0900D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dirty="0"/>
              <a:t>INTRODUCCION AL CUIDADO DEL ADULTO Y SU FAMILIA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AR" dirty="0"/>
              <a:t>PATOLOGIAS CARDIACAS II</a:t>
            </a:r>
          </a:p>
          <a:p>
            <a:r>
              <a:rPr lang="es-AR" dirty="0"/>
              <a:t>Enfermedades cardiovasculares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396026" y="141669"/>
            <a:ext cx="396991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>
                <a:latin typeface="Aharoni" panose="02010803020104030203" pitchFamily="2" charset="-79"/>
                <a:cs typeface="Aharoni" panose="02010803020104030203" pitchFamily="2" charset="-79"/>
              </a:rPr>
              <a:t>ENFERMEDAD ARTERIAL CORONARIA</a:t>
            </a:r>
          </a:p>
        </p:txBody>
      </p:sp>
    </p:spTree>
    <p:extLst>
      <p:ext uri="{BB962C8B-B14F-4D97-AF65-F5344CB8AC3E}">
        <p14:creationId xmlns:p14="http://schemas.microsoft.com/office/powerpoint/2010/main" val="1744713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redondeado 3"/>
          <p:cNvSpPr/>
          <p:nvPr/>
        </p:nvSpPr>
        <p:spPr>
          <a:xfrm>
            <a:off x="212502" y="193183"/>
            <a:ext cx="4327301" cy="6490952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>
                <a:solidFill>
                  <a:schemeClr val="tx1"/>
                </a:solidFill>
              </a:rPr>
              <a:t> </a:t>
            </a:r>
            <a:r>
              <a:rPr lang="es-ES" b="1" dirty="0">
                <a:solidFill>
                  <a:schemeClr val="tx1"/>
                </a:solidFill>
              </a:rPr>
              <a:t>Según el Ministerio de Salud de Argentina, las enfermedades cardiovasculares representan el 40% de las causas de muerte por enfermedades no transmisibles. Estas se producen por una alteración del flujo de sangre hacia el miocardio, debido generalmente a la acumulación de una placa aterosclerótica. La cardiopatía coronaria puede ser asintomática o determinar una angina de pecho, síndrome coronario agudo, infarto de miocardio (IM o ataque al corazón), arritmias, insuficiencia cardíaca e incluso la muerte súbita 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987" y="193183"/>
            <a:ext cx="4192073" cy="64909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312216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ipse 2"/>
          <p:cNvSpPr/>
          <p:nvPr/>
        </p:nvSpPr>
        <p:spPr>
          <a:xfrm>
            <a:off x="1632146" y="212500"/>
            <a:ext cx="5380650" cy="1442434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b="1" dirty="0">
                <a:solidFill>
                  <a:schemeClr val="tx1"/>
                </a:solidFill>
              </a:rPr>
              <a:t>CARDIOPATIA CORONARIA</a:t>
            </a:r>
          </a:p>
        </p:txBody>
      </p:sp>
      <p:sp>
        <p:nvSpPr>
          <p:cNvPr id="4" name="Flecha abajo 3"/>
          <p:cNvSpPr/>
          <p:nvPr/>
        </p:nvSpPr>
        <p:spPr>
          <a:xfrm>
            <a:off x="3955423" y="1815922"/>
            <a:ext cx="734096" cy="656823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ángulo redondeado 4"/>
          <p:cNvSpPr/>
          <p:nvPr/>
        </p:nvSpPr>
        <p:spPr>
          <a:xfrm>
            <a:off x="2071670" y="2500306"/>
            <a:ext cx="4417072" cy="926526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>
                <a:solidFill>
                  <a:schemeClr val="tx1"/>
                </a:solidFill>
              </a:rPr>
              <a:t>ATEROSCLEROSIS</a:t>
            </a:r>
          </a:p>
        </p:txBody>
      </p:sp>
      <p:sp>
        <p:nvSpPr>
          <p:cNvPr id="6" name="Flecha abajo 5"/>
          <p:cNvSpPr/>
          <p:nvPr/>
        </p:nvSpPr>
        <p:spPr>
          <a:xfrm rot="2700000">
            <a:off x="1978271" y="3553388"/>
            <a:ext cx="1078589" cy="730815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6"/>
          <p:cNvSpPr/>
          <p:nvPr/>
        </p:nvSpPr>
        <p:spPr>
          <a:xfrm>
            <a:off x="703912" y="4642836"/>
            <a:ext cx="2878428" cy="12814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b="1" dirty="0">
                <a:solidFill>
                  <a:schemeClr val="tx1"/>
                </a:solidFill>
              </a:rPr>
              <a:t>ANGINA DE PECHO</a:t>
            </a:r>
          </a:p>
          <a:p>
            <a:pPr algn="ctr"/>
            <a:endParaRPr lang="es-ES" sz="2400" b="1" dirty="0">
              <a:solidFill>
                <a:schemeClr val="tx1"/>
              </a:solidFill>
            </a:endParaRPr>
          </a:p>
        </p:txBody>
      </p:sp>
      <p:sp>
        <p:nvSpPr>
          <p:cNvPr id="8" name="Flecha abajo 7"/>
          <p:cNvSpPr/>
          <p:nvPr/>
        </p:nvSpPr>
        <p:spPr>
          <a:xfrm rot="18944177">
            <a:off x="5570918" y="3552504"/>
            <a:ext cx="835516" cy="9190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Rectángulo 8"/>
          <p:cNvSpPr/>
          <p:nvPr/>
        </p:nvSpPr>
        <p:spPr>
          <a:xfrm>
            <a:off x="5268424" y="4642835"/>
            <a:ext cx="2946042" cy="13844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>
                <a:solidFill>
                  <a:schemeClr val="tx1"/>
                </a:solidFill>
              </a:rPr>
              <a:t>INFARTO AGUDO DE MIOCARDIO</a:t>
            </a:r>
          </a:p>
        </p:txBody>
      </p:sp>
    </p:spTree>
    <p:extLst>
      <p:ext uri="{BB962C8B-B14F-4D97-AF65-F5344CB8AC3E}">
        <p14:creationId xmlns:p14="http://schemas.microsoft.com/office/powerpoint/2010/main" val="837056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redondeado 2"/>
          <p:cNvSpPr/>
          <p:nvPr/>
        </p:nvSpPr>
        <p:spPr>
          <a:xfrm>
            <a:off x="1714480" y="357166"/>
            <a:ext cx="3841380" cy="84913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solidFill>
                  <a:schemeClr val="tx1"/>
                </a:solidFill>
              </a:rPr>
              <a:t>ATEROSCLEROSIS</a:t>
            </a:r>
          </a:p>
        </p:txBody>
      </p:sp>
      <p:sp>
        <p:nvSpPr>
          <p:cNvPr id="4" name="Flecha abajo 3"/>
          <p:cNvSpPr/>
          <p:nvPr/>
        </p:nvSpPr>
        <p:spPr>
          <a:xfrm>
            <a:off x="3777712" y="1456841"/>
            <a:ext cx="727956" cy="600723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ángulo redondeado 4"/>
          <p:cNvSpPr/>
          <p:nvPr/>
        </p:nvSpPr>
        <p:spPr>
          <a:xfrm>
            <a:off x="428596" y="2571744"/>
            <a:ext cx="7549040" cy="3936569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 acumulan lípidos en la capa íntima de las arterias. Los fibroblastos de la zona producen colágeno y las células musculares lisas proliferan, dando origen a lesión llamada placa, la cual esta formada principalmente por colesterol, triglicéridos, fosfolípidos, colágeno y células musculares lisas. La placa r</a:t>
            </a:r>
            <a:r>
              <a:rPr lang="es-ES" sz="2000" b="1" i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educe el tamaño de la luz de la arteria afectada, alterando el flujo de sangre</a:t>
            </a:r>
            <a:r>
              <a:rPr lang="es-ES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Además, </a:t>
            </a:r>
            <a:r>
              <a:rPr lang="es-ES" sz="2000" b="1" i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puede ulcerarse y formar un trombo, que puede ocluir por completo la luz del vaso. </a:t>
            </a:r>
          </a:p>
        </p:txBody>
      </p:sp>
      <p:sp>
        <p:nvSpPr>
          <p:cNvPr id="7" name="Rectángulo 6"/>
          <p:cNvSpPr/>
          <p:nvPr/>
        </p:nvSpPr>
        <p:spPr>
          <a:xfrm>
            <a:off x="6072198" y="231822"/>
            <a:ext cx="2857520" cy="191129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600" b="1" dirty="0">
                <a:solidFill>
                  <a:schemeClr val="tx1"/>
                </a:solidFill>
              </a:rPr>
              <a:t>es una enfermedad progresiva, caracterizada por la formación de ateroma (placa), que afecta a la íntima y la media de las arterias de gran y mediano calibre </a:t>
            </a:r>
          </a:p>
        </p:txBody>
      </p:sp>
      <p:cxnSp>
        <p:nvCxnSpPr>
          <p:cNvPr id="10" name="Conector recto de flecha 9"/>
          <p:cNvCxnSpPr>
            <a:stCxn id="3" idx="3"/>
          </p:cNvCxnSpPr>
          <p:nvPr/>
        </p:nvCxnSpPr>
        <p:spPr>
          <a:xfrm>
            <a:off x="5555860" y="781733"/>
            <a:ext cx="485087" cy="938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94137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3842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redondeado 1"/>
          <p:cNvSpPr/>
          <p:nvPr/>
        </p:nvSpPr>
        <p:spPr>
          <a:xfrm>
            <a:off x="2878428" y="694926"/>
            <a:ext cx="2791496" cy="10947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>
                <a:solidFill>
                  <a:schemeClr val="tx1"/>
                </a:solidFill>
              </a:rPr>
              <a:t>FACTORES DE RIESGO</a:t>
            </a:r>
          </a:p>
        </p:txBody>
      </p:sp>
      <p:sp>
        <p:nvSpPr>
          <p:cNvPr id="3" name="Flecha abajo 2"/>
          <p:cNvSpPr/>
          <p:nvPr/>
        </p:nvSpPr>
        <p:spPr>
          <a:xfrm rot="1297442">
            <a:off x="1847958" y="2725752"/>
            <a:ext cx="798242" cy="953037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Elipse 3"/>
          <p:cNvSpPr/>
          <p:nvPr/>
        </p:nvSpPr>
        <p:spPr>
          <a:xfrm>
            <a:off x="500034" y="3929066"/>
            <a:ext cx="3103030" cy="214313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>
                <a:solidFill>
                  <a:schemeClr val="tx1"/>
                </a:solidFill>
              </a:rPr>
              <a:t>EDAD (&gt;65 AÑOS)</a:t>
            </a:r>
          </a:p>
          <a:p>
            <a:pPr algn="ctr"/>
            <a:r>
              <a:rPr lang="es-ES" sz="2000" b="1" dirty="0">
                <a:solidFill>
                  <a:schemeClr val="tx1"/>
                </a:solidFill>
              </a:rPr>
              <a:t>SEXO (HOMBRES)</a:t>
            </a:r>
          </a:p>
          <a:p>
            <a:pPr algn="ctr"/>
            <a:r>
              <a:rPr lang="es-ES" sz="2000" b="1" dirty="0">
                <a:solidFill>
                  <a:schemeClr val="tx1"/>
                </a:solidFill>
              </a:rPr>
              <a:t>HEREDITARIOS</a:t>
            </a:r>
          </a:p>
        </p:txBody>
      </p:sp>
      <p:sp>
        <p:nvSpPr>
          <p:cNvPr id="5" name="Flecha abajo 4"/>
          <p:cNvSpPr/>
          <p:nvPr/>
        </p:nvSpPr>
        <p:spPr>
          <a:xfrm rot="20167594">
            <a:off x="5872042" y="2647048"/>
            <a:ext cx="715571" cy="927279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5"/>
          <p:cNvSpPr txBox="1"/>
          <p:nvPr/>
        </p:nvSpPr>
        <p:spPr>
          <a:xfrm>
            <a:off x="1214414" y="1928802"/>
            <a:ext cx="26935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/>
              <a:t>NO MODIFICABLES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4929190" y="2071678"/>
            <a:ext cx="27146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/>
              <a:t>MODIFICABLES</a:t>
            </a:r>
          </a:p>
        </p:txBody>
      </p:sp>
      <p:sp>
        <p:nvSpPr>
          <p:cNvPr id="8" name="Elipse 7"/>
          <p:cNvSpPr/>
          <p:nvPr/>
        </p:nvSpPr>
        <p:spPr>
          <a:xfrm>
            <a:off x="5003442" y="3715555"/>
            <a:ext cx="3457978" cy="242808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tx1"/>
                </a:solidFill>
              </a:rPr>
              <a:t>HIPERTENSIÓN</a:t>
            </a:r>
          </a:p>
          <a:p>
            <a:pPr algn="ctr"/>
            <a:r>
              <a:rPr lang="es-ES" b="1" dirty="0">
                <a:solidFill>
                  <a:schemeClr val="tx1"/>
                </a:solidFill>
              </a:rPr>
              <a:t>DIABETES</a:t>
            </a:r>
          </a:p>
          <a:p>
            <a:pPr algn="ctr"/>
            <a:r>
              <a:rPr lang="es-ES" b="1" dirty="0">
                <a:solidFill>
                  <a:schemeClr val="tx1"/>
                </a:solidFill>
              </a:rPr>
              <a:t>TABAQUISMO</a:t>
            </a:r>
          </a:p>
          <a:p>
            <a:pPr algn="ctr"/>
            <a:r>
              <a:rPr lang="es-ES" b="1" dirty="0">
                <a:solidFill>
                  <a:schemeClr val="tx1"/>
                </a:solidFill>
              </a:rPr>
              <a:t>HIPERLIPIDEMIA</a:t>
            </a:r>
          </a:p>
          <a:p>
            <a:pPr algn="ctr"/>
            <a:r>
              <a:rPr lang="es-ES" b="1" dirty="0">
                <a:solidFill>
                  <a:schemeClr val="tx1"/>
                </a:solidFill>
              </a:rPr>
              <a:t>SEDENTARISMO</a:t>
            </a:r>
          </a:p>
          <a:p>
            <a:pPr algn="ctr"/>
            <a:r>
              <a:rPr lang="es-ES" b="1" dirty="0">
                <a:solidFill>
                  <a:schemeClr val="tx1"/>
                </a:solidFill>
              </a:rPr>
              <a:t>OBESIDAD</a:t>
            </a:r>
          </a:p>
        </p:txBody>
      </p:sp>
    </p:spTree>
    <p:extLst>
      <p:ext uri="{BB962C8B-B14F-4D97-AF65-F5344CB8AC3E}">
        <p14:creationId xmlns:p14="http://schemas.microsoft.com/office/powerpoint/2010/main" val="12114156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321" y="283336"/>
            <a:ext cx="8287555" cy="6349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4609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003" y="360609"/>
            <a:ext cx="8104031" cy="5988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5409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254" y="399246"/>
            <a:ext cx="8239259" cy="60015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840278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76" y="502276"/>
            <a:ext cx="8190964" cy="5847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3460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164" y="571500"/>
            <a:ext cx="7881870" cy="589369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7218370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ipse 1"/>
          <p:cNvSpPr/>
          <p:nvPr/>
        </p:nvSpPr>
        <p:spPr>
          <a:xfrm>
            <a:off x="1403648" y="552262"/>
            <a:ext cx="3429000" cy="1121554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>
                <a:solidFill>
                  <a:schemeClr val="tx1"/>
                </a:solidFill>
              </a:rPr>
              <a:t>ANGINA DE PECHO</a:t>
            </a:r>
          </a:p>
        </p:txBody>
      </p:sp>
      <p:sp>
        <p:nvSpPr>
          <p:cNvPr id="3" name="Flecha abajo 2"/>
          <p:cNvSpPr/>
          <p:nvPr/>
        </p:nvSpPr>
        <p:spPr>
          <a:xfrm>
            <a:off x="2771800" y="1844824"/>
            <a:ext cx="666482" cy="55335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Rectángulo redondeado 3"/>
          <p:cNvSpPr/>
          <p:nvPr/>
        </p:nvSpPr>
        <p:spPr>
          <a:xfrm>
            <a:off x="709048" y="2712205"/>
            <a:ext cx="7601918" cy="3332135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>
                <a:solidFill>
                  <a:schemeClr val="tx1"/>
                </a:solidFill>
              </a:rPr>
              <a:t> </a:t>
            </a:r>
            <a:r>
              <a:rPr lang="es-ES" sz="2400" b="1" i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 caracteriza </a:t>
            </a:r>
            <a:r>
              <a:rPr lang="es-ES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por episodios </a:t>
            </a:r>
            <a:r>
              <a:rPr lang="es-ES" sz="2400" b="1" i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 dolor torácico</a:t>
            </a:r>
            <a:r>
              <a:rPr lang="es-ES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en general precipitados por el ejercicio y que </a:t>
            </a:r>
            <a:r>
              <a:rPr lang="es-ES" sz="2400" b="1" i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 alivian con el reposo, debido a la oclusión parcial de las arterias coronarias.</a:t>
            </a:r>
            <a:r>
              <a:rPr lang="es-ES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El dolor desaparece cuando el aporte de oxígeno vuelve a satisfacer las necesidades. </a:t>
            </a:r>
          </a:p>
        </p:txBody>
      </p:sp>
      <p:sp>
        <p:nvSpPr>
          <p:cNvPr id="5" name="4 Rectángulo redondeado"/>
          <p:cNvSpPr/>
          <p:nvPr/>
        </p:nvSpPr>
        <p:spPr>
          <a:xfrm>
            <a:off x="5796136" y="532934"/>
            <a:ext cx="2546019" cy="114088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800" b="1" dirty="0">
                <a:solidFill>
                  <a:schemeClr val="tx2"/>
                </a:solidFill>
              </a:rPr>
              <a:t>ANGOR</a:t>
            </a:r>
          </a:p>
          <a:p>
            <a:pPr algn="ctr"/>
            <a:r>
              <a:rPr lang="es-AR" sz="2800" b="1" dirty="0">
                <a:solidFill>
                  <a:schemeClr val="tx2"/>
                </a:solidFill>
              </a:rPr>
              <a:t>PECTORIS</a:t>
            </a:r>
          </a:p>
        </p:txBody>
      </p:sp>
      <p:cxnSp>
        <p:nvCxnSpPr>
          <p:cNvPr id="7" name="6 Conector recto de flecha"/>
          <p:cNvCxnSpPr>
            <a:stCxn id="2" idx="6"/>
          </p:cNvCxnSpPr>
          <p:nvPr/>
        </p:nvCxnSpPr>
        <p:spPr>
          <a:xfrm>
            <a:off x="4832648" y="1113040"/>
            <a:ext cx="673685" cy="1265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35949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redondeado 1"/>
          <p:cNvSpPr/>
          <p:nvPr/>
        </p:nvSpPr>
        <p:spPr>
          <a:xfrm>
            <a:off x="3469930" y="208902"/>
            <a:ext cx="2096036" cy="669701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000" b="1" dirty="0">
                <a:solidFill>
                  <a:schemeClr val="tx1"/>
                </a:solidFill>
              </a:rPr>
              <a:t>TIPOS</a:t>
            </a:r>
          </a:p>
        </p:txBody>
      </p:sp>
      <p:sp>
        <p:nvSpPr>
          <p:cNvPr id="3" name="Rectángulo redondeado 2"/>
          <p:cNvSpPr/>
          <p:nvPr/>
        </p:nvSpPr>
        <p:spPr>
          <a:xfrm>
            <a:off x="569563" y="1071568"/>
            <a:ext cx="2320817" cy="506576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ANGINA ESTABLE</a:t>
            </a:r>
          </a:p>
          <a:p>
            <a:pPr algn="ctr"/>
            <a:endParaRPr lang="es-ES" dirty="0"/>
          </a:p>
          <a:p>
            <a:pPr algn="ctr"/>
            <a:endParaRPr lang="es-ES" dirty="0"/>
          </a:p>
          <a:p>
            <a:pPr algn="ctr"/>
            <a:endParaRPr lang="es-ES" dirty="0"/>
          </a:p>
          <a:p>
            <a:pPr algn="ctr"/>
            <a:endParaRPr lang="es-ES" dirty="0"/>
          </a:p>
          <a:p>
            <a:pPr algn="ctr"/>
            <a:endParaRPr lang="es-ES" dirty="0"/>
          </a:p>
          <a:p>
            <a:pPr algn="ctr"/>
            <a:endParaRPr lang="es-ES" dirty="0"/>
          </a:p>
          <a:p>
            <a:pPr algn="ctr"/>
            <a:endParaRPr lang="es-ES" dirty="0"/>
          </a:p>
          <a:p>
            <a:pPr algn="ctr"/>
            <a:endParaRPr lang="es-ES" dirty="0"/>
          </a:p>
          <a:p>
            <a:pPr algn="ctr"/>
            <a:r>
              <a:rPr lang="es-ES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ANGINA ESTABLE</a:t>
            </a:r>
          </a:p>
          <a:p>
            <a:pPr algn="ctr"/>
            <a:endParaRPr lang="es-ES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Forma más frecuente y predecible de angina. Aparece cuando se realiza una actividad o se sufre un estrés determinado y es una manifestación frecuente de la CC. Esta forma de angina se alivia con el reposo y los nitratos.</a:t>
            </a:r>
          </a:p>
          <a:p>
            <a:pPr algn="ctr"/>
            <a:endParaRPr lang="es-ES" dirty="0"/>
          </a:p>
          <a:p>
            <a:pPr algn="ctr"/>
            <a:endParaRPr lang="es-ES" dirty="0"/>
          </a:p>
          <a:p>
            <a:pPr algn="ctr"/>
            <a:r>
              <a:rPr lang="es-ES" dirty="0"/>
              <a:t> </a:t>
            </a:r>
          </a:p>
          <a:p>
            <a:pPr algn="ctr"/>
            <a:endParaRPr lang="es-ES" dirty="0"/>
          </a:p>
          <a:p>
            <a:pPr algn="ctr"/>
            <a:endParaRPr lang="es-ES" dirty="0"/>
          </a:p>
          <a:p>
            <a:pPr algn="ctr"/>
            <a:endParaRPr lang="es-ES" dirty="0"/>
          </a:p>
          <a:p>
            <a:pPr algn="ctr"/>
            <a:endParaRPr lang="es-ES" dirty="0"/>
          </a:p>
          <a:p>
            <a:pPr algn="ctr"/>
            <a:endParaRPr lang="es-ES" dirty="0"/>
          </a:p>
          <a:p>
            <a:pPr algn="ctr"/>
            <a:endParaRPr lang="es-ES" dirty="0"/>
          </a:p>
          <a:p>
            <a:pPr algn="ctr"/>
            <a:endParaRPr lang="es-ES" dirty="0"/>
          </a:p>
          <a:p>
            <a:pPr algn="ctr"/>
            <a:endParaRPr lang="es-ES" dirty="0"/>
          </a:p>
        </p:txBody>
      </p:sp>
      <p:sp>
        <p:nvSpPr>
          <p:cNvPr id="4" name="Rectángulo redondeado 3"/>
          <p:cNvSpPr/>
          <p:nvPr/>
        </p:nvSpPr>
        <p:spPr>
          <a:xfrm>
            <a:off x="3268397" y="1040570"/>
            <a:ext cx="2499102" cy="511225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ANGINA DE PRINZMETAL</a:t>
            </a:r>
          </a:p>
          <a:p>
            <a:pPr algn="ctr"/>
            <a:r>
              <a:rPr lang="es-ES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(VARIANTE)</a:t>
            </a:r>
          </a:p>
          <a:p>
            <a:pPr algn="ctr"/>
            <a:endParaRPr lang="es-ES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forma atípica, que se produce de forma no predecible (sin relación con la actividad) y con frecuencia aparece por las noches. Se debe a un espasmo de la arteria coronaria asociado o no a lesiones ateroscleróticas. </a:t>
            </a:r>
          </a:p>
        </p:txBody>
      </p:sp>
      <p:sp>
        <p:nvSpPr>
          <p:cNvPr id="5" name="Rectángulo redondeado 4"/>
          <p:cNvSpPr/>
          <p:nvPr/>
        </p:nvSpPr>
        <p:spPr>
          <a:xfrm>
            <a:off x="6098204" y="1040570"/>
            <a:ext cx="2456862" cy="517878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1" dirty="0">
              <a:solidFill>
                <a:schemeClr val="tx1"/>
              </a:solidFill>
            </a:endParaRPr>
          </a:p>
          <a:p>
            <a:pPr algn="ctr"/>
            <a:endParaRPr lang="es-ES" b="1" dirty="0">
              <a:solidFill>
                <a:schemeClr val="tx1"/>
              </a:solidFill>
            </a:endParaRPr>
          </a:p>
          <a:p>
            <a:pPr algn="ctr"/>
            <a:endParaRPr lang="es-ES" b="1" dirty="0">
              <a:solidFill>
                <a:schemeClr val="tx1"/>
              </a:solidFill>
            </a:endParaRPr>
          </a:p>
          <a:p>
            <a:pPr algn="ctr"/>
            <a:endParaRPr lang="es-ES" b="1" dirty="0">
              <a:solidFill>
                <a:schemeClr val="tx1"/>
              </a:solidFill>
            </a:endParaRPr>
          </a:p>
          <a:p>
            <a:pPr algn="ctr"/>
            <a:endParaRPr lang="es-ES" b="1" dirty="0">
              <a:solidFill>
                <a:schemeClr val="tx1"/>
              </a:solidFill>
            </a:endParaRPr>
          </a:p>
          <a:p>
            <a:pPr algn="ctr"/>
            <a:endParaRPr lang="es-ES" b="1" dirty="0">
              <a:solidFill>
                <a:schemeClr val="tx1"/>
              </a:solidFill>
            </a:endParaRPr>
          </a:p>
          <a:p>
            <a:pPr algn="ctr"/>
            <a:endParaRPr lang="es-ES" b="1" dirty="0">
              <a:solidFill>
                <a:schemeClr val="tx1"/>
              </a:solidFill>
            </a:endParaRPr>
          </a:p>
          <a:p>
            <a:pPr algn="ctr"/>
            <a:endParaRPr lang="es-ES" b="1" dirty="0">
              <a:solidFill>
                <a:schemeClr val="tx1"/>
              </a:solidFill>
            </a:endParaRPr>
          </a:p>
          <a:p>
            <a:pPr algn="ctr"/>
            <a:r>
              <a:rPr lang="es-ES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ANGINA INESTABLE</a:t>
            </a:r>
          </a:p>
          <a:p>
            <a:pPr algn="ctr"/>
            <a:endParaRPr lang="es-ES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Aparece cada vez con más frecuencia, gravedad y duración. El dolor no se puede predecir y se produce con niveles cada vez menores de actividad o estrés, llegando a aparecer en reposo. Los pacientes con una angina inestable tienen riesgo de infarto de miocardio. </a:t>
            </a:r>
          </a:p>
          <a:p>
            <a:pPr algn="ctr"/>
            <a:endParaRPr lang="es-ES" sz="1600" dirty="0"/>
          </a:p>
          <a:p>
            <a:pPr algn="ctr"/>
            <a:endParaRPr lang="es-ES" sz="1600" dirty="0"/>
          </a:p>
          <a:p>
            <a:pPr algn="ctr"/>
            <a:endParaRPr lang="es-ES" dirty="0"/>
          </a:p>
          <a:p>
            <a:pPr algn="ctr"/>
            <a:endParaRPr lang="es-ES" dirty="0"/>
          </a:p>
          <a:p>
            <a:pPr algn="ctr"/>
            <a:endParaRPr lang="es-ES" dirty="0"/>
          </a:p>
          <a:p>
            <a:pPr algn="ctr"/>
            <a:endParaRPr lang="es-ES" dirty="0"/>
          </a:p>
          <a:p>
            <a:pPr algn="ctr"/>
            <a:endParaRPr lang="es-ES" dirty="0"/>
          </a:p>
        </p:txBody>
      </p:sp>
      <p:cxnSp>
        <p:nvCxnSpPr>
          <p:cNvPr id="12" name="11 Conector recto de flecha"/>
          <p:cNvCxnSpPr>
            <a:stCxn id="2" idx="2"/>
            <a:endCxn id="4" idx="0"/>
          </p:cNvCxnSpPr>
          <p:nvPr/>
        </p:nvCxnSpPr>
        <p:spPr>
          <a:xfrm>
            <a:off x="4517948" y="878603"/>
            <a:ext cx="0" cy="16196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55735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redondeado 2"/>
          <p:cNvSpPr/>
          <p:nvPr/>
        </p:nvSpPr>
        <p:spPr>
          <a:xfrm>
            <a:off x="3008826" y="721217"/>
            <a:ext cx="3100589" cy="734095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solidFill>
                  <a:schemeClr val="tx1"/>
                </a:solidFill>
              </a:rPr>
              <a:t>SIGNOS Y SINTOMAS</a:t>
            </a:r>
          </a:p>
        </p:txBody>
      </p:sp>
      <p:sp>
        <p:nvSpPr>
          <p:cNvPr id="4" name="Flecha abajo 3"/>
          <p:cNvSpPr/>
          <p:nvPr/>
        </p:nvSpPr>
        <p:spPr>
          <a:xfrm>
            <a:off x="4008549" y="1674253"/>
            <a:ext cx="878983" cy="63106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ángulo redondeado 4"/>
          <p:cNvSpPr/>
          <p:nvPr/>
        </p:nvSpPr>
        <p:spPr>
          <a:xfrm>
            <a:off x="1434384" y="2434107"/>
            <a:ext cx="6249473" cy="367047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>
                <a:solidFill>
                  <a:schemeClr val="tx1"/>
                </a:solidFill>
              </a:rPr>
              <a:t>DOLOR TORACICO (QUE CEDE ANTE EL REPOSO)</a:t>
            </a:r>
          </a:p>
          <a:p>
            <a:pPr algn="ctr"/>
            <a:r>
              <a:rPr lang="es-ES" sz="2800" b="1" dirty="0">
                <a:solidFill>
                  <a:schemeClr val="tx1"/>
                </a:solidFill>
              </a:rPr>
              <a:t>DISNEA</a:t>
            </a:r>
          </a:p>
          <a:p>
            <a:pPr algn="ctr"/>
            <a:r>
              <a:rPr lang="es-ES" sz="2800" b="1" dirty="0">
                <a:solidFill>
                  <a:schemeClr val="tx1"/>
                </a:solidFill>
              </a:rPr>
              <a:t>ANSIEDAD Y MIEDO</a:t>
            </a:r>
          </a:p>
          <a:p>
            <a:pPr algn="ctr"/>
            <a:r>
              <a:rPr lang="es-ES" sz="2800" b="1" dirty="0">
                <a:solidFill>
                  <a:schemeClr val="tx1"/>
                </a:solidFill>
              </a:rPr>
              <a:t>TAQUICARDIA</a:t>
            </a:r>
          </a:p>
          <a:p>
            <a:pPr algn="ctr"/>
            <a:r>
              <a:rPr lang="es-ES" sz="2800" b="1" dirty="0">
                <a:solidFill>
                  <a:schemeClr val="tx1"/>
                </a:solidFill>
              </a:rPr>
              <a:t>PALIDEZ</a:t>
            </a:r>
          </a:p>
          <a:p>
            <a:pPr algn="ctr"/>
            <a:r>
              <a:rPr lang="es-ES" sz="2800" b="1" dirty="0">
                <a:solidFill>
                  <a:schemeClr val="tx1"/>
                </a:solidFill>
              </a:rPr>
              <a:t>ATIPICOS: NAUSEAS Y VOMITOS</a:t>
            </a:r>
          </a:p>
        </p:txBody>
      </p:sp>
    </p:spTree>
    <p:extLst>
      <p:ext uri="{BB962C8B-B14F-4D97-AF65-F5344CB8AC3E}">
        <p14:creationId xmlns:p14="http://schemas.microsoft.com/office/powerpoint/2010/main" val="29057101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344" y="360609"/>
            <a:ext cx="3998891" cy="61045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Flecha derecha 2"/>
          <p:cNvSpPr/>
          <p:nvPr/>
        </p:nvSpPr>
        <p:spPr>
          <a:xfrm>
            <a:off x="4646054" y="3026536"/>
            <a:ext cx="627845" cy="1107583"/>
          </a:xfrm>
          <a:prstGeom prst="rightArrow">
            <a:avLst>
              <a:gd name="adj1" fmla="val 50000"/>
              <a:gd name="adj2" fmla="val 42308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CuadroTexto 3"/>
          <p:cNvSpPr txBox="1"/>
          <p:nvPr/>
        </p:nvSpPr>
        <p:spPr>
          <a:xfrm>
            <a:off x="5380149" y="1210614"/>
            <a:ext cx="328411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/>
              <a:t>Dolor torácico: subesternal o precordial (en la pared torácica); puede irradiarse al cuello, los brazos, los hombros o la mandíbula.</a:t>
            </a:r>
          </a:p>
          <a:p>
            <a:r>
              <a:rPr lang="es-ES" sz="2000" dirty="0"/>
              <a:t>■ Calidad: opresión, compresivo, constrictivo o sensación de peso; se puede describir también como urente, sordo, asfixiante, mate o constante </a:t>
            </a:r>
          </a:p>
        </p:txBody>
      </p:sp>
    </p:spTree>
    <p:extLst>
      <p:ext uri="{BB962C8B-B14F-4D97-AF65-F5344CB8AC3E}">
        <p14:creationId xmlns:p14="http://schemas.microsoft.com/office/powerpoint/2010/main" val="33146523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redondeado 1"/>
          <p:cNvSpPr/>
          <p:nvPr/>
        </p:nvSpPr>
        <p:spPr>
          <a:xfrm>
            <a:off x="2000232" y="669701"/>
            <a:ext cx="4500594" cy="605307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b="1" dirty="0">
                <a:solidFill>
                  <a:schemeClr val="tx1"/>
                </a:solidFill>
              </a:rPr>
              <a:t>TRATAMIENTO</a:t>
            </a:r>
          </a:p>
        </p:txBody>
      </p:sp>
      <p:sp>
        <p:nvSpPr>
          <p:cNvPr id="3" name="Flecha abajo 2"/>
          <p:cNvSpPr/>
          <p:nvPr/>
        </p:nvSpPr>
        <p:spPr>
          <a:xfrm>
            <a:off x="4027867" y="1390918"/>
            <a:ext cx="743755" cy="51515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Rectángulo redondeado 3"/>
          <p:cNvSpPr/>
          <p:nvPr/>
        </p:nvSpPr>
        <p:spPr>
          <a:xfrm>
            <a:off x="521594" y="2021986"/>
            <a:ext cx="7910848" cy="443033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>
                <a:solidFill>
                  <a:schemeClr val="tx1"/>
                </a:solidFill>
              </a:rPr>
              <a:t>ANAMNESIS MEDICA (ANTECEDENTES FAMILIARES Y DESCRIPCION DEL DOLOR TORACICO Y EXPLORACION FISICA)</a:t>
            </a:r>
          </a:p>
          <a:p>
            <a:pPr algn="ctr"/>
            <a:r>
              <a:rPr lang="es-ES" sz="2000" b="1" dirty="0">
                <a:solidFill>
                  <a:schemeClr val="tx1"/>
                </a:solidFill>
              </a:rPr>
              <a:t>EXAMEN LABORATORIO (ENZIMAS CARDIACAS-TROPONINA Y CPK MB)</a:t>
            </a:r>
          </a:p>
          <a:p>
            <a:pPr algn="ctr"/>
            <a:r>
              <a:rPr lang="es-ES" sz="2000" b="1" dirty="0">
                <a:solidFill>
                  <a:schemeClr val="tx1"/>
                </a:solidFill>
              </a:rPr>
              <a:t>ELECTROCARDIOGRAMA (ECG)</a:t>
            </a:r>
          </a:p>
          <a:p>
            <a:pPr algn="ctr"/>
            <a:r>
              <a:rPr lang="es-ES" sz="2000" b="1" dirty="0">
                <a:solidFill>
                  <a:schemeClr val="tx1"/>
                </a:solidFill>
              </a:rPr>
              <a:t>CORONARIOGRAFIA</a:t>
            </a:r>
          </a:p>
          <a:p>
            <a:pPr algn="ctr"/>
            <a:r>
              <a:rPr lang="es-ES" sz="2000" b="1" dirty="0">
                <a:solidFill>
                  <a:schemeClr val="tx1"/>
                </a:solidFill>
              </a:rPr>
              <a:t>MEDICAMENTOS:</a:t>
            </a:r>
          </a:p>
          <a:p>
            <a:pPr algn="ctr"/>
            <a:r>
              <a:rPr lang="es-ES" sz="2000" b="1" dirty="0">
                <a:solidFill>
                  <a:schemeClr val="tx1"/>
                </a:solidFill>
              </a:rPr>
              <a:t> NITRATOS (MONONITRATO DE ISOSORBIDE VO, NITROGLICERINA EV)</a:t>
            </a:r>
          </a:p>
          <a:p>
            <a:pPr algn="ctr"/>
            <a:r>
              <a:rPr lang="es-ES" sz="2000" b="1" dirty="0">
                <a:solidFill>
                  <a:schemeClr val="tx1"/>
                </a:solidFill>
              </a:rPr>
              <a:t> BETABLOQUEANTES (ATENOLOL)</a:t>
            </a:r>
          </a:p>
          <a:p>
            <a:pPr algn="ctr"/>
            <a:r>
              <a:rPr lang="es-ES" sz="2000" b="1" dirty="0">
                <a:solidFill>
                  <a:schemeClr val="tx1"/>
                </a:solidFill>
              </a:rPr>
              <a:t>ANTAGONISTAS CALCIO (DILTIAZEM, NIFEDIPINA)</a:t>
            </a:r>
          </a:p>
          <a:p>
            <a:pPr algn="ctr"/>
            <a:r>
              <a:rPr lang="es-ES" sz="2000" b="1" dirty="0">
                <a:solidFill>
                  <a:schemeClr val="tx1"/>
                </a:solidFill>
              </a:rPr>
              <a:t>AAS (ASPIRINA) </a:t>
            </a:r>
          </a:p>
        </p:txBody>
      </p:sp>
    </p:spTree>
    <p:extLst>
      <p:ext uri="{BB962C8B-B14F-4D97-AF65-F5344CB8AC3E}">
        <p14:creationId xmlns:p14="http://schemas.microsoft.com/office/powerpoint/2010/main" val="34474335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93" y="193183"/>
            <a:ext cx="8480738" cy="63492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319736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redondeado 4"/>
          <p:cNvSpPr/>
          <p:nvPr/>
        </p:nvSpPr>
        <p:spPr>
          <a:xfrm>
            <a:off x="2357422" y="357166"/>
            <a:ext cx="3786214" cy="1378039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b="1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HEMODINAMIA</a:t>
            </a:r>
          </a:p>
        </p:txBody>
      </p:sp>
      <p:sp>
        <p:nvSpPr>
          <p:cNvPr id="6" name="Flecha abajo 5"/>
          <p:cNvSpPr/>
          <p:nvPr/>
        </p:nvSpPr>
        <p:spPr>
          <a:xfrm rot="2148022">
            <a:off x="2119445" y="2041757"/>
            <a:ext cx="1211636" cy="1043189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redondeado 6"/>
          <p:cNvSpPr/>
          <p:nvPr/>
        </p:nvSpPr>
        <p:spPr>
          <a:xfrm>
            <a:off x="241679" y="3295421"/>
            <a:ext cx="3973132" cy="1827375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solidFill>
                  <a:schemeClr val="tx1"/>
                </a:solidFill>
              </a:rPr>
              <a:t>CORONARIOGRAFIA</a:t>
            </a:r>
          </a:p>
          <a:p>
            <a:pPr algn="ctr"/>
            <a:r>
              <a:rPr lang="es-ES" sz="2400" b="1" dirty="0">
                <a:solidFill>
                  <a:schemeClr val="tx1"/>
                </a:solidFill>
              </a:rPr>
              <a:t>Estudio invasivo de las arterias coronarias</a:t>
            </a:r>
          </a:p>
        </p:txBody>
      </p:sp>
      <p:sp>
        <p:nvSpPr>
          <p:cNvPr id="8" name="Flecha abajo 7"/>
          <p:cNvSpPr/>
          <p:nvPr/>
        </p:nvSpPr>
        <p:spPr>
          <a:xfrm rot="19366587">
            <a:off x="5153173" y="1904139"/>
            <a:ext cx="1254917" cy="1163142"/>
          </a:xfrm>
          <a:prstGeom prst="downArrow">
            <a:avLst>
              <a:gd name="adj1" fmla="val 50000"/>
              <a:gd name="adj2" fmla="val 4954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Rectángulo redondeado 8"/>
          <p:cNvSpPr/>
          <p:nvPr/>
        </p:nvSpPr>
        <p:spPr>
          <a:xfrm>
            <a:off x="4929190" y="3328371"/>
            <a:ext cx="3496614" cy="1827375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>
                <a:solidFill>
                  <a:schemeClr val="tx1"/>
                </a:solidFill>
              </a:rPr>
              <a:t>ANGIOPLASTIA</a:t>
            </a:r>
          </a:p>
          <a:p>
            <a:pPr algn="ctr"/>
            <a:r>
              <a:rPr lang="es-ES" sz="2800" b="1" dirty="0">
                <a:solidFill>
                  <a:schemeClr val="tx1"/>
                </a:solidFill>
              </a:rPr>
              <a:t>Colocación de stend en arteria coronaria</a:t>
            </a:r>
          </a:p>
        </p:txBody>
      </p:sp>
    </p:spTree>
    <p:extLst>
      <p:ext uri="{BB962C8B-B14F-4D97-AF65-F5344CB8AC3E}">
        <p14:creationId xmlns:p14="http://schemas.microsoft.com/office/powerpoint/2010/main" val="21287865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479" y="218941"/>
            <a:ext cx="8625626" cy="6284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5496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868" y="331305"/>
            <a:ext cx="8583350" cy="61887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669204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46" y="206063"/>
            <a:ext cx="4269347" cy="6439437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7947" y="206063"/>
            <a:ext cx="4572000" cy="6439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8159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116" y="206063"/>
            <a:ext cx="8586989" cy="63621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849192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20" y="347730"/>
            <a:ext cx="8596648" cy="61689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872732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redondeado 1"/>
          <p:cNvSpPr/>
          <p:nvPr/>
        </p:nvSpPr>
        <p:spPr>
          <a:xfrm>
            <a:off x="2762519" y="90153"/>
            <a:ext cx="3496614" cy="592428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>
                <a:solidFill>
                  <a:schemeClr val="tx1"/>
                </a:solidFill>
              </a:rPr>
              <a:t>ENZIMAS CARDIACAS</a:t>
            </a:r>
          </a:p>
        </p:txBody>
      </p:sp>
      <p:sp>
        <p:nvSpPr>
          <p:cNvPr id="3" name="Rectángulo redondeado 2"/>
          <p:cNvSpPr/>
          <p:nvPr/>
        </p:nvSpPr>
        <p:spPr>
          <a:xfrm>
            <a:off x="463640" y="978795"/>
            <a:ext cx="4047186" cy="566670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b="1" dirty="0">
                <a:solidFill>
                  <a:schemeClr val="tx1"/>
                </a:solidFill>
              </a:rPr>
              <a:t>                CK MB</a:t>
            </a:r>
          </a:p>
          <a:p>
            <a:endParaRPr lang="es-ES" b="1" dirty="0">
              <a:solidFill>
                <a:schemeClr val="tx1"/>
              </a:solidFill>
            </a:endParaRPr>
          </a:p>
          <a:p>
            <a:r>
              <a:rPr lang="es-ES" sz="1400" b="1" dirty="0">
                <a:solidFill>
                  <a:schemeClr val="tx1"/>
                </a:solidFill>
              </a:rPr>
              <a:t>La creatina </a:t>
            </a:r>
            <a:r>
              <a:rPr lang="es-ES" sz="1400" b="1" dirty="0" err="1">
                <a:solidFill>
                  <a:schemeClr val="tx1"/>
                </a:solidFill>
              </a:rPr>
              <a:t>cinasa</a:t>
            </a:r>
            <a:r>
              <a:rPr lang="es-ES" sz="1400" b="1" dirty="0">
                <a:solidFill>
                  <a:schemeClr val="tx1"/>
                </a:solidFill>
              </a:rPr>
              <a:t> es una enzima importante para la función celular que se encuentra principalmente en los músculos esquelético y cardíaco y en el encéfalo. Las concentraciones de CK aumentan con rapidez cuando se lesionan estos tejidos y aparece en el suero a las 4-6 horas del IAM, con un máximo a las 12-24 horas y posterior reducción en 48-72 horas. Las concentraciones de CK se correlacionan con el tamaño del infarto, de forma que cuanto más extenso sea, mayores serán las concentraciones </a:t>
            </a:r>
          </a:p>
          <a:p>
            <a:r>
              <a:rPr lang="es-ES" sz="1400" b="1" dirty="0">
                <a:solidFill>
                  <a:schemeClr val="tx1"/>
                </a:solidFill>
              </a:rPr>
              <a:t>La CK-MB (denominada también bandas MB) son un subtipo de CK específico del músculo cardíaco. El aumento mayor a 5% de CK MB es indicador de IM.</a:t>
            </a:r>
          </a:p>
          <a:p>
            <a:endParaRPr lang="es-ES" b="1" dirty="0">
              <a:solidFill>
                <a:schemeClr val="tx1"/>
              </a:solidFill>
            </a:endParaRPr>
          </a:p>
          <a:p>
            <a:pPr algn="ctr"/>
            <a:endParaRPr lang="es-ES" dirty="0"/>
          </a:p>
        </p:txBody>
      </p:sp>
      <p:sp>
        <p:nvSpPr>
          <p:cNvPr id="4" name="Rectángulo redondeado 3"/>
          <p:cNvSpPr/>
          <p:nvPr/>
        </p:nvSpPr>
        <p:spPr>
          <a:xfrm>
            <a:off x="5061397" y="978795"/>
            <a:ext cx="3854003" cy="556367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b="1" dirty="0">
                <a:solidFill>
                  <a:schemeClr val="tx1"/>
                </a:solidFill>
              </a:rPr>
              <a:t>                           TROPONINA</a:t>
            </a:r>
          </a:p>
          <a:p>
            <a:r>
              <a:rPr lang="es-ES" sz="1400" b="1" dirty="0">
                <a:solidFill>
                  <a:schemeClr val="tx1"/>
                </a:solidFill>
              </a:rPr>
              <a:t>Las troponinas musculares cardíacas,  son proteínas que se liberan durante el infarto de miocardio y que son sensibles indicadores de las lesiones del miocardio. Estas proteínas son parte de la unidad actina-miosina del músculo cardíaco y normalmente no se detectan en la sangre. Cuando se produce la necrosis de las células musculares cardíacas, se liberan las troponinas y aumenta su concentración en sangre. Son marcadores de especial utilidad cuando el aumento de CK se debe en parte a un traumatismo del músculo esquelético (p. ej., cuando se ha realizado una RCP o en el momento del IM se produjo una lesión traumática). Se realiza dos muestras con 3 horas de distancia una de otra.</a:t>
            </a:r>
          </a:p>
        </p:txBody>
      </p:sp>
      <p:sp>
        <p:nvSpPr>
          <p:cNvPr id="5" name="Flecha izquierda y arriba 4"/>
          <p:cNvSpPr/>
          <p:nvPr/>
        </p:nvSpPr>
        <p:spPr>
          <a:xfrm rot="10800000">
            <a:off x="1902854" y="315535"/>
            <a:ext cx="719607" cy="515153"/>
          </a:xfrm>
          <a:prstGeom prst="left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Flecha izquierda y arriba 7"/>
          <p:cNvSpPr/>
          <p:nvPr/>
        </p:nvSpPr>
        <p:spPr>
          <a:xfrm rot="10800000" flipH="1">
            <a:off x="6399191" y="218941"/>
            <a:ext cx="787221" cy="611746"/>
          </a:xfrm>
          <a:prstGeom prst="left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50094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434" y="321972"/>
            <a:ext cx="8586989" cy="62333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530872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redondeado 1"/>
          <p:cNvSpPr/>
          <p:nvPr/>
        </p:nvSpPr>
        <p:spPr>
          <a:xfrm>
            <a:off x="2571736" y="428604"/>
            <a:ext cx="3762242" cy="79044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>
                <a:solidFill>
                  <a:schemeClr val="tx1"/>
                </a:solidFill>
              </a:rPr>
              <a:t>SIGNOS Y SINTOMAS</a:t>
            </a:r>
          </a:p>
        </p:txBody>
      </p:sp>
      <p:sp>
        <p:nvSpPr>
          <p:cNvPr id="3" name="Triángulo isósceles 2"/>
          <p:cNvSpPr/>
          <p:nvPr/>
        </p:nvSpPr>
        <p:spPr>
          <a:xfrm rot="10800000">
            <a:off x="4143372" y="1428736"/>
            <a:ext cx="579548" cy="473296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Rectángulo redondeado 3"/>
          <p:cNvSpPr/>
          <p:nvPr/>
        </p:nvSpPr>
        <p:spPr>
          <a:xfrm>
            <a:off x="763074" y="2157207"/>
            <a:ext cx="7456867" cy="396025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>
                <a:solidFill>
                  <a:schemeClr val="tx1"/>
                </a:solidFill>
              </a:rPr>
              <a:t>DOLOR TORACICO (PERSISTENTE, QUE NO CEDE), QUE SE IRRADIA A LOS HOMBROS, MANDIBULA Y BRAZO IZQUIERDO</a:t>
            </a:r>
          </a:p>
          <a:p>
            <a:pPr algn="ctr"/>
            <a:r>
              <a:rPr lang="es-ES" sz="2000" b="1" dirty="0">
                <a:solidFill>
                  <a:schemeClr val="tx1"/>
                </a:solidFill>
              </a:rPr>
              <a:t>DISNEA</a:t>
            </a:r>
          </a:p>
          <a:p>
            <a:pPr algn="ctr"/>
            <a:r>
              <a:rPr lang="es-ES" sz="2000" b="1" dirty="0">
                <a:solidFill>
                  <a:schemeClr val="tx1"/>
                </a:solidFill>
              </a:rPr>
              <a:t>TAQUICARDIA</a:t>
            </a:r>
          </a:p>
          <a:p>
            <a:pPr algn="ctr"/>
            <a:r>
              <a:rPr lang="es-ES" sz="2000" b="1" dirty="0">
                <a:solidFill>
                  <a:schemeClr val="tx1"/>
                </a:solidFill>
              </a:rPr>
              <a:t>SENSACION DE MUERTE</a:t>
            </a:r>
          </a:p>
          <a:p>
            <a:pPr algn="ctr"/>
            <a:r>
              <a:rPr lang="es-ES" sz="2000" b="1" dirty="0">
                <a:solidFill>
                  <a:schemeClr val="tx1"/>
                </a:solidFill>
              </a:rPr>
              <a:t>PIEL FRIA, PALIDEZ, SUDORACIÓN</a:t>
            </a:r>
          </a:p>
          <a:p>
            <a:pPr algn="ctr"/>
            <a:r>
              <a:rPr lang="es-ES" sz="2000" b="1" dirty="0">
                <a:solidFill>
                  <a:schemeClr val="tx1"/>
                </a:solidFill>
              </a:rPr>
              <a:t>NAUSEAS, VOMITOS</a:t>
            </a:r>
          </a:p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142097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29" y="399246"/>
            <a:ext cx="8345510" cy="606594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9569387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49362"/>
          </a:xfrm>
        </p:spPr>
        <p:txBody>
          <a:bodyPr>
            <a:normAutofit fontScale="90000"/>
          </a:bodyPr>
          <a:lstStyle/>
          <a:p>
            <a:r>
              <a:rPr lang="es-ES" dirty="0"/>
              <a:t>             </a:t>
            </a:r>
            <a:br>
              <a:rPr lang="es-ES" dirty="0"/>
            </a:br>
            <a:br>
              <a:rPr lang="es-ES" dirty="0"/>
            </a:br>
            <a:r>
              <a:rPr lang="es-ES" b="1" dirty="0"/>
              <a:t>ACCIONES DE ENFERMERIA </a:t>
            </a:r>
            <a:br>
              <a:rPr lang="es-ES" b="1" dirty="0"/>
            </a:br>
            <a:br>
              <a:rPr lang="es-ES" dirty="0"/>
            </a:br>
            <a:r>
              <a:rPr lang="es-ES" dirty="0"/>
              <a:t> </a:t>
            </a:r>
            <a:endParaRPr lang="es-ES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"/>
          </p:nvPr>
        </p:nvSpPr>
        <p:spPr>
          <a:xfrm>
            <a:off x="457200" y="2143116"/>
            <a:ext cx="8229600" cy="3983047"/>
          </a:xfrm>
        </p:spPr>
        <p:txBody>
          <a:bodyPr>
            <a:normAutofit fontScale="85000" lnSpcReduction="20000"/>
          </a:bodyPr>
          <a:lstStyle/>
          <a:p>
            <a:r>
              <a:rPr lang="es-ES" b="1" dirty="0">
                <a:latin typeface="Arial" pitchFamily="34" charset="0"/>
                <a:cs typeface="Arial" pitchFamily="34" charset="0"/>
              </a:rPr>
              <a:t>VALORACION DEL DOLOR (ESCALA DEL 0 AL 10)</a:t>
            </a:r>
          </a:p>
          <a:p>
            <a:r>
              <a:rPr lang="es-ES" b="1" dirty="0">
                <a:latin typeface="Arial" pitchFamily="34" charset="0"/>
                <a:cs typeface="Arial" pitchFamily="34" charset="0"/>
              </a:rPr>
              <a:t>ADMINISTRACIÓN DE MEDICACIÓN (ANTIAGREGANTES PLAQUETARIOS, BETABLOQUEANTES, ANTITROMBOLITICOS, VASODILATADORES ENDOVENOSOS, ANALGESICOS)</a:t>
            </a:r>
          </a:p>
          <a:p>
            <a:r>
              <a:rPr lang="es-ES" b="1" dirty="0">
                <a:latin typeface="Arial" pitchFamily="34" charset="0"/>
                <a:cs typeface="Arial" pitchFamily="34" charset="0"/>
              </a:rPr>
              <a:t>COLOCACION DE VIA PERIFERICA</a:t>
            </a:r>
          </a:p>
          <a:p>
            <a:r>
              <a:rPr lang="es-ES" b="1" dirty="0">
                <a:latin typeface="Arial" pitchFamily="34" charset="0"/>
                <a:cs typeface="Arial" pitchFamily="34" charset="0"/>
              </a:rPr>
              <a:t>MONITOREO CARDIACO</a:t>
            </a:r>
          </a:p>
          <a:p>
            <a:r>
              <a:rPr lang="es-ES" b="1" dirty="0">
                <a:latin typeface="Arial" pitchFamily="34" charset="0"/>
                <a:cs typeface="Arial" pitchFamily="34" charset="0"/>
              </a:rPr>
              <a:t>OXIGENOTERAPIA (CANULA NASAL)</a:t>
            </a:r>
          </a:p>
          <a:p>
            <a:r>
              <a:rPr lang="es-ES" b="1" dirty="0">
                <a:latin typeface="Arial" pitchFamily="34" charset="0"/>
                <a:cs typeface="Arial" pitchFamily="34" charset="0"/>
              </a:rPr>
              <a:t>CONTENCIÓN PSICOLOGICA</a:t>
            </a:r>
          </a:p>
          <a:p>
            <a:r>
              <a:rPr lang="es-ES" b="1" dirty="0">
                <a:latin typeface="Arial" pitchFamily="34" charset="0"/>
                <a:cs typeface="Arial" pitchFamily="34" charset="0"/>
              </a:rPr>
              <a:t>EXTRACCION DE SANGRE PARA LABORATORIO (ENZIMAS CARDIACAS)</a:t>
            </a:r>
          </a:p>
          <a:p>
            <a:r>
              <a:rPr lang="es-ES" b="1" dirty="0">
                <a:latin typeface="Arial" pitchFamily="34" charset="0"/>
                <a:cs typeface="Arial" pitchFamily="34" charset="0"/>
              </a:rPr>
              <a:t>ELECTROCARDIOGRAMA</a:t>
            </a:r>
          </a:p>
          <a:p>
            <a:r>
              <a:rPr lang="es-ES" b="1" dirty="0">
                <a:latin typeface="Arial" pitchFamily="34" charset="0"/>
                <a:cs typeface="Arial" pitchFamily="34" charset="0"/>
              </a:rPr>
              <a:t>CONTROL DE SIGNOS VITALES</a:t>
            </a:r>
          </a:p>
          <a:p>
            <a:r>
              <a:rPr lang="es-ES" b="1" dirty="0">
                <a:latin typeface="Arial" pitchFamily="34" charset="0"/>
                <a:cs typeface="Arial" pitchFamily="34" charset="0"/>
              </a:rPr>
              <a:t>AVISAR A HEMODINAMIA Y UCO</a:t>
            </a:r>
          </a:p>
        </p:txBody>
      </p:sp>
    </p:spTree>
    <p:extLst>
      <p:ext uri="{BB962C8B-B14F-4D97-AF65-F5344CB8AC3E}">
        <p14:creationId xmlns:p14="http://schemas.microsoft.com/office/powerpoint/2010/main" val="39382660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174" y="850007"/>
            <a:ext cx="8277896" cy="524170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CuadroTexto 6"/>
          <p:cNvSpPr txBox="1"/>
          <p:nvPr/>
        </p:nvSpPr>
        <p:spPr>
          <a:xfrm>
            <a:off x="214282" y="5929330"/>
            <a:ext cx="40005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/>
              <a:t>INFARTO EN EL ELECTROCARDIOGRAMA</a:t>
            </a:r>
          </a:p>
        </p:txBody>
      </p:sp>
      <p:cxnSp>
        <p:nvCxnSpPr>
          <p:cNvPr id="9" name="Conector recto de flecha 8"/>
          <p:cNvCxnSpPr/>
          <p:nvPr/>
        </p:nvCxnSpPr>
        <p:spPr>
          <a:xfrm flipH="1">
            <a:off x="5737539" y="746976"/>
            <a:ext cx="1168757" cy="75985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uadroTexto 12"/>
          <p:cNvSpPr txBox="1"/>
          <p:nvPr/>
        </p:nvSpPr>
        <p:spPr>
          <a:xfrm>
            <a:off x="6821779" y="429159"/>
            <a:ext cx="1960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AUMENTO DEL ST</a:t>
            </a:r>
          </a:p>
        </p:txBody>
      </p:sp>
    </p:spTree>
    <p:extLst>
      <p:ext uri="{BB962C8B-B14F-4D97-AF65-F5344CB8AC3E}">
        <p14:creationId xmlns:p14="http://schemas.microsoft.com/office/powerpoint/2010/main" val="30700026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3CCCBD-D649-EA4C-3C45-13FBCF679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farmacología</a:t>
            </a: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B06B8D-CE73-25A9-F6DF-70DFFD6538C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MX" dirty="0"/>
              <a:t>Los agentes </a:t>
            </a:r>
            <a:r>
              <a:rPr lang="es-MX" dirty="0" err="1"/>
              <a:t>antianginosos</a:t>
            </a:r>
            <a:r>
              <a:rPr lang="es-MX" dirty="0"/>
              <a:t> consiguen sus efectos básicamente mediante la reducción de la demanda de oxigeno del miocardio. Esto puede conseguirse por los siguientes mecanismos:</a:t>
            </a:r>
          </a:p>
          <a:p>
            <a:r>
              <a:rPr lang="es-MX" dirty="0"/>
              <a:t>Disminución de la frecuencia cardíaca</a:t>
            </a:r>
          </a:p>
          <a:p>
            <a:r>
              <a:rPr lang="es-MX" dirty="0"/>
              <a:t>Dilatación de las venas de modo que el corazón reciba menos sangre.</a:t>
            </a:r>
          </a:p>
          <a:p>
            <a:r>
              <a:rPr lang="es-MX" dirty="0"/>
              <a:t>Reducción de la fuerza de contracción del corazón (menor contractilidad)</a:t>
            </a:r>
          </a:p>
          <a:p>
            <a:r>
              <a:rPr lang="es-MX" dirty="0"/>
              <a:t>Disminución de la presión arterial, lo que disminuye la resistencia que tiene que vencer el corazón para expulsar la sangre desde sus cámaras (reducción de la </a:t>
            </a:r>
            <a:r>
              <a:rPr lang="es-MX" dirty="0" err="1"/>
              <a:t>postcarga</a:t>
            </a:r>
            <a:r>
              <a:rPr lang="es-MX" dirty="0"/>
              <a:t>)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1429718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937C297-5CFF-8CDF-BBF5-94555057FE1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MX" b="1" dirty="0"/>
              <a:t>NITRATOS ORGANICOS</a:t>
            </a:r>
            <a:r>
              <a:rPr lang="es-MX" dirty="0"/>
              <a:t>: Dilatan las venas, reducen la cantidad de sangre que vuelve al corazón.</a:t>
            </a:r>
          </a:p>
          <a:p>
            <a:r>
              <a:rPr lang="es-MX" b="1" dirty="0"/>
              <a:t>MONONITRATO DE ISOSORBIDE:</a:t>
            </a:r>
          </a:p>
          <a:p>
            <a:r>
              <a:rPr lang="es-MX" b="1" dirty="0"/>
              <a:t>NITROGLICERINA (NTG)</a:t>
            </a:r>
          </a:p>
          <a:p>
            <a:r>
              <a:rPr lang="es-MX" b="1" dirty="0"/>
              <a:t>BLOQUEANTES BETA ADRENERGICOS</a:t>
            </a:r>
            <a:r>
              <a:rPr lang="es-MX" dirty="0"/>
              <a:t>: Disminuyen la frecuencia cardiaca y la contractilidad miocárdica, reducen el gasto cardiaco y el esfuerzo del corazón.</a:t>
            </a:r>
          </a:p>
          <a:p>
            <a:r>
              <a:rPr lang="es-MX" b="1" dirty="0"/>
              <a:t>ATENOLOL</a:t>
            </a:r>
          </a:p>
          <a:p>
            <a:r>
              <a:rPr lang="es-MX" b="1" dirty="0"/>
              <a:t>PROPRANOLOL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17960558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5331733-9711-9F01-F791-17223FACC0F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MX" b="1" dirty="0"/>
              <a:t>BLOQUEANTES DE LOS CANALES DE CALCIO: </a:t>
            </a:r>
            <a:r>
              <a:rPr lang="es-MX" dirty="0"/>
              <a:t>Relajan el musculo liso arterial, disminuyen la tensión arterial y el trabajo cardiaco. Disminuyen la frecuencia cardiaca.</a:t>
            </a:r>
          </a:p>
          <a:p>
            <a:r>
              <a:rPr lang="es-MX" b="1" dirty="0"/>
              <a:t>AMLODIPINA</a:t>
            </a:r>
          </a:p>
          <a:p>
            <a:r>
              <a:rPr lang="es-MX" b="1" dirty="0"/>
              <a:t>NIFEDIPINA</a:t>
            </a:r>
          </a:p>
          <a:p>
            <a:r>
              <a:rPr lang="es-MX" b="1" dirty="0"/>
              <a:t>DILTIACEM</a:t>
            </a:r>
          </a:p>
          <a:p>
            <a:r>
              <a:rPr lang="es-MX" b="1" dirty="0"/>
              <a:t>VERAPAMILO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15693161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CC58F1-9D7C-3C08-6AF0-A1871F8B7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Infarto agudo de miocardio (</a:t>
            </a:r>
            <a:r>
              <a:rPr lang="es-MX" dirty="0" err="1"/>
              <a:t>iam</a:t>
            </a:r>
            <a:r>
              <a:rPr lang="es-MX" dirty="0"/>
              <a:t>)</a:t>
            </a: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7D09A09-B81E-DDE1-053A-AF22EDA4A66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MX" dirty="0"/>
              <a:t>El infarto agudo de miocardio se produce cuando la obstrucción completa de una arteria coronaria interrumpe el aporte de sangre a una región del miocardio.</a:t>
            </a:r>
          </a:p>
          <a:p>
            <a:r>
              <a:rPr lang="es-MX" dirty="0"/>
              <a:t>El tejido afectado se vuelve isquémico y al final muerte (se infarta) cuando el aporte de sangre no se recupera.</a:t>
            </a:r>
          </a:p>
          <a:p>
            <a:r>
              <a:rPr lang="es-MX" dirty="0"/>
              <a:t>La zona de necrosis está limitada por una zona de tejido dañado o lesionado.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9618955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12EDD5-FAD4-BDEC-3078-FC161FA7E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Fisiopatología (</a:t>
            </a:r>
            <a:r>
              <a:rPr lang="es-MX" dirty="0" err="1"/>
              <a:t>iam</a:t>
            </a:r>
            <a:r>
              <a:rPr lang="es-MX" dirty="0"/>
              <a:t>)</a:t>
            </a: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8DE144D-770C-B5E4-3DF6-EB56953DA6A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MX" dirty="0"/>
              <a:t>La placa aterosclerótica puede formar lesiones estables e inestables.</a:t>
            </a:r>
          </a:p>
          <a:p>
            <a:r>
              <a:rPr lang="es-MX" dirty="0"/>
              <a:t>Las lesiones estables tapan de forma gradual la luz de un vaso originando una angina de pecho.</a:t>
            </a:r>
          </a:p>
          <a:p>
            <a:r>
              <a:rPr lang="es-MX" dirty="0"/>
              <a:t>Las lesiones inestables pueden ocasionar un IAM.</a:t>
            </a:r>
          </a:p>
          <a:p>
            <a:r>
              <a:rPr lang="es-MX" dirty="0"/>
              <a:t>El infarto agudo de miocardio </a:t>
            </a:r>
            <a:r>
              <a:rPr lang="es-MX" b="1" i="1" dirty="0"/>
              <a:t>se produce cuando se bloquea por completo el flujo de sangre a una región del musculo cardiaco,</a:t>
            </a:r>
            <a:r>
              <a:rPr lang="es-MX" dirty="0"/>
              <a:t> lo que determina una isquemia tisular prolongada con lesiones celulares irreversibles.</a:t>
            </a:r>
          </a:p>
          <a:p>
            <a:r>
              <a:rPr lang="es-MX" dirty="0"/>
              <a:t>La oclusión coronario obedece a la rotura de una lesión aterosclerótica, donde se liberan sustancias que estimulan la agregación plaquetaria, la generación de trombina y el tono vasomotor local. El vaso se constriñe, se forma un coagulo que ocluye el vaso e interrumpe el flujo de sangre.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229607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A3F559-0F25-206F-5534-13EB54165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Signos y síntomas</a:t>
            </a: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1B932F3-5488-12F0-D055-7C1E87071AC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s-MX" dirty="0"/>
              <a:t>DOLOR ESTERNAL AGUDO Y PERSISTENTE</a:t>
            </a:r>
          </a:p>
          <a:p>
            <a:r>
              <a:rPr lang="es-MX" dirty="0"/>
              <a:t>Que se puede irradiar a los hombros, cuello, mandíbula y brazos (izquierdo). No se alivia con reposo ni con medicación.</a:t>
            </a:r>
          </a:p>
          <a:p>
            <a:r>
              <a:rPr lang="es-MX" dirty="0"/>
              <a:t>ANSIEDAD</a:t>
            </a:r>
          </a:p>
          <a:p>
            <a:r>
              <a:rPr lang="es-MX" dirty="0"/>
              <a:t>PIEL FRIA (MOTEADA)</a:t>
            </a:r>
          </a:p>
          <a:p>
            <a:r>
              <a:rPr lang="es-MX" dirty="0"/>
              <a:t>DISNEA</a:t>
            </a:r>
          </a:p>
          <a:p>
            <a:r>
              <a:rPr lang="es-MX" dirty="0"/>
              <a:t>SENSACION DE MUERTE INMINENTE</a:t>
            </a:r>
          </a:p>
          <a:p>
            <a:r>
              <a:rPr lang="es-MX" dirty="0"/>
              <a:t>AUMENTO DE ENZIMAS CARDIACAS (troponina / CPK MB)</a:t>
            </a:r>
          </a:p>
          <a:p>
            <a:r>
              <a:rPr lang="es-MX" dirty="0"/>
              <a:t>ALTERACIONES EN EL ECG (supra desnivel ST)</a:t>
            </a:r>
          </a:p>
          <a:p>
            <a:r>
              <a:rPr lang="es-MX" dirty="0"/>
              <a:t>NAUSEAS Y VOMITOS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60769641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41B6C04-54FC-4E5A-9918-063D49C3B52C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MX" dirty="0"/>
              <a:t>DIAFORESIS</a:t>
            </a:r>
          </a:p>
          <a:p>
            <a:r>
              <a:rPr lang="es-MX" dirty="0"/>
              <a:t>HTA O HIPOTENSIÓN</a:t>
            </a:r>
          </a:p>
          <a:p>
            <a:r>
              <a:rPr lang="es-MX" dirty="0"/>
              <a:t>PALPITACIONES Y ARRITMIAS</a:t>
            </a:r>
          </a:p>
          <a:p>
            <a:r>
              <a:rPr lang="es-MX" dirty="0"/>
              <a:t>REDUCCION DEL NIVEL DE CONCIENCIA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9210409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2F7F6F-F61B-EEF4-CA36-395E65315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ACCIONES DE ENFERMERIA (IAM)</a:t>
            </a: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A5AF7F3-EE8B-5E55-FF66-AE1985F13F0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MX" dirty="0"/>
              <a:t>VALORACION DEL DOLOR (escala 0/10)</a:t>
            </a:r>
          </a:p>
          <a:p>
            <a:r>
              <a:rPr lang="es-MX" dirty="0"/>
              <a:t>REALIZACION DE ECG + LABORATORIO</a:t>
            </a:r>
          </a:p>
          <a:p>
            <a:r>
              <a:rPr lang="es-MX" dirty="0"/>
              <a:t>COLOCACION DE ACCESO VENOSO PERIFERICO</a:t>
            </a:r>
          </a:p>
          <a:p>
            <a:r>
              <a:rPr lang="es-MX" dirty="0"/>
              <a:t>CONTENCION EMOCIONAL</a:t>
            </a:r>
          </a:p>
          <a:p>
            <a:r>
              <a:rPr lang="es-MX" dirty="0"/>
              <a:t>ADMINISTRACION DE MEDICACION</a:t>
            </a:r>
          </a:p>
          <a:p>
            <a:r>
              <a:rPr lang="es-MX" dirty="0"/>
              <a:t>COLOCAR AL PACIENTE EN SALA DE CUIDADOS INTENSIVOS</a:t>
            </a:r>
          </a:p>
          <a:p>
            <a:r>
              <a:rPr lang="es-MX" dirty="0"/>
              <a:t>AISLAR AL PACIENTE DE RUIDOS MOLESTOS</a:t>
            </a:r>
          </a:p>
          <a:p>
            <a:r>
              <a:rPr lang="es-MX" dirty="0"/>
              <a:t>COLOCACION DE CANULA PARA APORTE DE OXIGENO AL 2%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07087033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B9EBF9-964A-AB1A-245A-6CDACC440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farmacología</a:t>
            </a: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E3C1FE-56FD-7888-2887-A76A92AEF71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MX" dirty="0"/>
              <a:t>ANTIAGREGANTE PLAQUETARIO (AAS 325mg)</a:t>
            </a:r>
          </a:p>
          <a:p>
            <a:r>
              <a:rPr lang="es-MX" dirty="0"/>
              <a:t>ANALGESIA</a:t>
            </a:r>
          </a:p>
          <a:p>
            <a:r>
              <a:rPr lang="es-MX" dirty="0"/>
              <a:t>NTG (reduce el trabajo cardiaco)</a:t>
            </a:r>
          </a:p>
          <a:p>
            <a:r>
              <a:rPr lang="es-MX" dirty="0"/>
              <a:t>SULFATO DE MORFINA</a:t>
            </a:r>
          </a:p>
          <a:p>
            <a:r>
              <a:rPr lang="es-MX" dirty="0"/>
              <a:t>TRATAMIENTO FIBRINOLITICO</a:t>
            </a:r>
          </a:p>
          <a:p>
            <a:r>
              <a:rPr lang="es-MX" dirty="0"/>
              <a:t>ESTREPTOCINASA</a:t>
            </a:r>
          </a:p>
          <a:p>
            <a:r>
              <a:rPr lang="es-MX" dirty="0"/>
              <a:t>ANTIARRITMICOS</a:t>
            </a:r>
          </a:p>
          <a:p>
            <a:r>
              <a:rPr lang="es-MX" dirty="0"/>
              <a:t>BETABLOQUEANTES (Atenolol)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2298294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ipse 3"/>
          <p:cNvSpPr/>
          <p:nvPr/>
        </p:nvSpPr>
        <p:spPr>
          <a:xfrm>
            <a:off x="1643042" y="1714488"/>
            <a:ext cx="6327177" cy="282047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6000" b="1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ARRITMIAS</a:t>
            </a:r>
          </a:p>
        </p:txBody>
      </p:sp>
    </p:spTree>
    <p:extLst>
      <p:ext uri="{BB962C8B-B14F-4D97-AF65-F5344CB8AC3E}">
        <p14:creationId xmlns:p14="http://schemas.microsoft.com/office/powerpoint/2010/main" val="3936432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redondeado 1"/>
          <p:cNvSpPr/>
          <p:nvPr/>
        </p:nvSpPr>
        <p:spPr>
          <a:xfrm>
            <a:off x="2214546" y="214290"/>
            <a:ext cx="4066504" cy="83712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tx1"/>
                </a:solidFill>
              </a:rPr>
              <a:t>PROPIEDADES DE LAS CELULAS CARDIACAS</a:t>
            </a:r>
          </a:p>
        </p:txBody>
      </p:sp>
      <p:sp>
        <p:nvSpPr>
          <p:cNvPr id="3" name="Rectángulo redondeado 2"/>
          <p:cNvSpPr/>
          <p:nvPr/>
        </p:nvSpPr>
        <p:spPr>
          <a:xfrm>
            <a:off x="214282" y="1928802"/>
            <a:ext cx="2143140" cy="4275786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>
                <a:solidFill>
                  <a:schemeClr val="tx1"/>
                </a:solidFill>
              </a:rPr>
              <a:t>AUTOMATISMO</a:t>
            </a:r>
          </a:p>
          <a:p>
            <a:pPr algn="ctr"/>
            <a:endParaRPr lang="es-ES" sz="1600" dirty="0"/>
          </a:p>
          <a:p>
            <a:pPr algn="ctr"/>
            <a:r>
              <a:rPr lang="es-ES" sz="1600" dirty="0">
                <a:solidFill>
                  <a:schemeClr val="tx1"/>
                </a:solidFill>
              </a:rPr>
              <a:t>CAPACIDAD DE LAS CELULAS MARCAPASOS DE INICIAR DE FORMA ESPONTANEA UN IMPULSO ELECTRICO. EL NODULO SA ES EL PRINCIPAL MARCAPASOS.</a:t>
            </a:r>
          </a:p>
        </p:txBody>
      </p:sp>
      <p:sp>
        <p:nvSpPr>
          <p:cNvPr id="4" name="Rectángulo redondeado 3"/>
          <p:cNvSpPr/>
          <p:nvPr/>
        </p:nvSpPr>
        <p:spPr>
          <a:xfrm>
            <a:off x="2500298" y="1857364"/>
            <a:ext cx="1911908" cy="4275786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>
                <a:solidFill>
                  <a:schemeClr val="tx1"/>
                </a:solidFill>
              </a:rPr>
              <a:t>EXCITABILIDAD</a:t>
            </a:r>
          </a:p>
          <a:p>
            <a:pPr algn="ctr"/>
            <a:endParaRPr lang="es-ES" sz="1600" dirty="0"/>
          </a:p>
          <a:p>
            <a:pPr algn="ctr"/>
            <a:endParaRPr lang="es-ES" sz="1600" dirty="0"/>
          </a:p>
          <a:p>
            <a:pPr algn="ctr"/>
            <a:r>
              <a:rPr lang="es-ES" sz="1600" dirty="0">
                <a:solidFill>
                  <a:schemeClr val="tx1"/>
                </a:solidFill>
              </a:rPr>
              <a:t>CAPACIDAD DE LAS CELULAS MIOCARDICAS DE RESPONDER AL ESTIMULO DE LAS CELULAS MARCAPASOS</a:t>
            </a:r>
          </a:p>
        </p:txBody>
      </p:sp>
      <p:sp>
        <p:nvSpPr>
          <p:cNvPr id="5" name="Rectángulo redondeado 4"/>
          <p:cNvSpPr/>
          <p:nvPr/>
        </p:nvSpPr>
        <p:spPr>
          <a:xfrm>
            <a:off x="4572000" y="1857364"/>
            <a:ext cx="2143140" cy="4275786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</a:rPr>
              <a:t>CONDUCTIVIDAD</a:t>
            </a:r>
          </a:p>
          <a:p>
            <a:pPr algn="ctr"/>
            <a:endParaRPr lang="es-ES" sz="1600" dirty="0"/>
          </a:p>
          <a:p>
            <a:pPr algn="ctr"/>
            <a:endParaRPr lang="es-ES" sz="1600" dirty="0"/>
          </a:p>
          <a:p>
            <a:pPr algn="ctr"/>
            <a:r>
              <a:rPr lang="es-ES" sz="1600" dirty="0">
                <a:solidFill>
                  <a:schemeClr val="tx1"/>
                </a:solidFill>
              </a:rPr>
              <a:t>CAPACIDAD DE TRANSMITIR UN IMPULSO DE UNA CELULA A OTRA</a:t>
            </a:r>
          </a:p>
        </p:txBody>
      </p:sp>
      <p:sp>
        <p:nvSpPr>
          <p:cNvPr id="6" name="Rectángulo redondeado 5"/>
          <p:cNvSpPr/>
          <p:nvPr/>
        </p:nvSpPr>
        <p:spPr>
          <a:xfrm>
            <a:off x="6858016" y="1785926"/>
            <a:ext cx="2143140" cy="4357718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>
                <a:solidFill>
                  <a:schemeClr val="tx1"/>
                </a:solidFill>
              </a:rPr>
              <a:t>REFRACTARIEDAD</a:t>
            </a:r>
          </a:p>
          <a:p>
            <a:pPr algn="ctr"/>
            <a:endParaRPr lang="es-ES" sz="1400" dirty="0"/>
          </a:p>
          <a:p>
            <a:pPr algn="ctr"/>
            <a:r>
              <a:rPr lang="es-ES" sz="1400" dirty="0">
                <a:solidFill>
                  <a:schemeClr val="tx1"/>
                </a:solidFill>
              </a:rPr>
              <a:t>INCAPACIDAD DE LAS CELULAS CARDIACAS DE RESPONDER ANTE ESTIMULOS ADICIONALES JUSTO DESPUES DE LA DESPOLARIZACION</a:t>
            </a:r>
          </a:p>
        </p:txBody>
      </p:sp>
      <p:cxnSp>
        <p:nvCxnSpPr>
          <p:cNvPr id="8" name="Conector recto 7"/>
          <p:cNvCxnSpPr>
            <a:stCxn id="2" idx="3"/>
          </p:cNvCxnSpPr>
          <p:nvPr/>
        </p:nvCxnSpPr>
        <p:spPr>
          <a:xfrm>
            <a:off x="6281050" y="632853"/>
            <a:ext cx="2897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lipse 8"/>
          <p:cNvSpPr/>
          <p:nvPr/>
        </p:nvSpPr>
        <p:spPr>
          <a:xfrm>
            <a:off x="6572264" y="214290"/>
            <a:ext cx="2214578" cy="8371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>
                <a:solidFill>
                  <a:schemeClr val="tx1"/>
                </a:solidFill>
              </a:rPr>
              <a:t>ELECTRICO</a:t>
            </a:r>
          </a:p>
        </p:txBody>
      </p:sp>
    </p:spTree>
    <p:extLst>
      <p:ext uri="{BB962C8B-B14F-4D97-AF65-F5344CB8AC3E}">
        <p14:creationId xmlns:p14="http://schemas.microsoft.com/office/powerpoint/2010/main" val="209351273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contenido 7"/>
          <p:cNvSpPr>
            <a:spLocks noGrp="1"/>
          </p:cNvSpPr>
          <p:nvPr>
            <p:ph sz="quarter" idx="1"/>
          </p:nvPr>
        </p:nvSpPr>
        <p:spPr>
          <a:xfrm>
            <a:off x="971551" y="1094704"/>
            <a:ext cx="7200897" cy="4781164"/>
          </a:xfrm>
        </p:spPr>
        <p:txBody>
          <a:bodyPr>
            <a:normAutofit/>
          </a:bodyPr>
          <a:lstStyle/>
          <a:p>
            <a:r>
              <a:rPr lang="es-ES" dirty="0"/>
              <a:t>Las ARRITMIAS se producen por alteraciones de las propiedades responsables de la estimulación y control del latido: automatismo, excitabilidad, refractariedad, conductividad.</a:t>
            </a:r>
          </a:p>
          <a:p>
            <a:r>
              <a:rPr lang="es-ES" dirty="0"/>
              <a:t>Las ARRITMIAS incluyen cambios en el ritmo y la frecuencia y la aparición de extrasístoles (taquiarritmias- frecuencias cardiacas rápidas, </a:t>
            </a:r>
            <a:r>
              <a:rPr lang="es-ES" dirty="0" err="1"/>
              <a:t>bradiarritmias</a:t>
            </a:r>
            <a:r>
              <a:rPr lang="es-ES" dirty="0"/>
              <a:t>- frecuencias cardiacas lentas, ritmos ectópicos).</a:t>
            </a:r>
          </a:p>
          <a:p>
            <a:r>
              <a:rPr lang="es-ES" dirty="0"/>
              <a:t>Las ARRITMIAS pueden ser benignas o criticas. Reconocer las arritmias mortales puede marcar la diferencia entre la vida y la muerte.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8015597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333F81-3E4F-1BF2-BBFF-E9ED42A35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7467600" cy="764704"/>
          </a:xfrm>
        </p:spPr>
        <p:txBody>
          <a:bodyPr/>
          <a:lstStyle/>
          <a:p>
            <a:r>
              <a:rPr lang="es-MX" dirty="0"/>
              <a:t>Tipos de arritmias</a:t>
            </a: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A9160FC-1349-D279-774E-792EA93B5AB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852948" y="992124"/>
            <a:ext cx="7467600" cy="4873752"/>
          </a:xfrm>
        </p:spPr>
        <p:txBody>
          <a:bodyPr>
            <a:normAutofit fontScale="92500"/>
          </a:bodyPr>
          <a:lstStyle/>
          <a:p>
            <a:r>
              <a:rPr lang="es-MX" dirty="0"/>
              <a:t>ALETEO Y/O FIBRILACIÓN AURICULAR O VENTRICULAR:</a:t>
            </a:r>
          </a:p>
          <a:p>
            <a:pPr marL="0" indent="0">
              <a:buNone/>
            </a:pPr>
            <a:r>
              <a:rPr lang="es-MX" dirty="0"/>
              <a:t>Latidos muy rápidos y descoordinados, la auricular puede requerir tratamiento, pero no suele ser mortal. La fibrilación ventricular requiere tratamiento inmediato, ES UNA EMERGENCIA MEDICA.</a:t>
            </a:r>
          </a:p>
          <a:p>
            <a:r>
              <a:rPr lang="es-MX" dirty="0"/>
              <a:t>BLOQUEO CARDÍACO: Área de ausencia de conducción eléctrica en el miocardio, puede ser parcial o completa, se clasifica como primero, segundo o tercer grado.</a:t>
            </a:r>
          </a:p>
          <a:p>
            <a:r>
              <a:rPr lang="es-MX" dirty="0"/>
              <a:t>BRADICARDIA SINUSAL: Ritmo cardíaco lento, por debajo de 60 latidos x minuto, puede requerir un marcapasos (MCP)</a:t>
            </a:r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pPr marL="0" indent="0">
              <a:buNone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92442681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068557-235B-C071-C01A-A20434F238F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MX" dirty="0"/>
              <a:t>EXTRASÍSTOLES AURICULARES O VENTRICULARES: Un latido extra que frecuentemente se origina en otro lugar diferente del nódulo sinusal (NS), normalmente no es grave, salvo que se den con elevada frecuencia.</a:t>
            </a:r>
          </a:p>
          <a:p>
            <a:r>
              <a:rPr lang="es-MX" dirty="0"/>
              <a:t>TAQUICARDIA AURICULAR O VENTRICULAR: frecuencia cardiaca rápida, por encima de 150 latidos por minuto, la taquicardia ventricular es mas grave que la auricular.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8645955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 redondeado"/>
          <p:cNvSpPr/>
          <p:nvPr/>
        </p:nvSpPr>
        <p:spPr>
          <a:xfrm>
            <a:off x="2771800" y="188640"/>
            <a:ext cx="4056682" cy="83690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b="1" dirty="0">
                <a:solidFill>
                  <a:schemeClr val="tx2"/>
                </a:solidFill>
                <a:latin typeface="Arial Black" pitchFamily="34" charset="0"/>
              </a:rPr>
              <a:t>TAQUICARDIA VENTRICULAR</a:t>
            </a:r>
          </a:p>
        </p:txBody>
      </p:sp>
      <p:sp>
        <p:nvSpPr>
          <p:cNvPr id="5" name="4 Rectángulo"/>
          <p:cNvSpPr/>
          <p:nvPr/>
        </p:nvSpPr>
        <p:spPr>
          <a:xfrm>
            <a:off x="251520" y="1340768"/>
            <a:ext cx="8352929" cy="51600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Es un ritmo ventricular rápido definido por tres o mas EV consecutivas. La taquicardia ventricular puede aparecer en salvas cortas (tandas) o persistir mas de 30 segundos (TV mantenida). La frecuencia supera los 100 latidos por minuto y el ritmo suele ser regular.  Los factores predisponentes para la TV mas frecuentes son la isquemia y el infarto de miocardio.</a:t>
            </a:r>
          </a:p>
          <a:p>
            <a:pPr algn="ctr"/>
            <a:r>
              <a:rPr lang="es-AR" sz="24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Los pacientes con una TV mantenida suelen presentar signos de hipotensión, pulso débil o no palpable y perdida del estado de conciencia. Si se deja que continúe, puede  desembocar en una fibrilación ventricular.. La TV mantenida es una URGENCIA MEDICA, QUE EXIGE INTERVENCION INMEDIATA.</a:t>
            </a:r>
          </a:p>
          <a:p>
            <a:endParaRPr lang="es-AR" dirty="0"/>
          </a:p>
        </p:txBody>
      </p:sp>
      <p:cxnSp>
        <p:nvCxnSpPr>
          <p:cNvPr id="9" name="8 Conector recto de flecha"/>
          <p:cNvCxnSpPr>
            <a:stCxn id="4" idx="2"/>
          </p:cNvCxnSpPr>
          <p:nvPr/>
        </p:nvCxnSpPr>
        <p:spPr>
          <a:xfrm rot="16200000" flipH="1">
            <a:off x="4593820" y="1231869"/>
            <a:ext cx="418455" cy="581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 redondeado"/>
          <p:cNvSpPr/>
          <p:nvPr/>
        </p:nvSpPr>
        <p:spPr>
          <a:xfrm>
            <a:off x="2603715" y="681928"/>
            <a:ext cx="3998563" cy="82140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FIBRILACION VENTRICULAR</a:t>
            </a:r>
          </a:p>
        </p:txBody>
      </p:sp>
      <p:sp>
        <p:nvSpPr>
          <p:cNvPr id="3" name="2 Rectángulo redondeado"/>
          <p:cNvSpPr/>
          <p:nvPr/>
        </p:nvSpPr>
        <p:spPr>
          <a:xfrm>
            <a:off x="428597" y="1983784"/>
            <a:ext cx="8358246" cy="410705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AR" sz="24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Es una despolarización ventricular extremadamente rápida y caótica que determina que los ventrículos dejen de contraerse y fibrilen. El corazón deja de bombear; este proceso se llama parada cardíaca y se considera una urgencia médica que necesita una intervención inmediata con reanimación cardiopulmonar (RCP). La muerte se produce a los 4 minutos de comenzar una FV si no se reconoce este ritmo y se termina consiguiendo restablecer un ritmo de perfusión eficaz.</a:t>
            </a:r>
          </a:p>
        </p:txBody>
      </p:sp>
      <p:cxnSp>
        <p:nvCxnSpPr>
          <p:cNvPr id="5" name="4 Conector recto de flecha"/>
          <p:cNvCxnSpPr>
            <a:stCxn id="2" idx="2"/>
            <a:endCxn id="3" idx="0"/>
          </p:cNvCxnSpPr>
          <p:nvPr/>
        </p:nvCxnSpPr>
        <p:spPr>
          <a:xfrm rot="16200000" flipH="1">
            <a:off x="4365135" y="1741198"/>
            <a:ext cx="480447" cy="472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79115" cy="6666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28311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473406-AC3C-3ED7-1689-BD6E7956D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fisiopatología</a:t>
            </a: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A9C00B3-F603-3ED4-BABD-F5497040666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MX" dirty="0"/>
              <a:t>La mayor parte de los fármacos antiarrítmicos interfieren con los potenciales de acción miocárdicos.</a:t>
            </a:r>
          </a:p>
          <a:p>
            <a:r>
              <a:rPr lang="es-MX" dirty="0"/>
              <a:t>Los potenciales de acción se generan a partir de diferencias de concentración de algunos iones.</a:t>
            </a:r>
          </a:p>
          <a:p>
            <a:r>
              <a:rPr lang="es-MX" dirty="0"/>
              <a:t>En situaciones de reposo, el </a:t>
            </a:r>
            <a:r>
              <a:rPr lang="es-MX" dirty="0" err="1"/>
              <a:t>Na</a:t>
            </a:r>
            <a:r>
              <a:rPr lang="es-MX" dirty="0"/>
              <a:t>+ y el CA++ están en  mayor concentración fuera de la célula, mientras que el K+ esta a mayor concentración.</a:t>
            </a:r>
          </a:p>
          <a:p>
            <a:r>
              <a:rPr lang="es-MX" dirty="0"/>
              <a:t>Se dice que con esta carga negativa la célula esta POLARIZADA.</a:t>
            </a:r>
          </a:p>
          <a:p>
            <a:r>
              <a:rPr lang="es-MX" dirty="0"/>
              <a:t>La célula se DESPOLARIZA cuando ingresa rápidamente el </a:t>
            </a:r>
            <a:r>
              <a:rPr lang="es-MX" dirty="0" err="1"/>
              <a:t>Na</a:t>
            </a:r>
            <a:r>
              <a:rPr lang="es-MX" dirty="0"/>
              <a:t>+ y el CA++.</a:t>
            </a:r>
          </a:p>
          <a:p>
            <a:r>
              <a:rPr lang="es-MX" dirty="0"/>
              <a:t>Interviene en este cambio la bomba sodio potasio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3333356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9AE7A71-938F-0E4C-AD6A-3CA584CDCDE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MX" dirty="0"/>
              <a:t>Se denomina PERIODO REFRACTARIO al tiempo entre la despolarización y la repolarización.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65626139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C0A029-96C0-D7F2-D942-65A20297A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farmacología</a:t>
            </a: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C577D5-1EDA-B6B9-4EFC-8622A001835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MX" dirty="0"/>
              <a:t>Los fármacos antiarrítmicos actúan:</a:t>
            </a:r>
          </a:p>
          <a:p>
            <a:r>
              <a:rPr lang="es-MX" dirty="0"/>
              <a:t>BLOQUEO DEL FLUJO A TRAVES DE LOS CANALES IONICOS.</a:t>
            </a:r>
          </a:p>
          <a:p>
            <a:r>
              <a:rPr lang="es-MX" dirty="0"/>
              <a:t>ALTERACIÓN DE LA ACTIVIDAD AUTOMATICA (AUTOMATISMO)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55988942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36CC3E-BD69-AD9F-A6C8-251589E12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FARMACOLOGIA</a:t>
            </a: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8328DBC-B36C-6C2F-CC58-EFBA7ECABF3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MX" b="1" dirty="0"/>
              <a:t>BLOQUEANTES DE LOS CANALES DE SODIO (</a:t>
            </a:r>
            <a:r>
              <a:rPr lang="es-MX" b="1" dirty="0" err="1"/>
              <a:t>Na</a:t>
            </a:r>
            <a:r>
              <a:rPr lang="es-MX" b="1" dirty="0"/>
              <a:t>+)</a:t>
            </a:r>
          </a:p>
          <a:p>
            <a:r>
              <a:rPr lang="es-MX" b="1" dirty="0"/>
              <a:t>LIDOCAINA</a:t>
            </a:r>
            <a:r>
              <a:rPr lang="es-MX" dirty="0"/>
              <a:t>: aceleran la repolarización, enlentecen la velocidad de conducción, disminuyen la duración del potencial de acción.</a:t>
            </a:r>
          </a:p>
          <a:p>
            <a:r>
              <a:rPr lang="es-MX" b="1" dirty="0"/>
              <a:t>ANTAGONISTAS BETA ADRENERGICOS:</a:t>
            </a:r>
          </a:p>
          <a:p>
            <a:r>
              <a:rPr lang="es-MX" b="1" dirty="0"/>
              <a:t>PROPRANOLOL</a:t>
            </a:r>
            <a:r>
              <a:rPr lang="es-MX" dirty="0"/>
              <a:t>: disminuyen la velocidad de conducción, disminuyen el automatismo, prolongan el periodo refractario.</a:t>
            </a:r>
          </a:p>
        </p:txBody>
      </p:sp>
    </p:spTree>
    <p:extLst>
      <p:ext uri="{BB962C8B-B14F-4D97-AF65-F5344CB8AC3E}">
        <p14:creationId xmlns:p14="http://schemas.microsoft.com/office/powerpoint/2010/main" val="337815504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DA0BA3E-C5E2-58DB-977D-644154ABFBD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MX" b="1" dirty="0"/>
              <a:t>BLOQUEANTES DE LOS CANALES DE CALCIO (CA++)</a:t>
            </a:r>
          </a:p>
          <a:p>
            <a:r>
              <a:rPr lang="es-MX" b="1" dirty="0"/>
              <a:t>VERAPAMILO:</a:t>
            </a:r>
            <a:r>
              <a:rPr lang="es-MX" dirty="0"/>
              <a:t> disminuyen la velocidad de conducción, disminuyen la contractilidad, prolongan el periodo refractario.</a:t>
            </a:r>
          </a:p>
          <a:p>
            <a:r>
              <a:rPr lang="es-MX" b="1" dirty="0"/>
              <a:t>BLOQUEANTES DE LOS CANALES DE POTASIO (K+)</a:t>
            </a:r>
          </a:p>
          <a:p>
            <a:r>
              <a:rPr lang="es-MX" b="1" dirty="0"/>
              <a:t>AMIODARONA</a:t>
            </a:r>
            <a:r>
              <a:rPr lang="es-MX" dirty="0"/>
              <a:t>: enlentecen la repolarización, aumentan la duración del potencial de acción, prolongan la duración del periodo refractario.</a:t>
            </a:r>
            <a:endParaRPr lang="es-AR" dirty="0"/>
          </a:p>
          <a:p>
            <a:r>
              <a:rPr lang="es-MX" dirty="0"/>
              <a:t>Efectos adversos: afecta a los pulmones, puede producir un síndrome similar a la neumonía. También puede producir visión borrosa, erupciones cutáneas, fotosensibilidad, nauseas, vómitos, anorexias.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9876745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 redondeado"/>
          <p:cNvSpPr/>
          <p:nvPr/>
        </p:nvSpPr>
        <p:spPr>
          <a:xfrm>
            <a:off x="2975675" y="836909"/>
            <a:ext cx="2685082" cy="1084881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TRATAMIENTO</a:t>
            </a:r>
          </a:p>
        </p:txBody>
      </p:sp>
      <p:sp>
        <p:nvSpPr>
          <p:cNvPr id="3" name="2 Elipse"/>
          <p:cNvSpPr/>
          <p:nvPr/>
        </p:nvSpPr>
        <p:spPr>
          <a:xfrm>
            <a:off x="428596" y="2357430"/>
            <a:ext cx="2500331" cy="156532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0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ELECTRO</a:t>
            </a:r>
          </a:p>
          <a:p>
            <a:pPr algn="ctr"/>
            <a:r>
              <a:rPr lang="es-AR" sz="20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CARDIO</a:t>
            </a:r>
          </a:p>
          <a:p>
            <a:pPr algn="ctr"/>
            <a:r>
              <a:rPr lang="es-AR" sz="20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GRAMA</a:t>
            </a:r>
          </a:p>
        </p:txBody>
      </p:sp>
      <p:sp>
        <p:nvSpPr>
          <p:cNvPr id="4" name="3 Elipse"/>
          <p:cNvSpPr/>
          <p:nvPr/>
        </p:nvSpPr>
        <p:spPr>
          <a:xfrm>
            <a:off x="3071802" y="3071810"/>
            <a:ext cx="2522604" cy="162732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0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MONITOREO</a:t>
            </a:r>
          </a:p>
          <a:p>
            <a:pPr algn="ctr"/>
            <a:r>
              <a:rPr lang="es-AR" sz="20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CARDIACO</a:t>
            </a:r>
          </a:p>
        </p:txBody>
      </p:sp>
      <p:sp>
        <p:nvSpPr>
          <p:cNvPr id="5" name="4 Elipse"/>
          <p:cNvSpPr/>
          <p:nvPr/>
        </p:nvSpPr>
        <p:spPr>
          <a:xfrm>
            <a:off x="5643570" y="2357430"/>
            <a:ext cx="3286148" cy="1343511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MEDICAMENTOS</a:t>
            </a:r>
          </a:p>
          <a:p>
            <a:pPr algn="ctr"/>
            <a:r>
              <a:rPr lang="es-AR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ANTIARRITMICOS</a:t>
            </a:r>
          </a:p>
        </p:txBody>
      </p:sp>
      <p:sp>
        <p:nvSpPr>
          <p:cNvPr id="6" name="5 Elipse"/>
          <p:cNvSpPr/>
          <p:nvPr/>
        </p:nvSpPr>
        <p:spPr>
          <a:xfrm>
            <a:off x="571472" y="4786322"/>
            <a:ext cx="3143272" cy="144134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CARDIOVERSION SINCRONIZADA</a:t>
            </a:r>
          </a:p>
        </p:txBody>
      </p:sp>
      <p:sp>
        <p:nvSpPr>
          <p:cNvPr id="7" name="6 Elipse"/>
          <p:cNvSpPr/>
          <p:nvPr/>
        </p:nvSpPr>
        <p:spPr>
          <a:xfrm>
            <a:off x="4786314" y="4786322"/>
            <a:ext cx="3432898" cy="120886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0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DESFIBRILACION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                          </a:t>
            </a:r>
            <a:r>
              <a:rPr lang="es-ES" b="1" dirty="0">
                <a:latin typeface="Aharoni" panose="02010803020104030203" pitchFamily="2" charset="-79"/>
                <a:cs typeface="Aharoni" panose="02010803020104030203" pitchFamily="2" charset="-79"/>
              </a:rPr>
              <a:t>BIBLIOGRAFIA</a:t>
            </a:r>
          </a:p>
        </p:txBody>
      </p:sp>
      <p:sp>
        <p:nvSpPr>
          <p:cNvPr id="5" name="Marcador de contenido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" sz="3200" dirty="0"/>
              <a:t>LeMone Priscilla-</a:t>
            </a:r>
            <a:r>
              <a:rPr lang="es-ES" sz="3200" dirty="0" err="1"/>
              <a:t>Burke</a:t>
            </a:r>
            <a:r>
              <a:rPr lang="es-ES" sz="3200" dirty="0"/>
              <a:t>, Karen, “Enfermería Medico Quirúrgica” 4º edición, Editorial Pearson (2009), Unidad 9 y 10.-  </a:t>
            </a:r>
          </a:p>
        </p:txBody>
      </p:sp>
    </p:spTree>
    <p:extLst>
      <p:ext uri="{BB962C8B-B14F-4D97-AF65-F5344CB8AC3E}">
        <p14:creationId xmlns:p14="http://schemas.microsoft.com/office/powerpoint/2010/main" val="96555774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3" name="Llamada rectangular redondeada 2"/>
          <p:cNvSpPr/>
          <p:nvPr/>
        </p:nvSpPr>
        <p:spPr>
          <a:xfrm>
            <a:off x="2424448" y="360609"/>
            <a:ext cx="2917065" cy="1944710"/>
          </a:xfrm>
          <a:prstGeom prst="wedgeRoundRectCallout">
            <a:avLst>
              <a:gd name="adj1" fmla="val 68758"/>
              <a:gd name="adj2" fmla="val 87666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6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FIN</a:t>
            </a:r>
          </a:p>
        </p:txBody>
      </p:sp>
    </p:spTree>
    <p:extLst>
      <p:ext uri="{BB962C8B-B14F-4D97-AF65-F5344CB8AC3E}">
        <p14:creationId xmlns:p14="http://schemas.microsoft.com/office/powerpoint/2010/main" val="23476069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irador">
  <a:themeElements>
    <a:clrScheme name="Mirador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Mirador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Mirador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287</TotalTime>
  <Words>2300</Words>
  <Application>Microsoft Office PowerPoint</Application>
  <PresentationFormat>Presentación en pantalla (4:3)</PresentationFormat>
  <Paragraphs>251</Paragraphs>
  <Slides>55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55</vt:i4>
      </vt:variant>
    </vt:vector>
  </HeadingPairs>
  <TitlesOfParts>
    <vt:vector size="62" baseType="lpstr">
      <vt:lpstr>Aharoni</vt:lpstr>
      <vt:lpstr>Arial</vt:lpstr>
      <vt:lpstr>Arial Black</vt:lpstr>
      <vt:lpstr>Century Schoolbook</vt:lpstr>
      <vt:lpstr>Wingdings</vt:lpstr>
      <vt:lpstr>Wingdings 2</vt:lpstr>
      <vt:lpstr>Mirador</vt:lpstr>
      <vt:lpstr>INTRODUCCION AL CUIDADO DEL ADULTO Y SU FAMILIA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              ACCIONES DE ENFERMERIA    </vt:lpstr>
      <vt:lpstr>Presentación de PowerPoint</vt:lpstr>
      <vt:lpstr>farmacología</vt:lpstr>
      <vt:lpstr>Presentación de PowerPoint</vt:lpstr>
      <vt:lpstr>Presentación de PowerPoint</vt:lpstr>
      <vt:lpstr>Infarto agudo de miocardio (iam)</vt:lpstr>
      <vt:lpstr>Fisiopatología (iam)</vt:lpstr>
      <vt:lpstr>Signos y síntomas</vt:lpstr>
      <vt:lpstr>Presentación de PowerPoint</vt:lpstr>
      <vt:lpstr>ACCIONES DE ENFERMERIA (IAM)</vt:lpstr>
      <vt:lpstr>farmacología</vt:lpstr>
      <vt:lpstr>Presentación de PowerPoint</vt:lpstr>
      <vt:lpstr>Presentación de PowerPoint</vt:lpstr>
      <vt:lpstr>Presentación de PowerPoint</vt:lpstr>
      <vt:lpstr>Tipos de arritmias</vt:lpstr>
      <vt:lpstr>Presentación de PowerPoint</vt:lpstr>
      <vt:lpstr>Presentación de PowerPoint</vt:lpstr>
      <vt:lpstr>Presentación de PowerPoint</vt:lpstr>
      <vt:lpstr>Presentación de PowerPoint</vt:lpstr>
      <vt:lpstr>fisiopatología</vt:lpstr>
      <vt:lpstr>Presentación de PowerPoint</vt:lpstr>
      <vt:lpstr>farmacología</vt:lpstr>
      <vt:lpstr>FARMACOLOGIA</vt:lpstr>
      <vt:lpstr>Presentación de PowerPoint</vt:lpstr>
      <vt:lpstr>Presentación de PowerPoint</vt:lpstr>
      <vt:lpstr>                           BIBLIOGRAFIA</vt:lpstr>
      <vt:lpstr>Presentación de PowerPoint</vt:lpstr>
    </vt:vector>
  </TitlesOfParts>
  <Company>eXPerienciaUE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INTRODUCCION AL CUIDADO DEL ADULTO Y SU FAMILIA</dc:title>
  <dc:creator>Admin</dc:creator>
  <cp:lastModifiedBy>Terciario</cp:lastModifiedBy>
  <cp:revision>14</cp:revision>
  <dcterms:created xsi:type="dcterms:W3CDTF">2022-04-26T03:16:03Z</dcterms:created>
  <dcterms:modified xsi:type="dcterms:W3CDTF">2026-09-03T12:44:40Z</dcterms:modified>
</cp:coreProperties>
</file>