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5" r:id="rId4"/>
    <p:sldId id="299" r:id="rId5"/>
    <p:sldId id="266" r:id="rId6"/>
    <p:sldId id="267" r:id="rId7"/>
    <p:sldId id="260" r:id="rId8"/>
    <p:sldId id="261" r:id="rId9"/>
    <p:sldId id="258" r:id="rId10"/>
    <p:sldId id="259" r:id="rId11"/>
    <p:sldId id="268" r:id="rId12"/>
    <p:sldId id="269" r:id="rId13"/>
    <p:sldId id="270" r:id="rId14"/>
    <p:sldId id="271" r:id="rId15"/>
    <p:sldId id="257" r:id="rId16"/>
    <p:sldId id="263" r:id="rId17"/>
    <p:sldId id="264" r:id="rId18"/>
    <p:sldId id="278" r:id="rId19"/>
    <p:sldId id="279" r:id="rId20"/>
    <p:sldId id="280" r:id="rId21"/>
    <p:sldId id="281" r:id="rId22"/>
    <p:sldId id="282" r:id="rId23"/>
    <p:sldId id="283" r:id="rId24"/>
    <p:sldId id="272" r:id="rId25"/>
    <p:sldId id="275" r:id="rId26"/>
    <p:sldId id="285" r:id="rId27"/>
    <p:sldId id="273" r:id="rId28"/>
    <p:sldId id="284" r:id="rId29"/>
    <p:sldId id="274" r:id="rId30"/>
    <p:sldId id="276" r:id="rId31"/>
    <p:sldId id="292" r:id="rId32"/>
    <p:sldId id="291" r:id="rId33"/>
    <p:sldId id="277" r:id="rId34"/>
    <p:sldId id="287" r:id="rId35"/>
    <p:sldId id="288" r:id="rId36"/>
    <p:sldId id="289" r:id="rId37"/>
    <p:sldId id="293" r:id="rId38"/>
    <p:sldId id="290" r:id="rId39"/>
    <p:sldId id="297" r:id="rId40"/>
    <p:sldId id="294" r:id="rId41"/>
    <p:sldId id="295" r:id="rId42"/>
    <p:sldId id="296" r:id="rId43"/>
    <p:sldId id="286" r:id="rId44"/>
    <p:sldId id="298" r:id="rId4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8" autoAdjust="0"/>
    <p:restoredTop sz="94660"/>
  </p:normalViewPr>
  <p:slideViewPr>
    <p:cSldViewPr>
      <p:cViewPr varScale="1">
        <p:scale>
          <a:sx n="45" d="100"/>
          <a:sy n="45" d="100"/>
        </p:scale>
        <p:origin x="-126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es-ES" smtClean="0"/>
              <a:t>Haga clic en el icono para agregar una imagen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22/10/2022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009442" y="1124745"/>
            <a:ext cx="7117180" cy="2232247"/>
          </a:xfrm>
        </p:spPr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Tumores </a:t>
            </a:r>
            <a:r>
              <a:rPr lang="es-AR" dirty="0" err="1">
                <a:latin typeface="Algerian" pitchFamily="82" charset="0"/>
              </a:rPr>
              <a:t>G</a:t>
            </a:r>
            <a:r>
              <a:rPr lang="es-AR" dirty="0" err="1" smtClean="0">
                <a:latin typeface="Algerian" pitchFamily="82" charset="0"/>
              </a:rPr>
              <a:t>enito</a:t>
            </a:r>
            <a:r>
              <a:rPr lang="es-AR" dirty="0" smtClean="0">
                <a:latin typeface="Algerian" pitchFamily="82" charset="0"/>
              </a:rPr>
              <a:t>-urinarios en la mujer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652120" y="5661248"/>
            <a:ext cx="3384376" cy="720080"/>
          </a:xfrm>
        </p:spPr>
        <p:txBody>
          <a:bodyPr>
            <a:normAutofit/>
          </a:bodyPr>
          <a:lstStyle/>
          <a:p>
            <a:endParaRPr lang="es-AR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754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Neoplasia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sz="3200" b="1" dirty="0">
                <a:latin typeface="Algerian" pitchFamily="82" charset="0"/>
              </a:rPr>
              <a:t>También llamada tumor o </a:t>
            </a:r>
            <a:r>
              <a:rPr lang="es-ES" sz="3200" b="1" dirty="0" err="1">
                <a:latin typeface="Algerian" pitchFamily="82" charset="0"/>
              </a:rPr>
              <a:t>blastoma</a:t>
            </a:r>
            <a:r>
              <a:rPr lang="es-ES" sz="3200" b="1" dirty="0">
                <a:latin typeface="Algerian" pitchFamily="82" charset="0"/>
              </a:rPr>
              <a:t> es una masa anormal de tejido, producida por multiplicación de algún tipo de células</a:t>
            </a:r>
            <a:endParaRPr lang="es-AR" sz="3200" b="1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0715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latin typeface="Algerian" pitchFamily="82" charset="0"/>
              </a:rPr>
              <a:t>Tipos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37098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000" dirty="0" smtClean="0">
                <a:latin typeface="Algerian" pitchFamily="82" charset="0"/>
              </a:rPr>
              <a:t> </a:t>
            </a:r>
          </a:p>
          <a:p>
            <a:pPr marL="0" lvl="0" indent="0" algn="ctr">
              <a:buNone/>
            </a:pPr>
            <a:r>
              <a:rPr lang="es-AR" sz="2000" dirty="0">
                <a:latin typeface="Algerian" pitchFamily="82" charset="0"/>
              </a:rPr>
              <a:t>pulmonar </a:t>
            </a:r>
          </a:p>
          <a:p>
            <a:pPr marL="0" lvl="0" indent="0" algn="ctr">
              <a:buNone/>
            </a:pPr>
            <a:r>
              <a:rPr lang="es-AR" sz="2000" dirty="0">
                <a:latin typeface="Algerian" pitchFamily="82" charset="0"/>
              </a:rPr>
              <a:t>gástrico </a:t>
            </a:r>
          </a:p>
          <a:p>
            <a:pPr marL="0" lvl="0" indent="0" algn="ctr">
              <a:buNone/>
            </a:pPr>
            <a:r>
              <a:rPr lang="es-AR" sz="2000" dirty="0">
                <a:latin typeface="Algerian" pitchFamily="82" charset="0"/>
              </a:rPr>
              <a:t>hepático </a:t>
            </a:r>
          </a:p>
          <a:p>
            <a:pPr marL="0" lvl="0" indent="0" algn="ctr">
              <a:buNone/>
            </a:pPr>
            <a:r>
              <a:rPr lang="es-AR" sz="2000" dirty="0" err="1">
                <a:latin typeface="Algerian" pitchFamily="82" charset="0"/>
              </a:rPr>
              <a:t>colorrectal</a:t>
            </a:r>
            <a:endParaRPr lang="es-AR" sz="2000" dirty="0">
              <a:latin typeface="Algerian" pitchFamily="82" charset="0"/>
            </a:endParaRPr>
          </a:p>
          <a:p>
            <a:pPr marL="0" lvl="0" indent="0" algn="ctr">
              <a:buNone/>
            </a:pPr>
            <a:r>
              <a:rPr lang="es-AR" sz="2000" dirty="0">
                <a:latin typeface="Algerian" pitchFamily="82" charset="0"/>
              </a:rPr>
              <a:t>mamario </a:t>
            </a:r>
          </a:p>
          <a:p>
            <a:pPr marL="0" lvl="0" indent="0" algn="ctr">
              <a:buNone/>
            </a:pPr>
            <a:r>
              <a:rPr lang="es-AR" sz="2000" dirty="0" err="1">
                <a:latin typeface="Algerian" pitchFamily="82" charset="0"/>
              </a:rPr>
              <a:t>cervicouterino</a:t>
            </a:r>
            <a:r>
              <a:rPr lang="es-AR" sz="2000" dirty="0">
                <a:latin typeface="Algerian" pitchFamily="82" charset="0"/>
              </a:rPr>
              <a:t> </a:t>
            </a:r>
          </a:p>
          <a:p>
            <a:pPr algn="ctr"/>
            <a:endParaRPr lang="es-AR" sz="2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761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C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C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b="1" dirty="0">
                <a:latin typeface="Algerian" pitchFamily="82" charset="0"/>
              </a:rPr>
              <a:t>ETIOLOGÍA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s-AR" sz="2000" dirty="0" smtClean="0">
                <a:latin typeface="Algerian" pitchFamily="82" charset="0"/>
              </a:rPr>
              <a:t>carcinógenos </a:t>
            </a:r>
            <a:r>
              <a:rPr lang="es-AR" sz="2000" dirty="0">
                <a:latin typeface="Algerian" pitchFamily="82" charset="0"/>
              </a:rPr>
              <a:t>físicos, (</a:t>
            </a:r>
            <a:r>
              <a:rPr lang="es-AR" sz="2000" dirty="0" smtClean="0">
                <a:latin typeface="Algerian" pitchFamily="82" charset="0"/>
              </a:rPr>
              <a:t> </a:t>
            </a:r>
            <a:r>
              <a:rPr lang="es-AR" sz="2000" dirty="0">
                <a:latin typeface="Algerian" pitchFamily="82" charset="0"/>
              </a:rPr>
              <a:t>radiaciones ultravioleta e </a:t>
            </a:r>
            <a:r>
              <a:rPr lang="es-AR" sz="2000" dirty="0" smtClean="0">
                <a:latin typeface="Algerian" pitchFamily="82" charset="0"/>
              </a:rPr>
              <a:t>ionizantes)</a:t>
            </a:r>
            <a:endParaRPr lang="es-AR" sz="2000" dirty="0">
              <a:latin typeface="Algerian" pitchFamily="82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AR" sz="2000" dirty="0">
                <a:latin typeface="Algerian" pitchFamily="82" charset="0"/>
              </a:rPr>
              <a:t>carcinógenos químicos, </a:t>
            </a:r>
            <a:r>
              <a:rPr lang="es-AR" sz="2000" dirty="0" smtClean="0">
                <a:latin typeface="Algerian" pitchFamily="82" charset="0"/>
              </a:rPr>
              <a:t> (asbestos</a:t>
            </a:r>
            <a:r>
              <a:rPr lang="es-AR" sz="2000" dirty="0">
                <a:latin typeface="Algerian" pitchFamily="82" charset="0"/>
              </a:rPr>
              <a:t>, los componentes del humo de tabaco, las </a:t>
            </a:r>
            <a:r>
              <a:rPr lang="es-AR" sz="2000" dirty="0" err="1">
                <a:latin typeface="Algerian" pitchFamily="82" charset="0"/>
              </a:rPr>
              <a:t>aflatoxinas</a:t>
            </a:r>
            <a:r>
              <a:rPr lang="es-AR" sz="2000" dirty="0">
                <a:latin typeface="Algerian" pitchFamily="82" charset="0"/>
              </a:rPr>
              <a:t> </a:t>
            </a:r>
            <a:r>
              <a:rPr lang="es-AR" sz="2000" dirty="0" smtClean="0">
                <a:latin typeface="Algerian" pitchFamily="82" charset="0"/>
              </a:rPr>
              <a:t> contaminantes </a:t>
            </a:r>
            <a:r>
              <a:rPr lang="es-AR" sz="2000" dirty="0">
                <a:latin typeface="Algerian" pitchFamily="82" charset="0"/>
              </a:rPr>
              <a:t>de los </a:t>
            </a:r>
            <a:r>
              <a:rPr lang="es-AR" sz="2000" dirty="0" smtClean="0">
                <a:latin typeface="Algerian" pitchFamily="82" charset="0"/>
              </a:rPr>
              <a:t>alimentos  </a:t>
            </a:r>
            <a:r>
              <a:rPr lang="es-AR" sz="2000" dirty="0">
                <a:latin typeface="Algerian" pitchFamily="82" charset="0"/>
              </a:rPr>
              <a:t>o el arsénico </a:t>
            </a:r>
            <a:r>
              <a:rPr lang="es-AR" sz="2000" dirty="0" smtClean="0">
                <a:latin typeface="Algerian" pitchFamily="82" charset="0"/>
              </a:rPr>
              <a:t> son contaminante </a:t>
            </a:r>
            <a:r>
              <a:rPr lang="es-AR" sz="2000" dirty="0">
                <a:latin typeface="Algerian" pitchFamily="82" charset="0"/>
              </a:rPr>
              <a:t>del agua de </a:t>
            </a:r>
            <a:r>
              <a:rPr lang="es-AR" sz="2000" dirty="0" smtClean="0">
                <a:latin typeface="Algerian" pitchFamily="82" charset="0"/>
              </a:rPr>
              <a:t>bebida)</a:t>
            </a:r>
            <a:endParaRPr lang="es-AR" sz="2000" dirty="0">
              <a:latin typeface="Algerian" pitchFamily="82" charset="0"/>
            </a:endParaRPr>
          </a:p>
          <a:p>
            <a:pPr lvl="0">
              <a:buFont typeface="Wingdings" pitchFamily="2" charset="2"/>
              <a:buChar char="Ø"/>
            </a:pPr>
            <a:r>
              <a:rPr lang="es-AR" sz="2000" dirty="0">
                <a:latin typeface="Algerian" pitchFamily="82" charset="0"/>
              </a:rPr>
              <a:t>carcinógenos </a:t>
            </a:r>
            <a:r>
              <a:rPr lang="es-AR" sz="2000" dirty="0" smtClean="0">
                <a:latin typeface="Algerian" pitchFamily="82" charset="0"/>
              </a:rPr>
              <a:t>biológicos</a:t>
            </a:r>
            <a:r>
              <a:rPr lang="es-AR" sz="2000" dirty="0">
                <a:latin typeface="Algerian" pitchFamily="82" charset="0"/>
              </a:rPr>
              <a:t> </a:t>
            </a:r>
            <a:r>
              <a:rPr lang="es-AR" sz="2000" dirty="0" smtClean="0">
                <a:latin typeface="Algerian" pitchFamily="82" charset="0"/>
              </a:rPr>
              <a:t>( </a:t>
            </a:r>
            <a:r>
              <a:rPr lang="es-AR" sz="2000" dirty="0">
                <a:latin typeface="Algerian" pitchFamily="82" charset="0"/>
              </a:rPr>
              <a:t>infecciones </a:t>
            </a:r>
            <a:r>
              <a:rPr lang="es-AR" sz="2000" dirty="0" smtClean="0">
                <a:latin typeface="Algerian" pitchFamily="82" charset="0"/>
              </a:rPr>
              <a:t>causadas</a:t>
            </a:r>
          </a:p>
          <a:p>
            <a:pPr lvl="0">
              <a:buFont typeface="Wingdings" pitchFamily="2" charset="2"/>
              <a:buChar char="Ø"/>
            </a:pPr>
            <a:r>
              <a:rPr lang="es-AR" sz="2000" dirty="0" smtClean="0">
                <a:latin typeface="Algerian" pitchFamily="82" charset="0"/>
              </a:rPr>
              <a:t>virus</a:t>
            </a:r>
            <a:r>
              <a:rPr lang="es-AR" sz="2000" dirty="0">
                <a:latin typeface="Algerian" pitchFamily="82" charset="0"/>
              </a:rPr>
              <a:t>, bacterias o </a:t>
            </a:r>
            <a:r>
              <a:rPr lang="es-AR" sz="2000" dirty="0" smtClean="0">
                <a:latin typeface="Algerian" pitchFamily="82" charset="0"/>
              </a:rPr>
              <a:t>parásitos)</a:t>
            </a:r>
            <a:endParaRPr lang="es-AR" sz="2000" dirty="0">
              <a:latin typeface="Algerian" pitchFamily="82" charset="0"/>
            </a:endParaRPr>
          </a:p>
          <a:p>
            <a:endParaRPr lang="es-AR" sz="20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516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xfrm>
            <a:off x="1009443" y="116633"/>
            <a:ext cx="7125112" cy="5742166"/>
          </a:xfrm>
        </p:spPr>
        <p:txBody>
          <a:bodyPr/>
          <a:lstStyle/>
          <a:p>
            <a:pPr marL="0" indent="0" algn="ctr">
              <a:buNone/>
            </a:pPr>
            <a:r>
              <a:rPr lang="es-AR" sz="2400" b="1" dirty="0" smtClean="0">
                <a:latin typeface="Algerian" pitchFamily="82" charset="0"/>
              </a:rPr>
              <a:t>Estrategias de prevención</a:t>
            </a:r>
          </a:p>
          <a:p>
            <a:pPr marL="0" indent="0" algn="ctr">
              <a:buNone/>
            </a:pPr>
            <a:endParaRPr lang="es-AR" sz="2400" b="1" dirty="0">
              <a:latin typeface="Algerian" pitchFamily="82" charset="0"/>
            </a:endParaRPr>
          </a:p>
          <a:p>
            <a:pPr marL="0" indent="0" algn="ctr">
              <a:buNone/>
            </a:pPr>
            <a:endParaRPr lang="es-AR" sz="2400" dirty="0" smtClean="0">
              <a:latin typeface="Algerian" pitchFamily="82" charset="0"/>
            </a:endParaRPr>
          </a:p>
          <a:p>
            <a:pPr marL="0" lvl="0" indent="0" algn="ctr">
              <a:buNone/>
            </a:pPr>
            <a:r>
              <a:rPr lang="es-AR" sz="2400" dirty="0" smtClean="0">
                <a:latin typeface="Algerian" pitchFamily="82" charset="0"/>
              </a:rPr>
              <a:t>intensificar la evitación de los factores de riesgo.</a:t>
            </a:r>
          </a:p>
          <a:p>
            <a:pPr marL="0" lvl="0" indent="0" algn="ctr">
              <a:buNone/>
            </a:pPr>
            <a:r>
              <a:rPr lang="es-AR" sz="2400" dirty="0" smtClean="0">
                <a:latin typeface="Algerian" pitchFamily="82" charset="0"/>
              </a:rPr>
              <a:t>vacunar </a:t>
            </a:r>
            <a:r>
              <a:rPr lang="es-AR" sz="2400" dirty="0">
                <a:latin typeface="Algerian" pitchFamily="82" charset="0"/>
              </a:rPr>
              <a:t>contra los PVH </a:t>
            </a:r>
          </a:p>
          <a:p>
            <a:pPr marL="0" lvl="0" indent="0" algn="ctr">
              <a:buNone/>
            </a:pPr>
            <a:r>
              <a:rPr lang="es-AR" sz="2400" dirty="0">
                <a:latin typeface="Algerian" pitchFamily="82" charset="0"/>
              </a:rPr>
              <a:t>controlar los riesgos </a:t>
            </a:r>
            <a:r>
              <a:rPr lang="es-AR" sz="2400" dirty="0" smtClean="0">
                <a:latin typeface="Algerian" pitchFamily="82" charset="0"/>
              </a:rPr>
              <a:t>ocupacionales</a:t>
            </a:r>
            <a:endParaRPr lang="es-AR" sz="2400" dirty="0">
              <a:latin typeface="Algerian" pitchFamily="82" charset="0"/>
            </a:endParaRPr>
          </a:p>
          <a:p>
            <a:pPr marL="0" lvl="0" indent="0" algn="ctr">
              <a:buNone/>
            </a:pPr>
            <a:r>
              <a:rPr lang="es-AR" sz="2400" dirty="0">
                <a:latin typeface="Algerian" pitchFamily="82" charset="0"/>
              </a:rPr>
              <a:t>reducir la exposición a la radiación solar.</a:t>
            </a:r>
          </a:p>
          <a:p>
            <a:pPr marL="0" indent="0" algn="ctr">
              <a:buNone/>
            </a:pP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509021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4697492"/>
          </a:xfrm>
        </p:spPr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Cáncer de cuello de útero  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71600" y="2132856"/>
            <a:ext cx="7162955" cy="1800200"/>
          </a:xfrm>
        </p:spPr>
        <p:txBody>
          <a:bodyPr/>
          <a:lstStyle/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endParaRPr lang="es-AR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378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692697"/>
            <a:ext cx="7125112" cy="5166102"/>
          </a:xfrm>
        </p:spPr>
        <p:txBody>
          <a:bodyPr/>
          <a:lstStyle/>
          <a:p>
            <a:pPr marL="0" indent="0" algn="ctr">
              <a:buNone/>
            </a:pPr>
            <a:r>
              <a:rPr lang="es-AR" sz="2400" dirty="0">
                <a:latin typeface="Algerian" pitchFamily="82" charset="0"/>
              </a:rPr>
              <a:t>El cáncer cervical uterino es el segundo tipo de cáncer más común en las mujeres. La edad media de aparición es a los 45 años. Es el más frecuente en países en vías de desarrollo, diagnosticándose más de 400.000 casos nuevos cada año.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00813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332656"/>
            <a:ext cx="8352927" cy="63367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b="1" u="sng" dirty="0" smtClean="0">
                <a:latin typeface="Algerian" pitchFamily="82" charset="0"/>
              </a:rPr>
              <a:t>Factores de riesgos</a:t>
            </a:r>
          </a:p>
          <a:p>
            <a:pPr>
              <a:buFont typeface="Wingdings" pitchFamily="2" charset="2"/>
              <a:buChar char="Ø"/>
            </a:pPr>
            <a:endParaRPr lang="es-AR" dirty="0"/>
          </a:p>
          <a:p>
            <a:pPr>
              <a:buFont typeface="Wingdings" pitchFamily="2" charset="2"/>
              <a:buChar char="Ø"/>
            </a:pPr>
            <a:r>
              <a:rPr lang="es-AR" sz="2800" dirty="0" smtClean="0">
                <a:latin typeface="Algerian" pitchFamily="82" charset="0"/>
              </a:rPr>
              <a:t>múltiples </a:t>
            </a:r>
            <a:r>
              <a:rPr lang="es-AR" sz="2800" dirty="0">
                <a:latin typeface="Algerian" pitchFamily="82" charset="0"/>
              </a:rPr>
              <a:t>compañeros sexuales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una pareja masculina con muchas compañeras sexuales presentes o pasadas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edad temprana en la primera relación sexual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elevado número de partos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infección persistente con un VPH de alto riesgo (como VPH 16 o 18)</a:t>
            </a:r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77167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Posibles  causas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1412777"/>
            <a:ext cx="7125112" cy="4968552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AR" sz="2800" dirty="0" smtClean="0">
                <a:latin typeface="Algerian" pitchFamily="82" charset="0"/>
              </a:rPr>
              <a:t>infección por </a:t>
            </a:r>
            <a:r>
              <a:rPr lang="es-AR" sz="2800" dirty="0" err="1" smtClean="0">
                <a:latin typeface="Algerian" pitchFamily="82" charset="0"/>
              </a:rPr>
              <a:t>hpv</a:t>
            </a:r>
            <a:r>
              <a:rPr lang="es-AR" sz="2800" dirty="0" smtClean="0">
                <a:latin typeface="Algerian" pitchFamily="82" charset="0"/>
              </a:rPr>
              <a:t> </a:t>
            </a:r>
            <a:r>
              <a:rPr lang="es-AR" sz="2800" dirty="0">
                <a:latin typeface="Algerian" pitchFamily="82" charset="0"/>
              </a:rPr>
              <a:t> </a:t>
            </a:r>
            <a:r>
              <a:rPr lang="es-AR" sz="2800" dirty="0" smtClean="0">
                <a:latin typeface="Algerian" pitchFamily="82" charset="0"/>
              </a:rPr>
              <a:t> y otras </a:t>
            </a:r>
            <a:r>
              <a:rPr lang="es-AR" sz="2800" dirty="0" err="1" smtClean="0">
                <a:latin typeface="Algerian" pitchFamily="82" charset="0"/>
              </a:rPr>
              <a:t>ITSs</a:t>
            </a:r>
            <a:r>
              <a:rPr lang="es-AR" sz="2800" dirty="0" smtClean="0">
                <a:latin typeface="Algerian" pitchFamily="82" charset="0"/>
              </a:rPr>
              <a:t> (como marcadores de promiscuidad sexual)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 smtClean="0">
                <a:latin typeface="Algerian" pitchFamily="82" charset="0"/>
              </a:rPr>
              <a:t>inmunosupresión</a:t>
            </a:r>
            <a:endParaRPr lang="es-AR" sz="2800" dirty="0">
              <a:latin typeface="Algerian" pitchFamily="82" charset="0"/>
            </a:endParaRP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ciertos subtipos de HLA (antígenos leucocitarios humanos)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uso de contraceptivos orales</a:t>
            </a:r>
          </a:p>
          <a:p>
            <a:pPr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fumar.</a:t>
            </a:r>
          </a:p>
        </p:txBody>
      </p:sp>
    </p:spTree>
    <p:extLst>
      <p:ext uri="{BB962C8B-B14F-4D97-AF65-F5344CB8AC3E}">
        <p14:creationId xmlns:p14="http://schemas.microsoft.com/office/powerpoint/2010/main" xmlns="" val="280755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1925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828092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3511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188641"/>
            <a:ext cx="7125112" cy="56701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 smtClean="0">
                <a:latin typeface="Algerian" pitchFamily="82" charset="0"/>
              </a:rPr>
              <a:t>Es posible que en un principio, el cáncer de cuello uterino no cause síntomas, pero más adelante puede haber dolor en la pelvis o sangrado vaginal</a:t>
            </a:r>
            <a:endParaRPr lang="es-AR" sz="32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2689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Métodos diagnósticos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AR" sz="2800" b="1" dirty="0">
                <a:latin typeface="Algerian" pitchFamily="82" charset="0"/>
              </a:rPr>
              <a:t>Examen </a:t>
            </a:r>
            <a:r>
              <a:rPr lang="es-AR" sz="2800" b="1" dirty="0" smtClean="0">
                <a:latin typeface="Algerian" pitchFamily="82" charset="0"/>
              </a:rPr>
              <a:t>pélvico</a:t>
            </a:r>
          </a:p>
          <a:p>
            <a:pPr>
              <a:buFont typeface="Wingdings" pitchFamily="2" charset="2"/>
              <a:buChar char="Ø"/>
            </a:pPr>
            <a:r>
              <a:rPr lang="es-AR" sz="2800" b="1" dirty="0">
                <a:latin typeface="Algerian" pitchFamily="82" charset="0"/>
              </a:rPr>
              <a:t>Prueba de </a:t>
            </a:r>
            <a:r>
              <a:rPr lang="es-AR" sz="2800" b="1" dirty="0" smtClean="0">
                <a:latin typeface="Algerian" pitchFamily="82" charset="0"/>
              </a:rPr>
              <a:t>Papanicolaou</a:t>
            </a:r>
          </a:p>
          <a:p>
            <a:pPr>
              <a:buFont typeface="Wingdings" pitchFamily="2" charset="2"/>
              <a:buChar char="Ø"/>
            </a:pPr>
            <a:r>
              <a:rPr lang="es-AR" sz="2800" b="1" dirty="0">
                <a:latin typeface="Algerian" pitchFamily="82" charset="0"/>
              </a:rPr>
              <a:t>Tipificación del </a:t>
            </a:r>
            <a:r>
              <a:rPr lang="es-AR" sz="2800" b="1" dirty="0" smtClean="0">
                <a:latin typeface="Algerian" pitchFamily="82" charset="0"/>
              </a:rPr>
              <a:t>HPV</a:t>
            </a:r>
          </a:p>
          <a:p>
            <a:pPr>
              <a:buFont typeface="Wingdings" pitchFamily="2" charset="2"/>
              <a:buChar char="Ø"/>
            </a:pPr>
            <a:r>
              <a:rPr lang="es-AR" sz="2800" b="1" dirty="0" smtClean="0">
                <a:latin typeface="Algerian" pitchFamily="82" charset="0"/>
              </a:rPr>
              <a:t>Colposcopia</a:t>
            </a:r>
          </a:p>
          <a:p>
            <a:pPr>
              <a:buFont typeface="Wingdings" pitchFamily="2" charset="2"/>
              <a:buChar char="Ø"/>
            </a:pPr>
            <a:r>
              <a:rPr lang="es-AR" sz="2800" b="1" dirty="0" smtClean="0">
                <a:latin typeface="Algerian" pitchFamily="82" charset="0"/>
              </a:rPr>
              <a:t>Biopsia</a:t>
            </a:r>
            <a:endParaRPr lang="es-AR" sz="28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4632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9592" y="692696"/>
            <a:ext cx="7632848" cy="5688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704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0"/>
            <a:ext cx="7125112" cy="6525343"/>
          </a:xfrm>
        </p:spPr>
        <p:txBody>
          <a:bodyPr/>
          <a:lstStyle/>
          <a:p>
            <a:pPr marL="0" indent="0" algn="ctr">
              <a:buNone/>
            </a:pPr>
            <a:r>
              <a:rPr lang="es-AR" sz="2800" dirty="0">
                <a:latin typeface="Algerian" pitchFamily="82" charset="0"/>
              </a:rPr>
              <a:t>El tratamiento puede incluir cirugía, terapia de radiación, quimioterapia o una combinación de estos. El tratamiento dependerá del tamaño del tumor, si el cáncer se ha propagado o si usted quisiera quedar embarazada más adelante.</a:t>
            </a:r>
          </a:p>
          <a:p>
            <a:endParaRPr lang="es-AR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54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4400" dirty="0" smtClean="0">
                <a:latin typeface="Algerian" pitchFamily="82" charset="0"/>
              </a:rPr>
              <a:t>Tipos de cirugías</a:t>
            </a:r>
            <a:endParaRPr lang="es-AR" sz="4400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AR" sz="3200" dirty="0" err="1">
                <a:latin typeface="Algerian" pitchFamily="82" charset="0"/>
              </a:rPr>
              <a:t>conización</a:t>
            </a:r>
            <a:r>
              <a:rPr lang="es-AR" sz="3200" dirty="0">
                <a:latin typeface="Algerian" pitchFamily="82" charset="0"/>
              </a:rPr>
              <a:t> quirúrgica </a:t>
            </a:r>
            <a:endParaRPr lang="es-AR" sz="3200" dirty="0" smtClean="0">
              <a:latin typeface="Algerian" pitchFamily="82" charset="0"/>
            </a:endParaRPr>
          </a:p>
          <a:p>
            <a:pPr>
              <a:buFont typeface="Wingdings" pitchFamily="2" charset="2"/>
              <a:buChar char="Ø"/>
            </a:pPr>
            <a:r>
              <a:rPr lang="es-AR" sz="3200" u="sng" dirty="0">
                <a:latin typeface="Algerian" pitchFamily="82" charset="0"/>
              </a:rPr>
              <a:t>criocirugía</a:t>
            </a:r>
            <a:r>
              <a:rPr lang="es-AR" sz="3200" dirty="0">
                <a:latin typeface="Algerian" pitchFamily="82" charset="0"/>
              </a:rPr>
              <a:t> (congelamiento que destruye </a:t>
            </a:r>
            <a:r>
              <a:rPr lang="es-AR" sz="3200" u="sng" dirty="0">
                <a:latin typeface="Algerian" pitchFamily="82" charset="0"/>
              </a:rPr>
              <a:t>tejidos</a:t>
            </a:r>
            <a:r>
              <a:rPr lang="es-AR" sz="32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401897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5057532"/>
          </a:xfrm>
        </p:spPr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Cáncer de endometrio </a:t>
            </a:r>
            <a:endParaRPr lang="es-AR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904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332656"/>
            <a:ext cx="7125112" cy="552614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 smtClean="0">
                <a:latin typeface="Algerian" pitchFamily="82" charset="0"/>
              </a:rPr>
              <a:t>El más común comienza en el endometrio, la membrana que recubre el útero. A este cáncer también se le llama cáncer de endometrio.</a:t>
            </a:r>
            <a:endParaRPr lang="es-AR" sz="32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983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Signos y síntomas 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Font typeface="Wingdings" pitchFamily="2" charset="2"/>
              <a:buChar char="Ø"/>
            </a:pPr>
            <a:r>
              <a:rPr lang="es-AR" sz="2800" dirty="0" smtClean="0">
                <a:latin typeface="Algerian" pitchFamily="82" charset="0"/>
              </a:rPr>
              <a:t>Hemorragia</a:t>
            </a:r>
            <a:r>
              <a:rPr lang="es-AR" sz="2800" u="sng" dirty="0" smtClean="0">
                <a:latin typeface="Algerian" pitchFamily="82" charset="0"/>
              </a:rPr>
              <a:t> </a:t>
            </a:r>
            <a:r>
              <a:rPr lang="es-AR" sz="2800" dirty="0" smtClean="0">
                <a:latin typeface="Algerian" pitchFamily="82" charset="0"/>
              </a:rPr>
              <a:t>o </a:t>
            </a:r>
            <a:r>
              <a:rPr lang="es-AR" sz="2800" dirty="0">
                <a:latin typeface="Algerian" pitchFamily="82" charset="0"/>
              </a:rPr>
              <a:t>secreción vaginal anormal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Dificultades para orinar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Dolor pélvico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800" dirty="0">
                <a:latin typeface="Algerian" pitchFamily="82" charset="0"/>
              </a:rPr>
              <a:t>Dolor durante las relaciones sexuales</a:t>
            </a:r>
          </a:p>
          <a:p>
            <a:pPr>
              <a:buFont typeface="Wingdings" pitchFamily="2" charset="2"/>
              <a:buChar char="Ø"/>
            </a:pPr>
            <a:endParaRPr lang="es-AR" sz="28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8942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404664"/>
            <a:ext cx="7632848" cy="5976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1809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Métodos diagnósticos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 smtClean="0">
                <a:latin typeface="Algerian" pitchFamily="82" charset="0"/>
              </a:rPr>
              <a:t>Ecografía </a:t>
            </a:r>
            <a:r>
              <a:rPr lang="es-AR" sz="3200" dirty="0" err="1" smtClean="0">
                <a:latin typeface="Algerian" pitchFamily="82" charset="0"/>
              </a:rPr>
              <a:t>trasvaginal</a:t>
            </a:r>
            <a:r>
              <a:rPr lang="es-AR" sz="3200" dirty="0" smtClean="0">
                <a:latin typeface="Algerian" pitchFamily="82" charset="0"/>
              </a:rPr>
              <a:t>, biopsia, TAC </a:t>
            </a:r>
            <a:r>
              <a:rPr lang="es-AR" sz="3200" b="1" dirty="0" smtClean="0">
                <a:latin typeface="Algerian" pitchFamily="82" charset="0"/>
              </a:rPr>
              <a:t>Cistoscopia </a:t>
            </a:r>
            <a:r>
              <a:rPr lang="es-AR" sz="3200" b="1" dirty="0" err="1" smtClean="0">
                <a:latin typeface="Algerian" pitchFamily="82" charset="0"/>
              </a:rPr>
              <a:t>Laparoscopia</a:t>
            </a:r>
            <a:r>
              <a:rPr lang="es-AR" sz="3200" b="1" dirty="0" err="1">
                <a:latin typeface="Algerian" pitchFamily="82" charset="0"/>
              </a:rPr>
              <a:t>resonancia</a:t>
            </a:r>
            <a:r>
              <a:rPr lang="es-AR" sz="3200" b="1" dirty="0">
                <a:latin typeface="Algerian" pitchFamily="82" charset="0"/>
              </a:rPr>
              <a:t> magnética</a:t>
            </a:r>
            <a:endParaRPr lang="es-AR" sz="3200" dirty="0" smtClean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530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AR" sz="3600" dirty="0">
                <a:latin typeface="Algerian" pitchFamily="82" charset="0"/>
              </a:rPr>
              <a:t>El tratamiento más común es una histerectomía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262517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1807361"/>
            <a:ext cx="7125112" cy="33498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4400" dirty="0" smtClean="0">
                <a:latin typeface="Algerian" pitchFamily="82" charset="0"/>
              </a:rPr>
              <a:t>Cáncer  de ovario</a:t>
            </a:r>
            <a:endParaRPr lang="es-AR" sz="4400" dirty="0">
              <a:latin typeface="Algerian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23522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552" y="0"/>
            <a:ext cx="8133224" cy="75149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600" dirty="0">
                <a:latin typeface="Algerian" pitchFamily="82" charset="0"/>
              </a:rPr>
              <a:t>Actualmente, se desconoce cómo y porqué aparece el cáncer de ovario. Sin embargo, se conocen diversos factores hormonales y reproductivos que pueden favorecer su aparición como la infertilidad o un número pequeño de embarazos</a:t>
            </a:r>
          </a:p>
        </p:txBody>
      </p:sp>
    </p:spTree>
    <p:extLst>
      <p:ext uri="{BB962C8B-B14F-4D97-AF65-F5344CB8AC3E}">
        <p14:creationId xmlns:p14="http://schemas.microsoft.com/office/powerpoint/2010/main" xmlns="" val="768551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727"/>
            <a:ext cx="6840760" cy="2851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00334"/>
            <a:ext cx="5976664" cy="34578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8342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Signos y Síntomas</a:t>
            </a:r>
            <a:r>
              <a:rPr lang="es-AR" dirty="0" smtClean="0"/>
              <a:t>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800" dirty="0">
                <a:latin typeface="Algerian" pitchFamily="82" charset="0"/>
              </a:rPr>
              <a:t>Es una enfermedad que suele producir pocos síntomas, pudiendo alcanzar tamaños muy grandes antes de causarlos. El primer síntoma puede ser un ligero malestar en la parte inferior del abdomen, similar a una indigestión; la hemorragia uterina no es frecuente</a:t>
            </a:r>
          </a:p>
        </p:txBody>
      </p:sp>
    </p:spTree>
    <p:extLst>
      <p:ext uri="{BB962C8B-B14F-4D97-AF65-F5344CB8AC3E}">
        <p14:creationId xmlns:p14="http://schemas.microsoft.com/office/powerpoint/2010/main" xmlns="" val="606884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620689"/>
            <a:ext cx="7125112" cy="523811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800" dirty="0">
                <a:latin typeface="Algerian" pitchFamily="82" charset="0"/>
              </a:rPr>
              <a:t>El diagnóstico suele sospecharse cuando se detecta una masa pélvica en una revisión ginecológica de rutina. La ecografía, la tomografía axial (TAC), la resonancia magnética y un análisis de sangre llamado CA-125 hacen más firme esta sospecha que tendrá que confirmarse en la operación</a:t>
            </a:r>
          </a:p>
        </p:txBody>
      </p:sp>
    </p:spTree>
    <p:extLst>
      <p:ext uri="{BB962C8B-B14F-4D97-AF65-F5344CB8AC3E}">
        <p14:creationId xmlns:p14="http://schemas.microsoft.com/office/powerpoint/2010/main" xmlns="" val="419054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908721"/>
            <a:ext cx="7125112" cy="495007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AR" sz="3200" dirty="0">
                <a:latin typeface="Algerian" pitchFamily="82" charset="0"/>
              </a:rPr>
              <a:t>E</a:t>
            </a:r>
            <a:r>
              <a:rPr lang="es-AR" sz="3200" dirty="0" smtClean="0">
                <a:latin typeface="Algerian" pitchFamily="82" charset="0"/>
              </a:rPr>
              <a:t>l </a:t>
            </a:r>
            <a:r>
              <a:rPr lang="es-AR" sz="3200" dirty="0">
                <a:latin typeface="Algerian" pitchFamily="82" charset="0"/>
              </a:rPr>
              <a:t>tratamiento del cáncer de ovario es una cirugía que elimine completamente el tumor. En la mayoría de los casos se extirpa por completo el útero y ambos ovarios, se quitan o se </a:t>
            </a:r>
            <a:r>
              <a:rPr lang="es-AR" sz="3200" dirty="0" err="1">
                <a:latin typeface="Algerian" pitchFamily="82" charset="0"/>
              </a:rPr>
              <a:t>biopsian</a:t>
            </a:r>
            <a:r>
              <a:rPr lang="es-AR" sz="3200" dirty="0">
                <a:latin typeface="Algerian" pitchFamily="82" charset="0"/>
              </a:rPr>
              <a:t> los ganglios regionales, y se toman citologías y biopsias de todo el interior del abdomen</a:t>
            </a:r>
          </a:p>
        </p:txBody>
      </p:sp>
    </p:spTree>
    <p:extLst>
      <p:ext uri="{BB962C8B-B14F-4D97-AF65-F5344CB8AC3E}">
        <p14:creationId xmlns:p14="http://schemas.microsoft.com/office/powerpoint/2010/main" xmlns="" val="295550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latin typeface="Algerian" pitchFamily="82" charset="0"/>
              </a:rPr>
              <a:t>Cáncer  de mama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7761312" cy="4288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1365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09443" y="404665"/>
            <a:ext cx="7125112" cy="545413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>
                <a:latin typeface="Algerian" pitchFamily="82" charset="0"/>
              </a:rPr>
              <a:t>El cáncer de mama es un proceso oncológico en el que células sanas de la glándula mamaria degeneran y se transforman en tumorales, proliferando y multiplicándose posteriormente hasta constituir el tumor</a:t>
            </a:r>
          </a:p>
        </p:txBody>
      </p:sp>
    </p:spTree>
    <p:extLst>
      <p:ext uri="{BB962C8B-B14F-4D97-AF65-F5344CB8AC3E}">
        <p14:creationId xmlns:p14="http://schemas.microsoft.com/office/powerpoint/2010/main" xmlns="" val="39491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Signos y </a:t>
            </a:r>
            <a:r>
              <a:rPr lang="es-AR" dirty="0" err="1" smtClean="0">
                <a:latin typeface="Algerian" pitchFamily="82" charset="0"/>
              </a:rPr>
              <a:t>sintomas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>
              <a:buFont typeface="Wingdings" pitchFamily="2" charset="2"/>
              <a:buChar char="Ø"/>
            </a:pPr>
            <a:r>
              <a:rPr lang="es-AR" sz="2000" dirty="0" smtClean="0"/>
              <a:t>Cualquier </a:t>
            </a:r>
            <a:r>
              <a:rPr lang="es-AR" sz="2000" dirty="0"/>
              <a:t>cambio en el tamaño o la forma de la mama.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000" dirty="0"/>
              <a:t>Secreción del pezón que se produce de forma repentina, contiene sangre o se produce solo en una mama.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000" dirty="0"/>
              <a:t>Cambios físicos, como pezón invertido hacia dentro o una llaga en la zona del pezón.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000" dirty="0"/>
              <a:t>Irritación de la piel o cambios en esta, como </a:t>
            </a:r>
            <a:r>
              <a:rPr lang="es-AR" sz="2000" dirty="0" smtClean="0"/>
              <a:t>rugosidades, </a:t>
            </a:r>
            <a:r>
              <a:rPr lang="es-AR" sz="2000" dirty="0" err="1"/>
              <a:t>escamosidad</a:t>
            </a:r>
            <a:r>
              <a:rPr lang="es-AR" sz="2000" dirty="0"/>
              <a:t> o pliegues nuevos.</a:t>
            </a:r>
          </a:p>
          <a:p>
            <a:pPr fontAlgn="base">
              <a:buFont typeface="Wingdings" pitchFamily="2" charset="2"/>
              <a:buChar char="Ø"/>
            </a:pPr>
            <a:r>
              <a:rPr lang="es-AR" sz="2000" dirty="0"/>
              <a:t>Mamas tibias, enrojecidas e hinchadas, con o sin erupción cutánea con rugosidad que se asemeja a la piel de una naranja, llamada “piel de naranja”.</a:t>
            </a:r>
          </a:p>
          <a:p>
            <a:pPr>
              <a:buFont typeface="Wingdings" pitchFamily="2" charset="2"/>
              <a:buChar char="Ø"/>
            </a:pPr>
            <a:r>
              <a:rPr lang="es-AR" sz="2000" dirty="0"/>
              <a:t>D</a:t>
            </a:r>
            <a:r>
              <a:rPr lang="es-AR" sz="2000" dirty="0" smtClean="0"/>
              <a:t>olor </a:t>
            </a:r>
            <a:r>
              <a:rPr lang="es-AR" sz="2000" dirty="0"/>
              <a:t>en la mama; particularmente, dolor en la mama que no desaparece</a:t>
            </a:r>
          </a:p>
        </p:txBody>
      </p:sp>
    </p:spTree>
    <p:extLst>
      <p:ext uri="{BB962C8B-B14F-4D97-AF65-F5344CB8AC3E}">
        <p14:creationId xmlns:p14="http://schemas.microsoft.com/office/powerpoint/2010/main" xmlns="" val="154431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/>
              <a:t> </a:t>
            </a:r>
            <a:endParaRPr lang="es-AR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692696"/>
            <a:ext cx="7128791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188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548680"/>
            <a:ext cx="5832648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059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836712"/>
            <a:ext cx="6624736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3076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1640" y="692696"/>
            <a:ext cx="6624735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6172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4400" dirty="0">
                <a:latin typeface="Algerian" pitchFamily="82" charset="0"/>
              </a:rPr>
              <a:t>Tipos de cáncer de mama</a:t>
            </a:r>
          </a:p>
        </p:txBody>
      </p:sp>
    </p:spTree>
    <p:extLst>
      <p:ext uri="{BB962C8B-B14F-4D97-AF65-F5344CB8AC3E}">
        <p14:creationId xmlns:p14="http://schemas.microsoft.com/office/powerpoint/2010/main" xmlns="" val="340646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3528" y="2060848"/>
            <a:ext cx="8496944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dirty="0" smtClean="0"/>
              <a:t>• </a:t>
            </a:r>
            <a:r>
              <a:rPr lang="es-AR" sz="2800" b="1" dirty="0" smtClean="0">
                <a:latin typeface="Algerian" pitchFamily="82" charset="0"/>
              </a:rPr>
              <a:t>In </a:t>
            </a:r>
            <a:r>
              <a:rPr lang="es-AR" sz="2800" b="1" dirty="0">
                <a:latin typeface="Algerian" pitchFamily="82" charset="0"/>
              </a:rPr>
              <a:t>situ</a:t>
            </a:r>
            <a:r>
              <a:rPr lang="es-AR" sz="2800" dirty="0">
                <a:latin typeface="Algerian" pitchFamily="82" charset="0"/>
              </a:rPr>
              <a:t>. Se localiza dentro de los conductos galactóforos que conducen la leche hasta el pezón. </a:t>
            </a:r>
            <a:endParaRPr lang="es-AR" sz="2800" dirty="0" smtClean="0">
              <a:latin typeface="Algerian" pitchFamily="82" charset="0"/>
            </a:endParaRPr>
          </a:p>
          <a:p>
            <a:pPr marL="342900" indent="-342900">
              <a:buAutoNum type="arabicParenR"/>
            </a:pPr>
            <a:r>
              <a:rPr lang="es-AR" sz="2800" b="1" dirty="0" smtClean="0">
                <a:latin typeface="Algerian" pitchFamily="82" charset="0"/>
              </a:rPr>
              <a:t>Infiltrante</a:t>
            </a:r>
            <a:r>
              <a:rPr lang="es-AR" sz="2800" dirty="0" smtClean="0">
                <a:latin typeface="Algerian" pitchFamily="82" charset="0"/>
              </a:rPr>
              <a:t>: </a:t>
            </a:r>
            <a:r>
              <a:rPr lang="es-AR" sz="2800" dirty="0">
                <a:latin typeface="Algerian" pitchFamily="82" charset="0"/>
              </a:rPr>
              <a:t>Rompe el conducto galactóforo e invade la grasa de la mama que rodea el </a:t>
            </a:r>
            <a:r>
              <a:rPr lang="es-AR" sz="2800" dirty="0" smtClean="0">
                <a:latin typeface="Algerian" pitchFamily="82" charset="0"/>
              </a:rPr>
              <a:t>conducto</a:t>
            </a:r>
            <a:r>
              <a:rPr lang="es-AR" sz="2800" dirty="0">
                <a:latin typeface="Algerian" pitchFamily="82" charset="0"/>
              </a:rPr>
              <a:t> </a:t>
            </a:r>
            <a:r>
              <a:rPr lang="es-AR" sz="2800" dirty="0" smtClean="0">
                <a:latin typeface="Algerian" pitchFamily="82" charset="0"/>
              </a:rPr>
              <a:t>(puede comprometer a los  </a:t>
            </a:r>
            <a:r>
              <a:rPr lang="es-AR" sz="2800" dirty="0">
                <a:latin typeface="Algerian" pitchFamily="82" charset="0"/>
              </a:rPr>
              <a:t>linfáticos de la mama. </a:t>
            </a:r>
            <a:endParaRPr lang="es-AR" sz="2800" dirty="0" smtClean="0">
              <a:latin typeface="Algerian" pitchFamily="82" charset="0"/>
            </a:endParaRPr>
          </a:p>
        </p:txBody>
      </p:sp>
      <p:sp>
        <p:nvSpPr>
          <p:cNvPr id="13" name="6 Título"/>
          <p:cNvSpPr txBox="1">
            <a:spLocks/>
          </p:cNvSpPr>
          <p:nvPr/>
        </p:nvSpPr>
        <p:spPr>
          <a:xfrm>
            <a:off x="1161842" y="8281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s-AR" smtClean="0">
                <a:latin typeface="Algerian" pitchFamily="82" charset="0"/>
              </a:rPr>
              <a:t>Según el grado de invasión del tumor</a:t>
            </a:r>
            <a:br>
              <a:rPr lang="es-AR" smtClean="0">
                <a:latin typeface="Algerian" pitchFamily="82" charset="0"/>
              </a:rPr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91797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1009442" y="332656"/>
            <a:ext cx="7125113" cy="1267543"/>
          </a:xfrm>
        </p:spPr>
        <p:txBody>
          <a:bodyPr/>
          <a:lstStyle/>
          <a:p>
            <a:pPr algn="ctr"/>
            <a:r>
              <a:rPr lang="es-AR" sz="2400" dirty="0" smtClean="0">
                <a:latin typeface="Algerian" pitchFamily="82" charset="0"/>
              </a:rPr>
              <a:t>Según </a:t>
            </a:r>
            <a:r>
              <a:rPr lang="es-AR" sz="2400" dirty="0">
                <a:latin typeface="Algerian" pitchFamily="82" charset="0"/>
              </a:rPr>
              <a:t>el lugar donde se origina el tumor y el aspecto de las células que lo </a:t>
            </a:r>
            <a:r>
              <a:rPr lang="es-AR" sz="2400" dirty="0" smtClean="0">
                <a:latin typeface="Algerian" pitchFamily="82" charset="0"/>
              </a:rPr>
              <a:t>forman</a:t>
            </a:r>
            <a:r>
              <a:rPr lang="es-AR" dirty="0"/>
              <a:t/>
            </a:r>
            <a:br>
              <a:rPr lang="es-AR" dirty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107504" y="1806575"/>
            <a:ext cx="8784976" cy="405288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es-AR" dirty="0" smtClean="0">
                <a:latin typeface="Algerian" pitchFamily="82" charset="0"/>
              </a:rPr>
              <a:t>1</a:t>
            </a:r>
            <a:r>
              <a:rPr lang="es-AR" dirty="0">
                <a:latin typeface="Algerian" pitchFamily="82" charset="0"/>
              </a:rPr>
              <a:t>) </a:t>
            </a:r>
            <a:r>
              <a:rPr lang="es-AR" b="1" dirty="0">
                <a:latin typeface="Algerian" pitchFamily="82" charset="0"/>
              </a:rPr>
              <a:t>Lobular</a:t>
            </a:r>
            <a:r>
              <a:rPr lang="es-AR" dirty="0">
                <a:latin typeface="Algerian" pitchFamily="82" charset="0"/>
              </a:rPr>
              <a:t>. Se origina en las glándulas que fabrican la leche.</a:t>
            </a:r>
          </a:p>
          <a:p>
            <a:pPr>
              <a:buFont typeface="Wingdings" pitchFamily="2" charset="2"/>
              <a:buChar char="Ø"/>
            </a:pPr>
            <a:r>
              <a:rPr lang="es-AR" dirty="0">
                <a:latin typeface="Algerian" pitchFamily="82" charset="0"/>
              </a:rPr>
              <a:t>2) </a:t>
            </a:r>
            <a:r>
              <a:rPr lang="es-AR" b="1" dirty="0">
                <a:latin typeface="Algerian" pitchFamily="82" charset="0"/>
              </a:rPr>
              <a:t>Ductal</a:t>
            </a:r>
            <a:r>
              <a:rPr lang="es-AR" dirty="0">
                <a:latin typeface="Algerian" pitchFamily="82" charset="0"/>
              </a:rPr>
              <a:t>. Hay presencia de células anormales en el revestimiento de un conducto de la mama. </a:t>
            </a:r>
          </a:p>
          <a:p>
            <a:pPr>
              <a:buFont typeface="Wingdings" pitchFamily="2" charset="2"/>
              <a:buChar char="Ø"/>
            </a:pPr>
            <a:r>
              <a:rPr lang="es-AR" dirty="0">
                <a:latin typeface="Algerian" pitchFamily="82" charset="0"/>
              </a:rPr>
              <a:t>3) </a:t>
            </a:r>
            <a:r>
              <a:rPr lang="es-AR" b="1" dirty="0">
                <a:latin typeface="Algerian" pitchFamily="82" charset="0"/>
              </a:rPr>
              <a:t>Medular. </a:t>
            </a:r>
            <a:r>
              <a:rPr lang="es-AR" dirty="0">
                <a:latin typeface="Algerian" pitchFamily="82" charset="0"/>
              </a:rPr>
              <a:t>Las células cancerosas se encuentran agrupadas</a:t>
            </a:r>
          </a:p>
          <a:p>
            <a:pPr>
              <a:buFont typeface="Wingdings" pitchFamily="2" charset="2"/>
              <a:buChar char="Ø"/>
            </a:pPr>
            <a:r>
              <a:rPr lang="es-AR" dirty="0" smtClean="0">
                <a:latin typeface="Algerian" pitchFamily="82" charset="0"/>
              </a:rPr>
              <a:t>4</a:t>
            </a:r>
            <a:r>
              <a:rPr lang="es-AR" dirty="0">
                <a:latin typeface="Algerian" pitchFamily="82" charset="0"/>
              </a:rPr>
              <a:t>) </a:t>
            </a:r>
            <a:r>
              <a:rPr lang="es-AR" b="1" dirty="0">
                <a:latin typeface="Algerian" pitchFamily="82" charset="0"/>
              </a:rPr>
              <a:t>Coloide</a:t>
            </a:r>
            <a:r>
              <a:rPr lang="es-AR" dirty="0">
                <a:latin typeface="Algerian" pitchFamily="82" charset="0"/>
              </a:rPr>
              <a:t>. Es un tipo de carcinoma ductal infiltrante. </a:t>
            </a:r>
          </a:p>
          <a:p>
            <a:pPr>
              <a:buFont typeface="Wingdings" pitchFamily="2" charset="2"/>
              <a:buChar char="Ø"/>
            </a:pPr>
            <a:r>
              <a:rPr lang="es-AR" dirty="0">
                <a:latin typeface="Algerian" pitchFamily="82" charset="0"/>
              </a:rPr>
              <a:t>5)</a:t>
            </a:r>
            <a:r>
              <a:rPr lang="es-AR" b="1" dirty="0">
                <a:latin typeface="Algerian" pitchFamily="82" charset="0"/>
              </a:rPr>
              <a:t> Tubular</a:t>
            </a:r>
            <a:r>
              <a:rPr lang="es-AR" dirty="0">
                <a:latin typeface="Algerian" pitchFamily="82" charset="0"/>
              </a:rPr>
              <a:t>. Es otro tipo de carcinoma ductal infiltrante. 6)</a:t>
            </a:r>
            <a:r>
              <a:rPr lang="es-AR" b="1" dirty="0">
                <a:latin typeface="Algerian" pitchFamily="82" charset="0"/>
              </a:rPr>
              <a:t>Inflamatorio</a:t>
            </a:r>
            <a:r>
              <a:rPr lang="es-AR" dirty="0">
                <a:latin typeface="Algerian" pitchFamily="82" charset="0"/>
              </a:rPr>
              <a:t>. Las células cancerosas bloquean los vasos linfáticos de la piel produciendo una inflamación en la mama. 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349350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sz="3600" dirty="0" smtClean="0">
                <a:latin typeface="Algerian" pitchFamily="82" charset="0"/>
              </a:rPr>
              <a:t>tratamiento</a:t>
            </a:r>
            <a:endParaRPr lang="es-AR" sz="3600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600" dirty="0">
                <a:latin typeface="Algerian" pitchFamily="82" charset="0"/>
              </a:rPr>
              <a:t>cirugía, radioterapia, quimioterapia, terapia hormonal y terapia biológica</a:t>
            </a:r>
          </a:p>
        </p:txBody>
      </p:sp>
    </p:spTree>
    <p:extLst>
      <p:ext uri="{BB962C8B-B14F-4D97-AF65-F5344CB8AC3E}">
        <p14:creationId xmlns:p14="http://schemas.microsoft.com/office/powerpoint/2010/main" xmlns="" val="427904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err="1">
                <a:latin typeface="Algerian" pitchFamily="82" charset="0"/>
              </a:rPr>
              <a:t>Tumorectomía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 smtClean="0">
                <a:latin typeface="Algerian" pitchFamily="82" charset="0"/>
              </a:rPr>
              <a:t>Tratamiento </a:t>
            </a:r>
            <a:r>
              <a:rPr lang="es-AR" sz="3200" dirty="0">
                <a:latin typeface="Algerian" pitchFamily="82" charset="0"/>
              </a:rPr>
              <a:t>de tipo conservador que consiste en la extracción del tumor, con un margen suficiente de tejido sano; o bien </a:t>
            </a:r>
            <a:r>
              <a:rPr lang="es-AR" sz="3200" dirty="0" err="1">
                <a:latin typeface="Algerian" pitchFamily="82" charset="0"/>
              </a:rPr>
              <a:t>segmentectomía</a:t>
            </a:r>
            <a:r>
              <a:rPr lang="es-AR" sz="3200" dirty="0">
                <a:latin typeface="Algerian" pitchFamily="82" charset="0"/>
              </a:rPr>
              <a:t>, que es la extirpación de un segmento más amplio de la glándula.</a:t>
            </a:r>
          </a:p>
        </p:txBody>
      </p:sp>
    </p:spTree>
    <p:extLst>
      <p:ext uri="{BB962C8B-B14F-4D97-AF65-F5344CB8AC3E}">
        <p14:creationId xmlns:p14="http://schemas.microsoft.com/office/powerpoint/2010/main" xmlns="" val="269269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>
                <a:latin typeface="Algerian" pitchFamily="82" charset="0"/>
              </a:rPr>
              <a:t>mastectomía radical modificada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2800" dirty="0" smtClean="0">
                <a:latin typeface="Algerian" pitchFamily="82" charset="0"/>
              </a:rPr>
              <a:t>Hoy </a:t>
            </a:r>
            <a:r>
              <a:rPr lang="es-AR" sz="2800" dirty="0">
                <a:latin typeface="Algerian" pitchFamily="82" charset="0"/>
              </a:rPr>
              <a:t>en día, la práctica más generalizada es la llamada mastectomía radical modificada, que permite conservar los músculos pectorales, con el fin de facilitar una posterior reconstrucción estética.</a:t>
            </a:r>
          </a:p>
        </p:txBody>
      </p:sp>
    </p:spTree>
    <p:extLst>
      <p:ext uri="{BB962C8B-B14F-4D97-AF65-F5344CB8AC3E}">
        <p14:creationId xmlns:p14="http://schemas.microsoft.com/office/powerpoint/2010/main" xmlns="" val="152128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7920879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5357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 smtClean="0">
                <a:latin typeface="Algerian" pitchFamily="82" charset="0"/>
              </a:rPr>
              <a:t>Muchas gracias</a:t>
            </a:r>
            <a:endParaRPr lang="es-AR" dirty="0">
              <a:latin typeface="Algerian" pitchFamily="82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xmlns="" val="1025391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rano">
  <a:themeElements>
    <a:clrScheme name="Verano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Verano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eran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TM01972873[[fn=Verano]]</Template>
  <TotalTime>1585</TotalTime>
  <Words>942</Words>
  <Application>Microsoft Office PowerPoint</Application>
  <PresentationFormat>Presentación en pantalla (4:3)</PresentationFormat>
  <Paragraphs>92</Paragraphs>
  <Slides>44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45" baseType="lpstr">
      <vt:lpstr>Verano</vt:lpstr>
      <vt:lpstr>Tumores Genito-urinarios en la mujer</vt:lpstr>
      <vt:lpstr>Neoplasia </vt:lpstr>
      <vt:lpstr>Tipos</vt:lpstr>
      <vt:lpstr>Diapositiva 4</vt:lpstr>
      <vt:lpstr>ETIOLOGÍA </vt:lpstr>
      <vt:lpstr>Diapositiva 6</vt:lpstr>
      <vt:lpstr>Cáncer de cuello de útero  </vt:lpstr>
      <vt:lpstr>Diapositiva 8</vt:lpstr>
      <vt:lpstr>Diapositiva 9</vt:lpstr>
      <vt:lpstr>Posibles  causas</vt:lpstr>
      <vt:lpstr>Diapositiva 11</vt:lpstr>
      <vt:lpstr>Diapositiva 12</vt:lpstr>
      <vt:lpstr>Diapositiva 13</vt:lpstr>
      <vt:lpstr>Métodos diagnósticos</vt:lpstr>
      <vt:lpstr>Diapositiva 15</vt:lpstr>
      <vt:lpstr>Diapositiva 16</vt:lpstr>
      <vt:lpstr>Tipos de cirugías</vt:lpstr>
      <vt:lpstr>Cáncer de endometrio </vt:lpstr>
      <vt:lpstr>Diapositiva 19</vt:lpstr>
      <vt:lpstr>Signos y síntomas </vt:lpstr>
      <vt:lpstr>Diapositiva 21</vt:lpstr>
      <vt:lpstr>Métodos diagnósticos</vt:lpstr>
      <vt:lpstr>Diapositiva 23</vt:lpstr>
      <vt:lpstr>Diapositiva 24</vt:lpstr>
      <vt:lpstr>Diapositiva 25</vt:lpstr>
      <vt:lpstr>Diapositiva 26</vt:lpstr>
      <vt:lpstr>Signos y Síntomas </vt:lpstr>
      <vt:lpstr>Diapositiva 28</vt:lpstr>
      <vt:lpstr>Diapositiva 29</vt:lpstr>
      <vt:lpstr>Cáncer  de mama</vt:lpstr>
      <vt:lpstr>Diapositiva 31</vt:lpstr>
      <vt:lpstr>Signos y sintomas</vt:lpstr>
      <vt:lpstr> </vt:lpstr>
      <vt:lpstr>Diapositiva 34</vt:lpstr>
      <vt:lpstr>Diapositiva 35</vt:lpstr>
      <vt:lpstr>Diapositiva 36</vt:lpstr>
      <vt:lpstr>Diapositiva 37</vt:lpstr>
      <vt:lpstr>Diapositiva 38</vt:lpstr>
      <vt:lpstr>Según el lugar donde se origina el tumor y el aspecto de las células que lo forman </vt:lpstr>
      <vt:lpstr>tratamiento</vt:lpstr>
      <vt:lpstr>Tumorectomía</vt:lpstr>
      <vt:lpstr>mastectomía radical modificada</vt:lpstr>
      <vt:lpstr>Diapositiva 43</vt:lpstr>
      <vt:lpstr>Muchas gracias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Tumores genito-urinarios en la mujer</dc:title>
  <dc:creator>juan saner</dc:creator>
  <cp:lastModifiedBy>Gisela</cp:lastModifiedBy>
  <cp:revision>48</cp:revision>
  <dcterms:created xsi:type="dcterms:W3CDTF">2018-09-03T17:39:45Z</dcterms:created>
  <dcterms:modified xsi:type="dcterms:W3CDTF">2022-10-22T09:15:16Z</dcterms:modified>
</cp:coreProperties>
</file>