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0" r:id="rId33"/>
    <p:sldId id="287" r:id="rId34"/>
    <p:sldId id="288" r:id="rId35"/>
    <p:sldId id="289" r:id="rId36"/>
    <p:sldId id="304" r:id="rId37"/>
    <p:sldId id="305" r:id="rId38"/>
    <p:sldId id="306"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0" d="100"/>
          <a:sy n="80" d="100"/>
        </p:scale>
        <p:origin x="3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F265D975-0D5D-4925-B5AB-7C36FB1CDD4E}" type="datetimeFigureOut">
              <a:rPr lang="es-AR" smtClean="0"/>
              <a:t>2/10/2025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417251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265D975-0D5D-4925-B5AB-7C36FB1CDD4E}" type="datetimeFigureOut">
              <a:rPr lang="es-AR" smtClean="0"/>
              <a:t>2/10/2025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402713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265D975-0D5D-4925-B5AB-7C36FB1CDD4E}" type="datetimeFigureOut">
              <a:rPr lang="es-AR" smtClean="0"/>
              <a:t>2/10/2025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26496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265D975-0D5D-4925-B5AB-7C36FB1CDD4E}" type="datetimeFigureOut">
              <a:rPr lang="es-AR" smtClean="0"/>
              <a:t>2/10/2025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209222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265D975-0D5D-4925-B5AB-7C36FB1CDD4E}" type="datetimeFigureOut">
              <a:rPr lang="es-AR" smtClean="0"/>
              <a:t>2/10/2025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40483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F265D975-0D5D-4925-B5AB-7C36FB1CDD4E}" type="datetimeFigureOut">
              <a:rPr lang="es-AR" smtClean="0"/>
              <a:t>2/10/2025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19315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F265D975-0D5D-4925-B5AB-7C36FB1CDD4E}" type="datetimeFigureOut">
              <a:rPr lang="es-AR" smtClean="0"/>
              <a:t>2/10/2025</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231968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265D975-0D5D-4925-B5AB-7C36FB1CDD4E}" type="datetimeFigureOut">
              <a:rPr lang="es-AR" smtClean="0"/>
              <a:t>2/10/2025</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250918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265D975-0D5D-4925-B5AB-7C36FB1CDD4E}" type="datetimeFigureOut">
              <a:rPr lang="es-AR" smtClean="0"/>
              <a:t>2/10/2025</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246013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65D975-0D5D-4925-B5AB-7C36FB1CDD4E}" type="datetimeFigureOut">
              <a:rPr lang="es-AR" smtClean="0"/>
              <a:t>2/10/2025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151818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65D975-0D5D-4925-B5AB-7C36FB1CDD4E}" type="datetimeFigureOut">
              <a:rPr lang="es-AR" smtClean="0"/>
              <a:t>2/10/2025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03AF973D-3552-475B-983A-6DB7396A4011}" type="slidenum">
              <a:rPr lang="es-AR" smtClean="0"/>
              <a:t>‹Nº›</a:t>
            </a:fld>
            <a:endParaRPr lang="es-AR"/>
          </a:p>
        </p:txBody>
      </p:sp>
    </p:spTree>
    <p:extLst>
      <p:ext uri="{BB962C8B-B14F-4D97-AF65-F5344CB8AC3E}">
        <p14:creationId xmlns:p14="http://schemas.microsoft.com/office/powerpoint/2010/main" val="260551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5D975-0D5D-4925-B5AB-7C36FB1CDD4E}" type="datetimeFigureOut">
              <a:rPr lang="es-AR" smtClean="0"/>
              <a:t>2/10/2025</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F973D-3552-475B-983A-6DB7396A4011}" type="slidenum">
              <a:rPr lang="es-AR" smtClean="0"/>
              <a:t>‹Nº›</a:t>
            </a:fld>
            <a:endParaRPr lang="es-AR"/>
          </a:p>
        </p:txBody>
      </p:sp>
    </p:spTree>
    <p:extLst>
      <p:ext uri="{BB962C8B-B14F-4D97-AF65-F5344CB8AC3E}">
        <p14:creationId xmlns:p14="http://schemas.microsoft.com/office/powerpoint/2010/main" val="37109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54547"/>
            <a:ext cx="12041746" cy="1906074"/>
          </a:xfrm>
        </p:spPr>
        <p:txBody>
          <a:bodyPr>
            <a:normAutofit/>
          </a:bodyPr>
          <a:lstStyle/>
          <a:p>
            <a:r>
              <a:rPr lang="es-AR" sz="9600" dirty="0">
                <a:latin typeface="Algerian" panose="04020705040A02060702" pitchFamily="82" charset="0"/>
              </a:rPr>
              <a:t>Parto</a:t>
            </a:r>
          </a:p>
        </p:txBody>
      </p:sp>
      <p:pic>
        <p:nvPicPr>
          <p:cNvPr id="5" name="Imagen 4"/>
          <p:cNvPicPr>
            <a:picLocks noChangeAspect="1"/>
          </p:cNvPicPr>
          <p:nvPr/>
        </p:nvPicPr>
        <p:blipFill>
          <a:blip r:embed="rId2"/>
          <a:stretch>
            <a:fillRect/>
          </a:stretch>
        </p:blipFill>
        <p:spPr>
          <a:xfrm>
            <a:off x="2612572" y="1622151"/>
            <a:ext cx="6602681" cy="5235849"/>
          </a:xfrm>
          <a:prstGeom prst="rect">
            <a:avLst/>
          </a:prstGeom>
        </p:spPr>
      </p:pic>
      <p:sp>
        <p:nvSpPr>
          <p:cNvPr id="3" name="Subtítulo 2"/>
          <p:cNvSpPr>
            <a:spLocks noGrp="1"/>
          </p:cNvSpPr>
          <p:nvPr>
            <p:ph type="subTitle" idx="1"/>
          </p:nvPr>
        </p:nvSpPr>
        <p:spPr/>
        <p:txBody>
          <a:bodyPr/>
          <a:lstStyle/>
          <a:p>
            <a:endParaRPr lang="es-AR" dirty="0"/>
          </a:p>
        </p:txBody>
      </p:sp>
    </p:spTree>
    <p:extLst>
      <p:ext uri="{BB962C8B-B14F-4D97-AF65-F5344CB8AC3E}">
        <p14:creationId xmlns:p14="http://schemas.microsoft.com/office/powerpoint/2010/main" val="41266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 xmlns:a16="http://schemas.microsoft.com/office/drawing/2014/main" id="{127B59A8-283D-4007-89FE-F06D735B3783}"/>
              </a:ext>
            </a:extLst>
          </p:cNvPr>
          <p:cNvSpPr/>
          <p:nvPr/>
        </p:nvSpPr>
        <p:spPr>
          <a:xfrm>
            <a:off x="8540317" y="3906175"/>
            <a:ext cx="3586579" cy="1984902"/>
          </a:xfrm>
          <a:prstGeom prst="rect">
            <a:avLst/>
          </a:prstGeom>
        </p:spPr>
        <p:txBody>
          <a:bodyPr wrap="square">
            <a:spAutoFit/>
          </a:bodyPr>
          <a:lstStyle/>
          <a:p>
            <a:pPr>
              <a:lnSpc>
                <a:spcPct val="115000"/>
              </a:lnSpc>
              <a:spcAft>
                <a:spcPts val="0"/>
              </a:spcAft>
            </a:pPr>
            <a:r>
              <a:rPr lang="es-AR" dirty="0">
                <a:latin typeface="Calibri" panose="020F0502020204030204" pitchFamily="34" charset="0"/>
                <a:ea typeface="Times New Roman" panose="02020603050405020304" pitchFamily="18" charset="0"/>
                <a:cs typeface="Times New Roman" panose="02020603050405020304" pitchFamily="18" charset="0"/>
              </a:rPr>
              <a:t>Factores esenciales del parto -5</a:t>
            </a:r>
          </a:p>
          <a:p>
            <a:pPr>
              <a:lnSpc>
                <a:spcPct val="115000"/>
              </a:lnSpc>
              <a:spcAft>
                <a:spcPts val="0"/>
              </a:spcAft>
            </a:pPr>
            <a:r>
              <a:rPr lang="es-AR" dirty="0">
                <a:latin typeface="Calibri" panose="020F0502020204030204" pitchFamily="34" charset="0"/>
                <a:ea typeface="Times New Roman" panose="02020603050405020304" pitchFamily="18" charset="0"/>
                <a:cs typeface="Times New Roman" panose="02020603050405020304" pitchFamily="18" charset="0"/>
              </a:rPr>
              <a:t>1- el canal- </a:t>
            </a:r>
          </a:p>
          <a:p>
            <a:pPr>
              <a:lnSpc>
                <a:spcPct val="115000"/>
              </a:lnSpc>
              <a:spcAft>
                <a:spcPts val="0"/>
              </a:spcAft>
            </a:pPr>
            <a:r>
              <a:rPr lang="es-AR" dirty="0">
                <a:latin typeface="Calibri" panose="020F0502020204030204" pitchFamily="34" charset="0"/>
                <a:ea typeface="Times New Roman" panose="02020603050405020304" pitchFamily="18" charset="0"/>
                <a:cs typeface="Times New Roman" panose="02020603050405020304" pitchFamily="18" charset="0"/>
              </a:rPr>
              <a:t>2-el feto </a:t>
            </a:r>
          </a:p>
          <a:p>
            <a:pPr>
              <a:lnSpc>
                <a:spcPct val="115000"/>
              </a:lnSpc>
              <a:spcAft>
                <a:spcPts val="0"/>
              </a:spcAft>
            </a:pPr>
            <a:r>
              <a:rPr lang="es-AR" dirty="0">
                <a:latin typeface="Calibri" panose="020F0502020204030204" pitchFamily="34" charset="0"/>
                <a:ea typeface="Times New Roman" panose="02020603050405020304" pitchFamily="18" charset="0"/>
                <a:cs typeface="Times New Roman" panose="02020603050405020304" pitchFamily="18" charset="0"/>
              </a:rPr>
              <a:t>3-la relación entre el canal y el feto</a:t>
            </a:r>
          </a:p>
          <a:p>
            <a:pPr>
              <a:lnSpc>
                <a:spcPct val="115000"/>
              </a:lnSpc>
              <a:spcAft>
                <a:spcPts val="0"/>
              </a:spcAft>
            </a:pPr>
            <a:r>
              <a:rPr lang="es-AR" dirty="0">
                <a:latin typeface="Calibri" panose="020F0502020204030204" pitchFamily="34" charset="0"/>
                <a:ea typeface="Times New Roman" panose="02020603050405020304" pitchFamily="18" charset="0"/>
                <a:cs typeface="Times New Roman" panose="02020603050405020304" pitchFamily="18" charset="0"/>
              </a:rPr>
              <a:t>4-las fuerzas del parto-</a:t>
            </a:r>
          </a:p>
          <a:p>
            <a:pPr>
              <a:lnSpc>
                <a:spcPct val="115000"/>
              </a:lnSpc>
              <a:spcAft>
                <a:spcPts val="0"/>
              </a:spcAft>
            </a:pPr>
            <a:r>
              <a:rPr lang="es-AR" dirty="0">
                <a:latin typeface="Calibri" panose="020F0502020204030204" pitchFamily="34" charset="0"/>
                <a:ea typeface="Times New Roman" panose="02020603050405020304" pitchFamily="18" charset="0"/>
                <a:cs typeface="Times New Roman" panose="02020603050405020304" pitchFamily="18" charset="0"/>
              </a:rPr>
              <a:t>5- las consideraciones psicosociales</a:t>
            </a:r>
          </a:p>
        </p:txBody>
      </p:sp>
    </p:spTree>
    <p:extLst>
      <p:ext uri="{BB962C8B-B14F-4D97-AF65-F5344CB8AC3E}">
        <p14:creationId xmlns:p14="http://schemas.microsoft.com/office/powerpoint/2010/main" val="398849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4910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31" y="0"/>
            <a:ext cx="12088969" cy="6858000"/>
          </a:xfrm>
        </p:spPr>
      </p:pic>
    </p:spTree>
    <p:extLst>
      <p:ext uri="{BB962C8B-B14F-4D97-AF65-F5344CB8AC3E}">
        <p14:creationId xmlns:p14="http://schemas.microsoft.com/office/powerpoint/2010/main" val="55507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4466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2575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3910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1993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62" y="0"/>
            <a:ext cx="12192000" cy="6858000"/>
          </a:xfrm>
        </p:spPr>
      </p:pic>
      <p:sp>
        <p:nvSpPr>
          <p:cNvPr id="3" name="CuadroTexto 2"/>
          <p:cNvSpPr txBox="1"/>
          <p:nvPr/>
        </p:nvSpPr>
        <p:spPr>
          <a:xfrm>
            <a:off x="4849091" y="4004278"/>
            <a:ext cx="2493818" cy="2554545"/>
          </a:xfrm>
          <a:prstGeom prst="rect">
            <a:avLst/>
          </a:prstGeom>
          <a:noFill/>
        </p:spPr>
        <p:txBody>
          <a:bodyPr wrap="square" rtlCol="0">
            <a:spAutoFit/>
          </a:bodyPr>
          <a:lstStyle/>
          <a:p>
            <a:r>
              <a:rPr lang="es-ES" sz="3200" b="1" dirty="0" smtClean="0">
                <a:latin typeface="Garamond" panose="02020404030301010803" pitchFamily="18" charset="0"/>
              </a:rPr>
              <a:t>Variedades de posiciones más frecuentes</a:t>
            </a:r>
            <a:endParaRPr lang="es-AR" sz="3200" b="1" dirty="0">
              <a:latin typeface="Garamond" panose="02020404030301010803" pitchFamily="18" charset="0"/>
            </a:endParaRPr>
          </a:p>
        </p:txBody>
      </p:sp>
    </p:spTree>
    <p:extLst>
      <p:ext uri="{BB962C8B-B14F-4D97-AF65-F5344CB8AC3E}">
        <p14:creationId xmlns:p14="http://schemas.microsoft.com/office/powerpoint/2010/main" val="61497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0279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7329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10" y="0"/>
            <a:ext cx="12170535" cy="6858000"/>
          </a:xfrm>
        </p:spPr>
      </p:pic>
    </p:spTree>
    <p:extLst>
      <p:ext uri="{BB962C8B-B14F-4D97-AF65-F5344CB8AC3E}">
        <p14:creationId xmlns:p14="http://schemas.microsoft.com/office/powerpoint/2010/main" val="2295147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762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9333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52" y="0"/>
            <a:ext cx="12282152" cy="6858000"/>
          </a:xfrm>
        </p:spPr>
      </p:pic>
    </p:spTree>
    <p:extLst>
      <p:ext uri="{BB962C8B-B14F-4D97-AF65-F5344CB8AC3E}">
        <p14:creationId xmlns:p14="http://schemas.microsoft.com/office/powerpoint/2010/main" val="126104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2817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196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10" y="0"/>
            <a:ext cx="12076090" cy="6858000"/>
          </a:xfrm>
        </p:spPr>
      </p:pic>
    </p:spTree>
    <p:extLst>
      <p:ext uri="{BB962C8B-B14F-4D97-AF65-F5344CB8AC3E}">
        <p14:creationId xmlns:p14="http://schemas.microsoft.com/office/powerpoint/2010/main" val="3797388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1306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86445" cy="6858000"/>
          </a:xfrm>
        </p:spPr>
      </p:pic>
    </p:spTree>
    <p:extLst>
      <p:ext uri="{BB962C8B-B14F-4D97-AF65-F5344CB8AC3E}">
        <p14:creationId xmlns:p14="http://schemas.microsoft.com/office/powerpoint/2010/main" val="300125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35651"/>
          </a:xfrm>
        </p:spPr>
      </p:pic>
    </p:spTree>
    <p:extLst>
      <p:ext uri="{BB962C8B-B14F-4D97-AF65-F5344CB8AC3E}">
        <p14:creationId xmlns:p14="http://schemas.microsoft.com/office/powerpoint/2010/main" val="1587180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48" y="0"/>
            <a:ext cx="12192000" cy="6858000"/>
          </a:xfrm>
        </p:spPr>
      </p:pic>
    </p:spTree>
    <p:extLst>
      <p:ext uri="{BB962C8B-B14F-4D97-AF65-F5344CB8AC3E}">
        <p14:creationId xmlns:p14="http://schemas.microsoft.com/office/powerpoint/2010/main" val="134196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 xmlns:a16="http://schemas.microsoft.com/office/drawing/2014/main" id="{A1B2C6A2-70FF-47BD-A368-1FD8F2539865}"/>
              </a:ext>
            </a:extLst>
          </p:cNvPr>
          <p:cNvSpPr/>
          <p:nvPr/>
        </p:nvSpPr>
        <p:spPr>
          <a:xfrm>
            <a:off x="8426273" y="1933446"/>
            <a:ext cx="4041219" cy="2340897"/>
          </a:xfrm>
          <a:prstGeom prst="rect">
            <a:avLst/>
          </a:prstGeom>
          <a:solidFill>
            <a:schemeClr val="accent1">
              <a:lumMod val="20000"/>
              <a:lumOff val="80000"/>
            </a:schemeClr>
          </a:solidFill>
        </p:spPr>
        <p:txBody>
          <a:bodyPr wrap="square">
            <a:spAutoFit/>
          </a:bodyPr>
          <a:lstStyle/>
          <a:p>
            <a:pPr>
              <a:lnSpc>
                <a:spcPct val="115000"/>
              </a:lnSpc>
              <a:spcAft>
                <a:spcPts val="0"/>
              </a:spcAft>
            </a:pPr>
            <a:r>
              <a:rPr lang="es-AR" sz="1600" b="1" u="sng" dirty="0">
                <a:latin typeface="Calibri" panose="020F0502020204030204" pitchFamily="34" charset="0"/>
                <a:ea typeface="Times New Roman" panose="02020603050405020304" pitchFamily="18" charset="0"/>
                <a:cs typeface="Times New Roman" panose="02020603050405020304" pitchFamily="18" charset="0"/>
              </a:rPr>
              <a:t>Signos premonitorios de parto </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AR" sz="1600" b="1" dirty="0">
                <a:latin typeface="Calibri" panose="020F0502020204030204" pitchFamily="34" charset="0"/>
                <a:ea typeface="Times New Roman" panose="02020603050405020304" pitchFamily="18" charset="0"/>
                <a:cs typeface="Times New Roman" panose="02020603050405020304" pitchFamily="18" charset="0"/>
              </a:rPr>
              <a:t>1-Descenso fetal: aligeramiento y encajamiento</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AR" sz="1600" b="1" dirty="0">
                <a:latin typeface="Calibri" panose="020F0502020204030204" pitchFamily="34" charset="0"/>
                <a:ea typeface="Times New Roman" panose="02020603050405020304" pitchFamily="18" charset="0"/>
                <a:cs typeface="Times New Roman" panose="02020603050405020304" pitchFamily="18" charset="0"/>
              </a:rPr>
              <a:t>2-Contracciones de </a:t>
            </a:r>
            <a:r>
              <a:rPr lang="es-AR" sz="1600" b="1" dirty="0" err="1">
                <a:latin typeface="Calibri" panose="020F0502020204030204" pitchFamily="34" charset="0"/>
                <a:ea typeface="Times New Roman" panose="02020603050405020304" pitchFamily="18" charset="0"/>
                <a:cs typeface="Times New Roman" panose="02020603050405020304" pitchFamily="18" charset="0"/>
              </a:rPr>
              <a:t>Braxton</a:t>
            </a:r>
            <a:r>
              <a:rPr lang="es-AR" sz="1600" b="1" dirty="0">
                <a:latin typeface="Calibri" panose="020F0502020204030204" pitchFamily="34" charset="0"/>
                <a:ea typeface="Times New Roman" panose="02020603050405020304" pitchFamily="18" charset="0"/>
                <a:cs typeface="Times New Roman" panose="02020603050405020304" pitchFamily="18" charset="0"/>
              </a:rPr>
              <a:t> Hicks-parto falso</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AR" sz="1600" b="1" dirty="0">
                <a:latin typeface="Calibri" panose="020F0502020204030204" pitchFamily="34" charset="0"/>
                <a:ea typeface="Times New Roman" panose="02020603050405020304" pitchFamily="18" charset="0"/>
                <a:cs typeface="Times New Roman" panose="02020603050405020304" pitchFamily="18" charset="0"/>
              </a:rPr>
              <a:t>3-Cambios cervicales maduración </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AR" sz="1600" b="1" dirty="0">
                <a:latin typeface="Calibri" panose="020F0502020204030204" pitchFamily="34" charset="0"/>
                <a:ea typeface="Times New Roman" panose="02020603050405020304" pitchFamily="18" charset="0"/>
                <a:cs typeface="Times New Roman" panose="02020603050405020304" pitchFamily="18" charset="0"/>
              </a:rPr>
              <a:t>4-tapon de moco-</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AR" sz="1600" b="1" dirty="0">
                <a:latin typeface="Calibri" panose="020F0502020204030204" pitchFamily="34" charset="0"/>
                <a:ea typeface="Times New Roman" panose="02020603050405020304" pitchFamily="18" charset="0"/>
                <a:cs typeface="Times New Roman" panose="02020603050405020304" pitchFamily="18" charset="0"/>
              </a:rPr>
              <a:t>5-rotura de membranas </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AR" sz="1600" b="1" dirty="0">
                <a:latin typeface="Calibri" panose="020F0502020204030204" pitchFamily="34" charset="0"/>
                <a:ea typeface="Times New Roman" panose="02020603050405020304" pitchFamily="18" charset="0"/>
                <a:cs typeface="Times New Roman" panose="02020603050405020304" pitchFamily="18" charset="0"/>
              </a:rPr>
              <a:t>6- </a:t>
            </a:r>
            <a:r>
              <a:rPr lang="es-AR" sz="1600" b="1" dirty="0" err="1">
                <a:latin typeface="Calibri" panose="020F0502020204030204" pitchFamily="34" charset="0"/>
                <a:ea typeface="Times New Roman" panose="02020603050405020304" pitchFamily="18" charset="0"/>
                <a:cs typeface="Times New Roman" panose="02020603050405020304" pitchFamily="18" charset="0"/>
              </a:rPr>
              <a:t>aum.energia</a:t>
            </a:r>
            <a:endParaRPr lang="es-AR"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514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89" y="0"/>
            <a:ext cx="12320789" cy="6858000"/>
          </a:xfrm>
        </p:spPr>
      </p:pic>
    </p:spTree>
    <p:extLst>
      <p:ext uri="{BB962C8B-B14F-4D97-AF65-F5344CB8AC3E}">
        <p14:creationId xmlns:p14="http://schemas.microsoft.com/office/powerpoint/2010/main" val="390600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52" y="0"/>
            <a:ext cx="12282152" cy="6858000"/>
          </a:xfrm>
        </p:spPr>
      </p:pic>
    </p:spTree>
    <p:extLst>
      <p:ext uri="{BB962C8B-B14F-4D97-AF65-F5344CB8AC3E}">
        <p14:creationId xmlns:p14="http://schemas.microsoft.com/office/powerpoint/2010/main" val="373193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68" y="0"/>
            <a:ext cx="12333668" cy="6858000"/>
          </a:xfrm>
        </p:spPr>
      </p:pic>
    </p:spTree>
    <p:extLst>
      <p:ext uri="{BB962C8B-B14F-4D97-AF65-F5344CB8AC3E}">
        <p14:creationId xmlns:p14="http://schemas.microsoft.com/office/powerpoint/2010/main" val="3904174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05386" cy="6858000"/>
          </a:xfrm>
        </p:spPr>
      </p:pic>
    </p:spTree>
    <p:extLst>
      <p:ext uri="{BB962C8B-B14F-4D97-AF65-F5344CB8AC3E}">
        <p14:creationId xmlns:p14="http://schemas.microsoft.com/office/powerpoint/2010/main" val="704630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897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2415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C68424-D1A8-7D8E-8377-FCBD690B04FB}"/>
              </a:ext>
            </a:extLst>
          </p:cNvPr>
          <p:cNvSpPr>
            <a:spLocks noGrp="1"/>
          </p:cNvSpPr>
          <p:nvPr>
            <p:ph type="title"/>
          </p:nvPr>
        </p:nvSpPr>
        <p:spPr/>
        <p:txBody>
          <a:bodyPr/>
          <a:lstStyle/>
          <a:p>
            <a:r>
              <a:rPr lang="es-ES" sz="2800" b="1" u="sng" dirty="0"/>
              <a:t>Factores esenciales del parto </a:t>
            </a:r>
            <a:r>
              <a:rPr lang="es-ES" sz="2800" u="sng" dirty="0"/>
              <a:t/>
            </a:r>
            <a:br>
              <a:rPr lang="es-ES" sz="2800" u="sng" dirty="0"/>
            </a:br>
            <a:endParaRPr lang="es-AR" sz="2800" dirty="0"/>
          </a:p>
        </p:txBody>
      </p:sp>
      <p:sp>
        <p:nvSpPr>
          <p:cNvPr id="3" name="Marcador de contenido 2">
            <a:extLst>
              <a:ext uri="{FF2B5EF4-FFF2-40B4-BE49-F238E27FC236}">
                <a16:creationId xmlns="" xmlns:a16="http://schemas.microsoft.com/office/drawing/2014/main" id="{BE91C8E1-67D5-E651-331A-E589DD34602D}"/>
              </a:ext>
            </a:extLst>
          </p:cNvPr>
          <p:cNvSpPr>
            <a:spLocks noGrp="1"/>
          </p:cNvSpPr>
          <p:nvPr>
            <p:ph idx="1"/>
          </p:nvPr>
        </p:nvSpPr>
        <p:spPr/>
        <p:txBody>
          <a:bodyPr/>
          <a:lstStyle/>
          <a:p>
            <a:r>
              <a:rPr lang="es-ES" u="sng" dirty="0"/>
              <a:t>5 Factores esenciales del parto </a:t>
            </a:r>
          </a:p>
          <a:p>
            <a:r>
              <a:rPr lang="es-ES" dirty="0"/>
              <a:t>Canal del parto</a:t>
            </a:r>
          </a:p>
          <a:p>
            <a:r>
              <a:rPr lang="es-ES" dirty="0"/>
              <a:t>El feto</a:t>
            </a:r>
          </a:p>
          <a:p>
            <a:r>
              <a:rPr lang="es-ES" dirty="0"/>
              <a:t>La relación entre el canal y el feto</a:t>
            </a:r>
          </a:p>
          <a:p>
            <a:r>
              <a:rPr lang="es-ES" dirty="0"/>
              <a:t>Las fuerzas del parto</a:t>
            </a:r>
          </a:p>
          <a:p>
            <a:r>
              <a:rPr lang="es-ES" dirty="0"/>
              <a:t>Las consideraciones psicosociales</a:t>
            </a:r>
            <a:endParaRPr lang="es-AR" dirty="0"/>
          </a:p>
        </p:txBody>
      </p:sp>
      <p:pic>
        <p:nvPicPr>
          <p:cNvPr id="4" name="Imagen 3">
            <a:extLst>
              <a:ext uri="{FF2B5EF4-FFF2-40B4-BE49-F238E27FC236}">
                <a16:creationId xmlns="" xmlns:a16="http://schemas.microsoft.com/office/drawing/2014/main" id="{46257A33-ACD5-3C01-C771-913552183618}"/>
              </a:ext>
            </a:extLst>
          </p:cNvPr>
          <p:cNvPicPr>
            <a:picLocks noChangeAspect="1"/>
          </p:cNvPicPr>
          <p:nvPr/>
        </p:nvPicPr>
        <p:blipFill>
          <a:blip r:embed="rId2"/>
          <a:stretch>
            <a:fillRect/>
          </a:stretch>
        </p:blipFill>
        <p:spPr>
          <a:xfrm>
            <a:off x="6236678" y="365125"/>
            <a:ext cx="5955322" cy="3349868"/>
          </a:xfrm>
          <a:prstGeom prst="rect">
            <a:avLst/>
          </a:prstGeom>
        </p:spPr>
      </p:pic>
    </p:spTree>
    <p:extLst>
      <p:ext uri="{BB962C8B-B14F-4D97-AF65-F5344CB8AC3E}">
        <p14:creationId xmlns:p14="http://schemas.microsoft.com/office/powerpoint/2010/main" val="3082685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3C54F4CE-85F0-46ED-80DA-9518C9251A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DADD1FCA-8ACB-4958-81DD-4CDD6D3E19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 xmlns:a16="http://schemas.microsoft.com/office/drawing/2014/main" id="{CCC212A7-8196-D20A-5C2E-8A5811B0D830}"/>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3400" kern="1200">
                <a:solidFill>
                  <a:schemeClr val="tx1"/>
                </a:solidFill>
                <a:latin typeface="+mj-lt"/>
                <a:ea typeface="+mj-ea"/>
                <a:cs typeface="+mj-cs"/>
              </a:rPr>
              <a:t>Antes del 1600 las mujeres occidentales daban a luz en cuclillas , sentadas o de pie</a:t>
            </a:r>
          </a:p>
        </p:txBody>
      </p:sp>
      <p:pic>
        <p:nvPicPr>
          <p:cNvPr id="4" name="Marcador de contenido 3">
            <a:extLst>
              <a:ext uri="{FF2B5EF4-FFF2-40B4-BE49-F238E27FC236}">
                <a16:creationId xmlns="" xmlns:a16="http://schemas.microsoft.com/office/drawing/2014/main" id="{1F3B80C3-F691-2005-8C13-D49BF68E1056}"/>
              </a:ext>
            </a:extLst>
          </p:cNvPr>
          <p:cNvPicPr>
            <a:picLocks noGrp="1" noChangeAspect="1"/>
          </p:cNvPicPr>
          <p:nvPr>
            <p:ph idx="1"/>
          </p:nvPr>
        </p:nvPicPr>
        <p:blipFill rotWithShape="1">
          <a:blip r:embed="rId2"/>
          <a:srcRect t="28141" b="27244"/>
          <a:stretch/>
        </p:blipFill>
        <p:spPr>
          <a:xfrm>
            <a:off x="5906222" y="578738"/>
            <a:ext cx="5687706" cy="5670549"/>
          </a:xfrm>
          <a:prstGeom prst="rect">
            <a:avLst/>
          </a:prstGeom>
        </p:spPr>
      </p:pic>
    </p:spTree>
    <p:extLst>
      <p:ext uri="{BB962C8B-B14F-4D97-AF65-F5344CB8AC3E}">
        <p14:creationId xmlns:p14="http://schemas.microsoft.com/office/powerpoint/2010/main" val="2713193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436008-0EA0-3BBD-B5E4-C397FC97A8CF}"/>
              </a:ext>
            </a:extLst>
          </p:cNvPr>
          <p:cNvSpPr>
            <a:spLocks noGrp="1"/>
          </p:cNvSpPr>
          <p:nvPr>
            <p:ph type="title"/>
          </p:nvPr>
        </p:nvSpPr>
        <p:spPr>
          <a:xfrm>
            <a:off x="838200" y="365125"/>
            <a:ext cx="10515600" cy="716329"/>
          </a:xfrm>
        </p:spPr>
        <p:txBody>
          <a:bodyPr>
            <a:normAutofit fontScale="90000"/>
          </a:bodyPr>
          <a:lstStyle/>
          <a:p>
            <a:r>
              <a:rPr lang="es-ES" sz="2800" dirty="0"/>
              <a:t>Eco-revolución: ¿Sabías que antes del 1600 las Mujeres Occidentales daban a luz en cuclillas, sentadas y de pie? </a:t>
            </a:r>
            <a:br>
              <a:rPr lang="es-ES" sz="2800" dirty="0"/>
            </a:br>
            <a:endParaRPr lang="es-AR" sz="2800" dirty="0"/>
          </a:p>
        </p:txBody>
      </p:sp>
      <p:sp>
        <p:nvSpPr>
          <p:cNvPr id="3" name="Marcador de contenido 2">
            <a:extLst>
              <a:ext uri="{FF2B5EF4-FFF2-40B4-BE49-F238E27FC236}">
                <a16:creationId xmlns="" xmlns:a16="http://schemas.microsoft.com/office/drawing/2014/main" id="{1108EAE2-4606-2E76-5703-08ABC65A0499}"/>
              </a:ext>
            </a:extLst>
          </p:cNvPr>
          <p:cNvSpPr>
            <a:spLocks noGrp="1"/>
          </p:cNvSpPr>
          <p:nvPr>
            <p:ph idx="1"/>
          </p:nvPr>
        </p:nvSpPr>
        <p:spPr>
          <a:xfrm>
            <a:off x="838200" y="984738"/>
            <a:ext cx="10515600" cy="5192226"/>
          </a:xfrm>
        </p:spPr>
        <p:txBody>
          <a:bodyPr>
            <a:normAutofit fontScale="62500" lnSpcReduction="20000"/>
          </a:bodyPr>
          <a:lstStyle/>
          <a:p>
            <a:r>
              <a:rPr lang="es-ES" dirty="0"/>
              <a:t>Esto cambió cuando el rey </a:t>
            </a:r>
            <a:r>
              <a:rPr lang="es-ES" b="1" dirty="0"/>
              <a:t>Luis XIV de Francia </a:t>
            </a:r>
            <a:r>
              <a:rPr lang="es-ES" dirty="0"/>
              <a:t>dispuso que. para poder él presenciar el nacimiento de sus hijos, sus mujeres debían dar a luz acostadas. </a:t>
            </a:r>
          </a:p>
          <a:p>
            <a:r>
              <a:rPr lang="es-ES" dirty="0"/>
              <a:t>Aunque esa postura hace más difícil y doloroso el parto, pronto se generalizó, y los médicos franceses tuvieron que inventar los </a:t>
            </a:r>
            <a:r>
              <a:rPr lang="es-ES" b="1" dirty="0"/>
              <a:t>fórceps</a:t>
            </a:r>
            <a:r>
              <a:rPr lang="es-ES" dirty="0"/>
              <a:t> para evitar algunas de sus consecuencias. En poco tiempo se multiplicaron los </a:t>
            </a:r>
            <a:r>
              <a:rPr lang="es-ES" b="1" dirty="0"/>
              <a:t>instrumentos obstétricos</a:t>
            </a:r>
            <a:r>
              <a:rPr lang="es-ES" dirty="0"/>
              <a:t>, y se </a:t>
            </a:r>
            <a:r>
              <a:rPr lang="es-ES" b="1" dirty="0"/>
              <a:t>llegó a creer que el parto siempre era una urgencia que exigía atención médica para que fuera sin complicaciones</a:t>
            </a:r>
            <a:r>
              <a:rPr lang="es-ES" dirty="0"/>
              <a:t>. </a:t>
            </a:r>
          </a:p>
          <a:p>
            <a:r>
              <a:rPr lang="es-ES" dirty="0"/>
              <a:t>Cada vez se populariza más la idea de que la mujer debe guiarse por su propio instinto en lo que se refiere al parto. </a:t>
            </a:r>
          </a:p>
          <a:p>
            <a:r>
              <a:rPr lang="es-ES" dirty="0"/>
              <a:t>El número de futuras madres que optan por el parto natural -entendido como aquel parto en el que la intervención externa es la mínima posible- va en aumento. </a:t>
            </a:r>
          </a:p>
          <a:p>
            <a:r>
              <a:rPr lang="es-ES" dirty="0"/>
              <a:t>El obstetra francés </a:t>
            </a:r>
            <a:r>
              <a:rPr lang="es-ES" b="1" dirty="0"/>
              <a:t>Michel </a:t>
            </a:r>
            <a:r>
              <a:rPr lang="es-ES" b="1" dirty="0" err="1"/>
              <a:t>Odent</a:t>
            </a:r>
            <a:r>
              <a:rPr lang="es-ES" dirty="0"/>
              <a:t>, uno de los defensores más notables del parto natural, afirma que la parturienta no debe atenerse a ninguna regla, sino obedecer a su instinto, que la hace experta en dar a luz.</a:t>
            </a:r>
          </a:p>
          <a:p>
            <a:r>
              <a:rPr lang="es-ES" dirty="0"/>
              <a:t> </a:t>
            </a:r>
            <a:r>
              <a:rPr lang="es-ES" dirty="0" err="1"/>
              <a:t>Odent</a:t>
            </a:r>
            <a:r>
              <a:rPr lang="es-ES" dirty="0"/>
              <a:t> daba a sus pacientes </a:t>
            </a:r>
            <a:r>
              <a:rPr lang="es-ES" i="1" dirty="0"/>
              <a:t>entera libertad </a:t>
            </a:r>
            <a:r>
              <a:rPr lang="es-ES" dirty="0"/>
              <a:t>para proceder como quisiesen, e incluso les permitía sentarse en una tina de agua tibia para aliviar el dolor de las contracciones uterinas. De ahí surgió la idea del parto en agua. Los conocimientos actuales de fisiología han demostrado que </a:t>
            </a:r>
            <a:r>
              <a:rPr lang="es-ES" b="1" dirty="0"/>
              <a:t>el parto vertical </a:t>
            </a:r>
            <a:r>
              <a:rPr lang="es-ES" dirty="0"/>
              <a:t>-de pie o en cuclillas- permite que el nacimiento del bebé sea más rápido y menos traumático. </a:t>
            </a:r>
          </a:p>
          <a:p>
            <a:r>
              <a:rPr lang="es-ES" dirty="0"/>
              <a:t>Sin embargo </a:t>
            </a:r>
            <a:r>
              <a:rPr lang="es-ES" b="1" dirty="0"/>
              <a:t>no existe una postura universal </a:t>
            </a:r>
            <a:r>
              <a:rPr lang="es-ES" dirty="0"/>
              <a:t>para dar a luz. En las comunidades más primitivas, las parturientas primerizas se guían por el consejo de mujeres más experimentadas</a:t>
            </a:r>
          </a:p>
          <a:p>
            <a:endParaRPr lang="es-ES" dirty="0"/>
          </a:p>
          <a:p>
            <a:r>
              <a:rPr lang="es-ES" smtClean="0"/>
              <a:t>https</a:t>
            </a:r>
            <a:r>
              <a:rPr lang="es-ES" dirty="0"/>
              <a:t>://m.facebook.com/ecorevolucionoficial/photos/a.1784076738490518/1947943392103851/?type=3</a:t>
            </a:r>
            <a:endParaRPr lang="es-AR" dirty="0"/>
          </a:p>
        </p:txBody>
      </p:sp>
    </p:spTree>
    <p:extLst>
      <p:ext uri="{BB962C8B-B14F-4D97-AF65-F5344CB8AC3E}">
        <p14:creationId xmlns:p14="http://schemas.microsoft.com/office/powerpoint/2010/main" val="301734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1573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31" y="0"/>
            <a:ext cx="12295031" cy="6858000"/>
          </a:xfrm>
        </p:spPr>
      </p:pic>
    </p:spTree>
    <p:extLst>
      <p:ext uri="{BB962C8B-B14F-4D97-AF65-F5344CB8AC3E}">
        <p14:creationId xmlns:p14="http://schemas.microsoft.com/office/powerpoint/2010/main" val="308983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8748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5541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031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490099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423</Words>
  <Application>Microsoft Office PowerPoint</Application>
  <PresentationFormat>Panorámica</PresentationFormat>
  <Paragraphs>33</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Algerian</vt:lpstr>
      <vt:lpstr>Arial</vt:lpstr>
      <vt:lpstr>Calibri</vt:lpstr>
      <vt:lpstr>Calibri Light</vt:lpstr>
      <vt:lpstr>Garamond</vt:lpstr>
      <vt:lpstr>Times New Roman</vt:lpstr>
      <vt:lpstr>Tema de Office</vt:lpstr>
      <vt:lpstr>Parto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Factores esenciales del parto  </vt:lpstr>
      <vt:lpstr>Antes del 1600 las mujeres occidentales daban a luz en cuclillas , sentadas o de pie</vt:lpstr>
      <vt:lpstr>Eco-revolución: ¿Sabías que antes del 1600 las Mujeres Occidentales daban a luz en cuclillas, sentadas y de pie?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Virginia Perez</dc:creator>
  <cp:lastModifiedBy>Cuenta Microsoft</cp:lastModifiedBy>
  <cp:revision>24</cp:revision>
  <dcterms:created xsi:type="dcterms:W3CDTF">2014-05-12T03:06:27Z</dcterms:created>
  <dcterms:modified xsi:type="dcterms:W3CDTF">2025-10-02T20:02:33Z</dcterms:modified>
</cp:coreProperties>
</file>