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77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1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4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10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2A54C80-263E-416B-A8E0-580EDEADCBD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79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54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579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25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387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4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LQyFn_Ns30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0672" y="1055078"/>
            <a:ext cx="9706706" cy="1884066"/>
          </a:xfrm>
        </p:spPr>
        <p:txBody>
          <a:bodyPr>
            <a:noAutofit/>
          </a:bodyPr>
          <a:lstStyle/>
          <a:p>
            <a:pPr algn="ctr"/>
            <a:r>
              <a:rPr lang="es-AR" sz="60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Cuidados de enfermería en Aspiración de secreciones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49993" y="6175717"/>
            <a:ext cx="3742007" cy="492369"/>
          </a:xfrm>
        </p:spPr>
        <p:txBody>
          <a:bodyPr>
            <a:normAutofit lnSpcReduction="10000"/>
          </a:bodyPr>
          <a:lstStyle/>
          <a:p>
            <a:pPr algn="ctr"/>
            <a:r>
              <a:rPr lang="es-AR" dirty="0"/>
              <a:t>Prof. Lic. Penice Sara L.</a:t>
            </a:r>
          </a:p>
          <a:p>
            <a:pPr algn="ctr"/>
            <a:endParaRPr lang="es-AR" dirty="0"/>
          </a:p>
          <a:p>
            <a:pPr algn="ctr"/>
            <a:endParaRPr lang="es-AR" dirty="0"/>
          </a:p>
          <a:p>
            <a:pPr algn="ctr"/>
            <a:endParaRPr lang="es-AR" dirty="0"/>
          </a:p>
        </p:txBody>
      </p:sp>
      <p:sp>
        <p:nvSpPr>
          <p:cNvPr id="4" name="CuadroTexto 3"/>
          <p:cNvSpPr txBox="1"/>
          <p:nvPr/>
        </p:nvSpPr>
        <p:spPr>
          <a:xfrm>
            <a:off x="5894363" y="253218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Escuela Superior de Enfermería “Cecilia Grierson”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455" y="3424603"/>
            <a:ext cx="6836899" cy="2490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9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3"/>
    </mc:Choice>
    <mc:Fallback xmlns="">
      <p:transition spd="slow" advTm="115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00665"/>
            <a:ext cx="8889705" cy="3665680"/>
          </a:xfrm>
        </p:spPr>
        <p:txBody>
          <a:bodyPr>
            <a:normAutofit/>
          </a:bodyPr>
          <a:lstStyle/>
          <a:p>
            <a:r>
              <a:rPr lang="es-AR" dirty="0"/>
              <a:t>Auscultar el tórax y valorar los ruidos respiratorios.</a:t>
            </a:r>
          </a:p>
          <a:p>
            <a:r>
              <a:rPr lang="es-AR" dirty="0"/>
              <a:t>Activar el aparato de aspiración</a:t>
            </a:r>
          </a:p>
          <a:p>
            <a:r>
              <a:rPr lang="es-AR" dirty="0"/>
              <a:t>Colocarse guante estéril.</a:t>
            </a:r>
          </a:p>
          <a:p>
            <a:r>
              <a:rPr lang="es-AR" dirty="0"/>
              <a:t>Sacar la sonda de aspiración del envoltorio estéril</a:t>
            </a:r>
          </a:p>
          <a:p>
            <a:r>
              <a:rPr lang="es-AR" dirty="0"/>
              <a:t>Con la mano dominante enrollar la sonda.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843" y="910077"/>
            <a:ext cx="2571750" cy="17811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904" b="6676"/>
          <a:stretch/>
        </p:blipFill>
        <p:spPr>
          <a:xfrm>
            <a:off x="4413099" y="4153323"/>
            <a:ext cx="3037615" cy="18791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-2396"/>
          <a:stretch/>
        </p:blipFill>
        <p:spPr>
          <a:xfrm>
            <a:off x="7960843" y="2991927"/>
            <a:ext cx="3656643" cy="18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1"/>
    </mc:Choice>
    <mc:Fallback xmlns="">
      <p:transition spd="slow" advTm="401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1" y="1789611"/>
            <a:ext cx="8209672" cy="3676734"/>
          </a:xfrm>
        </p:spPr>
        <p:txBody>
          <a:bodyPr/>
          <a:lstStyle/>
          <a:p>
            <a:r>
              <a:rPr lang="es-AR" dirty="0"/>
              <a:t>Conectar la sonda de aspiración al tubo de aspiración, protegiendo la sonda de aspiración con la mano dominante </a:t>
            </a:r>
          </a:p>
          <a:p>
            <a:r>
              <a:rPr lang="es-AR" dirty="0"/>
              <a:t>Con la otra mano sujetar la sonda de aspiración ingresar al frasco con agua estéril </a:t>
            </a:r>
          </a:p>
          <a:p>
            <a:r>
              <a:rPr lang="es-AR" dirty="0"/>
              <a:t>Para comprobar si funciona tapar digitalmente la válvula de presión.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856" y="2379141"/>
            <a:ext cx="2075990" cy="25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14"/>
    </mc:Choice>
    <mc:Fallback xmlns="">
      <p:transition spd="slow" advTm="4501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737360"/>
            <a:ext cx="9603275" cy="3728985"/>
          </a:xfrm>
        </p:spPr>
        <p:txBody>
          <a:bodyPr/>
          <a:lstStyle/>
          <a:p>
            <a:r>
              <a:rPr lang="es-AR" dirty="0"/>
              <a:t>Desconectar al paciente del Tubo endotraqueal del dispositivo o fuente de oxigenación. Poner la conexión retirada sobre una zona estéril (gasa estéril ) con esta medida se previene la contaminación de la conexión.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944" b="6691"/>
          <a:stretch/>
        </p:blipFill>
        <p:spPr>
          <a:xfrm>
            <a:off x="4088674" y="3437019"/>
            <a:ext cx="3214687" cy="21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"/>
    </mc:Choice>
    <mc:Fallback xmlns="">
      <p:transition spd="slow" advTm="31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1" y="1575582"/>
            <a:ext cx="8492031" cy="3890763"/>
          </a:xfrm>
        </p:spPr>
        <p:txBody>
          <a:bodyPr>
            <a:normAutofit/>
          </a:bodyPr>
          <a:lstStyle/>
          <a:p>
            <a:r>
              <a:rPr lang="es-AR" dirty="0"/>
              <a:t>Ventilar y oxigenar al paciente antes de la aspiración para prevenir la hipoxemia, con el ambú de 4 a 5 respiraciones. </a:t>
            </a:r>
          </a:p>
          <a:p>
            <a:r>
              <a:rPr lang="es-AR" dirty="0"/>
              <a:t>En caso de que el paciente respire en forma espontánea, coordinar las ventilaciones manuales con la propia inspiración del paciente para evitar producir baro trauma (lesión pulmonar debida a presión).</a:t>
            </a:r>
          </a:p>
          <a:p>
            <a:r>
              <a:rPr lang="es-AR" dirty="0"/>
              <a:t>Introducir la sonda de aspiración en el orificio del tubo de endotraqueal (según corresponda) suavemente, hasta encontrar una ligera resistencia.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994" y="1575582"/>
            <a:ext cx="2307101" cy="35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"/>
    </mc:Choice>
    <mc:Fallback xmlns="">
      <p:transition spd="slow" advTm="549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1" y="1449977"/>
            <a:ext cx="7987604" cy="4136635"/>
          </a:xfrm>
        </p:spPr>
        <p:txBody>
          <a:bodyPr>
            <a:normAutofit fontScale="92500" lnSpcReduction="20000"/>
          </a:bodyPr>
          <a:lstStyle/>
          <a:p>
            <a:r>
              <a:rPr lang="es-AR" dirty="0"/>
              <a:t> Realizar la aspiración del paciente, retirando la sonda 2 - 3 cm, una vez introducida (para evitar la presión directa de la punta de la sonda)</a:t>
            </a:r>
          </a:p>
          <a:p>
            <a:r>
              <a:rPr lang="es-AR" dirty="0"/>
              <a:t>Durante la aspiración se realizan movimientos rotatorios con la sonda, tomándola con los dedos pulgar e índice. </a:t>
            </a:r>
          </a:p>
          <a:p>
            <a:r>
              <a:rPr lang="es-AR" dirty="0"/>
              <a:t>Limitar de 10 a 15 segundos que es el tiempo máximo de cada aspiración.</a:t>
            </a:r>
          </a:p>
          <a:p>
            <a:r>
              <a:rPr lang="es-AR" dirty="0"/>
              <a:t> Si existe alguna complicación suspender el procedimiento.</a:t>
            </a:r>
          </a:p>
          <a:p>
            <a:r>
              <a:rPr lang="es-AR" dirty="0"/>
              <a:t>Oxigenar al paciente utilizando el ambú conectado al sistema de administración de oxígeno al 100%, realizando de 4 a 5 ventilaciones manuales, antes de intentar otro episodio de aspiración.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83" y="1449977"/>
            <a:ext cx="2702284" cy="38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8"/>
    </mc:Choice>
    <mc:Fallback xmlns="">
      <p:transition spd="slow" advTm="36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1" y="1606731"/>
            <a:ext cx="8196610" cy="3859614"/>
          </a:xfrm>
        </p:spPr>
        <p:txBody>
          <a:bodyPr/>
          <a:lstStyle/>
          <a:p>
            <a:r>
              <a:rPr lang="es-AR" dirty="0"/>
              <a:t> En este momento se puede </a:t>
            </a:r>
            <a:r>
              <a:rPr lang="es-AR" b="1" dirty="0"/>
              <a:t>administrar </a:t>
            </a:r>
            <a:r>
              <a:rPr lang="es-AR" dirty="0"/>
              <a:t>en la tráquea la </a:t>
            </a:r>
            <a:r>
              <a:rPr lang="es-AR" b="1" dirty="0"/>
              <a:t>solución para irrigación estéril </a:t>
            </a:r>
            <a:r>
              <a:rPr lang="es-AR" dirty="0"/>
              <a:t>a través de la vía aérea artificial </a:t>
            </a:r>
            <a:r>
              <a:rPr lang="es-AR" b="1" dirty="0"/>
              <a:t>si las secreciones son espesas. </a:t>
            </a:r>
          </a:p>
          <a:p>
            <a:r>
              <a:rPr lang="es-AR" dirty="0"/>
              <a:t>Inyectar de 3 a 5 cm de solución durante la inspiración espontánea del paciente y posteriormente oxigenarlo  con el propósito que al realizar la reanimación manual,.</a:t>
            </a:r>
          </a:p>
          <a:p>
            <a:r>
              <a:rPr lang="es-AR" dirty="0" err="1"/>
              <a:t>Asi</a:t>
            </a:r>
            <a:r>
              <a:rPr lang="es-AR" dirty="0"/>
              <a:t> se estimula la producción de tos y se distribuye la solución logrando despegar las secreciones. (La utilidad de este procedimiento es muy controvertida).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1" y="1606730"/>
            <a:ext cx="2540656" cy="361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606731"/>
            <a:ext cx="8885927" cy="3859614"/>
          </a:xfrm>
        </p:spPr>
        <p:txBody>
          <a:bodyPr>
            <a:normAutofit fontScale="85000" lnSpcReduction="20000"/>
          </a:bodyPr>
          <a:lstStyle/>
          <a:p>
            <a:r>
              <a:rPr lang="es-AR" dirty="0"/>
              <a:t>Limpiar la sonda con una gasa estéril e introducir al frasco con solución estéril para enjuagar.</a:t>
            </a:r>
          </a:p>
          <a:p>
            <a:r>
              <a:rPr lang="es-AR" dirty="0"/>
              <a:t>Continuar con la aspiración de secreciones, hasta que las vías aéreas queden sin secreciones acumuladas. </a:t>
            </a:r>
          </a:p>
          <a:p>
            <a:r>
              <a:rPr lang="es-AR" dirty="0"/>
              <a:t>Otorgar de cuatro a cinco ventilaciones, con esto se permite la expansión pulmonar y previene la atelectasia.</a:t>
            </a:r>
          </a:p>
          <a:p>
            <a:r>
              <a:rPr lang="es-AR" dirty="0"/>
              <a:t>Conectar nuevamente al paciente al dispositivo de suministro de oxígeno.</a:t>
            </a:r>
          </a:p>
          <a:p>
            <a:r>
              <a:rPr lang="es-AR" dirty="0"/>
              <a:t> Desechar el material usado</a:t>
            </a:r>
          </a:p>
          <a:p>
            <a:r>
              <a:rPr lang="es-AR" dirty="0"/>
              <a:t>Aspirar las secreciones orofaríngeas utilizando una nueva sonda de aspiración. </a:t>
            </a:r>
          </a:p>
          <a:p>
            <a:r>
              <a:rPr lang="es-AR" dirty="0"/>
              <a:t>Observar y valorar la cifra de los signos vitales en el monitor, y/o realizar la técnica de verificación</a:t>
            </a:r>
          </a:p>
        </p:txBody>
      </p:sp>
    </p:spTree>
    <p:extLst>
      <p:ext uri="{BB962C8B-B14F-4D97-AF65-F5344CB8AC3E}">
        <p14:creationId xmlns:p14="http://schemas.microsoft.com/office/powerpoint/2010/main" val="241033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Procedimiento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789611"/>
            <a:ext cx="9603275" cy="3676734"/>
          </a:xfrm>
        </p:spPr>
        <p:txBody>
          <a:bodyPr/>
          <a:lstStyle/>
          <a:p>
            <a:r>
              <a:rPr lang="es-AR" dirty="0"/>
              <a:t> Auscultar el tórax y valorar los ruidos respiratorios.</a:t>
            </a:r>
          </a:p>
          <a:p>
            <a:r>
              <a:rPr lang="es-AR" dirty="0"/>
              <a:t>Realizar la higiene bucal del paciente.</a:t>
            </a:r>
          </a:p>
          <a:p>
            <a:r>
              <a:rPr lang="es-AR" dirty="0"/>
              <a:t> Documentar en el expediente clínico la fecha, hora y frecuencia de la aspiración de las secreciones y la respuesta del paciente.</a:t>
            </a:r>
          </a:p>
          <a:p>
            <a:r>
              <a:rPr lang="es-AR" dirty="0"/>
              <a:t>Anotar la naturaleza y características de las secreciones en lo que se refiere a su consistencia, cantidad, olor y coloración.</a:t>
            </a:r>
          </a:p>
        </p:txBody>
      </p:sp>
    </p:spTree>
    <p:extLst>
      <p:ext uri="{BB962C8B-B14F-4D97-AF65-F5344CB8AC3E}">
        <p14:creationId xmlns:p14="http://schemas.microsoft.com/office/powerpoint/2010/main" val="117098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1" dirty="0"/>
              <a:t>Complicaciones de la aspiración de secreciones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00665"/>
            <a:ext cx="9603275" cy="3665680"/>
          </a:xfrm>
        </p:spPr>
        <p:txBody>
          <a:bodyPr>
            <a:normAutofit lnSpcReduction="10000"/>
          </a:bodyPr>
          <a:lstStyle/>
          <a:p>
            <a:r>
              <a:rPr lang="es-AR" dirty="0"/>
              <a:t>Las complicaciones </a:t>
            </a:r>
            <a:r>
              <a:rPr lang="es-AR" b="1" dirty="0"/>
              <a:t>a corto plazo </a:t>
            </a:r>
          </a:p>
          <a:p>
            <a:r>
              <a:rPr lang="es-AR" dirty="0"/>
              <a:t>Broncoespasmo,</a:t>
            </a:r>
          </a:p>
          <a:p>
            <a:r>
              <a:rPr lang="es-AR" dirty="0"/>
              <a:t>Hipoxemia,</a:t>
            </a:r>
          </a:p>
          <a:p>
            <a:r>
              <a:rPr lang="es-AR" dirty="0"/>
              <a:t>Bradicardia</a:t>
            </a:r>
          </a:p>
          <a:p>
            <a:r>
              <a:rPr lang="es-AR" dirty="0"/>
              <a:t>Traumatismo traqueal y bronquial</a:t>
            </a:r>
          </a:p>
          <a:p>
            <a:r>
              <a:rPr lang="es-AR" dirty="0"/>
              <a:t>Ansiedad</a:t>
            </a:r>
          </a:p>
          <a:p>
            <a:r>
              <a:rPr lang="es-AR" dirty="0"/>
              <a:t>Hipertensión y aumento de la presión intracraneal. </a:t>
            </a:r>
          </a:p>
          <a:p>
            <a:r>
              <a:rPr lang="es-AR" b="1" dirty="0"/>
              <a:t>A largo plazo </a:t>
            </a:r>
            <a:r>
              <a:rPr lang="es-AR" dirty="0"/>
              <a:t>puede ocurrir infección respiratoria.</a:t>
            </a:r>
          </a:p>
        </p:txBody>
      </p:sp>
    </p:spTree>
    <p:extLst>
      <p:ext uri="{BB962C8B-B14F-4D97-AF65-F5344CB8AC3E}">
        <p14:creationId xmlns:p14="http://schemas.microsoft.com/office/powerpoint/2010/main" val="1246967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Sistema de aspiración con circuito cerrado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1" y="1750423"/>
            <a:ext cx="6564758" cy="3715922"/>
          </a:xfrm>
        </p:spPr>
        <p:txBody>
          <a:bodyPr>
            <a:normAutofit/>
          </a:bodyPr>
          <a:lstStyle/>
          <a:p>
            <a:r>
              <a:rPr lang="es-AR" dirty="0"/>
              <a:t>La sonda de aspiración está contenida en la tubería que es parte del aparato de ventilación. </a:t>
            </a:r>
          </a:p>
          <a:p>
            <a:r>
              <a:rPr lang="es-AR" dirty="0"/>
              <a:t>El sistema cerrado de aspiración permite realizar la técnica sin el uso de guantes y sin desconectar al paciente del ventilador. </a:t>
            </a:r>
          </a:p>
          <a:p>
            <a:endParaRPr lang="es-AR" dirty="0"/>
          </a:p>
          <a:p>
            <a:r>
              <a:rPr lang="es-AR" dirty="0">
                <a:hlinkClick r:id="rId2"/>
              </a:rPr>
              <a:t>https://www.youtube.com/watch?v=LQyFn_Ns30I</a:t>
            </a:r>
            <a:endParaRPr lang="es-AR" dirty="0"/>
          </a:p>
          <a:p>
            <a:r>
              <a:rPr lang="es-AR" dirty="0">
                <a:hlinkClick r:id="rId2"/>
              </a:rPr>
              <a:t>https://www.youtube.com/watch?v=LQyFn_Ns30I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31" y="1750423"/>
            <a:ext cx="3708779" cy="27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¿Cuando se hace necesaria la aspiración de secreciones 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Algunas patologías provocan la retención y acumulación de secreciones en la vía aérea(faringe, tráquea o bronquios ) </a:t>
            </a:r>
          </a:p>
          <a:p>
            <a:r>
              <a:rPr lang="es-AR" dirty="0"/>
              <a:t>Debido a esto algunos pacientes no pueden eliminarlas en forma activa por medio de la tos y la expectoración.</a:t>
            </a:r>
          </a:p>
          <a:p>
            <a:r>
              <a:rPr lang="es-AR" dirty="0"/>
              <a:t>En estos casos es necesario eliminarlas de forma artificial mediante sistemas de succión o aspiración.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206" y="3489792"/>
            <a:ext cx="2225753" cy="23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9"/>
    </mc:Choice>
    <mc:Fallback xmlns="">
      <p:transition spd="slow" advTm="1397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Sistema de aspiración cerrado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744394"/>
            <a:ext cx="9603275" cy="3721951"/>
          </a:xfrm>
        </p:spPr>
        <p:txBody>
          <a:bodyPr>
            <a:normAutofit/>
          </a:bodyPr>
          <a:lstStyle/>
          <a:p>
            <a:pPr lvl="0">
              <a:buClr>
                <a:srgbClr val="415588"/>
              </a:buClr>
            </a:pPr>
            <a:r>
              <a:rPr lang="es-AR" sz="1800" b="1" dirty="0">
                <a:solidFill>
                  <a:prstClr val="black"/>
                </a:solidFill>
              </a:rPr>
              <a:t>Las ventajas </a:t>
            </a:r>
            <a:r>
              <a:rPr lang="es-AR" sz="1800" dirty="0">
                <a:solidFill>
                  <a:prstClr val="black"/>
                </a:solidFill>
              </a:rPr>
              <a:t>que presenta son eliminar la desconexión del ventilador, disminuir la exposición del personal de enfermería a los desechos corporales (secreciones), el catéter puede utilizarse por 24 horas.</a:t>
            </a:r>
          </a:p>
          <a:p>
            <a:pPr lvl="0">
              <a:buClr>
                <a:srgbClr val="415588"/>
              </a:buClr>
            </a:pPr>
            <a:r>
              <a:rPr lang="es-AR" sz="1800" b="1" dirty="0">
                <a:solidFill>
                  <a:prstClr val="black"/>
                </a:solidFill>
              </a:rPr>
              <a:t> La desventaja</a:t>
            </a:r>
            <a:r>
              <a:rPr lang="es-AR" sz="1800" dirty="0">
                <a:solidFill>
                  <a:prstClr val="black"/>
                </a:solidFill>
              </a:rPr>
              <a:t>: Incrementa la tracción sobre la vía respiratoria artificial, por lo que se requiere asegurar y estabilizar el tubo endotraqueal. </a:t>
            </a:r>
          </a:p>
          <a:p>
            <a:pPr lvl="0">
              <a:buClr>
                <a:srgbClr val="415588"/>
              </a:buClr>
            </a:pPr>
            <a:r>
              <a:rPr lang="es-AR" sz="1800" dirty="0">
                <a:solidFill>
                  <a:prstClr val="black"/>
                </a:solidFill>
              </a:rPr>
              <a:t>Entre cada aspiración el paciente recibe de cuatro a cinco respiraciones de oxígeno al 100% a través del ventilador mecánico.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972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92596"/>
          </a:xfrm>
        </p:spPr>
        <p:txBody>
          <a:bodyPr/>
          <a:lstStyle/>
          <a:p>
            <a:r>
              <a:rPr lang="es-AR" dirty="0"/>
              <a:t>Cuidados de enfermería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645920"/>
            <a:ext cx="9603275" cy="3820425"/>
          </a:xfrm>
        </p:spPr>
        <p:txBody>
          <a:bodyPr>
            <a:normAutofit fontScale="92500" lnSpcReduction="10000"/>
          </a:bodyPr>
          <a:lstStyle/>
          <a:p>
            <a:r>
              <a:rPr lang="es-AR" b="1" dirty="0"/>
              <a:t>Previo y durante la aspiración:</a:t>
            </a:r>
          </a:p>
          <a:p>
            <a:r>
              <a:rPr lang="es-AR" dirty="0"/>
              <a:t> </a:t>
            </a:r>
            <a:r>
              <a:rPr lang="es-AR" dirty="0" err="1"/>
              <a:t>Hiper</a:t>
            </a:r>
            <a:r>
              <a:rPr lang="es-AR" dirty="0"/>
              <a:t> oxigenar al paciente</a:t>
            </a:r>
          </a:p>
          <a:p>
            <a:r>
              <a:rPr lang="es-AR" dirty="0"/>
              <a:t>Aspiración rápida (no más de 15 </a:t>
            </a:r>
            <a:r>
              <a:rPr lang="es-AR" dirty="0" err="1"/>
              <a:t>seg</a:t>
            </a:r>
            <a:r>
              <a:rPr lang="es-AR" dirty="0"/>
              <a:t>.)</a:t>
            </a:r>
          </a:p>
          <a:p>
            <a:r>
              <a:rPr lang="es-AR" dirty="0"/>
              <a:t>Observe al paciente después de cada aspiración y repita el procedimiento si fuese necesario.</a:t>
            </a:r>
          </a:p>
          <a:p>
            <a:r>
              <a:rPr lang="es-AR" b="1" dirty="0"/>
              <a:t>Posterior a la aspiración de secreciones:</a:t>
            </a:r>
          </a:p>
          <a:p>
            <a:r>
              <a:rPr lang="es-AR" dirty="0"/>
              <a:t>Colocar el sistema de oxigenación y verificar.</a:t>
            </a:r>
          </a:p>
          <a:p>
            <a:r>
              <a:rPr lang="es-AR" dirty="0"/>
              <a:t> Registre la frecuencia de aspiraciones, el aspecto y la consistencia de las mismas, olor, cantidad y cualquier incidencia que estime oportuno registrar.</a:t>
            </a:r>
          </a:p>
        </p:txBody>
      </p:sp>
    </p:spTree>
    <p:extLst>
      <p:ext uri="{BB962C8B-B14F-4D97-AF65-F5344CB8AC3E}">
        <p14:creationId xmlns:p14="http://schemas.microsoft.com/office/powerpoint/2010/main" val="423385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Precauciones a tener en cuenta.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2002559"/>
            <a:ext cx="9603275" cy="3463786"/>
          </a:xfrm>
        </p:spPr>
        <p:txBody>
          <a:bodyPr>
            <a:normAutofit lnSpcReduction="10000"/>
          </a:bodyPr>
          <a:lstStyle/>
          <a:p>
            <a:r>
              <a:rPr lang="es-AR" b="1" dirty="0"/>
              <a:t>La técnica de aspiración de secreciones ha de ser estéril </a:t>
            </a:r>
            <a:r>
              <a:rPr lang="es-AR" dirty="0"/>
              <a:t>en todo momento, ya que </a:t>
            </a:r>
            <a:r>
              <a:rPr lang="es-AR" b="1" dirty="0"/>
              <a:t>se realiza una invasión de las vías respiratorias</a:t>
            </a:r>
            <a:r>
              <a:rPr lang="es-AR" dirty="0"/>
              <a:t>, que se encuentran en condiciones de esterilidad.</a:t>
            </a:r>
          </a:p>
          <a:p>
            <a:r>
              <a:rPr lang="es-AR" dirty="0"/>
              <a:t>Evitar realizar aspiración de secreciones tras las comidas.</a:t>
            </a:r>
          </a:p>
          <a:p>
            <a:r>
              <a:rPr lang="es-AR" dirty="0"/>
              <a:t>Utilizar una sonda nueva cada vez que se realice la maniobra de aspiración para mantener la esterilidad.</a:t>
            </a:r>
          </a:p>
          <a:p>
            <a:r>
              <a:rPr lang="es-AR" dirty="0"/>
              <a:t>Observar signos de dificultad respiratoria o cardiaca.</a:t>
            </a:r>
          </a:p>
          <a:p>
            <a:r>
              <a:rPr lang="es-AR" dirty="0"/>
              <a:t>Dejar equipo repuesto tras cada aspiración. (para posibles urgencias)</a:t>
            </a:r>
          </a:p>
        </p:txBody>
      </p:sp>
    </p:spTree>
    <p:extLst>
      <p:ext uri="{BB962C8B-B14F-4D97-AF65-F5344CB8AC3E}">
        <p14:creationId xmlns:p14="http://schemas.microsoft.com/office/powerpoint/2010/main" val="405513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875" y="868063"/>
            <a:ext cx="9603275" cy="1049235"/>
          </a:xfrm>
        </p:spPr>
        <p:txBody>
          <a:bodyPr/>
          <a:lstStyle/>
          <a:p>
            <a:r>
              <a:rPr lang="es-AR" dirty="0"/>
              <a:t>Precauciones a tener en cuenta.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15737"/>
            <a:ext cx="8140339" cy="3650608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 La aspiración repetida puede producir irritación de las membranas mucosas, edema, dolor, edema laríngeo y traumatismo.</a:t>
            </a:r>
          </a:p>
          <a:p>
            <a:r>
              <a:rPr lang="es-AR" dirty="0"/>
              <a:t> Suspender la aspiración si ésta es difícil o existe obstrucción, no forzar </a:t>
            </a:r>
          </a:p>
          <a:p>
            <a:r>
              <a:rPr lang="es-AR" dirty="0"/>
              <a:t>Evitar los traumatismos de la mucosa traqueal durante la aspiración, utilizando sondas de aspiración estéril de material blando con múltiples orificios (las sondas con un solo orificio pueden adherirse a la mucosa adyacente, aumentando posteriormente el traumatismo local).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188" y="3218781"/>
            <a:ext cx="2716677" cy="25551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2996" y="1002117"/>
            <a:ext cx="2954695" cy="1830363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0086535" y="2250831"/>
            <a:ext cx="1167619" cy="5328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abajo 11"/>
          <p:cNvSpPr/>
          <p:nvPr/>
        </p:nvSpPr>
        <p:spPr>
          <a:xfrm>
            <a:off x="10805526" y="2644239"/>
            <a:ext cx="196947" cy="775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036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Precauciones a tener en cuenta.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6579" y="1669031"/>
            <a:ext cx="9176324" cy="3679748"/>
          </a:xfrm>
        </p:spPr>
        <p:txBody>
          <a:bodyPr>
            <a:normAutofit/>
          </a:bodyPr>
          <a:lstStyle/>
          <a:p>
            <a:r>
              <a:rPr lang="es-AR" dirty="0"/>
              <a:t>La sonda utilizada para aspirar el tubo endotraqueal, no debe utilizarse para aspirar la nariz o boca.</a:t>
            </a:r>
          </a:p>
          <a:p>
            <a:r>
              <a:rPr lang="es-AR" dirty="0"/>
              <a:t>Utilizar una </a:t>
            </a:r>
            <a:r>
              <a:rPr lang="es-AR" b="1" dirty="0"/>
              <a:t>sonda estéril nueva para cada episodio </a:t>
            </a:r>
            <a:r>
              <a:rPr lang="es-AR" dirty="0"/>
              <a:t>de aspiración.</a:t>
            </a:r>
          </a:p>
          <a:p>
            <a:r>
              <a:rPr lang="es-AR" dirty="0"/>
              <a:t> Las sondas y los sistemas de aspiración </a:t>
            </a:r>
            <a:r>
              <a:rPr lang="es-AR" b="1" dirty="0"/>
              <a:t>deben ser transparentes </a:t>
            </a:r>
            <a:r>
              <a:rPr lang="es-AR" dirty="0"/>
              <a:t>para que puedan ser observables las secreciones residuales.</a:t>
            </a:r>
          </a:p>
          <a:p>
            <a:r>
              <a:rPr lang="es-AR" dirty="0"/>
              <a:t>Es esencial el uso de guantes estériles, ya que se considera a la técnica de aspiración de secreciones </a:t>
            </a:r>
            <a:r>
              <a:rPr lang="es-AR" b="1" dirty="0"/>
              <a:t>una técnica estéril.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152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Precauciones a tener en cuenta.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14732"/>
            <a:ext cx="9603275" cy="3651613"/>
          </a:xfrm>
        </p:spPr>
        <p:txBody>
          <a:bodyPr>
            <a:normAutofit/>
          </a:bodyPr>
          <a:lstStyle/>
          <a:p>
            <a:r>
              <a:rPr lang="es-AR" dirty="0"/>
              <a:t>La técnica de aspiración se debe </a:t>
            </a:r>
            <a:r>
              <a:rPr lang="es-AR" b="1" dirty="0"/>
              <a:t>realizar suavemente</a:t>
            </a:r>
            <a:r>
              <a:rPr lang="es-AR" dirty="0"/>
              <a:t>, ya que la aspiración en forma vigorosa (brusca) </a:t>
            </a:r>
            <a:r>
              <a:rPr lang="es-AR" b="1" dirty="0"/>
              <a:t>puede interrumpir la barrera protectora de moco y producir abrasiones locales</a:t>
            </a:r>
            <a:r>
              <a:rPr lang="es-AR" dirty="0"/>
              <a:t>, aumentando la susceptibilidad a la infección.</a:t>
            </a:r>
          </a:p>
          <a:p>
            <a:r>
              <a:rPr lang="es-AR" b="1" dirty="0"/>
              <a:t>Cambiar los frascos del sistema de aspiración cada seis horas</a:t>
            </a:r>
            <a:r>
              <a:rPr lang="es-AR" dirty="0"/>
              <a:t> en caso de equipos portátiles, y el contenedor desechable en caso de equipos fijos cada </a:t>
            </a:r>
            <a:r>
              <a:rPr lang="es-AR" b="1" dirty="0"/>
              <a:t>24 horas o antes de ser necesario</a:t>
            </a:r>
          </a:p>
          <a:p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80514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52939" y="1416326"/>
            <a:ext cx="10132875" cy="3294063"/>
          </a:xfrm>
        </p:spPr>
        <p:txBody>
          <a:bodyPr/>
          <a:lstStyle/>
          <a:p>
            <a:r>
              <a:rPr lang="es-AR" dirty="0"/>
              <a:t>  https://www.youtube.com/watch?v=v239pmA4VwQ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08295" y="3244334"/>
            <a:ext cx="7691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https://www.youtube.com/watch?v=8vGkUiaeLcs</a:t>
            </a:r>
          </a:p>
        </p:txBody>
      </p:sp>
    </p:spTree>
    <p:extLst>
      <p:ext uri="{BB962C8B-B14F-4D97-AF65-F5344CB8AC3E}">
        <p14:creationId xmlns:p14="http://schemas.microsoft.com/office/powerpoint/2010/main" val="36993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Aspiración de secreciones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2002559"/>
            <a:ext cx="9603275" cy="3463786"/>
          </a:xfrm>
        </p:spPr>
        <p:txBody>
          <a:bodyPr/>
          <a:lstStyle/>
          <a:p>
            <a:r>
              <a:rPr lang="es-AR" dirty="0"/>
              <a:t>Consiste en la extracción de secreciones de las vías respiratorias, cuando el enfermo no puede expulsarlas por sí mismo, y se realiza mediante la introducción de un catéter de aspiración en la vía aérea oral y traqueal del paciente.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94" y="3304170"/>
            <a:ext cx="2614099" cy="26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2"/>
    </mc:Choice>
    <mc:Fallback xmlns="">
      <p:transition spd="slow" advTm="198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791070"/>
          </a:xfrm>
        </p:spPr>
        <p:txBody>
          <a:bodyPr/>
          <a:lstStyle/>
          <a:p>
            <a:r>
              <a:rPr lang="es-AR"/>
              <a:t>Contraindicaciones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744395"/>
            <a:ext cx="9603275" cy="3721950"/>
          </a:xfrm>
        </p:spPr>
        <p:txBody>
          <a:bodyPr>
            <a:normAutofit fontScale="92500"/>
          </a:bodyPr>
          <a:lstStyle/>
          <a:p>
            <a:r>
              <a:rPr lang="es-AR" dirty="0"/>
              <a:t>Se tomarán en cuenta las condiciones del paciente y bajo criterio médico.</a:t>
            </a:r>
          </a:p>
          <a:p>
            <a:r>
              <a:rPr lang="es-AR" dirty="0"/>
              <a:t> Trastornos hemorrágicos (trastornos en la coagulación, trombocitopenia, leucemia).</a:t>
            </a:r>
          </a:p>
          <a:p>
            <a:r>
              <a:rPr lang="es-AR" dirty="0"/>
              <a:t> Edema o espasmos laríngeos.</a:t>
            </a:r>
          </a:p>
          <a:p>
            <a:r>
              <a:rPr lang="es-AR" dirty="0"/>
              <a:t>Varices esofágicas.</a:t>
            </a:r>
          </a:p>
          <a:p>
            <a:r>
              <a:rPr lang="es-AR" dirty="0"/>
              <a:t>Cirugía traqueal.</a:t>
            </a:r>
          </a:p>
          <a:p>
            <a:r>
              <a:rPr lang="es-AR" dirty="0"/>
              <a:t>Cirugía gástrica con anastomosis alta.</a:t>
            </a:r>
          </a:p>
          <a:p>
            <a:r>
              <a:rPr lang="es-AR" dirty="0"/>
              <a:t>Infarto del miocardio.</a:t>
            </a:r>
          </a:p>
        </p:txBody>
      </p:sp>
    </p:spTree>
    <p:extLst>
      <p:ext uri="{BB962C8B-B14F-4D97-AF65-F5344CB8AC3E}">
        <p14:creationId xmlns:p14="http://schemas.microsoft.com/office/powerpoint/2010/main" val="8410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50"/>
    </mc:Choice>
    <mc:Fallback xmlns="">
      <p:transition spd="slow" advTm="354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674055"/>
            <a:ext cx="9603275" cy="3792290"/>
          </a:xfrm>
        </p:spPr>
        <p:txBody>
          <a:bodyPr/>
          <a:lstStyle/>
          <a:p>
            <a:r>
              <a:rPr lang="es-AR" dirty="0"/>
              <a:t> Mantener la permeabilidad de las vías aéreas.</a:t>
            </a:r>
          </a:p>
          <a:p>
            <a:r>
              <a:rPr lang="es-AR" dirty="0"/>
              <a:t>Conseguir la eliminación de las secreciones que obstruyen la vía aérea para facilitar la ventilación.</a:t>
            </a:r>
          </a:p>
          <a:p>
            <a:r>
              <a:rPr lang="es-AR" dirty="0"/>
              <a:t>Prevenir infecciones respiratorias o atelectasias como consecuencia de la acumulación de secreciones.</a:t>
            </a:r>
          </a:p>
          <a:p>
            <a:r>
              <a:rPr lang="es-AR" dirty="0"/>
              <a:t>  Facilitar la toma de muestras.</a:t>
            </a:r>
          </a:p>
        </p:txBody>
      </p:sp>
    </p:spTree>
    <p:extLst>
      <p:ext uri="{BB962C8B-B14F-4D97-AF65-F5344CB8AC3E}">
        <p14:creationId xmlns:p14="http://schemas.microsoft.com/office/powerpoint/2010/main" val="12955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"/>
    </mc:Choice>
    <mc:Fallback xmlns="">
      <p:transition spd="slow" advTm="2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Aspiración Endotraqueal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28799"/>
            <a:ext cx="7338481" cy="3637545"/>
          </a:xfrm>
        </p:spPr>
        <p:txBody>
          <a:bodyPr/>
          <a:lstStyle/>
          <a:p>
            <a:r>
              <a:rPr lang="es-AR" dirty="0"/>
              <a:t>La aspiración de secreciones a un paciente con vía aérea artificial, es un procedimiento que se debe manejar con </a:t>
            </a:r>
            <a:r>
              <a:rPr lang="es-AR" b="1" dirty="0">
                <a:solidFill>
                  <a:srgbClr val="C00000"/>
                </a:solidFill>
              </a:rPr>
              <a:t>técnica estéril. </a:t>
            </a:r>
          </a:p>
          <a:p>
            <a:r>
              <a:rPr lang="es-AR" dirty="0"/>
              <a:t>Se debe tener en consideración </a:t>
            </a:r>
            <a:r>
              <a:rPr lang="es-AR" b="1" dirty="0"/>
              <a:t>que la acumulación de secreciones </a:t>
            </a:r>
            <a:r>
              <a:rPr lang="es-AR" dirty="0"/>
              <a:t>en la vía aérea artificial o árbol traqueal puede </a:t>
            </a:r>
            <a:r>
              <a:rPr lang="es-AR" b="1" dirty="0"/>
              <a:t>causar estrechamiento </a:t>
            </a:r>
            <a:r>
              <a:rPr lang="es-AR" dirty="0"/>
              <a:t>de las mismas, </a:t>
            </a:r>
            <a:r>
              <a:rPr lang="es-AR" b="1" dirty="0"/>
              <a:t>insuficiencia respiratoria </a:t>
            </a:r>
            <a:r>
              <a:rPr lang="es-AR" dirty="0"/>
              <a:t>y estasis de secreciones.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495" y="1674055"/>
            <a:ext cx="2965939" cy="30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11"/>
    </mc:Choice>
    <mc:Fallback xmlns="">
      <p:transition spd="slow" advTm="209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Acciones de Enfermería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85071"/>
            <a:ext cx="9603275" cy="3581274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Evaluar la frecuencia cardiaca del paciente y auscultar los ruidos respiratorios. </a:t>
            </a:r>
          </a:p>
          <a:p>
            <a:r>
              <a:rPr lang="es-AR" dirty="0"/>
              <a:t>Vigilar constantemente la frecuencia cardiaca y presión arterial, así como valorar los resultados de gases arteriales. </a:t>
            </a:r>
          </a:p>
          <a:p>
            <a:r>
              <a:rPr lang="es-AR" dirty="0"/>
              <a:t>Explicar al paciente el procedimiento que se le va a realizar, cuando esto sea posible</a:t>
            </a:r>
          </a:p>
          <a:p>
            <a:r>
              <a:rPr lang="es-AR" dirty="0"/>
              <a:t>Corroborar la funcionalidad del equipo para aspiración.</a:t>
            </a:r>
          </a:p>
          <a:p>
            <a:r>
              <a:rPr lang="es-AR" dirty="0"/>
              <a:t> Corroborar la funcionalidad del sistema de administración de oxígeno a concentración del 100% y de reanimación.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811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57"/>
    </mc:Choice>
    <mc:Fallback xmlns="">
      <p:transition spd="slow" advTm="415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Acciones de Enfermería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Colocar al paciente en posición </a:t>
            </a:r>
            <a:r>
              <a:rPr lang="es-AR" dirty="0" err="1"/>
              <a:t>semi-Fowler</a:t>
            </a:r>
            <a:r>
              <a:rPr lang="es-AR" dirty="0"/>
              <a:t>, si no existe contraindicación.</a:t>
            </a:r>
          </a:p>
          <a:p>
            <a:r>
              <a:rPr lang="es-AR" dirty="0"/>
              <a:t>Lavarse las manos.</a:t>
            </a:r>
          </a:p>
          <a:p>
            <a:r>
              <a:rPr lang="es-AR" dirty="0"/>
              <a:t>Disponer el material que se va a utilizar siguiendo las reglas de asepsia. Colocarse mascarilla y gafas protectoras.</a:t>
            </a:r>
          </a:p>
          <a:p>
            <a:r>
              <a:rPr lang="es-AR" dirty="0"/>
              <a:t>Si el paciente está sometido a respiración mecánica, asegurarse, que no existe dificultad para desconectarlo del ventilador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382" y="953324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4"/>
    </mc:Choice>
    <mc:Fallback xmlns="">
      <p:transition spd="slow" advTm="315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Acciones de Enfermería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0270" y="1828800"/>
            <a:ext cx="9603275" cy="363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/>
              <a:t>Material necesario</a:t>
            </a:r>
          </a:p>
          <a:p>
            <a:r>
              <a:rPr lang="es-AR" dirty="0"/>
              <a:t>Sistema para aspiración de secreciones.</a:t>
            </a:r>
          </a:p>
          <a:p>
            <a:r>
              <a:rPr lang="es-AR" dirty="0"/>
              <a:t>Guantes desechables estériles.</a:t>
            </a:r>
          </a:p>
          <a:p>
            <a:r>
              <a:rPr lang="es-AR" dirty="0"/>
              <a:t>Solución estéril.</a:t>
            </a:r>
          </a:p>
          <a:p>
            <a:r>
              <a:rPr lang="es-AR" dirty="0"/>
              <a:t>Sondas para aspiración de secreciones</a:t>
            </a:r>
          </a:p>
          <a:p>
            <a:r>
              <a:rPr lang="es-AR" dirty="0"/>
              <a:t>Gafas de protección y mascarilla.</a:t>
            </a:r>
          </a:p>
          <a:p>
            <a:r>
              <a:rPr lang="es-AR" dirty="0"/>
              <a:t>Ambú. (Bolsa de ventilación)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41" y="2644915"/>
            <a:ext cx="3781425" cy="2562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54" y="1006615"/>
            <a:ext cx="2781300" cy="1638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054" y="1003580"/>
            <a:ext cx="2559083" cy="15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3"/>
    </mc:Choice>
    <mc:Fallback xmlns="">
      <p:transition spd="slow" advTm="15183"/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3996</TotalTime>
  <Words>1640</Words>
  <Application>Microsoft Office PowerPoint</Application>
  <PresentationFormat>Panorámica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Bahnschrift</vt:lpstr>
      <vt:lpstr>Century Gothic</vt:lpstr>
      <vt:lpstr>Gallery</vt:lpstr>
      <vt:lpstr>Cuidados de enfermería en Aspiración de secreciones </vt:lpstr>
      <vt:lpstr>¿Cuando se hace necesaria la aspiración de secreciones ?</vt:lpstr>
      <vt:lpstr>Aspiración de secreciones</vt:lpstr>
      <vt:lpstr>Contraindicaciones</vt:lpstr>
      <vt:lpstr>Objetivo</vt:lpstr>
      <vt:lpstr>Aspiración Endotraqueal</vt:lpstr>
      <vt:lpstr>Acciones de Enfermería</vt:lpstr>
      <vt:lpstr>Acciones de Enfermería</vt:lpstr>
      <vt:lpstr>Acciones de Enfermería</vt:lpstr>
      <vt:lpstr>Procedimiento</vt:lpstr>
      <vt:lpstr>Procedimiento</vt:lpstr>
      <vt:lpstr>Procedimiento</vt:lpstr>
      <vt:lpstr>Procedimiento</vt:lpstr>
      <vt:lpstr>Procedimiento</vt:lpstr>
      <vt:lpstr>Procedimiento</vt:lpstr>
      <vt:lpstr>Procedimiento</vt:lpstr>
      <vt:lpstr>Procedimiento</vt:lpstr>
      <vt:lpstr>Complicaciones de la aspiración de secreciones</vt:lpstr>
      <vt:lpstr>Sistema de aspiración con circuito cerrado</vt:lpstr>
      <vt:lpstr>Sistema de aspiración cerrado</vt:lpstr>
      <vt:lpstr>Cuidados de enfermería</vt:lpstr>
      <vt:lpstr>Precauciones a tener en cuenta.</vt:lpstr>
      <vt:lpstr>Precauciones a tener en cuenta.</vt:lpstr>
      <vt:lpstr>Precauciones a tener en cuenta.</vt:lpstr>
      <vt:lpstr>Precauciones a tener en cuenta.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de enfermería en Aspiración nasotraqueal y endotraqueal de secreciones</dc:title>
  <dc:creator>Sara Penice</dc:creator>
  <cp:lastModifiedBy>Sara Penice</cp:lastModifiedBy>
  <cp:revision>42</cp:revision>
  <dcterms:created xsi:type="dcterms:W3CDTF">2020-04-07T20:42:28Z</dcterms:created>
  <dcterms:modified xsi:type="dcterms:W3CDTF">2023-10-02T17:26:21Z</dcterms:modified>
</cp:coreProperties>
</file>