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theme" Target="theme/theme1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viewProps" Target="viewProps.xml" /><Relationship Id="rId2" Type="http://schemas.openxmlformats.org/officeDocument/2006/relationships/slide" Target="slides/slide1.xml" /><Relationship Id="rId16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10" Type="http://schemas.openxmlformats.org/officeDocument/2006/relationships/slide" Target="slides/slide9.xml" /><Relationship Id="rId19" Type="http://schemas.openxmlformats.org/officeDocument/2006/relationships/tableStyles" Target="tableStyle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3657600" cy="6858000"/>
          </a:xfrm>
          <a:prstGeom prst="rect">
            <a:avLst/>
          </a:prstGeom>
          <a:solidFill>
            <a:srgbClr val="1E37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48640" y="1234440"/>
            <a:ext cx="2743200" cy="228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FFFFFF"/>
                </a:solidFill>
              </a:defRPr>
            </a:pPr>
            <a:r>
              <a:t>EJERCICIO</a:t>
            </a:r>
            <a:br/>
            <a:r>
              <a:t>PROFESIONAL</a:t>
            </a:r>
            <a:br/>
            <a:r>
              <a:t>DE ENFERMERÍA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251960" y="1325880"/>
            <a:ext cx="7132320" cy="228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200" b="1">
                <a:solidFill>
                  <a:srgbClr val="1E374C"/>
                </a:solidFill>
              </a:defRPr>
            </a:pPr>
            <a:r>
              <a:t>Requerimientos y</a:t>
            </a:r>
            <a:br/>
            <a:r>
              <a:t>dimensiones éticas</a:t>
            </a:r>
          </a:p>
          <a:p>
            <a:pPr>
              <a:spcBef>
                <a:spcPts val="1800"/>
              </a:spcBef>
              <a:defRPr sz="1800">
                <a:solidFill>
                  <a:srgbClr val="347070"/>
                </a:solidFill>
              </a:defRPr>
            </a:pPr>
            <a:r>
              <a:t>Ciencia · Idoneidad · Vocación · Identidad profesional</a:t>
            </a:r>
          </a:p>
          <a:p>
            <a:pPr>
              <a:spcBef>
                <a:spcPts val="800"/>
              </a:spcBef>
              <a:defRPr sz="1700">
                <a:solidFill>
                  <a:srgbClr val="252B30"/>
                </a:solidFill>
              </a:defRPr>
            </a:pPr>
            <a:r>
              <a:t>Autoridad · Responsabilidad ética y jurídica · Honestidad intelectual</a:t>
            </a:r>
          </a:p>
          <a:p>
            <a:pPr>
              <a:spcBef>
                <a:spcPts val="2400"/>
              </a:spcBef>
              <a:defRPr sz="1500">
                <a:solidFill>
                  <a:srgbClr val="697076"/>
                </a:solidFill>
              </a:defRPr>
            </a:pPr>
            <a:r>
              <a:t>Ética y Aspectos Legales · Enfermería · 3.er año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13232"/>
          </a:xfrm>
          <a:prstGeom prst="rect">
            <a:avLst/>
          </a:prstGeom>
          <a:solidFill>
            <a:srgbClr val="1E37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109728"/>
            <a:ext cx="1106424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FFFFFF"/>
                </a:solidFill>
              </a:defRPr>
            </a:pPr>
            <a:r>
              <a:t>Honestidad intelectual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73952"/>
            <a:ext cx="5943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97076"/>
                </a:solidFill>
              </a:defRPr>
            </a:pPr>
            <a:r>
              <a:t>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234440"/>
            <a:ext cx="1069848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2000">
                <a:solidFill>
                  <a:srgbClr val="252B30"/>
                </a:solidFill>
              </a:defRPr>
            </a:pPr>
            <a:r>
              <a:t>Implica actuar con veracidad respecto de lo que se sabe, lo que se desconoce y los límites de la propia competencia.</a:t>
            </a:r>
          </a:p>
          <a:p>
            <a:pPr>
              <a:spcAft>
                <a:spcPts val="900"/>
              </a:spcAft>
              <a:defRPr sz="2000">
                <a:solidFill>
                  <a:srgbClr val="252B30"/>
                </a:solidFill>
              </a:defRPr>
            </a:pPr>
            <a:r>
              <a:t>Exige no falsificar ni manipular información, registros, resultados o antecedentes.</a:t>
            </a:r>
          </a:p>
          <a:p>
            <a:pPr>
              <a:spcAft>
                <a:spcPts val="900"/>
              </a:spcAft>
              <a:defRPr sz="2000">
                <a:solidFill>
                  <a:srgbClr val="252B30"/>
                </a:solidFill>
              </a:defRPr>
            </a:pPr>
            <a:r>
              <a:t>Supone reconocer errores, comunicar riesgos y buscar información confiable cuando sea necesario.</a:t>
            </a:r>
          </a:p>
          <a:p>
            <a:pPr>
              <a:spcAft>
                <a:spcPts val="900"/>
              </a:spcAft>
              <a:defRPr sz="2000">
                <a:solidFill>
                  <a:srgbClr val="252B30"/>
                </a:solidFill>
              </a:defRPr>
            </a:pPr>
            <a:r>
              <a:t>También implica diferenciar evidencia científica, opinión personal y creencias.</a:t>
            </a:r>
          </a:p>
          <a:p>
            <a:pPr>
              <a:spcAft>
                <a:spcPts val="900"/>
              </a:spcAft>
              <a:defRPr sz="2000">
                <a:solidFill>
                  <a:srgbClr val="252B30"/>
                </a:solidFill>
              </a:defRPr>
            </a:pPr>
            <a:r>
              <a:t>La honestidad intelectual sostiene la confianza del paciente, del equipo y de la sociedad.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13232"/>
          </a:xfrm>
          <a:prstGeom prst="rect">
            <a:avLst/>
          </a:prstGeom>
          <a:solidFill>
            <a:srgbClr val="1E37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109728"/>
            <a:ext cx="1106424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FFFFFF"/>
                </a:solidFill>
              </a:defRPr>
            </a:pPr>
            <a:r>
              <a:t>Caso para análisis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73952"/>
            <a:ext cx="5943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97076"/>
                </a:solidFill>
              </a:defRPr>
            </a:pPr>
            <a:r>
              <a:t>11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234440"/>
            <a:ext cx="10789920" cy="1965960"/>
          </a:xfrm>
          <a:prstGeom prst="roundRect">
            <a:avLst/>
          </a:prstGeom>
          <a:solidFill>
            <a:srgbClr val="F1F6F6"/>
          </a:solidFill>
          <a:ln>
            <a:solidFill>
              <a:srgbClr val="BED7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60120" y="1508760"/>
            <a:ext cx="10241280" cy="1417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900">
                <a:solidFill>
                  <a:srgbClr val="252B30"/>
                </a:solidFill>
              </a:defRPr>
            </a:pPr>
            <a:r>
              <a:t>Una enfermera recién incorporada recibe la indicación de realizar un procedimiento que conoce en teoría, pero que nunca ejecutó de forma autónoma. El servicio está sobrecargado y un compañero le dice: “hacelo igual, es fácil”. La profesional duda porque no se siente técnicamente segura.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520440"/>
            <a:ext cx="1014984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700">
                <a:solidFill>
                  <a:srgbClr val="252B30"/>
                </a:solidFill>
              </a:defRPr>
            </a:pPr>
            <a:r>
              <a:t>¿Qué relación existe entre ciencia e idoneidad en esta situación?</a:t>
            </a:r>
          </a:p>
          <a:p>
            <a:pPr>
              <a:spcAft>
                <a:spcPts val="900"/>
              </a:spcAft>
              <a:defRPr sz="1700">
                <a:solidFill>
                  <a:srgbClr val="252B30"/>
                </a:solidFill>
              </a:defRPr>
            </a:pPr>
            <a:r>
              <a:t>¿Aceptar la tarea demuestra vocación o puede comprometer la responsabilidad profesional?</a:t>
            </a:r>
          </a:p>
          <a:p>
            <a:pPr>
              <a:spcAft>
                <a:spcPts val="900"/>
              </a:spcAft>
              <a:defRPr sz="1700">
                <a:solidFill>
                  <a:srgbClr val="252B30"/>
                </a:solidFill>
              </a:defRPr>
            </a:pPr>
            <a:r>
              <a:t>¿Cómo debería ejercer su autonomía y autoridad profesional?</a:t>
            </a:r>
          </a:p>
          <a:p>
            <a:pPr>
              <a:spcAft>
                <a:spcPts val="900"/>
              </a:spcAft>
              <a:defRPr sz="1700">
                <a:solidFill>
                  <a:srgbClr val="252B30"/>
                </a:solidFill>
              </a:defRPr>
            </a:pPr>
            <a:r>
              <a:t>¿Qué exige la honestidad intelectual?</a:t>
            </a:r>
          </a:p>
          <a:p>
            <a:pPr>
              <a:spcAft>
                <a:spcPts val="900"/>
              </a:spcAft>
              <a:defRPr sz="1700">
                <a:solidFill>
                  <a:srgbClr val="252B30"/>
                </a:solidFill>
              </a:defRPr>
            </a:pPr>
            <a:r>
              <a:t>¿Qué conducta sería ética y jurídicamente prudente?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13232"/>
          </a:xfrm>
          <a:prstGeom prst="rect">
            <a:avLst/>
          </a:prstGeom>
          <a:solidFill>
            <a:srgbClr val="1E37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109728"/>
            <a:ext cx="1106424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FFFFFF"/>
                </a:solidFill>
              </a:defRPr>
            </a:pPr>
            <a:r>
              <a:t>Integración: perfil profesional esperado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73952"/>
            <a:ext cx="5943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97076"/>
                </a:solidFill>
              </a:defRPr>
            </a:pPr>
            <a:r>
              <a:t>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234440"/>
            <a:ext cx="1069848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2000">
                <a:solidFill>
                  <a:srgbClr val="252B30"/>
                </a:solidFill>
              </a:defRPr>
            </a:pPr>
            <a:r>
              <a:t>Competencia científica para fundamentar el cuidado.</a:t>
            </a:r>
          </a:p>
          <a:p>
            <a:pPr>
              <a:spcAft>
                <a:spcPts val="900"/>
              </a:spcAft>
              <a:defRPr sz="2000">
                <a:solidFill>
                  <a:srgbClr val="252B30"/>
                </a:solidFill>
              </a:defRPr>
            </a:pPr>
            <a:r>
              <a:t>Idoneidad para actuar con seguridad y reconocer límites.</a:t>
            </a:r>
          </a:p>
          <a:p>
            <a:pPr>
              <a:spcAft>
                <a:spcPts val="900"/>
              </a:spcAft>
              <a:defRPr sz="2000">
                <a:solidFill>
                  <a:srgbClr val="252B30"/>
                </a:solidFill>
              </a:defRPr>
            </a:pPr>
            <a:r>
              <a:t>Vocación entendida como compromiso responsable.</a:t>
            </a:r>
          </a:p>
          <a:p>
            <a:pPr>
              <a:spcAft>
                <a:spcPts val="900"/>
              </a:spcAft>
              <a:defRPr sz="2000">
                <a:solidFill>
                  <a:srgbClr val="252B30"/>
                </a:solidFill>
              </a:defRPr>
            </a:pPr>
            <a:r>
              <a:t>Identidad profesional sólida y autonomía dentro del campo disciplinar.</a:t>
            </a:r>
          </a:p>
          <a:p>
            <a:pPr>
              <a:spcAft>
                <a:spcPts val="900"/>
              </a:spcAft>
              <a:defRPr sz="2000">
                <a:solidFill>
                  <a:srgbClr val="252B30"/>
                </a:solidFill>
              </a:defRPr>
            </a:pPr>
            <a:r>
              <a:t>Autoridad ejercida con respeto y fundamentación.</a:t>
            </a:r>
          </a:p>
          <a:p>
            <a:pPr>
              <a:spcAft>
                <a:spcPts val="900"/>
              </a:spcAft>
              <a:defRPr sz="2000">
                <a:solidFill>
                  <a:srgbClr val="252B30"/>
                </a:solidFill>
              </a:defRPr>
            </a:pPr>
            <a:r>
              <a:t>Responsabilidad ética y jurídica por acciones y omisiones.</a:t>
            </a:r>
          </a:p>
          <a:p>
            <a:pPr>
              <a:spcAft>
                <a:spcPts val="900"/>
              </a:spcAft>
              <a:defRPr sz="2000">
                <a:solidFill>
                  <a:srgbClr val="252B30"/>
                </a:solidFill>
              </a:defRPr>
            </a:pPr>
            <a:r>
              <a:t>Honestidad intelectual para comunicar, registrar y decidir con transparencia.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13232"/>
          </a:xfrm>
          <a:prstGeom prst="rect">
            <a:avLst/>
          </a:prstGeom>
          <a:solidFill>
            <a:srgbClr val="1E37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109728"/>
            <a:ext cx="1106424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FFFFFF"/>
                </a:solidFill>
              </a:defRPr>
            </a:pPr>
            <a:r>
              <a:t>Actividad de cierre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73952"/>
            <a:ext cx="5943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97076"/>
                </a:solidFill>
              </a:defRPr>
            </a:pPr>
            <a:r>
              <a:t>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234440"/>
            <a:ext cx="1069848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2000">
                <a:solidFill>
                  <a:srgbClr val="252B30"/>
                </a:solidFill>
              </a:defRPr>
            </a:pPr>
            <a:r>
              <a:t>En grupos, seleccionen una situación clínica donde exista tensión entre competencia, autoridad y responsabilidad.</a:t>
            </a:r>
          </a:p>
          <a:p>
            <a:pPr>
              <a:spcAft>
                <a:spcPts val="900"/>
              </a:spcAft>
              <a:defRPr sz="2000">
                <a:solidFill>
                  <a:srgbClr val="252B30"/>
                </a:solidFill>
              </a:defRPr>
            </a:pPr>
            <a:r>
              <a:t>Identifiquen qué requerimientos profesionales aparecen comprometidos.</a:t>
            </a:r>
          </a:p>
          <a:p>
            <a:pPr>
              <a:spcAft>
                <a:spcPts val="900"/>
              </a:spcAft>
              <a:defRPr sz="2000">
                <a:solidFill>
                  <a:srgbClr val="252B30"/>
                </a:solidFill>
              </a:defRPr>
            </a:pPr>
            <a:r>
              <a:t>Analicen qué consecuencias éticas y jurídicas podrían derivarse de una decisión inadecuada.</a:t>
            </a:r>
          </a:p>
          <a:p>
            <a:pPr>
              <a:spcAft>
                <a:spcPts val="900"/>
              </a:spcAft>
              <a:defRPr sz="2000">
                <a:solidFill>
                  <a:srgbClr val="252B30"/>
                </a:solidFill>
              </a:defRPr>
            </a:pPr>
            <a:r>
              <a:t>Propongan una conducta profesional fundamentada y expónganla brevemente al curso.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13232"/>
          </a:xfrm>
          <a:prstGeom prst="rect">
            <a:avLst/>
          </a:prstGeom>
          <a:solidFill>
            <a:srgbClr val="1E37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109728"/>
            <a:ext cx="1106424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FFFFFF"/>
                </a:solidFill>
              </a:defRPr>
            </a:pPr>
            <a:r>
              <a:t>Bibliografía de apoyo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73952"/>
            <a:ext cx="5943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97076"/>
                </a:solidFill>
              </a:defRPr>
            </a:pPr>
            <a:r>
              <a:t>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234440"/>
            <a:ext cx="1069848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900">
                <a:solidFill>
                  <a:srgbClr val="252B30"/>
                </a:solidFill>
              </a:defRPr>
            </a:pPr>
            <a:r>
              <a:t>Comisión Nacional Asesora Permanente de Enfermería (CNAPE). (2022). Reconceptualización de la enfermería como profesión del siglo XXI en Argentina. Ministerio de Salud de la Nación.</a:t>
            </a:r>
          </a:p>
          <a:p>
            <a:pPr>
              <a:spcAft>
                <a:spcPts val="900"/>
              </a:spcAft>
              <a:defRPr sz="1900">
                <a:solidFill>
                  <a:srgbClr val="252B30"/>
                </a:solidFill>
              </a:defRPr>
            </a:pPr>
            <a:r>
              <a:t>Consejo Internacional de Enfermeras (CIE). (2021). Código de ética del CIE para las enfermeras.</a:t>
            </a:r>
          </a:p>
          <a:p>
            <a:pPr>
              <a:spcAft>
                <a:spcPts val="900"/>
              </a:spcAft>
              <a:defRPr sz="1900">
                <a:solidFill>
                  <a:srgbClr val="252B30"/>
                </a:solidFill>
              </a:defRPr>
            </a:pPr>
            <a:r>
              <a:t>Argentina. Congreso de la Nación. Ley N.º 24.004. Ejercicio de la Enfermería y reglamentación.</a:t>
            </a:r>
          </a:p>
          <a:p>
            <a:pPr>
              <a:spcAft>
                <a:spcPts val="900"/>
              </a:spcAft>
              <a:defRPr sz="1900">
                <a:solidFill>
                  <a:srgbClr val="252B30"/>
                </a:solidFill>
              </a:defRPr>
            </a:pPr>
            <a:r>
              <a:t>Argentina. Congreso de la Nación. Ley N.º 26.529. Derechos del Paciente en su Relación con los Profesionales e Instituciones de la Salud.</a:t>
            </a:r>
          </a:p>
          <a:p>
            <a:pPr>
              <a:spcAft>
                <a:spcPts val="900"/>
              </a:spcAft>
              <a:defRPr sz="1900">
                <a:solidFill>
                  <a:srgbClr val="252B30"/>
                </a:solidFill>
              </a:defRPr>
            </a:pPr>
            <a:r>
              <a:t>Organización Mundial de la Salud. (2022). Global health and care worker compact: Technical guidance compilation.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13232"/>
          </a:xfrm>
          <a:prstGeom prst="rect">
            <a:avLst/>
          </a:prstGeom>
          <a:solidFill>
            <a:srgbClr val="1E37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109728"/>
            <a:ext cx="1106424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FFFFFF"/>
                </a:solidFill>
              </a:defRPr>
            </a:pPr>
            <a:r>
              <a:t>Objetivos de la clase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73952"/>
            <a:ext cx="5943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97076"/>
                </a:solidFill>
              </a:defRPr>
            </a:pPr>
            <a:r>
              <a:t>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234440"/>
            <a:ext cx="1069848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2000">
                <a:solidFill>
                  <a:srgbClr val="252B30"/>
                </a:solidFill>
              </a:defRPr>
            </a:pPr>
            <a:r>
              <a:t>Analizar los requerimientos que sostienen un ejercicio profesional competente y responsable.</a:t>
            </a:r>
          </a:p>
          <a:p>
            <a:pPr>
              <a:spcAft>
                <a:spcPts val="900"/>
              </a:spcAft>
              <a:defRPr sz="2000">
                <a:solidFill>
                  <a:srgbClr val="252B30"/>
                </a:solidFill>
              </a:defRPr>
            </a:pPr>
            <a:r>
              <a:t>Relacionar ciencia, idoneidad y vocación con la calidad del cuidado.</a:t>
            </a:r>
          </a:p>
          <a:p>
            <a:pPr>
              <a:spcAft>
                <a:spcPts val="900"/>
              </a:spcAft>
              <a:defRPr sz="2000">
                <a:solidFill>
                  <a:srgbClr val="252B30"/>
                </a:solidFill>
              </a:defRPr>
            </a:pPr>
            <a:r>
              <a:t>Comprender cómo se construye y fortalece la identidad profesional de enfermería.</a:t>
            </a:r>
          </a:p>
          <a:p>
            <a:pPr>
              <a:spcAft>
                <a:spcPts val="900"/>
              </a:spcAft>
              <a:defRPr sz="2000">
                <a:solidFill>
                  <a:srgbClr val="252B30"/>
                </a:solidFill>
              </a:defRPr>
            </a:pPr>
            <a:r>
              <a:t>Distinguir autoridad profesional de autoritarismo.</a:t>
            </a:r>
          </a:p>
          <a:p>
            <a:pPr>
              <a:spcAft>
                <a:spcPts val="900"/>
              </a:spcAft>
              <a:defRPr sz="2000">
                <a:solidFill>
                  <a:srgbClr val="252B30"/>
                </a:solidFill>
              </a:defRPr>
            </a:pPr>
            <a:r>
              <a:t>Integrar responsabilidad ética, responsabilidad jurídica y honestidad intelectual en situaciones concretas.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13232"/>
          </a:xfrm>
          <a:prstGeom prst="rect">
            <a:avLst/>
          </a:prstGeom>
          <a:solidFill>
            <a:srgbClr val="1E37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109728"/>
            <a:ext cx="1106424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FFFFFF"/>
                </a:solidFill>
              </a:defRPr>
            </a:pPr>
            <a:r>
              <a:t>Tres requerimientos del ejercicio profesional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73952"/>
            <a:ext cx="5943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97076"/>
                </a:solidFill>
              </a:defRPr>
            </a:pPr>
            <a:r>
              <a:t>3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94360" y="1417320"/>
            <a:ext cx="3456432" cy="4251960"/>
          </a:xfrm>
          <a:prstGeom prst="roundRect">
            <a:avLst/>
          </a:prstGeom>
          <a:solidFill>
            <a:srgbClr val="F1F6F6"/>
          </a:solidFill>
          <a:ln>
            <a:solidFill>
              <a:srgbClr val="BED7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822960" y="1737360"/>
            <a:ext cx="2999232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300" b="1">
                <a:solidFill>
                  <a:srgbClr val="347070"/>
                </a:solidFill>
              </a:defRPr>
            </a:pPr>
            <a:r>
              <a:t>CIENCIA</a:t>
            </a:r>
          </a:p>
        </p:txBody>
      </p:sp>
      <p:sp>
        <p:nvSpPr>
          <p:cNvPr id="7" name="Rectangle 6"/>
          <p:cNvSpPr/>
          <p:nvPr/>
        </p:nvSpPr>
        <p:spPr>
          <a:xfrm>
            <a:off x="1097280" y="2331720"/>
            <a:ext cx="2450592" cy="27432"/>
          </a:xfrm>
          <a:prstGeom prst="rect">
            <a:avLst/>
          </a:prstGeom>
          <a:solidFill>
            <a:srgbClr val="BED7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68680" y="2578608"/>
            <a:ext cx="2907792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900" b="1">
                <a:solidFill>
                  <a:srgbClr val="1E374C"/>
                </a:solidFill>
              </a:defRPr>
            </a:pPr>
            <a:r>
              <a:t>Saber fundamentado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41832" y="3246120"/>
            <a:ext cx="2761488" cy="1783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  <a:defRPr sz="1600">
                <a:solidFill>
                  <a:srgbClr val="252B30"/>
                </a:solidFill>
              </a:defRPr>
            </a:pPr>
            <a:r>
              <a:t>Conocimientos científicos actualizados.</a:t>
            </a:r>
          </a:p>
          <a:p>
            <a:pPr algn="ctr">
              <a:spcAft>
                <a:spcPts val="1000"/>
              </a:spcAft>
              <a:defRPr sz="1600">
                <a:solidFill>
                  <a:srgbClr val="252B30"/>
                </a:solidFill>
              </a:defRPr>
            </a:pPr>
            <a:r>
              <a:t>Pensamiento crítico.</a:t>
            </a:r>
          </a:p>
          <a:p>
            <a:pPr algn="ctr">
              <a:spcAft>
                <a:spcPts val="1000"/>
              </a:spcAft>
              <a:defRPr sz="1600">
                <a:solidFill>
                  <a:srgbClr val="252B30"/>
                </a:solidFill>
              </a:defRPr>
            </a:pPr>
            <a:r>
              <a:t>Práctica basada en evidencia.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453128" y="1417320"/>
            <a:ext cx="3456432" cy="4251960"/>
          </a:xfrm>
          <a:prstGeom prst="roundRect">
            <a:avLst/>
          </a:prstGeom>
          <a:solidFill>
            <a:srgbClr val="F1F6F6"/>
          </a:solidFill>
          <a:ln>
            <a:solidFill>
              <a:srgbClr val="BED7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81728" y="1737360"/>
            <a:ext cx="2999232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300" b="1">
                <a:solidFill>
                  <a:srgbClr val="347070"/>
                </a:solidFill>
              </a:defRPr>
            </a:pPr>
            <a:r>
              <a:t>IDONEIDAD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956048" y="2331720"/>
            <a:ext cx="2450592" cy="27432"/>
          </a:xfrm>
          <a:prstGeom prst="rect">
            <a:avLst/>
          </a:prstGeom>
          <a:solidFill>
            <a:srgbClr val="BED7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4727448" y="2578608"/>
            <a:ext cx="2907792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900" b="1">
                <a:solidFill>
                  <a:srgbClr val="1E374C"/>
                </a:solidFill>
              </a:defRPr>
            </a:pPr>
            <a:r>
              <a:t>Saber hacer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00600" y="3246120"/>
            <a:ext cx="2761488" cy="1783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  <a:defRPr sz="1600">
                <a:solidFill>
                  <a:srgbClr val="252B30"/>
                </a:solidFill>
              </a:defRPr>
            </a:pPr>
            <a:r>
              <a:t>Competencia técnica y clínica.</a:t>
            </a:r>
          </a:p>
          <a:p>
            <a:pPr algn="ctr">
              <a:spcAft>
                <a:spcPts val="1000"/>
              </a:spcAft>
              <a:defRPr sz="1600">
                <a:solidFill>
                  <a:srgbClr val="252B30"/>
                </a:solidFill>
              </a:defRPr>
            </a:pPr>
            <a:r>
              <a:t>Juicio profesional.</a:t>
            </a:r>
          </a:p>
          <a:p>
            <a:pPr algn="ctr">
              <a:spcAft>
                <a:spcPts val="1000"/>
              </a:spcAft>
              <a:defRPr sz="1600">
                <a:solidFill>
                  <a:srgbClr val="252B30"/>
                </a:solidFill>
              </a:defRPr>
            </a:pPr>
            <a:r>
              <a:t>Reconocimiento de los propios límites.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311896" y="1417320"/>
            <a:ext cx="3456432" cy="4251960"/>
          </a:xfrm>
          <a:prstGeom prst="roundRect">
            <a:avLst/>
          </a:prstGeom>
          <a:solidFill>
            <a:srgbClr val="F1F6F6"/>
          </a:solidFill>
          <a:ln>
            <a:solidFill>
              <a:srgbClr val="BED7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8540496" y="1737360"/>
            <a:ext cx="2999232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300" b="1">
                <a:solidFill>
                  <a:srgbClr val="347070"/>
                </a:solidFill>
              </a:defRPr>
            </a:pPr>
            <a:r>
              <a:t>VOCACIÓN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814816" y="2331720"/>
            <a:ext cx="2450592" cy="27432"/>
          </a:xfrm>
          <a:prstGeom prst="rect">
            <a:avLst/>
          </a:prstGeom>
          <a:solidFill>
            <a:srgbClr val="BED7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8586216" y="2578608"/>
            <a:ext cx="2907792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900" b="1">
                <a:solidFill>
                  <a:srgbClr val="1E374C"/>
                </a:solidFill>
              </a:defRPr>
            </a:pPr>
            <a:r>
              <a:t>Saber ser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659368" y="3246120"/>
            <a:ext cx="2761488" cy="1783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  <a:defRPr sz="1600">
                <a:solidFill>
                  <a:srgbClr val="252B30"/>
                </a:solidFill>
              </a:defRPr>
            </a:pPr>
            <a:r>
              <a:t>Compromiso con el cuidado.</a:t>
            </a:r>
          </a:p>
          <a:p>
            <a:pPr algn="ctr">
              <a:spcAft>
                <a:spcPts val="1000"/>
              </a:spcAft>
              <a:defRPr sz="1600">
                <a:solidFill>
                  <a:srgbClr val="252B30"/>
                </a:solidFill>
              </a:defRPr>
            </a:pPr>
            <a:r>
              <a:t>Responsabilidad social.</a:t>
            </a:r>
          </a:p>
          <a:p>
            <a:pPr algn="ctr">
              <a:spcAft>
                <a:spcPts val="1000"/>
              </a:spcAft>
              <a:defRPr sz="1600">
                <a:solidFill>
                  <a:srgbClr val="252B30"/>
                </a:solidFill>
              </a:defRPr>
            </a:pPr>
            <a:r>
              <a:t>Disposición ética hacia la persona.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14400" y="5833872"/>
            <a:ext cx="1033272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700" b="1">
                <a:solidFill>
                  <a:srgbClr val="1E374C"/>
                </a:solidFill>
              </a:defRPr>
            </a:pPr>
            <a:r>
              <a:t>El ejercicio profesional responsable integra conocimiento científico, competencia y compromiso ético.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13232"/>
          </a:xfrm>
          <a:prstGeom prst="rect">
            <a:avLst/>
          </a:prstGeom>
          <a:solidFill>
            <a:srgbClr val="1E37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109728"/>
            <a:ext cx="1106424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FFFFFF"/>
                </a:solidFill>
              </a:defRPr>
            </a:pPr>
            <a:r>
              <a:t>Ciencia: fundamento del cuidado profesional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73952"/>
            <a:ext cx="5943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97076"/>
                </a:solidFill>
              </a:defRPr>
            </a:pPr>
            <a:r>
              <a:t>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234440"/>
            <a:ext cx="1069848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2000">
                <a:solidFill>
                  <a:srgbClr val="252B30"/>
                </a:solidFill>
              </a:defRPr>
            </a:pPr>
            <a:r>
              <a:t>La práctica enfermera requiere conocimientos científicos actualizados y capacidad para aplicarlos al contexto clínico.</a:t>
            </a:r>
          </a:p>
          <a:p>
            <a:pPr>
              <a:spcAft>
                <a:spcPts val="900"/>
              </a:spcAft>
              <a:defRPr sz="2000">
                <a:solidFill>
                  <a:srgbClr val="252B30"/>
                </a:solidFill>
              </a:defRPr>
            </a:pPr>
            <a:r>
              <a:t>La ciencia permite fundamentar decisiones, disminuir riesgos y evaluar críticamente las intervenciones.</a:t>
            </a:r>
          </a:p>
          <a:p>
            <a:pPr>
              <a:spcAft>
                <a:spcPts val="900"/>
              </a:spcAft>
              <a:defRPr sz="2000">
                <a:solidFill>
                  <a:srgbClr val="252B30"/>
                </a:solidFill>
              </a:defRPr>
            </a:pPr>
            <a:r>
              <a:t>No alcanza con reproducir rutinas: el profesional debe comprender por qué actúa y revisar la evidencia disponible.</a:t>
            </a:r>
          </a:p>
          <a:p>
            <a:pPr>
              <a:spcAft>
                <a:spcPts val="900"/>
              </a:spcAft>
              <a:defRPr sz="2000">
                <a:solidFill>
                  <a:srgbClr val="252B30"/>
                </a:solidFill>
              </a:defRPr>
            </a:pPr>
            <a:r>
              <a:t>El desarrollo profesional continuo forma parte de la responsabilidad hacia las personas cuidadas.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13232"/>
          </a:xfrm>
          <a:prstGeom prst="rect">
            <a:avLst/>
          </a:prstGeom>
          <a:solidFill>
            <a:srgbClr val="1E37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109728"/>
            <a:ext cx="1106424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FFFFFF"/>
                </a:solidFill>
              </a:defRPr>
            </a:pPr>
            <a:r>
              <a:t>Idoneidad profesional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73952"/>
            <a:ext cx="5943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97076"/>
                </a:solidFill>
              </a:defRPr>
            </a:pPr>
            <a:r>
              <a:t>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234440"/>
            <a:ext cx="1069848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2000">
                <a:solidFill>
                  <a:srgbClr val="252B30"/>
                </a:solidFill>
              </a:defRPr>
            </a:pPr>
            <a:r>
              <a:t>La idoneidad es la aptitud para desempeñar una función de manera competente, segura y responsable.</a:t>
            </a:r>
          </a:p>
          <a:p>
            <a:pPr>
              <a:spcAft>
                <a:spcPts val="900"/>
              </a:spcAft>
              <a:defRPr sz="2000">
                <a:solidFill>
                  <a:srgbClr val="252B30"/>
                </a:solidFill>
              </a:defRPr>
            </a:pPr>
            <a:r>
              <a:t>Integra conocimientos, habilidades técnicas, juicio clínico, comunicación y actitudes éticas.</a:t>
            </a:r>
          </a:p>
          <a:p>
            <a:pPr>
              <a:spcAft>
                <a:spcPts val="900"/>
              </a:spcAft>
              <a:defRPr sz="2000">
                <a:solidFill>
                  <a:srgbClr val="252B30"/>
                </a:solidFill>
              </a:defRPr>
            </a:pPr>
            <a:r>
              <a:t>Implica reconocer los propios límites y solicitar ayuda o derivar cuando una situación excede las competencias.</a:t>
            </a:r>
          </a:p>
          <a:p>
            <a:pPr>
              <a:spcAft>
                <a:spcPts val="900"/>
              </a:spcAft>
              <a:defRPr sz="2000">
                <a:solidFill>
                  <a:srgbClr val="252B30"/>
                </a:solidFill>
              </a:defRPr>
            </a:pPr>
            <a:r>
              <a:t>La capacitación y actualización permanentes sostienen la idoneidad a lo largo de la vida profesional.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13232"/>
          </a:xfrm>
          <a:prstGeom prst="rect">
            <a:avLst/>
          </a:prstGeom>
          <a:solidFill>
            <a:srgbClr val="1E37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109728"/>
            <a:ext cx="1106424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FFFFFF"/>
                </a:solidFill>
              </a:defRPr>
            </a:pPr>
            <a:r>
              <a:t>Vocación: compromiso, no sacrificio ilimitado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73952"/>
            <a:ext cx="5943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97076"/>
                </a:solidFill>
              </a:defRPr>
            </a:pPr>
            <a:r>
              <a:t>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234440"/>
            <a:ext cx="1069848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2000">
                <a:solidFill>
                  <a:srgbClr val="252B30"/>
                </a:solidFill>
              </a:defRPr>
            </a:pPr>
            <a:r>
              <a:t>La vocación puede expresar disposición hacia el cuidado, servicio y compromiso con las personas y la comunidad.</a:t>
            </a:r>
          </a:p>
          <a:p>
            <a:pPr>
              <a:spcAft>
                <a:spcPts val="900"/>
              </a:spcAft>
              <a:defRPr sz="2000">
                <a:solidFill>
                  <a:srgbClr val="252B30"/>
                </a:solidFill>
              </a:defRPr>
            </a:pPr>
            <a:r>
              <a:t>No reemplaza la formación científica ni la competencia técnica.</a:t>
            </a:r>
          </a:p>
          <a:p>
            <a:pPr>
              <a:spcAft>
                <a:spcPts val="900"/>
              </a:spcAft>
              <a:defRPr sz="2000">
                <a:solidFill>
                  <a:srgbClr val="252B30"/>
                </a:solidFill>
              </a:defRPr>
            </a:pPr>
            <a:r>
              <a:t>No justifica sobrecarga, precarización ni renuncia a derechos profesionales.</a:t>
            </a:r>
          </a:p>
          <a:p>
            <a:pPr>
              <a:spcAft>
                <a:spcPts val="900"/>
              </a:spcAft>
              <a:defRPr sz="2000">
                <a:solidFill>
                  <a:srgbClr val="252B30"/>
                </a:solidFill>
              </a:defRPr>
            </a:pPr>
            <a:r>
              <a:t>Una práctica responsable integra motivación personal con límites, autocuidado, conocimientos y deberes profesionales.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13232"/>
          </a:xfrm>
          <a:prstGeom prst="rect">
            <a:avLst/>
          </a:prstGeom>
          <a:solidFill>
            <a:srgbClr val="1E37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109728"/>
            <a:ext cx="1106424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FFFFFF"/>
                </a:solidFill>
              </a:defRPr>
            </a:pPr>
            <a:r>
              <a:t>Identidad profesional de enfermería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73952"/>
            <a:ext cx="5943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97076"/>
                </a:solidFill>
              </a:defRPr>
            </a:pPr>
            <a:r>
              <a:t>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234440"/>
            <a:ext cx="1069848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2000">
                <a:solidFill>
                  <a:srgbClr val="252B30"/>
                </a:solidFill>
              </a:defRPr>
            </a:pPr>
            <a:r>
              <a:t>Es la forma en que el profesional se reconoce y es reconocido como integrante de una disciplina con saberes, valores y responsabilidades propios.</a:t>
            </a:r>
          </a:p>
          <a:p>
            <a:pPr>
              <a:spcAft>
                <a:spcPts val="900"/>
              </a:spcAft>
              <a:defRPr sz="2000">
                <a:solidFill>
                  <a:srgbClr val="252B30"/>
                </a:solidFill>
              </a:defRPr>
            </a:pPr>
            <a:r>
              <a:t>Se construye durante la formación y se fortalece con la experiencia, la reflexión y la participación profesional.</a:t>
            </a:r>
          </a:p>
          <a:p>
            <a:pPr>
              <a:spcAft>
                <a:spcPts val="900"/>
              </a:spcAft>
              <a:defRPr sz="2000">
                <a:solidFill>
                  <a:srgbClr val="252B30"/>
                </a:solidFill>
              </a:defRPr>
            </a:pPr>
            <a:r>
              <a:t>Incluye autonomía, pertenencia disciplinar, compromiso social y reconocimiento del campo propio de actuación.</a:t>
            </a:r>
          </a:p>
          <a:p>
            <a:pPr>
              <a:spcAft>
                <a:spcPts val="900"/>
              </a:spcAft>
              <a:defRPr sz="2000">
                <a:solidFill>
                  <a:srgbClr val="252B30"/>
                </a:solidFill>
              </a:defRPr>
            </a:pPr>
            <a:r>
              <a:t>Una identidad sólida favorece decisiones fundamentadas y una participación activa dentro del equipo de salud.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13232"/>
          </a:xfrm>
          <a:prstGeom prst="rect">
            <a:avLst/>
          </a:prstGeom>
          <a:solidFill>
            <a:srgbClr val="1E37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109728"/>
            <a:ext cx="1106424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FFFFFF"/>
                </a:solidFill>
              </a:defRPr>
            </a:pPr>
            <a:r>
              <a:t>Autoridad profesional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73952"/>
            <a:ext cx="5943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97076"/>
                </a:solidFill>
              </a:defRPr>
            </a:pPr>
            <a:r>
              <a:t>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234440"/>
            <a:ext cx="1069848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2000">
                <a:solidFill>
                  <a:srgbClr val="252B30"/>
                </a:solidFill>
              </a:defRPr>
            </a:pPr>
            <a:r>
              <a:t>La autoridad se fundamenta en la competencia, la responsabilidad y la legitimidad del rol profesional.</a:t>
            </a:r>
          </a:p>
          <a:p>
            <a:pPr>
              <a:spcAft>
                <a:spcPts val="900"/>
              </a:spcAft>
              <a:defRPr sz="2000">
                <a:solidFill>
                  <a:srgbClr val="252B30"/>
                </a:solidFill>
              </a:defRPr>
            </a:pPr>
            <a:r>
              <a:t>Permite organizar cuidados, establecer prioridades y tomar decisiones dentro del ámbito de competencia.</a:t>
            </a:r>
          </a:p>
          <a:p>
            <a:pPr>
              <a:spcAft>
                <a:spcPts val="900"/>
              </a:spcAft>
              <a:defRPr sz="2000">
                <a:solidFill>
                  <a:srgbClr val="252B30"/>
                </a:solidFill>
              </a:defRPr>
            </a:pPr>
            <a:r>
              <a:t>No equivale a autoritarismo: debe ejercerse respetando autonomía, dignidad y trabajo interdisciplinario.</a:t>
            </a:r>
          </a:p>
          <a:p>
            <a:pPr>
              <a:spcAft>
                <a:spcPts val="900"/>
              </a:spcAft>
              <a:defRPr sz="2000">
                <a:solidFill>
                  <a:srgbClr val="252B30"/>
                </a:solidFill>
              </a:defRPr>
            </a:pPr>
            <a:r>
              <a:t>La autoridad ética se fortalece cuando las decisiones pueden explicarse y justificarse.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13232"/>
          </a:xfrm>
          <a:prstGeom prst="rect">
            <a:avLst/>
          </a:prstGeom>
          <a:solidFill>
            <a:srgbClr val="1E37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109728"/>
            <a:ext cx="1106424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FFFFFF"/>
                </a:solidFill>
              </a:defRPr>
            </a:pPr>
            <a:r>
              <a:t>Responsabilidad ética y jurídica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73952"/>
            <a:ext cx="5943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97076"/>
                </a:solidFill>
              </a:defRPr>
            </a:pPr>
            <a:r>
              <a:t>9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94360" y="1280160"/>
            <a:ext cx="5303520" cy="4709160"/>
          </a:xfrm>
          <a:prstGeom prst="roundRect">
            <a:avLst/>
          </a:prstGeom>
          <a:solidFill>
            <a:srgbClr val="F1F6F6"/>
          </a:solidFill>
          <a:ln>
            <a:solidFill>
              <a:srgbClr val="BED7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822960" y="1527048"/>
            <a:ext cx="4800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100" b="1">
                <a:solidFill>
                  <a:srgbClr val="347070"/>
                </a:solidFill>
              </a:defRPr>
            </a:pPr>
            <a:r>
              <a:t>Responsabilidad ética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2057400"/>
            <a:ext cx="4663440" cy="3611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700">
                <a:solidFill>
                  <a:srgbClr val="252B30"/>
                </a:solidFill>
              </a:defRPr>
            </a:pPr>
            <a:r>
              <a:t>Responder por decisiones según valores y deberes profesionales.</a:t>
            </a:r>
          </a:p>
          <a:p>
            <a:pPr>
              <a:spcAft>
                <a:spcPts val="900"/>
              </a:spcAft>
              <a:defRPr sz="1700">
                <a:solidFill>
                  <a:srgbClr val="252B30"/>
                </a:solidFill>
              </a:defRPr>
            </a:pPr>
            <a:r>
              <a:t>Proteger dignidad, autonomía y seguridad.</a:t>
            </a:r>
          </a:p>
          <a:p>
            <a:pPr>
              <a:spcAft>
                <a:spcPts val="900"/>
              </a:spcAft>
              <a:defRPr sz="1700">
                <a:solidFill>
                  <a:srgbClr val="252B30"/>
                </a:solidFill>
              </a:defRPr>
            </a:pPr>
            <a:r>
              <a:t>Reflexionar sobre consecuencias del cuidado.</a:t>
            </a:r>
          </a:p>
          <a:p>
            <a:pPr>
              <a:spcAft>
                <a:spcPts val="900"/>
              </a:spcAft>
              <a:defRPr sz="1700">
                <a:solidFill>
                  <a:srgbClr val="252B30"/>
                </a:solidFill>
              </a:defRPr>
            </a:pPr>
            <a:r>
              <a:t>No se agota en el cumplimiento formal de una norma.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63640" y="1280160"/>
            <a:ext cx="5303520" cy="4709160"/>
          </a:xfrm>
          <a:prstGeom prst="roundRect">
            <a:avLst/>
          </a:prstGeom>
          <a:solidFill>
            <a:srgbClr val="F1F6F6"/>
          </a:solidFill>
          <a:ln>
            <a:solidFill>
              <a:srgbClr val="BED7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6492240" y="1527048"/>
            <a:ext cx="4800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100" b="1">
                <a:solidFill>
                  <a:srgbClr val="347070"/>
                </a:solidFill>
              </a:defRPr>
            </a:pPr>
            <a:r>
              <a:t>Responsabilidad jurídica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37959" y="2057400"/>
            <a:ext cx="4663440" cy="3611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700">
                <a:solidFill>
                  <a:srgbClr val="252B30"/>
                </a:solidFill>
              </a:defRPr>
            </a:pPr>
            <a:r>
              <a:t>Responder por acciones u omisiones conforme al ordenamiento legal.</a:t>
            </a:r>
          </a:p>
          <a:p>
            <a:pPr>
              <a:spcAft>
                <a:spcPts val="900"/>
              </a:spcAft>
              <a:defRPr sz="1700">
                <a:solidFill>
                  <a:srgbClr val="252B30"/>
                </a:solidFill>
              </a:defRPr>
            </a:pPr>
            <a:r>
              <a:t>Exige actuar dentro de competencias y normas vigentes.</a:t>
            </a:r>
          </a:p>
          <a:p>
            <a:pPr>
              <a:spcAft>
                <a:spcPts val="900"/>
              </a:spcAft>
              <a:defRPr sz="1700">
                <a:solidFill>
                  <a:srgbClr val="252B30"/>
                </a:solidFill>
              </a:defRPr>
            </a:pPr>
            <a:r>
              <a:t>Puede involucrar consecuencias administrativas, civiles o penales.</a:t>
            </a:r>
          </a:p>
          <a:p>
            <a:pPr>
              <a:spcAft>
                <a:spcPts val="900"/>
              </a:spcAft>
              <a:defRPr sz="1700">
                <a:solidFill>
                  <a:srgbClr val="252B30"/>
                </a:solidFill>
              </a:defRPr>
            </a:pPr>
            <a:r>
              <a:t>Los registros profesionales adquieren especial relevancia.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Panorámica</PresentationFormat>
  <Paragraphs>0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5" baseType="lpstr"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/>
  <dc:creator/>
  <cp:keywords/>
  <dc:description>generated using python-pptx</dc:description>
  <cp:lastModifiedBy>Lorena Leiras</cp:lastModifiedBy>
  <cp:revision>2</cp:revision>
  <dcterms:created xsi:type="dcterms:W3CDTF">2013-01-27T09:14:16Z</dcterms:created>
  <dcterms:modified xsi:type="dcterms:W3CDTF">2026-08-26T18:40:58Z</dcterms:modified>
  <cp:category/>
</cp:coreProperties>
</file>