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7" r:id="rId1"/>
  </p:sldMasterIdLst>
  <p:sldIdLst>
    <p:sldId id="262" r:id="rId2"/>
    <p:sldId id="256" r:id="rId3"/>
    <p:sldId id="264" r:id="rId4"/>
    <p:sldId id="257" r:id="rId5"/>
    <p:sldId id="263" r:id="rId6"/>
    <p:sldId id="261" r:id="rId7"/>
    <p:sldId id="260" r:id="rId8"/>
    <p:sldId id="265" r:id="rId9"/>
    <p:sldId id="266" r:id="rId10"/>
    <p:sldId id="268" r:id="rId11"/>
    <p:sldId id="267" r:id="rId12"/>
    <p:sldId id="270" r:id="rId13"/>
    <p:sldId id="274" r:id="rId14"/>
    <p:sldId id="272" r:id="rId15"/>
    <p:sldId id="273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34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8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90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183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10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571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806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372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65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86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91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0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33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2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0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68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7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6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PREECLAMPSIA</a:t>
            </a:r>
            <a:br>
              <a:rPr lang="es-ES" dirty="0"/>
            </a:br>
            <a:r>
              <a:rPr lang="es-ES" dirty="0"/>
              <a:t>ECLAMPSIA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638798"/>
          </a:xfrm>
        </p:spPr>
        <p:txBody>
          <a:bodyPr>
            <a:noAutofit/>
          </a:bodyPr>
          <a:lstStyle/>
          <a:p>
            <a:r>
              <a:rPr lang="es-ES" sz="1800" dirty="0"/>
              <a:t>Cuida bien al niño</a:t>
            </a:r>
            <a:br>
              <a:rPr lang="es-ES" sz="1800" dirty="0"/>
            </a:br>
            <a:r>
              <a:rPr lang="es-ES" sz="1800" dirty="0"/>
              <a:t>Cuida bien su mente</a:t>
            </a:r>
            <a:br>
              <a:rPr lang="es-ES" sz="1800" dirty="0"/>
            </a:br>
            <a:r>
              <a:rPr lang="es-ES" sz="1800" dirty="0"/>
              <a:t>Dale un Sol de enero</a:t>
            </a:r>
            <a:br>
              <a:rPr lang="es-ES" sz="1800" dirty="0"/>
            </a:br>
            <a:r>
              <a:rPr lang="es-ES" sz="1800" dirty="0"/>
              <a:t>Dale un vientre blanco</a:t>
            </a:r>
            <a:br>
              <a:rPr lang="es-ES" sz="1800" dirty="0"/>
            </a:br>
            <a:r>
              <a:rPr lang="es-ES" sz="1800" dirty="0"/>
              <a:t>Dale tibia leche de tu </a:t>
            </a:r>
            <a:r>
              <a:rPr lang="es-ES" sz="1800" dirty="0" smtClean="0"/>
              <a:t>cuerpo </a:t>
            </a:r>
            <a:br>
              <a:rPr lang="es-ES" sz="1800" dirty="0" smtClean="0"/>
            </a:br>
            <a:r>
              <a:rPr lang="es-ES" sz="1800" dirty="0" smtClean="0"/>
              <a:t>                                                                                  Luis Alberto </a:t>
            </a:r>
            <a:r>
              <a:rPr lang="es-ES" sz="1800" dirty="0" err="1" smtClean="0"/>
              <a:t>Spinetta</a:t>
            </a: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42382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b="1" dirty="0"/>
              <a:t>MANEJO, CONTROL Y TRATAMIENTO DE LOS ESTADOS HIPERTENSIVOS EN EL</a:t>
            </a:r>
            <a:br>
              <a:rPr lang="es-ES" sz="2800" b="1" dirty="0"/>
            </a:br>
            <a:r>
              <a:rPr lang="es-ES" sz="2800" b="1" dirty="0"/>
              <a:t>EMBARAZO.</a:t>
            </a:r>
            <a:endParaRPr lang="es-AR" sz="28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2" y="2476499"/>
            <a:ext cx="4718304" cy="576262"/>
          </a:xfrm>
        </p:spPr>
        <p:txBody>
          <a:bodyPr/>
          <a:lstStyle/>
          <a:p>
            <a:r>
              <a:rPr lang="es-AR" sz="2000" b="1" dirty="0"/>
              <a:t>HIPERTENSIÓN GESTACIONAL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73778" y="3243262"/>
            <a:ext cx="4453246" cy="2632605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Se realizará una evaluación y manejo como se mencionó previamente</a:t>
            </a:r>
          </a:p>
          <a:p>
            <a:pPr marL="0" indent="0">
              <a:buNone/>
            </a:pPr>
            <a:r>
              <a:rPr lang="es-ES" dirty="0" smtClean="0"/>
              <a:t>Medidas </a:t>
            </a:r>
            <a:r>
              <a:rPr lang="es-ES" dirty="0"/>
              <a:t>generales:</a:t>
            </a:r>
          </a:p>
          <a:p>
            <a:r>
              <a:rPr lang="es-ES" dirty="0" smtClean="0"/>
              <a:t>Indicar </a:t>
            </a:r>
            <a:r>
              <a:rPr lang="es-ES" dirty="0"/>
              <a:t>una dieta </a:t>
            </a:r>
            <a:r>
              <a:rPr lang="es-ES" dirty="0" err="1"/>
              <a:t>normocalórica</a:t>
            </a:r>
            <a:r>
              <a:rPr lang="es-ES" dirty="0"/>
              <a:t>, </a:t>
            </a:r>
            <a:r>
              <a:rPr lang="es-ES" dirty="0" err="1"/>
              <a:t>normosódica</a:t>
            </a:r>
            <a:r>
              <a:rPr lang="es-ES" dirty="0"/>
              <a:t> y </a:t>
            </a:r>
            <a:r>
              <a:rPr lang="es-ES" dirty="0" err="1"/>
              <a:t>normoproteica</a:t>
            </a:r>
            <a:r>
              <a:rPr lang="es-ES" dirty="0"/>
              <a:t>.</a:t>
            </a:r>
          </a:p>
          <a:p>
            <a:r>
              <a:rPr lang="es-ES" dirty="0" smtClean="0"/>
              <a:t>Indicar </a:t>
            </a:r>
            <a:r>
              <a:rPr lang="es-ES" dirty="0"/>
              <a:t>realizar actividad física acorde a la condición clínica de la paciente.</a:t>
            </a:r>
          </a:p>
          <a:p>
            <a:r>
              <a:rPr lang="es-ES" dirty="0" smtClean="0"/>
              <a:t>Brindar </a:t>
            </a:r>
            <a:r>
              <a:rPr lang="es-ES" dirty="0"/>
              <a:t>información sobre los síntomas prodrómicos de eclampsia y </a:t>
            </a:r>
            <a:r>
              <a:rPr lang="es-ES" dirty="0" err="1"/>
              <a:t>preeclampsia</a:t>
            </a:r>
            <a:r>
              <a:rPr lang="es-ES" dirty="0"/>
              <a:t>.</a:t>
            </a:r>
          </a:p>
          <a:p>
            <a:endParaRPr lang="es-AR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8294" y="2476499"/>
            <a:ext cx="4718304" cy="576262"/>
          </a:xfrm>
        </p:spPr>
        <p:txBody>
          <a:bodyPr/>
          <a:lstStyle/>
          <a:p>
            <a:r>
              <a:rPr lang="es-AR" sz="2000" b="1" dirty="0"/>
              <a:t>HIPERTENSIÓN </a:t>
            </a:r>
            <a:r>
              <a:rPr lang="es-AR" sz="2000" b="1" dirty="0" smtClean="0"/>
              <a:t> CRÓNICA</a:t>
            </a:r>
            <a:endParaRPr lang="es-AR" sz="2000" b="1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712032" y="3052761"/>
            <a:ext cx="5544864" cy="3098657"/>
          </a:xfrm>
        </p:spPr>
        <p:txBody>
          <a:bodyPr>
            <a:normAutofit fontScale="25000" lnSpcReduction="20000"/>
          </a:bodyPr>
          <a:lstStyle/>
          <a:p>
            <a:r>
              <a:rPr lang="es-ES" sz="5600" dirty="0"/>
              <a:t>Se recomienda llevar a cabo un manejo multidisciplinario. Se realizará una evaluación y manejo como se mencionó previamente, solicitando además un ECG y un Fondo de ojo.</a:t>
            </a:r>
          </a:p>
          <a:p>
            <a:pPr marL="0" indent="0">
              <a:buNone/>
            </a:pPr>
            <a:r>
              <a:rPr lang="es-ES" sz="5600" dirty="0" smtClean="0"/>
              <a:t>Medidas </a:t>
            </a:r>
            <a:r>
              <a:rPr lang="es-ES" sz="5600" dirty="0"/>
              <a:t>generales:</a:t>
            </a:r>
          </a:p>
          <a:p>
            <a:r>
              <a:rPr lang="es-ES" sz="5600" dirty="0" smtClean="0"/>
              <a:t>Indicar </a:t>
            </a:r>
            <a:r>
              <a:rPr lang="es-ES" sz="5600" dirty="0"/>
              <a:t>un plan alimentario </a:t>
            </a:r>
            <a:r>
              <a:rPr lang="es-ES" sz="5600" dirty="0" smtClean="0"/>
              <a:t>saludable y </a:t>
            </a:r>
            <a:r>
              <a:rPr lang="es-ES" sz="5600" dirty="0"/>
              <a:t>una adecuación de la actividad física acorde a la condición clínica de la paciente.</a:t>
            </a:r>
          </a:p>
          <a:p>
            <a:r>
              <a:rPr lang="es-ES" sz="5600" dirty="0" smtClean="0"/>
              <a:t>Brindar </a:t>
            </a:r>
            <a:r>
              <a:rPr lang="es-ES" sz="5600" dirty="0"/>
              <a:t>información sobre los síntomas prodrómicos de eclampsia y </a:t>
            </a:r>
            <a:r>
              <a:rPr lang="es-ES" sz="5600" dirty="0" err="1"/>
              <a:t>preeclampsia</a:t>
            </a:r>
            <a:r>
              <a:rPr lang="es-ES" sz="5600" dirty="0"/>
              <a:t>.</a:t>
            </a:r>
          </a:p>
          <a:p>
            <a:r>
              <a:rPr lang="es-ES" sz="5600" dirty="0" smtClean="0"/>
              <a:t>Valorar </a:t>
            </a:r>
            <a:r>
              <a:rPr lang="es-ES" sz="5600" dirty="0"/>
              <a:t>el inicio de AAS según </a:t>
            </a:r>
            <a:r>
              <a:rPr lang="es-ES" sz="5600" dirty="0" err="1"/>
              <a:t>screening</a:t>
            </a:r>
            <a:r>
              <a:rPr lang="es-ES" sz="5600" dirty="0"/>
              <a:t> del primer trimestre.</a:t>
            </a:r>
          </a:p>
          <a:p>
            <a:r>
              <a:rPr lang="es-ES" sz="5600" dirty="0" smtClean="0"/>
              <a:t>Adicionar </a:t>
            </a:r>
            <a:r>
              <a:rPr lang="es-ES" sz="5600" dirty="0"/>
              <a:t>1gr de calcio por día, de preferencia antes de las 20 semanas de gestación.</a:t>
            </a:r>
          </a:p>
          <a:p>
            <a:r>
              <a:rPr lang="es-ES" sz="5600" dirty="0" smtClean="0"/>
              <a:t>Valorar </a:t>
            </a:r>
            <a:r>
              <a:rPr lang="es-ES" sz="5600" dirty="0"/>
              <a:t>medicación antihipertensiva permitida en la gestación.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8601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2000" b="1" dirty="0"/>
              <a:t>TRATAMIENTO FARMACOLÓGICO EN HTA CRÓNICA, HIPERTENSIÓN GESTACIONAL Y PEE SIN CRITERIOS DE </a:t>
            </a:r>
            <a:r>
              <a:rPr lang="es-AR" sz="2000" b="1" dirty="0" smtClean="0"/>
              <a:t>GRAVEDAD</a:t>
            </a:r>
            <a:endParaRPr lang="es-AR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30543" y="1089009"/>
            <a:ext cx="5469466" cy="48937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1900" b="1" dirty="0"/>
              <a:t>Drogas </a:t>
            </a:r>
            <a:r>
              <a:rPr lang="es-AR" sz="1900" b="1" dirty="0" smtClean="0"/>
              <a:t>utilizadas:</a:t>
            </a:r>
            <a:endParaRPr lang="es-AR" sz="1900" dirty="0"/>
          </a:p>
          <a:p>
            <a:pPr marL="457200" indent="-457200">
              <a:buAutoNum type="arabicPeriod"/>
            </a:pPr>
            <a:r>
              <a:rPr lang="es-AR" sz="1900" b="1" dirty="0" err="1" smtClean="0"/>
              <a:t>Labetalol</a:t>
            </a:r>
            <a:endParaRPr lang="es-AR" sz="1900" b="1" dirty="0"/>
          </a:p>
          <a:p>
            <a:pPr marL="457200" indent="-457200">
              <a:buAutoNum type="arabicPeriod"/>
            </a:pPr>
            <a:r>
              <a:rPr lang="es-AR" sz="1900" b="1" dirty="0" err="1" smtClean="0"/>
              <a:t>Alfametildopa</a:t>
            </a:r>
            <a:endParaRPr lang="es-AR" sz="1900" dirty="0" smtClean="0"/>
          </a:p>
          <a:p>
            <a:pPr marL="457200" indent="-457200">
              <a:buAutoNum type="arabicPeriod"/>
            </a:pPr>
            <a:r>
              <a:rPr lang="es-AR" sz="1900" b="1" dirty="0" err="1" smtClean="0"/>
              <a:t>Nifedipina</a:t>
            </a:r>
            <a:endParaRPr lang="es-AR" sz="1900" b="1" dirty="0" smtClean="0"/>
          </a:p>
          <a:p>
            <a:pPr marL="457200" indent="-457200">
              <a:buAutoNum type="arabicPeriod"/>
            </a:pPr>
            <a:r>
              <a:rPr lang="es-AR" sz="1900" b="1" dirty="0" err="1" smtClean="0"/>
              <a:t>Amlodipina</a:t>
            </a:r>
            <a:endParaRPr lang="es-AR" sz="1900" b="1" dirty="0" smtClean="0"/>
          </a:p>
          <a:p>
            <a:pPr marL="457200" indent="-457200">
              <a:buAutoNum type="arabicPeriod"/>
            </a:pPr>
            <a:r>
              <a:rPr lang="es-AR" sz="1900" b="1" dirty="0" err="1" smtClean="0"/>
              <a:t>Hidralazina</a:t>
            </a:r>
            <a:endParaRPr lang="es-AR" sz="1900" dirty="0"/>
          </a:p>
          <a:p>
            <a:pPr marL="0" indent="0">
              <a:buNone/>
            </a:pPr>
            <a:r>
              <a:rPr lang="es-AR" sz="1900" dirty="0" smtClean="0"/>
              <a:t>Lo </a:t>
            </a:r>
            <a:r>
              <a:rPr lang="es-AR" sz="1900" dirty="0"/>
              <a:t>recomendado es no llegar a la dosis máxima de las drogas hipotensoras. No se recomienda la asociación de más de 3 fármacos.</a:t>
            </a:r>
          </a:p>
          <a:p>
            <a:pPr marL="0" indent="0">
              <a:buNone/>
            </a:pPr>
            <a:r>
              <a:rPr lang="es-ES" sz="1900" b="1" dirty="0" smtClean="0"/>
              <a:t>Ver ficha farmacológica entregada por la cátedra</a:t>
            </a:r>
            <a:endParaRPr lang="es-AR" sz="1900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50027" y="3075709"/>
            <a:ext cx="4062240" cy="2800157"/>
          </a:xfrm>
        </p:spPr>
        <p:txBody>
          <a:bodyPr>
            <a:noAutofit/>
          </a:bodyPr>
          <a:lstStyle/>
          <a:p>
            <a:r>
              <a:rPr lang="es-ES" sz="2000" dirty="0"/>
              <a:t>En aquellas pacientes que estén medicadas, en la primera visita se rotará medicación hipotensora contraindicada en la gestación (</a:t>
            </a:r>
            <a:r>
              <a:rPr lang="es-ES" sz="2000" dirty="0" err="1"/>
              <a:t>IECAs</a:t>
            </a:r>
            <a:r>
              <a:rPr lang="es-ES" sz="2000" dirty="0"/>
              <a:t>, </a:t>
            </a:r>
            <a:r>
              <a:rPr lang="es-ES" sz="2000" dirty="0" err="1"/>
              <a:t>Atenolol</a:t>
            </a:r>
            <a:r>
              <a:rPr lang="es-ES" sz="2000" dirty="0"/>
              <a:t>, </a:t>
            </a:r>
            <a:r>
              <a:rPr lang="es-ES" sz="2000" dirty="0" err="1"/>
              <a:t>Clorotiazidas</a:t>
            </a:r>
            <a:r>
              <a:rPr lang="es-ES" sz="2000" dirty="0"/>
              <a:t> y ARA II) a drogas avaladas para su uso durante el embarazo. En el primer trimestre del embarazo puede ser necesario reducir las dosis de los fármacos. 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2025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Se indicará internación con el objetivo de: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es-AR" dirty="0" smtClean="0"/>
          </a:p>
          <a:p>
            <a:pPr marL="457200" indent="-457200">
              <a:buAutoNum type="arabicPeriod"/>
            </a:pPr>
            <a:r>
              <a:rPr lang="es-AR" dirty="0" smtClean="0"/>
              <a:t>Valorar </a:t>
            </a:r>
            <a:r>
              <a:rPr lang="es-AR" dirty="0"/>
              <a:t>el estado </a:t>
            </a:r>
            <a:r>
              <a:rPr lang="es-AR" dirty="0" smtClean="0"/>
              <a:t>materno-fetal</a:t>
            </a:r>
          </a:p>
          <a:p>
            <a:pPr marL="457200" indent="-457200">
              <a:buAutoNum type="arabicPeriod"/>
            </a:pPr>
            <a:r>
              <a:rPr lang="es-AR" dirty="0" smtClean="0"/>
              <a:t>Realizar </a:t>
            </a:r>
            <a:r>
              <a:rPr lang="es-AR" dirty="0"/>
              <a:t>el tratamiento </a:t>
            </a:r>
            <a:r>
              <a:rPr lang="es-AR" dirty="0" smtClean="0"/>
              <a:t>hipotensor</a:t>
            </a:r>
          </a:p>
          <a:p>
            <a:pPr marL="457200" indent="-457200">
              <a:buAutoNum type="arabicPeriod"/>
            </a:pPr>
            <a:r>
              <a:rPr lang="es-AR" dirty="0" smtClean="0"/>
              <a:t>Prevenir </a:t>
            </a:r>
            <a:r>
              <a:rPr lang="es-AR" dirty="0"/>
              <a:t>la </a:t>
            </a:r>
            <a:r>
              <a:rPr lang="es-AR" dirty="0" smtClean="0"/>
              <a:t>eclampsia.</a:t>
            </a:r>
          </a:p>
          <a:p>
            <a:pPr marL="457200" indent="-457200">
              <a:buAutoNum type="arabicPeriod"/>
            </a:pPr>
            <a:r>
              <a:rPr lang="es-AR" dirty="0" smtClean="0"/>
              <a:t>Valorar </a:t>
            </a:r>
            <a:r>
              <a:rPr lang="es-AR" dirty="0"/>
              <a:t>inicio de MPF y de </a:t>
            </a:r>
            <a:r>
              <a:rPr lang="es-AR" dirty="0" err="1"/>
              <a:t>Neuroprotección</a:t>
            </a:r>
            <a:r>
              <a:rPr lang="es-AR" dirty="0"/>
              <a:t> fetal según edad gestacional y </a:t>
            </a:r>
            <a:r>
              <a:rPr lang="es-AR" dirty="0" smtClean="0"/>
              <a:t>condición clínico-materno.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271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 smtClean="0"/>
              <a:t>Criterios de hospitalización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dirty="0" smtClean="0"/>
              <a:t>TA </a:t>
            </a:r>
            <a:r>
              <a:rPr lang="es-AR" dirty="0"/>
              <a:t>mayor o igual a 160/110 (dos tomas separadas por 15 min) o TA mayor o igual </a:t>
            </a:r>
            <a:r>
              <a:rPr lang="es-AR" dirty="0" smtClean="0"/>
              <a:t>a 140/90 </a:t>
            </a:r>
            <a:r>
              <a:rPr lang="es-AR" dirty="0"/>
              <a:t>asociado a signos o síntomas de daños de órgano blanco.</a:t>
            </a:r>
          </a:p>
          <a:p>
            <a:r>
              <a:rPr lang="es-AR" dirty="0" smtClean="0"/>
              <a:t>Fracaso </a:t>
            </a:r>
            <a:r>
              <a:rPr lang="es-AR" dirty="0"/>
              <a:t>de tratamiento farmacológico (3 drogas a dosis máximas).</a:t>
            </a:r>
          </a:p>
          <a:p>
            <a:r>
              <a:rPr lang="es-AR" dirty="0" smtClean="0"/>
              <a:t>Signos </a:t>
            </a:r>
            <a:r>
              <a:rPr lang="es-AR" dirty="0"/>
              <a:t>de sufrimiento fetal (CIR 2, </a:t>
            </a:r>
            <a:r>
              <a:rPr lang="es-AR" dirty="0" err="1"/>
              <a:t>oligoamnios</a:t>
            </a:r>
            <a:r>
              <a:rPr lang="es-AR" dirty="0"/>
              <a:t> severo, </a:t>
            </a:r>
            <a:r>
              <a:rPr lang="es-AR" dirty="0" err="1"/>
              <a:t>doppler</a:t>
            </a:r>
            <a:r>
              <a:rPr lang="es-AR" dirty="0"/>
              <a:t> patológico, NST no reactivo)</a:t>
            </a:r>
          </a:p>
          <a:p>
            <a:r>
              <a:rPr lang="es-AR" dirty="0" smtClean="0"/>
              <a:t>Pacientes </a:t>
            </a:r>
            <a:r>
              <a:rPr lang="es-AR" dirty="0"/>
              <a:t>con imposibilidad o dificultad de seguimiento ambulatorio.</a:t>
            </a:r>
          </a:p>
          <a:p>
            <a:r>
              <a:rPr lang="es-AR" dirty="0" smtClean="0"/>
              <a:t>Incumplimiento </a:t>
            </a:r>
            <a:r>
              <a:rPr lang="es-AR" dirty="0"/>
              <a:t>del tratamiento.</a:t>
            </a:r>
          </a:p>
          <a:p>
            <a:r>
              <a:rPr lang="es-AR" dirty="0" smtClean="0"/>
              <a:t>Patología </a:t>
            </a:r>
            <a:r>
              <a:rPr lang="es-AR" dirty="0"/>
              <a:t>materna que condiciona hospitalización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918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Valoración </a:t>
            </a:r>
            <a:r>
              <a:rPr lang="es-ES" b="1" dirty="0" smtClean="0"/>
              <a:t>inicial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8774" y="2545056"/>
            <a:ext cx="10414660" cy="3713240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Realizar </a:t>
            </a:r>
            <a:r>
              <a:rPr lang="es-ES" dirty="0"/>
              <a:t>control de TA cada 20 minutos hasta la estabilización del cuadro clínico. Posteriormente realizar el control cada 2 horas en la paciente gestante y cada 4 horas en el puerperio.</a:t>
            </a:r>
          </a:p>
          <a:p>
            <a:r>
              <a:rPr lang="es-ES" dirty="0" smtClean="0"/>
              <a:t>Prepararse para la realización de </a:t>
            </a:r>
            <a:r>
              <a:rPr lang="es-ES" dirty="0"/>
              <a:t>laboratorio al ingreso, según lo establecido en manejo y evaluación general. </a:t>
            </a:r>
          </a:p>
          <a:p>
            <a:r>
              <a:rPr lang="es-ES" dirty="0" smtClean="0"/>
              <a:t>Preparar instrumental para realizar </a:t>
            </a:r>
            <a:r>
              <a:rPr lang="es-ES" dirty="0"/>
              <a:t>el control de crecimiento y bienestar fetal mediante ecografía </a:t>
            </a:r>
            <a:r>
              <a:rPr lang="es-ES" dirty="0" err="1"/>
              <a:t>tocoginecológica</a:t>
            </a:r>
            <a:r>
              <a:rPr lang="es-ES" dirty="0"/>
              <a:t> y </a:t>
            </a:r>
            <a:r>
              <a:rPr lang="es-ES" dirty="0" err="1"/>
              <a:t>doppler</a:t>
            </a:r>
            <a:r>
              <a:rPr lang="es-ES" dirty="0"/>
              <a:t> </a:t>
            </a:r>
            <a:r>
              <a:rPr lang="es-ES" dirty="0" smtClean="0"/>
              <a:t> o monitoreo materno-fetales </a:t>
            </a:r>
            <a:r>
              <a:rPr lang="es-ES" dirty="0"/>
              <a:t>al momento del </a:t>
            </a:r>
            <a:r>
              <a:rPr lang="es-ES" dirty="0" smtClean="0"/>
              <a:t>diagnóstico</a:t>
            </a:r>
          </a:p>
          <a:p>
            <a:r>
              <a:rPr lang="es-ES" dirty="0" smtClean="0"/>
              <a:t>Prepararse para </a:t>
            </a:r>
            <a:r>
              <a:rPr lang="es-ES" dirty="0"/>
              <a:t>la realización de la valoración cardiovascular-</a:t>
            </a:r>
            <a:r>
              <a:rPr lang="es-ES" dirty="0" err="1"/>
              <a:t>prequirúrgica</a:t>
            </a:r>
            <a:r>
              <a:rPr lang="es-ES" dirty="0"/>
              <a:t>.</a:t>
            </a:r>
          </a:p>
          <a:p>
            <a:r>
              <a:rPr lang="es-ES" dirty="0" smtClean="0"/>
              <a:t>Prepararse para MPF (maduración pulmonar fetal) entre </a:t>
            </a:r>
            <a:r>
              <a:rPr lang="es-ES" dirty="0"/>
              <a:t>las 24-33.6 semanas y realizar </a:t>
            </a:r>
            <a:r>
              <a:rPr lang="es-ES" dirty="0" err="1"/>
              <a:t>neuroprotección</a:t>
            </a:r>
            <a:r>
              <a:rPr lang="es-ES" dirty="0"/>
              <a:t> fetal hasta las 32 semanas de </a:t>
            </a:r>
            <a:r>
              <a:rPr lang="es-ES" dirty="0" smtClean="0"/>
              <a:t>EG (edad gestacional).</a:t>
            </a:r>
          </a:p>
          <a:p>
            <a:r>
              <a:rPr lang="es-ES" dirty="0" smtClean="0"/>
              <a:t>Se recomienda f</a:t>
            </a:r>
            <a:r>
              <a:rPr lang="es-AR" dirty="0" err="1" smtClean="0"/>
              <a:t>inalizar</a:t>
            </a:r>
            <a:r>
              <a:rPr lang="es-AR" dirty="0" smtClean="0"/>
              <a:t> </a:t>
            </a:r>
            <a:r>
              <a:rPr lang="es-AR" dirty="0"/>
              <a:t>la </a:t>
            </a:r>
            <a:r>
              <a:rPr lang="es-AR" dirty="0" smtClean="0"/>
              <a:t>gestación a </a:t>
            </a:r>
            <a:r>
              <a:rPr lang="es-AR" dirty="0"/>
              <a:t>partir de las 37 semanas de gestación, no obstante dependerá de las condiciones clínicas maternas y el bienestar fetal. Se valorará la vía de finalización según condiciones obstétricas y clínica de la paciente</a:t>
            </a:r>
            <a:r>
              <a:rPr lang="es-AR" dirty="0" smtClean="0"/>
              <a:t>.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5961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Maduración pulmonar </a:t>
            </a:r>
            <a:r>
              <a:rPr lang="es-AR" b="1" dirty="0" smtClean="0"/>
              <a:t>fetal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S</a:t>
            </a:r>
            <a:r>
              <a:rPr lang="es-AR" dirty="0" smtClean="0"/>
              <a:t>e </a:t>
            </a:r>
            <a:r>
              <a:rPr lang="es-AR" dirty="0"/>
              <a:t>administra un ciclo de </a:t>
            </a:r>
            <a:r>
              <a:rPr lang="es-AR" dirty="0" err="1"/>
              <a:t>betametasona</a:t>
            </a:r>
            <a:r>
              <a:rPr lang="es-AR" dirty="0"/>
              <a:t> prenatal en los embarazos hasta las 34 semanas de gestación en los cuales hay riesgo inminente de parto prematuro o que se decida la finalización del embarazo prematuramente.</a:t>
            </a:r>
          </a:p>
          <a:p>
            <a:r>
              <a:rPr lang="es-AR" dirty="0" err="1" smtClean="0"/>
              <a:t>Betametasona</a:t>
            </a:r>
            <a:r>
              <a:rPr lang="es-AR" dirty="0"/>
              <a:t>: 1 ampolla de 12 mg (contiene 6 mg de fosfato + 6 mg de acetato) IM cada 24 horas; total: dos dosis (24 mg).</a:t>
            </a:r>
          </a:p>
          <a:p>
            <a:r>
              <a:rPr lang="es-AR" dirty="0" err="1" smtClean="0"/>
              <a:t>Dexametasona</a:t>
            </a:r>
            <a:r>
              <a:rPr lang="es-AR" dirty="0"/>
              <a:t>: 1 ampolla de 6 mg, IM cada 12 horas; total: 4 dosis (24 mg).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872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/>
              <a:t>Neuroprotección</a:t>
            </a:r>
            <a:r>
              <a:rPr lang="es-ES" b="1" dirty="0" smtClean="0"/>
              <a:t> fetal con SO4 Mg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</a:t>
            </a:r>
            <a:r>
              <a:rPr lang="es-ES" dirty="0" smtClean="0"/>
              <a:t>n </a:t>
            </a:r>
            <a:r>
              <a:rPr lang="es-ES" dirty="0"/>
              <a:t>pacientes con riesgo de parto inminente entre las semanas 24 y 32 de gestación, con un mínimo de 4 horas antes de parto hasta 12 horas. Esto se fundamenta en la disminución de la incidencia de parálisis cerebral principalmente.</a:t>
            </a:r>
          </a:p>
          <a:p>
            <a:r>
              <a:rPr lang="es-ES" dirty="0" err="1" smtClean="0"/>
              <a:t>Betametasona</a:t>
            </a:r>
            <a:r>
              <a:rPr lang="es-ES" dirty="0"/>
              <a:t>: 1 ampolla de 12 mg (contiene 6 mg de fosfato + 6 mg de acetato) IM cada 24 horas; total: dos dosis (24 mg).</a:t>
            </a:r>
          </a:p>
          <a:p>
            <a:r>
              <a:rPr lang="es-ES" dirty="0" err="1" smtClean="0"/>
              <a:t>Dexametasona</a:t>
            </a:r>
            <a:r>
              <a:rPr lang="es-ES" dirty="0"/>
              <a:t>: 1 ampolla de 6 mg, IM cada 12 horas; total: 4 dosis (24 mg).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298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Manejo posparto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Realizar un control estricto de TA durante el postparto (incluso en pacientes que no requirieron medicación antihipertensiva en el embarazo). El objetivo es lograr niveles de TA &lt;140/90 en las semanas posteriores al parto, y se podrá iniciar y/o reanudar el tratamiento antihipertensivo previo, según las cifras de TA.</a:t>
            </a:r>
          </a:p>
          <a:p>
            <a:r>
              <a:rPr lang="es-ES" dirty="0" smtClean="0"/>
              <a:t>Entre </a:t>
            </a:r>
            <a:r>
              <a:rPr lang="es-ES" dirty="0"/>
              <a:t>los IECA, el </a:t>
            </a:r>
            <a:r>
              <a:rPr lang="es-ES" dirty="0" err="1"/>
              <a:t>Enalapril</a:t>
            </a:r>
            <a:r>
              <a:rPr lang="es-ES" dirty="0"/>
              <a:t> (comprimidos de 5-10-20 mg) administrado cada 12 </a:t>
            </a:r>
            <a:r>
              <a:rPr lang="es-ES" dirty="0" err="1"/>
              <a:t>hs</a:t>
            </a:r>
            <a:r>
              <a:rPr lang="es-ES" dirty="0"/>
              <a:t>, ha demostrado ser una droga segura para puérperas hipertensas que amamantan (NICE 2010).</a:t>
            </a:r>
          </a:p>
          <a:p>
            <a:r>
              <a:rPr lang="es-ES" dirty="0" smtClean="0"/>
              <a:t>Los </a:t>
            </a:r>
            <a:r>
              <a:rPr lang="es-ES" dirty="0"/>
              <a:t>diuréticos reducen la producción de leche materna en dosis mayores a 50 mg por día. Se reservan para situaciones graves con compromiso de la función renal, Insuficiencia Cardíaca y Edema agudo de pulmón.</a:t>
            </a:r>
          </a:p>
          <a:p>
            <a:r>
              <a:rPr lang="es-ES" dirty="0" smtClean="0"/>
              <a:t>Los </a:t>
            </a:r>
            <a:r>
              <a:rPr lang="es-ES" dirty="0"/>
              <a:t>anticonceptivos que contienen estrógenos están relativamente contraindicados en pacientes hipertensas. Serían de elección los que contienen progestágenos solo o métodos no hormonales.</a:t>
            </a:r>
          </a:p>
        </p:txBody>
      </p:sp>
    </p:spTree>
    <p:extLst>
      <p:ext uri="{BB962C8B-B14F-4D97-AF65-F5344CB8AC3E}">
        <p14:creationId xmlns:p14="http://schemas.microsoft.com/office/powerpoint/2010/main" val="23029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/>
              <a:t>Tratamiento </a:t>
            </a:r>
            <a:r>
              <a:rPr lang="es-AR" b="1" dirty="0" smtClean="0"/>
              <a:t>farmacológico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2556932"/>
            <a:ext cx="10355283" cy="3535110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El </a:t>
            </a:r>
            <a:r>
              <a:rPr lang="es-ES" dirty="0"/>
              <a:t>objetivo de tratar la hipertensión severa aguda es prevenir las potenciales complicaciones cerebrovasculares y cardiovasculares como la encefalopatía, la hemorragia cerebral y la insuficiencia cardíaca congestiva. La droga antihipertensiva más comúnmente utilizada es el </a:t>
            </a:r>
            <a:r>
              <a:rPr lang="es-ES" dirty="0" err="1"/>
              <a:t>Labetalol</a:t>
            </a:r>
            <a:r>
              <a:rPr lang="es-ES" dirty="0"/>
              <a:t>, recomendado en mujeres con presión diastólica igual o mayor a 105 - 110 mm Hg. (ACOG 2004- SOGC 2008- SOMANZ 2009-NICE 2010).</a:t>
            </a:r>
          </a:p>
          <a:p>
            <a:r>
              <a:rPr lang="es-ES" dirty="0"/>
              <a:t>La TA debe ser reducida con tratamiento endovenoso si alcanza los 160-170/110 mm Hg para prevenir la hemorragia </a:t>
            </a:r>
            <a:r>
              <a:rPr lang="es-ES" dirty="0" err="1"/>
              <a:t>intracraneana</a:t>
            </a:r>
            <a:r>
              <a:rPr lang="es-ES" dirty="0"/>
              <a:t>. </a:t>
            </a:r>
          </a:p>
          <a:p>
            <a:r>
              <a:rPr lang="es-ES" dirty="0"/>
              <a:t>Se considera como respuesta la disminución de 30 mm Hg y 20 mm Hg en la sistólica y diastólica respectivamente. </a:t>
            </a:r>
          </a:p>
          <a:p>
            <a:r>
              <a:rPr lang="es-ES" b="1" dirty="0"/>
              <a:t>La utilización de un agente antihipertensivo dependerá de la experiencia y familiaridad del profesional con esa droga, reconociendo sus efectos adversos posibles, fundamentalmente la caída brusca de la tensión arterial que trae aparejado la </a:t>
            </a:r>
            <a:r>
              <a:rPr lang="es-ES" b="1" dirty="0" err="1"/>
              <a:t>hipoperfusion</a:t>
            </a:r>
            <a:r>
              <a:rPr lang="es-ES" b="1" dirty="0"/>
              <a:t> tisular y disminución del flujo útero placentario.</a:t>
            </a:r>
          </a:p>
        </p:txBody>
      </p:sp>
    </p:spTree>
    <p:extLst>
      <p:ext uri="{BB962C8B-B14F-4D97-AF65-F5344CB8AC3E}">
        <p14:creationId xmlns:p14="http://schemas.microsoft.com/office/powerpoint/2010/main" val="27835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128" y="1115121"/>
            <a:ext cx="4018603" cy="465311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66447" y="1174184"/>
            <a:ext cx="660268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PREVENCIÓN.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SCREENING PRIMER </a:t>
            </a:r>
            <a:r>
              <a:rPr lang="es-AR" dirty="0" smtClean="0"/>
              <a:t>TRIMESTRE: </a:t>
            </a:r>
            <a:r>
              <a:rPr lang="es-ES" dirty="0"/>
              <a:t>El estudio ecográfico en el primer trimestre evalúa edad gestacional, biometría y morfología embrionario/fetal, actividad cardíaca, ubicación de la placenta, cantidad de líquido amniótico e identificación de </a:t>
            </a:r>
            <a:r>
              <a:rPr lang="es-ES" dirty="0" smtClean="0"/>
              <a:t>marcadores ecográficos </a:t>
            </a:r>
            <a:r>
              <a:rPr lang="es-ES" dirty="0"/>
              <a:t>y bioquímicos para el </a:t>
            </a:r>
            <a:r>
              <a:rPr lang="es-ES" dirty="0" err="1"/>
              <a:t>screening</a:t>
            </a:r>
            <a:r>
              <a:rPr lang="es-ES" dirty="0"/>
              <a:t> o tamizaje de anomalías cromosómicas. </a:t>
            </a: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HISTORIA Y CARACTERÍSTICAS MATERNAS</a:t>
            </a:r>
          </a:p>
          <a:p>
            <a:r>
              <a:rPr lang="es-AR" dirty="0" smtClean="0"/>
              <a:t>Edad, Etnia, Paridad, Cromosomopatía </a:t>
            </a:r>
            <a:r>
              <a:rPr lang="es-AR" dirty="0"/>
              <a:t>en gestación </a:t>
            </a:r>
            <a:r>
              <a:rPr lang="es-AR" dirty="0" smtClean="0"/>
              <a:t>previa, Método </a:t>
            </a:r>
            <a:r>
              <a:rPr lang="es-AR" dirty="0"/>
              <a:t>de concepción (Espontáneo o técnicas de reproducción </a:t>
            </a:r>
            <a:r>
              <a:rPr lang="es-AR" dirty="0" smtClean="0"/>
              <a:t>asistida), Peso </a:t>
            </a:r>
            <a:r>
              <a:rPr lang="es-AR" dirty="0"/>
              <a:t>materno </a:t>
            </a:r>
            <a:r>
              <a:rPr lang="es-AR" dirty="0" smtClean="0"/>
              <a:t>actual, Talla</a:t>
            </a:r>
            <a:r>
              <a:rPr lang="es-AR" dirty="0"/>
              <a:t>.</a:t>
            </a:r>
          </a:p>
          <a:p>
            <a:r>
              <a:rPr lang="es-AR" dirty="0" smtClean="0"/>
              <a:t>Consumo problemático en este embarazo. Antecedentes </a:t>
            </a:r>
            <a:r>
              <a:rPr lang="es-AR" dirty="0"/>
              <a:t>personales patológicos: Lupus eritematoso sistémico (LES), </a:t>
            </a:r>
            <a:r>
              <a:rPr lang="es-AR" dirty="0" smtClean="0"/>
              <a:t>Diabetes mellitus </a:t>
            </a:r>
            <a:r>
              <a:rPr lang="es-AR" dirty="0"/>
              <a:t>(DBT) tipo I/II, Hipertensión arterial crónica (HTC), Síndrome </a:t>
            </a:r>
            <a:r>
              <a:rPr lang="es-AR" dirty="0" err="1" smtClean="0"/>
              <a:t>antifosfolipídico</a:t>
            </a:r>
            <a:r>
              <a:rPr lang="es-AR" dirty="0" smtClean="0"/>
              <a:t>(SAF</a:t>
            </a:r>
            <a:r>
              <a:rPr lang="es-AR" dirty="0"/>
              <a:t>).</a:t>
            </a:r>
          </a:p>
          <a:p>
            <a:r>
              <a:rPr lang="es-AR" dirty="0"/>
              <a:t>• </a:t>
            </a:r>
            <a:r>
              <a:rPr lang="es-AR"/>
              <a:t>Antecedentes </a:t>
            </a:r>
            <a:r>
              <a:rPr lang="es-AR" smtClean="0"/>
              <a:t>personales.</a:t>
            </a:r>
            <a:endParaRPr lang="es-AR" dirty="0"/>
          </a:p>
          <a:p>
            <a:r>
              <a:rPr lang="es-AR" dirty="0"/>
              <a:t>• Antecedentes familiares de </a:t>
            </a:r>
            <a:r>
              <a:rPr lang="es-AR" dirty="0" err="1"/>
              <a:t>preeclampsia</a:t>
            </a:r>
            <a:r>
              <a:rPr lang="es-AR" dirty="0"/>
              <a:t>: madre y/o hermana.</a:t>
            </a:r>
          </a:p>
          <a:p>
            <a:r>
              <a:rPr lang="es-AR" dirty="0"/>
              <a:t>• Antecedente de recién nacido (RN) con bajo peso al nacer (BPN).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61901" y="712519"/>
            <a:ext cx="6305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+mj-lt"/>
              </a:rPr>
              <a:t>SINTETIZANDO</a:t>
            </a:r>
            <a:endParaRPr lang="es-AR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1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¿Qué es la tensión arterial?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34813" y="3594486"/>
            <a:ext cx="7730838" cy="1947333"/>
          </a:xfrm>
        </p:spPr>
        <p:txBody>
          <a:bodyPr>
            <a:normAutofit/>
          </a:bodyPr>
          <a:lstStyle/>
          <a:p>
            <a:r>
              <a:rPr lang="es-ES" dirty="0" smtClean="0"/>
              <a:t>La </a:t>
            </a:r>
            <a:r>
              <a:rPr lang="es-ES" dirty="0"/>
              <a:t>tensión arterial, también conocida como presión arterial, es una medida vital en el campo de la </a:t>
            </a:r>
            <a:r>
              <a:rPr lang="es-ES" dirty="0" smtClean="0"/>
              <a:t>medicina, indica </a:t>
            </a:r>
            <a:r>
              <a:rPr lang="es-ES" dirty="0"/>
              <a:t>la presión que ejerce la sangre contra las paredes de las arterias mientras el corazón bombea sangre al resto del cuerpo.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050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Muchas gracias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Lic. Noemí Viveros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07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FACTORES DE RIESGO ASOCIADOS A TRASTORNOS HIPERTENSIVOS DEL EMBARAZO</a:t>
            </a:r>
            <a:r>
              <a:rPr lang="es-AR" dirty="0" smtClean="0"/>
              <a:t>.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AR" dirty="0" err="1" smtClean="0"/>
              <a:t>Preeclampsia</a:t>
            </a:r>
            <a:r>
              <a:rPr lang="es-AR" dirty="0" smtClean="0"/>
              <a:t> </a:t>
            </a:r>
            <a:r>
              <a:rPr lang="es-AR" dirty="0"/>
              <a:t>en embarazo anterior.</a:t>
            </a:r>
          </a:p>
          <a:p>
            <a:r>
              <a:rPr lang="es-AR" dirty="0" smtClean="0"/>
              <a:t>Diabetes </a:t>
            </a:r>
            <a:r>
              <a:rPr lang="es-AR" dirty="0"/>
              <a:t>Tipo I y II.</a:t>
            </a:r>
          </a:p>
          <a:p>
            <a:r>
              <a:rPr lang="es-AR" dirty="0" smtClean="0"/>
              <a:t>Historia </a:t>
            </a:r>
            <a:r>
              <a:rPr lang="es-AR" dirty="0"/>
              <a:t>Familiar de PE (madre y/o hermanas).</a:t>
            </a:r>
          </a:p>
          <a:p>
            <a:r>
              <a:rPr lang="es-AR" dirty="0" smtClean="0"/>
              <a:t>Edad </a:t>
            </a:r>
            <a:r>
              <a:rPr lang="es-AR" dirty="0"/>
              <a:t>materna &gt; 40 y adolescentes.</a:t>
            </a:r>
          </a:p>
          <a:p>
            <a:r>
              <a:rPr lang="es-AR" dirty="0" err="1" smtClean="0"/>
              <a:t>Nuliparidad</a:t>
            </a:r>
            <a:r>
              <a:rPr lang="es-AR" dirty="0"/>
              <a:t>.</a:t>
            </a:r>
          </a:p>
          <a:p>
            <a:r>
              <a:rPr lang="es-AR" dirty="0" smtClean="0"/>
              <a:t>Índice </a:t>
            </a:r>
            <a:r>
              <a:rPr lang="es-AR" dirty="0"/>
              <a:t>de Masa Corporal &gt; 35.</a:t>
            </a:r>
          </a:p>
          <a:p>
            <a:r>
              <a:rPr lang="es-AR" dirty="0" smtClean="0"/>
              <a:t>HTA </a:t>
            </a:r>
            <a:r>
              <a:rPr lang="es-AR" dirty="0"/>
              <a:t>crónica.</a:t>
            </a:r>
          </a:p>
          <a:p>
            <a:r>
              <a:rPr lang="es-AR" dirty="0" smtClean="0"/>
              <a:t>Enfermedad </a:t>
            </a:r>
            <a:r>
              <a:rPr lang="es-AR" dirty="0"/>
              <a:t>renal.</a:t>
            </a:r>
          </a:p>
          <a:p>
            <a:r>
              <a:rPr lang="es-AR" dirty="0" smtClean="0"/>
              <a:t>Anticuerpos </a:t>
            </a:r>
            <a:r>
              <a:rPr lang="es-AR" dirty="0" err="1"/>
              <a:t>antifosfolipídicos</a:t>
            </a:r>
            <a:r>
              <a:rPr lang="es-AR" dirty="0"/>
              <a:t> - LUPUS.</a:t>
            </a:r>
          </a:p>
          <a:p>
            <a:r>
              <a:rPr lang="es-AR" dirty="0" smtClean="0"/>
              <a:t>Periodo </a:t>
            </a:r>
            <a:r>
              <a:rPr lang="es-AR" dirty="0" err="1"/>
              <a:t>intergenésico</a:t>
            </a:r>
            <a:r>
              <a:rPr lang="es-AR" dirty="0"/>
              <a:t> mayor a 10 años.</a:t>
            </a:r>
          </a:p>
          <a:p>
            <a:r>
              <a:rPr lang="es-AR" dirty="0" smtClean="0"/>
              <a:t>Fertilización </a:t>
            </a:r>
            <a:r>
              <a:rPr lang="es-AR" dirty="0"/>
              <a:t>Asistida.</a:t>
            </a:r>
          </a:p>
          <a:p>
            <a:r>
              <a:rPr lang="es-AR" dirty="0" smtClean="0"/>
              <a:t>Tabaquismo</a:t>
            </a:r>
            <a:r>
              <a:rPr lang="es-AR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93811" y="4131733"/>
            <a:ext cx="2019405" cy="1337735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15" y="2760134"/>
            <a:ext cx="3509846" cy="311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DEFINICIONES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="1" dirty="0"/>
              <a:t>Hipertensión arterial (HTA)</a:t>
            </a:r>
            <a:endParaRPr lang="es-A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dirty="0"/>
              <a:t>S</a:t>
            </a:r>
            <a:r>
              <a:rPr lang="es-AR" dirty="0" smtClean="0"/>
              <a:t>e </a:t>
            </a:r>
            <a:r>
              <a:rPr lang="es-AR" dirty="0"/>
              <a:t>define como una tensión arterial (TA) mayor o </a:t>
            </a:r>
            <a:r>
              <a:rPr lang="es-AR" dirty="0" smtClean="0"/>
              <a:t>igual 140/90 </a:t>
            </a:r>
            <a:r>
              <a:rPr lang="es-AR" dirty="0" err="1"/>
              <a:t>mmHg</a:t>
            </a:r>
            <a:r>
              <a:rPr lang="es-AR" dirty="0"/>
              <a:t>, en dos tomas separadas por 6 horas. </a:t>
            </a:r>
            <a:endParaRPr lang="es-AR" dirty="0" smtClean="0"/>
          </a:p>
          <a:p>
            <a:r>
              <a:rPr lang="es-AR" dirty="0" smtClean="0"/>
              <a:t>Dos </a:t>
            </a:r>
            <a:r>
              <a:rPr lang="es-AR" dirty="0"/>
              <a:t>tomas de TAS &gt; o = a 160 </a:t>
            </a:r>
            <a:r>
              <a:rPr lang="es-AR" dirty="0" err="1" smtClean="0"/>
              <a:t>mmHg</a:t>
            </a:r>
            <a:r>
              <a:rPr lang="es-AR" dirty="0"/>
              <a:t> </a:t>
            </a:r>
            <a:r>
              <a:rPr lang="es-AR" dirty="0" smtClean="0"/>
              <a:t>o </a:t>
            </a:r>
            <a:r>
              <a:rPr lang="es-AR" dirty="0"/>
              <a:t>TAD &gt; o = a 110 </a:t>
            </a:r>
            <a:r>
              <a:rPr lang="es-AR" dirty="0" err="1"/>
              <a:t>mmHg</a:t>
            </a:r>
            <a:r>
              <a:rPr lang="es-AR" dirty="0"/>
              <a:t> separadas 15 minutos también se consideran diagnósticas.</a:t>
            </a:r>
          </a:p>
          <a:p>
            <a:endParaRPr lang="es-AR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AR" b="1" dirty="0"/>
              <a:t>HTA preexistente (Crónica)</a:t>
            </a:r>
            <a:endParaRPr lang="es-AR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dirty="0" smtClean="0"/>
              <a:t>HTA </a:t>
            </a:r>
            <a:r>
              <a:rPr lang="es-AR" dirty="0"/>
              <a:t>que es conocida antes de la gestación o que </a:t>
            </a:r>
            <a:r>
              <a:rPr lang="es-AR" dirty="0" smtClean="0"/>
              <a:t>se diagnostica </a:t>
            </a:r>
            <a:r>
              <a:rPr lang="es-AR" dirty="0"/>
              <a:t>antes de la semana </a:t>
            </a:r>
            <a:r>
              <a:rPr lang="es-AR" dirty="0" smtClean="0"/>
              <a:t>20.</a:t>
            </a:r>
          </a:p>
          <a:p>
            <a:r>
              <a:rPr lang="es-AR" dirty="0"/>
              <a:t>Y</a:t>
            </a:r>
            <a:r>
              <a:rPr lang="es-AR" dirty="0" smtClean="0"/>
              <a:t>/o </a:t>
            </a:r>
            <a:r>
              <a:rPr lang="es-AR" dirty="0"/>
              <a:t>si persiste luego de las 12 semanas posteriores </a:t>
            </a:r>
            <a:r>
              <a:rPr lang="es-AR" dirty="0" smtClean="0"/>
              <a:t>a la </a:t>
            </a:r>
            <a:r>
              <a:rPr lang="es-AR" dirty="0"/>
              <a:t>finalización del embarazo. Puede ser primaria (esencial) o secundaria.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2487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DEFINICIONES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="1" dirty="0"/>
              <a:t>HTA Gestacional</a:t>
            </a:r>
            <a:endParaRPr lang="es-A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HTA </a:t>
            </a:r>
            <a:r>
              <a:rPr lang="es-AR" dirty="0"/>
              <a:t>diagnosticada después de las 20 semanas de </a:t>
            </a:r>
            <a:r>
              <a:rPr lang="es-AR" dirty="0" smtClean="0"/>
              <a:t>gestación, </a:t>
            </a:r>
            <a:r>
              <a:rPr lang="es-AR" dirty="0"/>
              <a:t>previamente </a:t>
            </a:r>
            <a:r>
              <a:rPr lang="es-AR" dirty="0" err="1"/>
              <a:t>normotensa</a:t>
            </a:r>
            <a:r>
              <a:rPr lang="es-AR" dirty="0"/>
              <a:t>, con resolución antes de las 12 semanas posteriores </a:t>
            </a:r>
            <a:r>
              <a:rPr lang="es-AR" dirty="0" smtClean="0"/>
              <a:t>a la </a:t>
            </a:r>
            <a:r>
              <a:rPr lang="es-AR" dirty="0"/>
              <a:t>finalización del embarazo.</a:t>
            </a:r>
          </a:p>
          <a:p>
            <a:endParaRPr lang="es-AR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b="1" dirty="0" err="1" smtClean="0"/>
              <a:t>Preeclampsia</a:t>
            </a:r>
            <a:r>
              <a:rPr lang="es-ES" b="1" dirty="0" smtClean="0"/>
              <a:t> (PE)</a:t>
            </a:r>
            <a:endParaRPr lang="es-AR" b="1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AR" dirty="0" smtClean="0"/>
              <a:t>Enfermedad </a:t>
            </a:r>
            <a:r>
              <a:rPr lang="es-AR" dirty="0" err="1" smtClean="0"/>
              <a:t>multi</a:t>
            </a:r>
            <a:r>
              <a:rPr lang="es-AR" dirty="0" smtClean="0"/>
              <a:t>-sistémica </a:t>
            </a:r>
            <a:r>
              <a:rPr lang="es-AR" dirty="0"/>
              <a:t>caracterizada por hipertensión </a:t>
            </a:r>
            <a:r>
              <a:rPr lang="es-AR" dirty="0" smtClean="0"/>
              <a:t>asociada a </a:t>
            </a:r>
            <a:r>
              <a:rPr lang="es-AR" dirty="0"/>
              <a:t>daño en órgano blanco (placenta, riñón, hígado, cerebro, y otros órganos)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110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PREECLAMPSIA SEVERA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06390" y="982131"/>
            <a:ext cx="6210794" cy="5181163"/>
          </a:xfrm>
        </p:spPr>
        <p:txBody>
          <a:bodyPr>
            <a:normAutofit fontScale="70000" lnSpcReduction="20000"/>
          </a:bodyPr>
          <a:lstStyle/>
          <a:p>
            <a:r>
              <a:rPr lang="es-AR" sz="2900" dirty="0" smtClean="0"/>
              <a:t>HTA severa refractaria (cifras TAS &gt;160 y/o TAD &gt;110 de manera mantenida pese a 3 fármacos hipotensores a dosis intermedias o 2 fármacos hipotensores a dosis máximas).</a:t>
            </a:r>
            <a:endParaRPr lang="es-AR" sz="2900" dirty="0"/>
          </a:p>
          <a:p>
            <a:r>
              <a:rPr lang="es-AR" sz="2900" dirty="0"/>
              <a:t>Deterioro significativo de la función renal (aumento de la creatinina en sangre &gt; </a:t>
            </a:r>
            <a:r>
              <a:rPr lang="es-AR" sz="2900" dirty="0" smtClean="0"/>
              <a:t>1,2 mg/</a:t>
            </a:r>
            <a:r>
              <a:rPr lang="es-AR" sz="2900" dirty="0" err="1" smtClean="0"/>
              <a:t>dL</a:t>
            </a:r>
            <a:r>
              <a:rPr lang="es-AR" sz="2900" dirty="0" smtClean="0"/>
              <a:t> </a:t>
            </a:r>
            <a:r>
              <a:rPr lang="es-AR" sz="2900" dirty="0"/>
              <a:t>u oliguria &lt; 500 ml/24 </a:t>
            </a:r>
            <a:r>
              <a:rPr lang="es-AR" sz="2900" dirty="0" err="1"/>
              <a:t>hs</a:t>
            </a:r>
            <a:r>
              <a:rPr lang="es-AR" sz="2900" dirty="0"/>
              <a:t>).</a:t>
            </a:r>
          </a:p>
          <a:p>
            <a:r>
              <a:rPr lang="es-AR" sz="2900" dirty="0"/>
              <a:t>Síntomas clínicos de daño de órgano blanco (cefalea, alteraciones de la visión </a:t>
            </a:r>
            <a:r>
              <a:rPr lang="es-AR" sz="2900" dirty="0" smtClean="0"/>
              <a:t>y/o </a:t>
            </a:r>
            <a:r>
              <a:rPr lang="es-AR" sz="2900" dirty="0" err="1" smtClean="0"/>
              <a:t>epigastralgia</a:t>
            </a:r>
            <a:r>
              <a:rPr lang="es-AR" sz="2900" dirty="0"/>
              <a:t>).</a:t>
            </a:r>
          </a:p>
          <a:p>
            <a:r>
              <a:rPr lang="es-AR" sz="2900" dirty="0"/>
              <a:t>Edema pulmonar.</a:t>
            </a:r>
          </a:p>
          <a:p>
            <a:r>
              <a:rPr lang="es-AR" sz="2900" dirty="0"/>
              <a:t>GOT o GPT x2 veces el límite superior de la normalidad.</a:t>
            </a:r>
          </a:p>
          <a:p>
            <a:r>
              <a:rPr lang="es-AR" sz="2900" dirty="0" smtClean="0"/>
              <a:t>Trombocitopenia </a:t>
            </a:r>
            <a:r>
              <a:rPr lang="es-AR" sz="2900" dirty="0"/>
              <a:t>(&lt;100.000 mm3).</a:t>
            </a:r>
          </a:p>
          <a:p>
            <a:r>
              <a:rPr lang="es-AR" sz="2900" dirty="0"/>
              <a:t>Hemólisis (</a:t>
            </a:r>
            <a:r>
              <a:rPr lang="es-AR" sz="2900" dirty="0" smtClean="0"/>
              <a:t>LDH </a:t>
            </a:r>
            <a:r>
              <a:rPr lang="es-AR" sz="2900" dirty="0"/>
              <a:t>x 2 veces el límite superior de la normalidad).</a:t>
            </a:r>
          </a:p>
          <a:p>
            <a:r>
              <a:rPr lang="es-AR" sz="2900" dirty="0"/>
              <a:t>Alteración de las pruebas de coagulación (TP &lt;60%, </a:t>
            </a:r>
            <a:r>
              <a:rPr lang="es-AR" sz="2900" dirty="0" err="1"/>
              <a:t>TTPa</a:t>
            </a:r>
            <a:r>
              <a:rPr lang="es-AR" sz="2900" dirty="0"/>
              <a:t> &gt;40seg.).</a:t>
            </a:r>
            <a:r>
              <a:rPr lang="es-AR" sz="2900" dirty="0"/>
              <a:t> </a:t>
            </a:r>
            <a:r>
              <a:rPr lang="es-AR" sz="2900" dirty="0"/>
              <a:t> </a:t>
            </a:r>
          </a:p>
          <a:p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endParaRPr lang="es-AR" sz="2400" dirty="0" smtClean="0"/>
          </a:p>
          <a:p>
            <a:pPr algn="l"/>
            <a:r>
              <a:rPr lang="es-AR" sz="2400" dirty="0" smtClean="0"/>
              <a:t>Cuando </a:t>
            </a:r>
            <a:r>
              <a:rPr lang="es-AR" sz="2400" dirty="0"/>
              <a:t>al diagnóstico de HTA se le asocia uno o más de </a:t>
            </a:r>
            <a:r>
              <a:rPr lang="es-AR" sz="2400" dirty="0" smtClean="0"/>
              <a:t>los siguientes parámetros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511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3169723" cy="1371600"/>
          </a:xfrm>
        </p:spPr>
        <p:txBody>
          <a:bodyPr/>
          <a:lstStyle/>
          <a:p>
            <a:r>
              <a:rPr lang="es-AR" b="1" dirty="0">
                <a:ea typeface="Calibri" panose="020F0502020204030204" pitchFamily="34" charset="0"/>
                <a:cs typeface="Times New Roman" panose="02020603050405020304" pitchFamily="18" charset="0"/>
              </a:rPr>
              <a:t>Síndrome de </a:t>
            </a:r>
            <a:r>
              <a:rPr lang="es-A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HELLP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21278" y="3255432"/>
            <a:ext cx="3835729" cy="2561168"/>
          </a:xfrm>
        </p:spPr>
        <p:txBody>
          <a:bodyPr/>
          <a:lstStyle/>
          <a:p>
            <a:endParaRPr lang="es-A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A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Variante </a:t>
            </a:r>
            <a:r>
              <a:rPr lang="es-AR" dirty="0">
                <a:ea typeface="Calibri" panose="020F0502020204030204" pitchFamily="34" charset="0"/>
                <a:cs typeface="Times New Roman" panose="02020603050405020304" pitchFamily="18" charset="0"/>
              </a:rPr>
              <a:t>grave de la </a:t>
            </a:r>
            <a:r>
              <a:rPr lang="es-A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Preeclampsia</a:t>
            </a:r>
            <a:r>
              <a:rPr lang="es-A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s-AR" dirty="0">
                <a:ea typeface="Calibri" panose="020F0502020204030204" pitchFamily="34" charset="0"/>
                <a:cs typeface="Times New Roman" panose="02020603050405020304" pitchFamily="18" charset="0"/>
              </a:rPr>
              <a:t>se diagnostica cuando </a:t>
            </a:r>
            <a:r>
              <a:rPr lang="es-A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aparece:</a:t>
            </a:r>
          </a:p>
          <a:p>
            <a:endParaRPr lang="es-AR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“El síndrome puede considerarse incompleto si falta alguno de los tres criterios”</a:t>
            </a:r>
            <a:endParaRPr lang="es-AR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dirty="0"/>
          </a:p>
        </p:txBody>
      </p:sp>
      <p:pic>
        <p:nvPicPr>
          <p:cNvPr id="12" name="Marcador de posición de imagen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5" b="10365"/>
          <a:stretch>
            <a:fillRect/>
          </a:stretch>
        </p:blipFill>
        <p:spPr>
          <a:xfrm>
            <a:off x="5035550" y="1041400"/>
            <a:ext cx="6122988" cy="4775200"/>
          </a:xfrm>
        </p:spPr>
      </p:pic>
    </p:spTree>
    <p:extLst>
      <p:ext uri="{BB962C8B-B14F-4D97-AF65-F5344CB8AC3E}">
        <p14:creationId xmlns:p14="http://schemas.microsoft.com/office/powerpoint/2010/main" val="231242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cap="all" dirty="0"/>
              <a:t>Eclampsia</a:t>
            </a:r>
            <a:br>
              <a:rPr lang="es-AR" b="1" cap="all" dirty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64340" y="982130"/>
            <a:ext cx="4034091" cy="4893735"/>
          </a:xfrm>
        </p:spPr>
        <p:txBody>
          <a:bodyPr>
            <a:normAutofit lnSpcReduction="10000"/>
          </a:bodyPr>
          <a:lstStyle/>
          <a:p>
            <a:r>
              <a:rPr lang="es-ES" dirty="0"/>
              <a:t>Presión arterial igual o mayor a 140/90 </a:t>
            </a:r>
            <a:r>
              <a:rPr lang="es-ES" dirty="0" err="1"/>
              <a:t>mmHg</a:t>
            </a:r>
            <a:r>
              <a:rPr lang="es-ES" dirty="0"/>
              <a:t>.</a:t>
            </a:r>
          </a:p>
          <a:p>
            <a:r>
              <a:rPr lang="es-ES" dirty="0"/>
              <a:t>Convulsiones.</a:t>
            </a:r>
          </a:p>
          <a:p>
            <a:r>
              <a:rPr lang="es-ES" dirty="0"/>
              <a:t>Dolor de cabeza intenso, visión borrosa, percepción de luces brillantes o dolor de estómago que se producen, en general, antes de las convulsiones.</a:t>
            </a:r>
          </a:p>
          <a:p>
            <a:r>
              <a:rPr lang="es-ES" dirty="0"/>
              <a:t>Pérdida de conciencia: generalmente, la paciente no recuerda nada al despertar.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73776" y="3031064"/>
            <a:ext cx="6032665" cy="2844801"/>
          </a:xfrm>
        </p:spPr>
        <p:txBody>
          <a:bodyPr>
            <a:normAutofit/>
          </a:bodyPr>
          <a:lstStyle/>
          <a:p>
            <a:r>
              <a:rPr lang="es-ES" sz="2000" dirty="0"/>
              <a:t>Es el estadio más grave de la hipertensión en el embarazo y posparto</a:t>
            </a:r>
            <a:r>
              <a:rPr lang="es-ES" sz="2000" dirty="0" smtClean="0"/>
              <a:t>.</a:t>
            </a:r>
            <a:endParaRPr lang="es-ES" sz="2000" dirty="0"/>
          </a:p>
          <a:p>
            <a:r>
              <a:rPr lang="es-ES" sz="2000" dirty="0"/>
              <a:t>Se caracteriza por la asociación de hipertensión arterial, proteinuria (pérdida de proteínas en la orina) y manifestaciones neurológicas, como convulsiones o </a:t>
            </a:r>
            <a:r>
              <a:rPr lang="es-ES" sz="2000" dirty="0" smtClean="0"/>
              <a:t>coma.</a:t>
            </a:r>
          </a:p>
          <a:p>
            <a:r>
              <a:rPr lang="es-ES" sz="2000" dirty="0"/>
              <a:t>C</a:t>
            </a:r>
            <a:r>
              <a:rPr lang="es-ES" sz="2000" dirty="0" smtClean="0"/>
              <a:t>omplicaciones </a:t>
            </a:r>
            <a:r>
              <a:rPr lang="es-ES" sz="2000" dirty="0"/>
              <a:t>(edema pulmonar o cerebral, problemas respiratorios, ceguera, insuficiencia hepática) y provocar la muerte de la madre o el bebé.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39117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1" y="982131"/>
            <a:ext cx="3718455" cy="1778003"/>
          </a:xfrm>
        </p:spPr>
        <p:txBody>
          <a:bodyPr>
            <a:normAutofit fontScale="90000"/>
          </a:bodyPr>
          <a:lstStyle/>
          <a:p>
            <a:r>
              <a:rPr lang="es-AR" b="1" dirty="0"/>
              <a:t>MANEJO, CONTROL Y TRATAMIENTO DE LOS ESTADOS HIPERTENSIVOS EN EL</a:t>
            </a:r>
            <a:r>
              <a:rPr lang="es-AR" dirty="0"/>
              <a:t/>
            </a:r>
            <a:br>
              <a:rPr lang="es-AR" dirty="0"/>
            </a:br>
            <a:r>
              <a:rPr lang="es-AR" b="1" dirty="0"/>
              <a:t>EMBARAZO</a:t>
            </a:r>
            <a:r>
              <a:rPr lang="es-AR" b="1" dirty="0" smtClean="0"/>
              <a:t>.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2  Técnica </a:t>
            </a:r>
            <a:r>
              <a:rPr lang="es-ES" dirty="0"/>
              <a:t>para la toma de presión arterial</a:t>
            </a:r>
          </a:p>
          <a:p>
            <a:r>
              <a:rPr lang="es-ES" dirty="0" smtClean="0"/>
              <a:t>Realizar </a:t>
            </a:r>
            <a:r>
              <a:rPr lang="es-ES" dirty="0"/>
              <a:t>la medición luego de 10 minutos de reposo</a:t>
            </a:r>
          </a:p>
          <a:p>
            <a:r>
              <a:rPr lang="es-ES" dirty="0" smtClean="0"/>
              <a:t>La </a:t>
            </a:r>
            <a:r>
              <a:rPr lang="es-ES" dirty="0"/>
              <a:t>paciente debe estar sentada y el brazo a la altura del corazón.</a:t>
            </a:r>
          </a:p>
          <a:p>
            <a:r>
              <a:rPr lang="es-ES" dirty="0" smtClean="0"/>
              <a:t>En </a:t>
            </a:r>
            <a:r>
              <a:rPr lang="es-ES" dirty="0"/>
              <a:t>la primera visita se ha de valorar la TA en los dos brazos y considerar la más elevada.</a:t>
            </a:r>
          </a:p>
          <a:p>
            <a:r>
              <a:rPr lang="es-ES" dirty="0" smtClean="0"/>
              <a:t>Usar </a:t>
            </a:r>
            <a:r>
              <a:rPr lang="es-ES" dirty="0"/>
              <a:t>un manguito de al menos 1.5 veces el diámetro del brazo</a:t>
            </a:r>
          </a:p>
          <a:p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lvl="0" indent="-285750" algn="l">
              <a:buClr>
                <a:srgbClr val="83992A"/>
              </a:buClr>
              <a:buFont typeface="Arial"/>
              <a:buChar char="•"/>
            </a:pPr>
            <a:endParaRPr lang="es-ES" sz="2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 algn="l">
              <a:buClr>
                <a:srgbClr val="83992A"/>
              </a:buClr>
            </a:pPr>
            <a:r>
              <a:rPr lang="es-ES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1  Realizar </a:t>
            </a:r>
            <a:r>
              <a:rPr lang="es-E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la anamnesis orientada a la patología considerando factores de </a:t>
            </a:r>
            <a:r>
              <a:rPr lang="es-ES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riesgo y </a:t>
            </a:r>
            <a:r>
              <a:rPr lang="es-E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sintomatología asociada.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521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493</TotalTime>
  <Words>1849</Words>
  <Application>Microsoft Office PowerPoint</Application>
  <PresentationFormat>Panorámica</PresentationFormat>
  <Paragraphs>135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Garamond</vt:lpstr>
      <vt:lpstr>Times New Roman</vt:lpstr>
      <vt:lpstr>Orgánico</vt:lpstr>
      <vt:lpstr>PREECLAMPSIA ECLAMPSIA</vt:lpstr>
      <vt:lpstr>¿Qué es la tensión arterial?</vt:lpstr>
      <vt:lpstr>FACTORES DE RIESGO ASOCIADOS A TRASTORNOS HIPERTENSIVOS DEL EMBARAZO.</vt:lpstr>
      <vt:lpstr>DEFINICIONES</vt:lpstr>
      <vt:lpstr>DEFINICIONES</vt:lpstr>
      <vt:lpstr>PREECLAMPSIA SEVERA</vt:lpstr>
      <vt:lpstr>Síndrome de HELLP</vt:lpstr>
      <vt:lpstr>Eclampsia </vt:lpstr>
      <vt:lpstr>MANEJO, CONTROL Y TRATAMIENTO DE LOS ESTADOS HIPERTENSIVOS EN EL EMBARAZO.</vt:lpstr>
      <vt:lpstr>MANEJO, CONTROL Y TRATAMIENTO DE LOS ESTADOS HIPERTENSIVOS EN EL EMBARAZO.</vt:lpstr>
      <vt:lpstr>TRATAMIENTO FARMACOLÓGICO EN HTA CRÓNICA, HIPERTENSIÓN GESTACIONAL Y PEE SIN CRITERIOS DE GRAVEDAD</vt:lpstr>
      <vt:lpstr>Se indicará internación con el objetivo de:</vt:lpstr>
      <vt:lpstr>Criterios de hospitalización</vt:lpstr>
      <vt:lpstr>Valoración inicial</vt:lpstr>
      <vt:lpstr>Maduración pulmonar fetal</vt:lpstr>
      <vt:lpstr>Neuroprotección fetal con SO4 Mg</vt:lpstr>
      <vt:lpstr>Manejo posparto</vt:lpstr>
      <vt:lpstr>Tratamiento farmacológico</vt:lpstr>
      <vt:lpstr>Presentación de PowerPoint</vt:lpstr>
      <vt:lpstr>Muchas 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PREECLAMPSIA ECLAMPSIA</dc:title>
  <dc:creator>Cuenta Microsoft</dc:creator>
  <cp:lastModifiedBy>Cuenta Microsoft</cp:lastModifiedBy>
  <cp:revision>23</cp:revision>
  <dcterms:created xsi:type="dcterms:W3CDTF">2025-11-13T11:38:15Z</dcterms:created>
  <dcterms:modified xsi:type="dcterms:W3CDTF">2025-11-13T19:51:18Z</dcterms:modified>
</cp:coreProperties>
</file>