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0" d="100"/>
          <a:sy n="110" d="100"/>
        </p:scale>
        <p:origin x="-165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10/06/2022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10/06/2022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10/06/2022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10/06/2022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pPr/>
              <a:t>10/06/2022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A847CFC-816F-41D0-AAC0-9BF4FEBC753E}" type="datetimeFigureOut">
              <a:rPr lang="es-ES" smtClean="0"/>
              <a:pPr/>
              <a:t>10/06/2022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A847CFC-816F-41D0-AAC0-9BF4FEBC753E}" type="datetimeFigureOut">
              <a:rPr lang="es-ES" smtClean="0"/>
              <a:pPr/>
              <a:t>10/06/2022</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A847CFC-816F-41D0-AAC0-9BF4FEBC753E}" type="datetimeFigureOut">
              <a:rPr lang="es-ES" smtClean="0"/>
              <a:pPr/>
              <a:t>10/06/2022</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pPr/>
              <a:t>10/06/2022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10/06/2022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10/06/2022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47CFC-816F-41D0-AAC0-9BF4FEBC753E}" type="datetimeFigureOut">
              <a:rPr lang="es-ES" smtClean="0"/>
              <a:pPr/>
              <a:t>10/06/2022</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FADFE-3B8F-471C-ABF0-DBC7717ECBB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conomipedia.com/definiciones/negocio.html" TargetMode="External"/><Relationship Id="rId2" Type="http://schemas.openxmlformats.org/officeDocument/2006/relationships/hyperlink" Target="https://economipedia.com/definiciones/empresa.html" TargetMode="External"/><Relationship Id="rId1" Type="http://schemas.openxmlformats.org/officeDocument/2006/relationships/slideLayout" Target="../slideLayouts/slideLayout1.xml"/><Relationship Id="rId4" Type="http://schemas.openxmlformats.org/officeDocument/2006/relationships/hyperlink" Target="https://economipedia.com/definiciones/proyecto-empresarial.html"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economipedia.com/definiciones/competencia-laboral.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economipedia.com/definiciones/recursos-humanos-rrhh.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economipedia.com/definiciones/infraestructura.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economipedia.com/definiciones/coste-costo.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conomipedia.com/definiciones/logistica-de-distribucion.html" TargetMode="External"/><Relationship Id="rId2" Type="http://schemas.openxmlformats.org/officeDocument/2006/relationships/hyperlink" Target="https://economipedia.com/definiciones/producto.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142976" y="2786058"/>
            <a:ext cx="6400800" cy="1752600"/>
          </a:xfrm>
        </p:spPr>
        <p:txBody>
          <a:bodyPr>
            <a:normAutofit fontScale="25000" lnSpcReduction="20000"/>
          </a:bodyPr>
          <a:lstStyle/>
          <a:p>
            <a:r>
              <a:rPr lang="es-AR" sz="7200" dirty="0" smtClean="0"/>
              <a:t>Un estudio de factibilidad es el que hace una empresa para determinar la posibilidad de poder desarrollar un negocio o un proyecto que espera implementar.</a:t>
            </a:r>
          </a:p>
          <a:p>
            <a:r>
              <a:rPr lang="es-AR" sz="7200" dirty="0" smtClean="0"/>
              <a:t>No obstante, este tipo de estudio le permite a la</a:t>
            </a:r>
            <a:r>
              <a:rPr lang="es-AR" sz="7200" b="1" dirty="0" smtClean="0">
                <a:hlinkClick r:id="rId2"/>
              </a:rPr>
              <a:t> empresa </a:t>
            </a:r>
            <a:r>
              <a:rPr lang="es-AR" sz="7200" dirty="0" smtClean="0"/>
              <a:t>conocer si el </a:t>
            </a:r>
            <a:r>
              <a:rPr lang="es-AR" sz="7200" b="1" dirty="0" smtClean="0">
                <a:hlinkClick r:id="rId3"/>
              </a:rPr>
              <a:t>negocio</a:t>
            </a:r>
            <a:r>
              <a:rPr lang="es-AR" sz="7200" dirty="0" smtClean="0"/>
              <a:t> o proyecto que espera emprender le pueda resultar favorable o desfavorable. También le ayuda a establecer el tipo de estrategias que le pueden ayudar para que pueda llegar a alcanzar el éxito.</a:t>
            </a:r>
          </a:p>
          <a:p>
            <a:r>
              <a:rPr lang="es-AR" sz="7200" dirty="0" smtClean="0"/>
              <a:t>Es decir, en pocas palabras el estudio de factibilidad permite conocer si el negocio o </a:t>
            </a:r>
            <a:r>
              <a:rPr lang="es-AR" sz="7200" b="1" dirty="0" smtClean="0">
                <a:hlinkClick r:id="rId4"/>
              </a:rPr>
              <a:t>proyecto</a:t>
            </a:r>
            <a:r>
              <a:rPr lang="es-AR" sz="7200" dirty="0" smtClean="0"/>
              <a:t> se puede hacer o no se puede hacer, cuáles son las condiciones ideales para realizarlo y cómo podría solucionar las dificultades que se puedan presentar.</a:t>
            </a:r>
          </a:p>
          <a:p>
            <a:endParaRPr lang="es-AR" dirty="0"/>
          </a:p>
        </p:txBody>
      </p:sp>
      <p:sp>
        <p:nvSpPr>
          <p:cNvPr id="4" name="3 Rectángulo"/>
          <p:cNvSpPr/>
          <p:nvPr/>
        </p:nvSpPr>
        <p:spPr>
          <a:xfrm>
            <a:off x="1428728" y="1413260"/>
            <a:ext cx="7000924" cy="769441"/>
          </a:xfrm>
          <a:prstGeom prst="rect">
            <a:avLst/>
          </a:prstGeom>
        </p:spPr>
        <p:txBody>
          <a:bodyPr wrap="square">
            <a:spAutoFit/>
          </a:bodyPr>
          <a:lstStyle/>
          <a:p>
            <a:pPr lvl="0" algn="ctr">
              <a:spcBef>
                <a:spcPct val="0"/>
              </a:spcBef>
            </a:pPr>
            <a:r>
              <a:rPr lang="es-AR" sz="4400" b="1" dirty="0" smtClean="0">
                <a:solidFill>
                  <a:prstClr val="black"/>
                </a:solidFill>
                <a:ea typeface="+mj-ea"/>
                <a:cs typeface="+mj-cs"/>
              </a:rPr>
              <a:t>Estudio de factibilidad</a:t>
            </a:r>
            <a:endParaRPr lang="es-AR" sz="4400" b="1" dirty="0">
              <a:solidFill>
                <a:prstClr val="black"/>
              </a:solidFill>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idx="1"/>
          </p:nvPr>
        </p:nvSpPr>
        <p:spPr/>
        <p:txBody>
          <a:bodyPr/>
          <a:lstStyle/>
          <a:p>
            <a:endParaRPr lang="es-AR" dirty="0"/>
          </a:p>
        </p:txBody>
      </p:sp>
      <p:pic>
        <p:nvPicPr>
          <p:cNvPr id="15362" name="Picture 2" descr="Imagen analizada visualmente"/>
          <p:cNvPicPr>
            <a:picLocks noChangeAspect="1" noChangeArrowheads="1"/>
          </p:cNvPicPr>
          <p:nvPr/>
        </p:nvPicPr>
        <p:blipFill>
          <a:blip r:embed="rId2"/>
          <a:srcRect/>
          <a:stretch>
            <a:fillRect/>
          </a:stretch>
        </p:blipFill>
        <p:spPr bwMode="auto">
          <a:xfrm>
            <a:off x="714348" y="1000108"/>
            <a:ext cx="7315200" cy="54864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idx="1"/>
          </p:nvPr>
        </p:nvSpPr>
        <p:spPr/>
        <p:txBody>
          <a:bodyPr>
            <a:normAutofit lnSpcReduction="10000"/>
          </a:bodyPr>
          <a:lstStyle/>
          <a:p>
            <a:r>
              <a:rPr lang="es-AR" dirty="0" smtClean="0"/>
              <a:t>A modo de conclusión, se puede decir que realizar un estudio de factibilidad es importante antes de que una empresa eche en marcha un nuevo negocio o proyecto. Debido a que permite saber si es posible realizarlo o no. Adicionalmente, permite saber que dificultades se pueden presentar y cómo se podrían superar. Finalmente permite visualizar las condiciones ideales para realizarlo con éxito.</a:t>
            </a:r>
            <a:endParaRPr lang="es-A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dirty="0"/>
          </a:p>
        </p:txBody>
      </p:sp>
      <p:sp>
        <p:nvSpPr>
          <p:cNvPr id="3" name="2 Marcador de contenido"/>
          <p:cNvSpPr>
            <a:spLocks noGrp="1"/>
          </p:cNvSpPr>
          <p:nvPr>
            <p:ph idx="1"/>
          </p:nvPr>
        </p:nvSpPr>
        <p:spPr/>
        <p:txBody>
          <a:bodyPr/>
          <a:lstStyle/>
          <a:p>
            <a:r>
              <a:rPr lang="es-AR" dirty="0" smtClean="0"/>
              <a:t>El </a:t>
            </a:r>
            <a:r>
              <a:rPr lang="es-AR" dirty="0" err="1" smtClean="0"/>
              <a:t>estEl</a:t>
            </a:r>
            <a:r>
              <a:rPr lang="es-AR" dirty="0" smtClean="0"/>
              <a:t> estudio de factibilidad permite </a:t>
            </a:r>
            <a:r>
              <a:rPr lang="es-AR" dirty="0" err="1" smtClean="0"/>
              <a:t>conocerudio</a:t>
            </a:r>
            <a:r>
              <a:rPr lang="es-AR" dirty="0" smtClean="0"/>
              <a:t> de factibilidad permite conocer</a:t>
            </a:r>
            <a:endParaRPr lang="es-AR" dirty="0"/>
          </a:p>
        </p:txBody>
      </p:sp>
      <p:pic>
        <p:nvPicPr>
          <p:cNvPr id="1026" name="Picture 2" descr="Imagen analizada visualmente"/>
          <p:cNvPicPr>
            <a:picLocks noChangeAspect="1" noChangeArrowheads="1"/>
          </p:cNvPicPr>
          <p:nvPr/>
        </p:nvPicPr>
        <p:blipFill>
          <a:blip r:embed="rId2"/>
          <a:srcRect/>
          <a:stretch>
            <a:fillRect/>
          </a:stretch>
        </p:blipFill>
        <p:spPr bwMode="auto">
          <a:xfrm>
            <a:off x="1071538" y="642918"/>
            <a:ext cx="7315200" cy="54864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AR" sz="2000" b="1" dirty="0" smtClean="0"/>
              <a:t>Tipos de factibilidad</a:t>
            </a:r>
            <a:br>
              <a:rPr lang="es-AR" sz="2000" b="1" dirty="0" smtClean="0"/>
            </a:br>
            <a:r>
              <a:rPr lang="es-AR" sz="2000" dirty="0" smtClean="0"/>
              <a:t>Al hacer un correcto estudio de factibilidad se deben considerar los siguientes tipos de factibilidad:</a:t>
            </a:r>
            <a:br>
              <a:rPr lang="es-AR" sz="2000" dirty="0" smtClean="0"/>
            </a:br>
            <a:endParaRPr lang="es-AR" sz="2000" dirty="0"/>
          </a:p>
        </p:txBody>
      </p:sp>
      <p:sp>
        <p:nvSpPr>
          <p:cNvPr id="3" name="2 Marcador de contenido"/>
          <p:cNvSpPr>
            <a:spLocks noGrp="1"/>
          </p:cNvSpPr>
          <p:nvPr>
            <p:ph idx="1"/>
          </p:nvPr>
        </p:nvSpPr>
        <p:spPr/>
        <p:txBody>
          <a:bodyPr>
            <a:normAutofit lnSpcReduction="10000"/>
          </a:bodyPr>
          <a:lstStyle/>
          <a:p>
            <a:r>
              <a:rPr lang="es-AR" b="1" dirty="0" smtClean="0"/>
              <a:t>1. Factibilidad operativa</a:t>
            </a:r>
          </a:p>
          <a:p>
            <a:r>
              <a:rPr lang="es-AR" dirty="0" smtClean="0"/>
              <a:t>Por un lado, la factibilidad operativa se relaciona con el personal que tiene que realizar el proyecto. Por eso se analiza si el personal posee las </a:t>
            </a:r>
            <a:r>
              <a:rPr lang="es-AR" b="1" dirty="0" smtClean="0">
                <a:hlinkClick r:id="rId2"/>
              </a:rPr>
              <a:t>competencias laborales</a:t>
            </a:r>
            <a:r>
              <a:rPr lang="es-AR" dirty="0" smtClean="0"/>
              <a:t> necesarias para desarrollarlo y llevarlo a cabo.</a:t>
            </a:r>
          </a:p>
          <a:p>
            <a:r>
              <a:rPr lang="es-AR" dirty="0" smtClean="0"/>
              <a:t/>
            </a:r>
            <a:br>
              <a:rPr lang="es-AR" dirty="0" smtClean="0"/>
            </a:br>
            <a:endParaRPr lang="es-A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idx="1"/>
          </p:nvPr>
        </p:nvSpPr>
        <p:spPr/>
        <p:txBody>
          <a:bodyPr>
            <a:normAutofit fontScale="85000" lnSpcReduction="20000"/>
          </a:bodyPr>
          <a:lstStyle/>
          <a:p>
            <a:r>
              <a:rPr lang="es-AR" dirty="0" smtClean="0"/>
              <a:t>Sobre todo, la factibilidad operativa depende de los </a:t>
            </a:r>
            <a:r>
              <a:rPr lang="es-AR" b="1" dirty="0" smtClean="0">
                <a:hlinkClick r:id="rId2"/>
              </a:rPr>
              <a:t>recursos humanos</a:t>
            </a:r>
            <a:r>
              <a:rPr lang="es-AR" dirty="0" smtClean="0"/>
              <a:t> que forman parte de la organización. Dado que son los que deben efectuar todas las actividades en los diferentes procesos del sistema para cumplir con los objetivos propuestos. Claramente se debe evaluar si cuentan con los requisitos necesarios para llevar a buen término el proyecto.</a:t>
            </a:r>
          </a:p>
          <a:p>
            <a:r>
              <a:rPr lang="es-AR" dirty="0" smtClean="0"/>
              <a:t>En efecto, al momento de desarrollar un proyecto o negocio se tiene que implementar un sistema. En cualquier nuevo sistema que se implemente se debe considerar lo siguiente:</a:t>
            </a:r>
          </a:p>
          <a:p>
            <a:endParaRPr lang="es-A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idx="1"/>
          </p:nvPr>
        </p:nvSpPr>
        <p:spPr/>
        <p:txBody>
          <a:bodyPr>
            <a:normAutofit fontScale="70000" lnSpcReduction="20000"/>
          </a:bodyPr>
          <a:lstStyle/>
          <a:p>
            <a:r>
              <a:rPr lang="es-AR" dirty="0" smtClean="0"/>
              <a:t>Si no es muy complicado para los trabajadores que lo van a operar.</a:t>
            </a:r>
          </a:p>
          <a:p>
            <a:r>
              <a:rPr lang="es-AR" dirty="0" smtClean="0"/>
              <a:t>Observar si los trabajadores se resisten a usarlo por miedo por cualquier otra razón.</a:t>
            </a:r>
          </a:p>
          <a:p>
            <a:r>
              <a:rPr lang="es-AR" dirty="0" smtClean="0"/>
              <a:t>Analizar si el personal se puede adaptar a los cambios, sobre todo si el cambio se produce de forma muy rápida.</a:t>
            </a:r>
          </a:p>
          <a:p>
            <a:r>
              <a:rPr lang="es-AR" dirty="0" smtClean="0"/>
              <a:t>Evaluar si no se puede volver obsoleto de forma muy rápida y buscar planes de contingencia.</a:t>
            </a:r>
          </a:p>
          <a:p>
            <a:r>
              <a:rPr lang="es-AR" b="1" dirty="0" smtClean="0"/>
              <a:t>2. Factibilidad técnica</a:t>
            </a:r>
          </a:p>
          <a:p>
            <a:r>
              <a:rPr lang="es-AR" dirty="0" smtClean="0"/>
              <a:t>De la misma forma, este aspecto evalúa si la </a:t>
            </a:r>
            <a:r>
              <a:rPr lang="es-AR" b="1" dirty="0" smtClean="0">
                <a:hlinkClick r:id="rId2"/>
              </a:rPr>
              <a:t>infraestructura</a:t>
            </a:r>
            <a:r>
              <a:rPr lang="es-AR" dirty="0" smtClean="0"/>
              <a:t> técnica que posee la empresa puede responder de manera favorable y eficiente para desarrollar el proyecto o negocio que se tiene panificado. También se debe verificar si las personas poseen los conocimientos técnicos necesarios para poder utilizar el equipo y el software necesario.</a:t>
            </a:r>
          </a:p>
          <a:p>
            <a:endParaRPr lang="es-A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idx="1"/>
          </p:nvPr>
        </p:nvSpPr>
        <p:spPr/>
        <p:txBody>
          <a:bodyPr>
            <a:normAutofit fontScale="92500" lnSpcReduction="20000"/>
          </a:bodyPr>
          <a:lstStyle/>
          <a:p>
            <a:r>
              <a:rPr lang="es-AR" b="1" dirty="0" smtClean="0"/>
              <a:t>3. Factibilidad económica</a:t>
            </a:r>
          </a:p>
          <a:p>
            <a:r>
              <a:rPr lang="es-AR" dirty="0" smtClean="0"/>
              <a:t>En cuanto a la factibilidad económica, se debe realizar un análisis exhaustivo de la relación costo beneficio del negocio o del proyecto y sopesar ambos aspectos. Si en la evaluación se observa que los costos superan a los beneficios sería mejor no desarrollarlo. Mientras que, si el beneficio supera los </a:t>
            </a:r>
            <a:r>
              <a:rPr lang="es-AR" b="1" u="sng" dirty="0" smtClean="0">
                <a:hlinkClick r:id="rId2"/>
              </a:rPr>
              <a:t>costos,</a:t>
            </a:r>
            <a:r>
              <a:rPr lang="es-AR" dirty="0" smtClean="0"/>
              <a:t> la decisión de la implementación del proyecto se vuelve menos arriesgada, aunque no implica que no existan riesgos.</a:t>
            </a:r>
          </a:p>
          <a:p>
            <a:endParaRPr lang="es-A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idx="1"/>
          </p:nvPr>
        </p:nvSpPr>
        <p:spPr/>
        <p:txBody>
          <a:bodyPr>
            <a:normAutofit fontScale="92500" lnSpcReduction="10000"/>
          </a:bodyPr>
          <a:lstStyle/>
          <a:p>
            <a:r>
              <a:rPr lang="es-AR" b="1" dirty="0" smtClean="0"/>
              <a:t>4. Factibilidad comercial</a:t>
            </a:r>
          </a:p>
          <a:p>
            <a:r>
              <a:rPr lang="es-AR" dirty="0" smtClean="0"/>
              <a:t>Ahora, en la parte comercial se determina si existe una potencial posibilidad que exista un número adecuado de clientes. Estos clientes deben estar dispuestos a consumir o utilizar los </a:t>
            </a:r>
            <a:r>
              <a:rPr lang="es-AR" b="1" dirty="0" smtClean="0">
                <a:hlinkClick r:id="rId2"/>
              </a:rPr>
              <a:t>productos </a:t>
            </a:r>
            <a:r>
              <a:rPr lang="es-AR" dirty="0" smtClean="0"/>
              <a:t>que el negocio o proyecto permitirá ofrecer al mercado.</a:t>
            </a:r>
          </a:p>
          <a:p>
            <a:r>
              <a:rPr lang="es-AR" dirty="0" smtClean="0"/>
              <a:t>Además, se evalúa la </a:t>
            </a:r>
            <a:r>
              <a:rPr lang="es-AR" b="1" dirty="0" smtClean="0">
                <a:hlinkClick r:id="rId3"/>
              </a:rPr>
              <a:t>logística de distribución</a:t>
            </a:r>
            <a:r>
              <a:rPr lang="es-AR" dirty="0" smtClean="0"/>
              <a:t> y comercialización para saber si se adecúa a las necesidades del mercado.</a:t>
            </a:r>
          </a:p>
          <a:p>
            <a:endParaRPr lang="es-A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idx="1"/>
          </p:nvPr>
        </p:nvSpPr>
        <p:spPr/>
        <p:txBody>
          <a:bodyPr/>
          <a:lstStyle/>
          <a:p>
            <a:r>
              <a:rPr lang="es-AR" b="1" dirty="0" smtClean="0"/>
              <a:t>5. Factibilidad política y legal</a:t>
            </a:r>
          </a:p>
          <a:p>
            <a:r>
              <a:rPr lang="es-AR" dirty="0" smtClean="0"/>
              <a:t>Claro que, en esta parte se verifica si el tipo de negocio o de proyecto por desarrollar, no atenta o incumple alguna ley o norma de carácter municipal, estatal o mundial. De lo contrario no puede implementarse porque estará en contra de las disposiciones legales y por lo tanto no resulta viable.</a:t>
            </a:r>
          </a:p>
          <a:p>
            <a:endParaRPr lang="es-A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idx="1"/>
          </p:nvPr>
        </p:nvSpPr>
        <p:spPr/>
        <p:txBody>
          <a:bodyPr/>
          <a:lstStyle/>
          <a:p>
            <a:r>
              <a:rPr lang="es-AR" b="1" dirty="0" smtClean="0"/>
              <a:t>6. Factibilidad de tiempo</a:t>
            </a:r>
          </a:p>
          <a:p>
            <a:r>
              <a:rPr lang="es-AR" dirty="0" smtClean="0"/>
              <a:t>Por último, la factibilidad de tiempo permite conocer si el tiempo que se tiene planificado para llevar a cabo el proyecto coincide con el tiempo real que se necesita para poderlo implementar.</a:t>
            </a:r>
          </a:p>
          <a:p>
            <a:endParaRPr lang="es-AR" dirty="0"/>
          </a:p>
        </p:txBody>
      </p:sp>
    </p:spTree>
  </p:cSld>
  <p:clrMapOvr>
    <a:masterClrMapping/>
  </p:clrMapOvr>
</p:sld>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441</Words>
  <PresentationFormat>Presentación en pantalla (4:3)</PresentationFormat>
  <Paragraphs>27</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Tema de Office</vt:lpstr>
      <vt:lpstr>Diapositiva 1</vt:lpstr>
      <vt:lpstr>Diapositiva 2</vt:lpstr>
      <vt:lpstr>Tipos de factibilidad Al hacer un correcto estudio de factibilidad se deben considerar los siguientes tipos de factibilidad: </vt:lpstr>
      <vt:lpstr>Diapositiva 4</vt:lpstr>
      <vt:lpstr>Diapositiva 5</vt:lpstr>
      <vt:lpstr>Diapositiva 6</vt:lpstr>
      <vt:lpstr>Diapositiva 7</vt:lpstr>
      <vt:lpstr>Diapositiva 8</vt:lpstr>
      <vt:lpstr>Diapositiva 9</vt:lpstr>
      <vt:lpstr>Diapositiva 10</vt:lpstr>
      <vt:lpstr>Diapositiva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Estudio de factibilidad</dc:title>
  <dc:creator>Regencia</dc:creator>
  <cp:lastModifiedBy>Regencia</cp:lastModifiedBy>
  <cp:revision>6</cp:revision>
  <dcterms:created xsi:type="dcterms:W3CDTF">2022-06-10T19:06:01Z</dcterms:created>
  <dcterms:modified xsi:type="dcterms:W3CDTF">2022-06-10T20:15:06Z</dcterms:modified>
</cp:coreProperties>
</file>