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20"/>
  </p:notesMasterIdLst>
  <p:sldIdLst>
    <p:sldId id="256" r:id="rId2"/>
    <p:sldId id="257" r:id="rId3"/>
    <p:sldId id="259" r:id="rId4"/>
    <p:sldId id="263" r:id="rId5"/>
    <p:sldId id="264" r:id="rId6"/>
    <p:sldId id="260" r:id="rId7"/>
    <p:sldId id="258" r:id="rId8"/>
    <p:sldId id="267" r:id="rId9"/>
    <p:sldId id="269" r:id="rId10"/>
    <p:sldId id="268" r:id="rId11"/>
    <p:sldId id="273" r:id="rId12"/>
    <p:sldId id="275" r:id="rId13"/>
    <p:sldId id="274" r:id="rId14"/>
    <p:sldId id="276" r:id="rId15"/>
    <p:sldId id="277" r:id="rId16"/>
    <p:sldId id="261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76" d="100"/>
          <a:sy n="76" d="100"/>
        </p:scale>
        <p:origin x="42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3FB187-0E9D-4CF4-B385-8EB803950FDC}" type="doc">
      <dgm:prSet loTypeId="urn:microsoft.com/office/officeart/2005/8/layout/equation2#1" loCatId="relationship" qsTypeId="urn:microsoft.com/office/officeart/2005/8/quickstyle/simple1" qsCatId="simple" csTypeId="urn:microsoft.com/office/officeart/2005/8/colors/accent1_2" csCatId="accent1" phldr="1"/>
      <dgm:spPr/>
    </dgm:pt>
    <dgm:pt modelId="{D9D8D3A7-E6C5-41DD-87FB-A686AEF0308A}">
      <dgm:prSet phldrT="[Texto]"/>
      <dgm:spPr/>
      <dgm:t>
        <a:bodyPr/>
        <a:lstStyle/>
        <a:p>
          <a:r>
            <a:rPr lang="es-AR" dirty="0">
              <a:solidFill>
                <a:schemeClr val="tx1"/>
              </a:solidFill>
            </a:rPr>
            <a:t>Sistema </a:t>
          </a:r>
        </a:p>
        <a:p>
          <a:r>
            <a:rPr lang="es-AR" dirty="0">
              <a:solidFill>
                <a:schemeClr val="tx1"/>
              </a:solidFill>
            </a:rPr>
            <a:t>endocrino</a:t>
          </a:r>
        </a:p>
      </dgm:t>
    </dgm:pt>
    <dgm:pt modelId="{A90090C1-D503-4E6B-8377-A3BA7D9E613C}" type="parTrans" cxnId="{C4008B48-DA1C-435B-9C5A-A40BAD5CB798}">
      <dgm:prSet/>
      <dgm:spPr/>
      <dgm:t>
        <a:bodyPr/>
        <a:lstStyle/>
        <a:p>
          <a:endParaRPr lang="es-AR"/>
        </a:p>
      </dgm:t>
    </dgm:pt>
    <dgm:pt modelId="{D43D3562-1709-4171-81A4-ED9BAB3DC161}" type="sibTrans" cxnId="{C4008B48-DA1C-435B-9C5A-A40BAD5CB798}">
      <dgm:prSet/>
      <dgm:spPr/>
      <dgm:t>
        <a:bodyPr/>
        <a:lstStyle/>
        <a:p>
          <a:endParaRPr lang="es-AR"/>
        </a:p>
      </dgm:t>
    </dgm:pt>
    <dgm:pt modelId="{561EA55D-B82E-4936-A9F2-F4482CE738A0}">
      <dgm:prSet phldrT="[Texto]"/>
      <dgm:spPr/>
      <dgm:t>
        <a:bodyPr/>
        <a:lstStyle/>
        <a:p>
          <a:r>
            <a:rPr lang="es-AR" dirty="0">
              <a:solidFill>
                <a:schemeClr val="tx1"/>
              </a:solidFill>
            </a:rPr>
            <a:t>Sistema nervioso</a:t>
          </a:r>
        </a:p>
      </dgm:t>
    </dgm:pt>
    <dgm:pt modelId="{7F0C6E64-1AC1-4A23-913C-3406F170CE92}" type="parTrans" cxnId="{48A3B08D-5656-48D1-A352-1A11B6D4DBEF}">
      <dgm:prSet/>
      <dgm:spPr/>
      <dgm:t>
        <a:bodyPr/>
        <a:lstStyle/>
        <a:p>
          <a:endParaRPr lang="es-AR"/>
        </a:p>
      </dgm:t>
    </dgm:pt>
    <dgm:pt modelId="{164654A6-1647-43E2-97D0-43E2414C3A9B}" type="sibTrans" cxnId="{48A3B08D-5656-48D1-A352-1A11B6D4DBEF}">
      <dgm:prSet/>
      <dgm:spPr/>
      <dgm:t>
        <a:bodyPr/>
        <a:lstStyle/>
        <a:p>
          <a:endParaRPr lang="es-AR"/>
        </a:p>
      </dgm:t>
    </dgm:pt>
    <dgm:pt modelId="{68172C3B-EDDF-4C19-8407-0E1C9F8F3625}">
      <dgm:prSet phldrT="[Texto]"/>
      <dgm:spPr/>
      <dgm:t>
        <a:bodyPr/>
        <a:lstStyle/>
        <a:p>
          <a:r>
            <a:rPr lang="es-AR" dirty="0">
              <a:solidFill>
                <a:schemeClr val="tx1"/>
              </a:solidFill>
            </a:rPr>
            <a:t>Coordinan la función de todos los órganos y aparatos del cuerpo manteniendo la homeostasia.</a:t>
          </a:r>
        </a:p>
      </dgm:t>
    </dgm:pt>
    <dgm:pt modelId="{0075DB86-E382-469F-9801-A36BE8CC9DEA}" type="parTrans" cxnId="{2DE0EF9C-279A-4F85-AC04-BE14C10DABCF}">
      <dgm:prSet/>
      <dgm:spPr/>
      <dgm:t>
        <a:bodyPr/>
        <a:lstStyle/>
        <a:p>
          <a:endParaRPr lang="es-AR"/>
        </a:p>
      </dgm:t>
    </dgm:pt>
    <dgm:pt modelId="{F8EAD439-05ED-4A23-9E32-E320C475AFCC}" type="sibTrans" cxnId="{2DE0EF9C-279A-4F85-AC04-BE14C10DABCF}">
      <dgm:prSet/>
      <dgm:spPr/>
      <dgm:t>
        <a:bodyPr/>
        <a:lstStyle/>
        <a:p>
          <a:endParaRPr lang="es-AR"/>
        </a:p>
      </dgm:t>
    </dgm:pt>
    <dgm:pt modelId="{0F648693-529F-4D17-8DE4-A9A32FB96698}" type="pres">
      <dgm:prSet presAssocID="{2F3FB187-0E9D-4CF4-B385-8EB803950FDC}" presName="Name0" presStyleCnt="0">
        <dgm:presLayoutVars>
          <dgm:dir/>
          <dgm:resizeHandles val="exact"/>
        </dgm:presLayoutVars>
      </dgm:prSet>
      <dgm:spPr/>
    </dgm:pt>
    <dgm:pt modelId="{AF53899D-E41E-446E-B651-526FDBEBE204}" type="pres">
      <dgm:prSet presAssocID="{2F3FB187-0E9D-4CF4-B385-8EB803950FDC}" presName="vNodes" presStyleCnt="0"/>
      <dgm:spPr/>
    </dgm:pt>
    <dgm:pt modelId="{1D335460-2137-4963-A264-9DC530977CFC}" type="pres">
      <dgm:prSet presAssocID="{D9D8D3A7-E6C5-41DD-87FB-A686AEF0308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52085BB-D9E3-4EB6-B715-3F276241EA01}" type="pres">
      <dgm:prSet presAssocID="{D43D3562-1709-4171-81A4-ED9BAB3DC161}" presName="spacerT" presStyleCnt="0"/>
      <dgm:spPr/>
    </dgm:pt>
    <dgm:pt modelId="{1A273B2F-88E7-40E8-B260-37F174731E51}" type="pres">
      <dgm:prSet presAssocID="{D43D3562-1709-4171-81A4-ED9BAB3DC161}" presName="sibTrans" presStyleLbl="sibTrans2D1" presStyleIdx="0" presStyleCnt="2"/>
      <dgm:spPr/>
      <dgm:t>
        <a:bodyPr/>
        <a:lstStyle/>
        <a:p>
          <a:endParaRPr lang="es-AR"/>
        </a:p>
      </dgm:t>
    </dgm:pt>
    <dgm:pt modelId="{044EBA48-CB1C-4FA7-9DF3-DF4C607E7A01}" type="pres">
      <dgm:prSet presAssocID="{D43D3562-1709-4171-81A4-ED9BAB3DC161}" presName="spacerB" presStyleCnt="0"/>
      <dgm:spPr/>
    </dgm:pt>
    <dgm:pt modelId="{0ADB5998-C9D9-4F3F-B6CA-0D65BC4F899F}" type="pres">
      <dgm:prSet presAssocID="{561EA55D-B82E-4936-A9F2-F4482CE738A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1D87386-78C5-4EBF-A32F-6D74E4203B9B}" type="pres">
      <dgm:prSet presAssocID="{2F3FB187-0E9D-4CF4-B385-8EB803950FDC}" presName="sibTransLast" presStyleLbl="sibTrans2D1" presStyleIdx="1" presStyleCnt="2"/>
      <dgm:spPr/>
      <dgm:t>
        <a:bodyPr/>
        <a:lstStyle/>
        <a:p>
          <a:endParaRPr lang="es-AR"/>
        </a:p>
      </dgm:t>
    </dgm:pt>
    <dgm:pt modelId="{3A8770E0-A3AB-4569-8B49-2AC1B2D1496F}" type="pres">
      <dgm:prSet presAssocID="{2F3FB187-0E9D-4CF4-B385-8EB803950FDC}" presName="connectorText" presStyleLbl="sibTrans2D1" presStyleIdx="1" presStyleCnt="2"/>
      <dgm:spPr/>
      <dgm:t>
        <a:bodyPr/>
        <a:lstStyle/>
        <a:p>
          <a:endParaRPr lang="es-AR"/>
        </a:p>
      </dgm:t>
    </dgm:pt>
    <dgm:pt modelId="{FF7072B9-618F-49BA-B2F8-EBC01E9C4022}" type="pres">
      <dgm:prSet presAssocID="{2F3FB187-0E9D-4CF4-B385-8EB803950FDC}" presName="lastNode" presStyleLbl="node1" presStyleIdx="2" presStyleCnt="3" custScaleX="130392" custScaleY="83534" custLinFactNeighborX="51195" custLinFactNeighborY="-263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C80ECAF0-7ECC-4881-A3D0-46FB64CD890B}" type="presOf" srcId="{D9D8D3A7-E6C5-41DD-87FB-A686AEF0308A}" destId="{1D335460-2137-4963-A264-9DC530977CFC}" srcOrd="0" destOrd="0" presId="urn:microsoft.com/office/officeart/2005/8/layout/equation2#1"/>
    <dgm:cxn modelId="{7C8E34CE-D8AE-442D-B682-B0747EA497E1}" type="presOf" srcId="{D43D3562-1709-4171-81A4-ED9BAB3DC161}" destId="{1A273B2F-88E7-40E8-B260-37F174731E51}" srcOrd="0" destOrd="0" presId="urn:microsoft.com/office/officeart/2005/8/layout/equation2#1"/>
    <dgm:cxn modelId="{547A02FF-B7B7-45F8-B187-D5CAFE03B4ED}" type="presOf" srcId="{68172C3B-EDDF-4C19-8407-0E1C9F8F3625}" destId="{FF7072B9-618F-49BA-B2F8-EBC01E9C4022}" srcOrd="0" destOrd="0" presId="urn:microsoft.com/office/officeart/2005/8/layout/equation2#1"/>
    <dgm:cxn modelId="{3F567853-BF56-479B-879D-8C56F96DDB6B}" type="presOf" srcId="{2F3FB187-0E9D-4CF4-B385-8EB803950FDC}" destId="{0F648693-529F-4D17-8DE4-A9A32FB96698}" srcOrd="0" destOrd="0" presId="urn:microsoft.com/office/officeart/2005/8/layout/equation2#1"/>
    <dgm:cxn modelId="{D5D6C570-5869-49F6-BC60-3BF9B13479CF}" type="presOf" srcId="{164654A6-1647-43E2-97D0-43E2414C3A9B}" destId="{3A8770E0-A3AB-4569-8B49-2AC1B2D1496F}" srcOrd="1" destOrd="0" presId="urn:microsoft.com/office/officeart/2005/8/layout/equation2#1"/>
    <dgm:cxn modelId="{C4008B48-DA1C-435B-9C5A-A40BAD5CB798}" srcId="{2F3FB187-0E9D-4CF4-B385-8EB803950FDC}" destId="{D9D8D3A7-E6C5-41DD-87FB-A686AEF0308A}" srcOrd="0" destOrd="0" parTransId="{A90090C1-D503-4E6B-8377-A3BA7D9E613C}" sibTransId="{D43D3562-1709-4171-81A4-ED9BAB3DC161}"/>
    <dgm:cxn modelId="{483D61D6-B475-4C49-BDC9-E015970224AB}" type="presOf" srcId="{164654A6-1647-43E2-97D0-43E2414C3A9B}" destId="{91D87386-78C5-4EBF-A32F-6D74E4203B9B}" srcOrd="0" destOrd="0" presId="urn:microsoft.com/office/officeart/2005/8/layout/equation2#1"/>
    <dgm:cxn modelId="{48A3B08D-5656-48D1-A352-1A11B6D4DBEF}" srcId="{2F3FB187-0E9D-4CF4-B385-8EB803950FDC}" destId="{561EA55D-B82E-4936-A9F2-F4482CE738A0}" srcOrd="1" destOrd="0" parTransId="{7F0C6E64-1AC1-4A23-913C-3406F170CE92}" sibTransId="{164654A6-1647-43E2-97D0-43E2414C3A9B}"/>
    <dgm:cxn modelId="{D9A98F8C-107D-47D5-87E6-C0CA55D9B26A}" type="presOf" srcId="{561EA55D-B82E-4936-A9F2-F4482CE738A0}" destId="{0ADB5998-C9D9-4F3F-B6CA-0D65BC4F899F}" srcOrd="0" destOrd="0" presId="urn:microsoft.com/office/officeart/2005/8/layout/equation2#1"/>
    <dgm:cxn modelId="{2DE0EF9C-279A-4F85-AC04-BE14C10DABCF}" srcId="{2F3FB187-0E9D-4CF4-B385-8EB803950FDC}" destId="{68172C3B-EDDF-4C19-8407-0E1C9F8F3625}" srcOrd="2" destOrd="0" parTransId="{0075DB86-E382-469F-9801-A36BE8CC9DEA}" sibTransId="{F8EAD439-05ED-4A23-9E32-E320C475AFCC}"/>
    <dgm:cxn modelId="{CB4B22EB-86DB-41AA-BA6C-53F055BDD5E1}" type="presParOf" srcId="{0F648693-529F-4D17-8DE4-A9A32FB96698}" destId="{AF53899D-E41E-446E-B651-526FDBEBE204}" srcOrd="0" destOrd="0" presId="urn:microsoft.com/office/officeart/2005/8/layout/equation2#1"/>
    <dgm:cxn modelId="{077C9636-C0D1-47FF-B1DD-CF125E52F2CC}" type="presParOf" srcId="{AF53899D-E41E-446E-B651-526FDBEBE204}" destId="{1D335460-2137-4963-A264-9DC530977CFC}" srcOrd="0" destOrd="0" presId="urn:microsoft.com/office/officeart/2005/8/layout/equation2#1"/>
    <dgm:cxn modelId="{FD5A76D2-0A48-4C76-BFFF-E961B106F718}" type="presParOf" srcId="{AF53899D-E41E-446E-B651-526FDBEBE204}" destId="{F52085BB-D9E3-4EB6-B715-3F276241EA01}" srcOrd="1" destOrd="0" presId="urn:microsoft.com/office/officeart/2005/8/layout/equation2#1"/>
    <dgm:cxn modelId="{E7DEFC8F-6D88-46EF-AEFA-063EC74A7807}" type="presParOf" srcId="{AF53899D-E41E-446E-B651-526FDBEBE204}" destId="{1A273B2F-88E7-40E8-B260-37F174731E51}" srcOrd="2" destOrd="0" presId="urn:microsoft.com/office/officeart/2005/8/layout/equation2#1"/>
    <dgm:cxn modelId="{69E38FDA-BAAF-428C-856F-907E640D70F4}" type="presParOf" srcId="{AF53899D-E41E-446E-B651-526FDBEBE204}" destId="{044EBA48-CB1C-4FA7-9DF3-DF4C607E7A01}" srcOrd="3" destOrd="0" presId="urn:microsoft.com/office/officeart/2005/8/layout/equation2#1"/>
    <dgm:cxn modelId="{C106DA72-E78B-4958-86C9-FF7CB2F62953}" type="presParOf" srcId="{AF53899D-E41E-446E-B651-526FDBEBE204}" destId="{0ADB5998-C9D9-4F3F-B6CA-0D65BC4F899F}" srcOrd="4" destOrd="0" presId="urn:microsoft.com/office/officeart/2005/8/layout/equation2#1"/>
    <dgm:cxn modelId="{D1CA160D-860B-4209-87EC-D29BD14F245C}" type="presParOf" srcId="{0F648693-529F-4D17-8DE4-A9A32FB96698}" destId="{91D87386-78C5-4EBF-A32F-6D74E4203B9B}" srcOrd="1" destOrd="0" presId="urn:microsoft.com/office/officeart/2005/8/layout/equation2#1"/>
    <dgm:cxn modelId="{0F023342-5E5A-4A5C-98AF-7C789D750EAC}" type="presParOf" srcId="{91D87386-78C5-4EBF-A32F-6D74E4203B9B}" destId="{3A8770E0-A3AB-4569-8B49-2AC1B2D1496F}" srcOrd="0" destOrd="0" presId="urn:microsoft.com/office/officeart/2005/8/layout/equation2#1"/>
    <dgm:cxn modelId="{82175AE1-DE02-45EF-91AC-F1DB604CD56B}" type="presParOf" srcId="{0F648693-529F-4D17-8DE4-A9A32FB96698}" destId="{FF7072B9-618F-49BA-B2F8-EBC01E9C4022}" srcOrd="2" destOrd="0" presId="urn:microsoft.com/office/officeart/2005/8/layout/equation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1DD64B-12B0-4A7C-940F-D8E46C27609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C7687309-024A-48FD-AE12-FA0E5FA0F131}">
      <dgm:prSet phldrT="[Texto]"/>
      <dgm:spPr/>
      <dgm:t>
        <a:bodyPr/>
        <a:lstStyle/>
        <a:p>
          <a:r>
            <a:rPr lang="es-AR" b="1" dirty="0">
              <a:solidFill>
                <a:schemeClr val="tx1"/>
              </a:solidFill>
            </a:rPr>
            <a:t>GLANDULAS</a:t>
          </a:r>
        </a:p>
      </dgm:t>
    </dgm:pt>
    <dgm:pt modelId="{A2E4AEFF-97B1-4F1A-B086-9C9C71D4F276}" type="parTrans" cxnId="{5C604827-907C-4635-B20C-C10C367E16FA}">
      <dgm:prSet/>
      <dgm:spPr/>
      <dgm:t>
        <a:bodyPr/>
        <a:lstStyle/>
        <a:p>
          <a:endParaRPr lang="es-AR"/>
        </a:p>
      </dgm:t>
    </dgm:pt>
    <dgm:pt modelId="{3D77B643-A03C-432A-AFBF-EB2DF26B8E63}" type="sibTrans" cxnId="{5C604827-907C-4635-B20C-C10C367E16FA}">
      <dgm:prSet/>
      <dgm:spPr/>
      <dgm:t>
        <a:bodyPr/>
        <a:lstStyle/>
        <a:p>
          <a:endParaRPr lang="es-AR"/>
        </a:p>
      </dgm:t>
    </dgm:pt>
    <dgm:pt modelId="{1110374F-12C7-4B33-9FA6-03B4470AD64C}">
      <dgm:prSet phldrT="[Texto]"/>
      <dgm:spPr/>
      <dgm:t>
        <a:bodyPr/>
        <a:lstStyle/>
        <a:p>
          <a:r>
            <a:rPr lang="es-AR" b="1" dirty="0">
              <a:solidFill>
                <a:schemeClr val="tx1"/>
              </a:solidFill>
            </a:rPr>
            <a:t>EXOCRINAS</a:t>
          </a:r>
        </a:p>
      </dgm:t>
    </dgm:pt>
    <dgm:pt modelId="{E78E81BF-CDBE-4DD9-A34B-9699D60CF2A0}" type="parTrans" cxnId="{2697F0F2-B3B4-4F54-A817-EF42B872113B}">
      <dgm:prSet/>
      <dgm:spPr/>
      <dgm:t>
        <a:bodyPr/>
        <a:lstStyle/>
        <a:p>
          <a:endParaRPr lang="es-AR"/>
        </a:p>
      </dgm:t>
    </dgm:pt>
    <dgm:pt modelId="{F5D6A769-A373-4952-8E02-E3C0879359A1}" type="sibTrans" cxnId="{2697F0F2-B3B4-4F54-A817-EF42B872113B}">
      <dgm:prSet/>
      <dgm:spPr/>
      <dgm:t>
        <a:bodyPr/>
        <a:lstStyle/>
        <a:p>
          <a:endParaRPr lang="es-AR"/>
        </a:p>
      </dgm:t>
    </dgm:pt>
    <dgm:pt modelId="{2377DE1E-FC02-4BAF-8E31-9872223BD686}">
      <dgm:prSet phldrT="[Texto]"/>
      <dgm:spPr/>
      <dgm:t>
        <a:bodyPr/>
        <a:lstStyle/>
        <a:p>
          <a:r>
            <a:rPr lang="es-AR" dirty="0">
              <a:solidFill>
                <a:schemeClr val="tx1"/>
              </a:solidFill>
            </a:rPr>
            <a:t>secretan hacia conductos</a:t>
          </a:r>
        </a:p>
      </dgm:t>
    </dgm:pt>
    <dgm:pt modelId="{68557095-3F39-4B25-B16B-3CB7FF57B7C9}" type="parTrans" cxnId="{30DCBC75-C8FA-468A-83C0-C7BCC05AECD4}">
      <dgm:prSet/>
      <dgm:spPr/>
      <dgm:t>
        <a:bodyPr/>
        <a:lstStyle/>
        <a:p>
          <a:endParaRPr lang="es-AR"/>
        </a:p>
      </dgm:t>
    </dgm:pt>
    <dgm:pt modelId="{AEE828ED-939D-4D83-84D5-3A93EBE6CF8B}" type="sibTrans" cxnId="{30DCBC75-C8FA-468A-83C0-C7BCC05AECD4}">
      <dgm:prSet/>
      <dgm:spPr/>
      <dgm:t>
        <a:bodyPr/>
        <a:lstStyle/>
        <a:p>
          <a:endParaRPr lang="es-AR"/>
        </a:p>
      </dgm:t>
    </dgm:pt>
    <dgm:pt modelId="{640C3735-50D6-4865-BECB-BD6249CBB3AB}">
      <dgm:prSet phldrT="[Texto]"/>
      <dgm:spPr/>
      <dgm:t>
        <a:bodyPr/>
        <a:lstStyle/>
        <a:p>
          <a:r>
            <a:rPr lang="es-AR" dirty="0">
              <a:solidFill>
                <a:schemeClr val="tx1"/>
              </a:solidFill>
            </a:rPr>
            <a:t>llegan a distintas cavidades</a:t>
          </a:r>
        </a:p>
      </dgm:t>
    </dgm:pt>
    <dgm:pt modelId="{1C6BE119-7F0A-4473-8974-62464B02DC3D}" type="parTrans" cxnId="{24F60187-5381-4FB4-A629-CC74F26E691A}">
      <dgm:prSet/>
      <dgm:spPr/>
      <dgm:t>
        <a:bodyPr/>
        <a:lstStyle/>
        <a:p>
          <a:endParaRPr lang="es-AR"/>
        </a:p>
      </dgm:t>
    </dgm:pt>
    <dgm:pt modelId="{44B86620-0386-46D3-815E-855EA6D6A652}" type="sibTrans" cxnId="{24F60187-5381-4FB4-A629-CC74F26E691A}">
      <dgm:prSet/>
      <dgm:spPr/>
      <dgm:t>
        <a:bodyPr/>
        <a:lstStyle/>
        <a:p>
          <a:endParaRPr lang="es-AR"/>
        </a:p>
      </dgm:t>
    </dgm:pt>
    <dgm:pt modelId="{A9160437-32D3-4547-A529-8ADA81ECBC62}">
      <dgm:prSet phldrT="[Texto]"/>
      <dgm:spPr/>
      <dgm:t>
        <a:bodyPr/>
        <a:lstStyle/>
        <a:p>
          <a:r>
            <a:rPr lang="es-AR" b="1" dirty="0">
              <a:solidFill>
                <a:schemeClr val="tx1"/>
              </a:solidFill>
            </a:rPr>
            <a:t>ENDÓCRINAS</a:t>
          </a:r>
        </a:p>
      </dgm:t>
    </dgm:pt>
    <dgm:pt modelId="{5E8B49ED-05A8-47C5-AA91-18386961C982}" type="parTrans" cxnId="{634A8431-2A69-4CE4-B4CC-D4DB118A2A5F}">
      <dgm:prSet/>
      <dgm:spPr/>
      <dgm:t>
        <a:bodyPr/>
        <a:lstStyle/>
        <a:p>
          <a:endParaRPr lang="es-AR"/>
        </a:p>
      </dgm:t>
    </dgm:pt>
    <dgm:pt modelId="{C455EA93-70B9-4C5C-9F5D-4C948FFBA3ED}" type="sibTrans" cxnId="{634A8431-2A69-4CE4-B4CC-D4DB118A2A5F}">
      <dgm:prSet/>
      <dgm:spPr/>
      <dgm:t>
        <a:bodyPr/>
        <a:lstStyle/>
        <a:p>
          <a:endParaRPr lang="es-AR"/>
        </a:p>
      </dgm:t>
    </dgm:pt>
    <dgm:pt modelId="{68FA62F4-5FF5-42F8-8C19-40ECEB493D0B}">
      <dgm:prSet phldrT="[Texto]"/>
      <dgm:spPr/>
      <dgm:t>
        <a:bodyPr/>
        <a:lstStyle/>
        <a:p>
          <a:r>
            <a:rPr lang="es-AR" dirty="0">
              <a:solidFill>
                <a:schemeClr val="tx1"/>
              </a:solidFill>
            </a:rPr>
            <a:t>secretan al compartimento intersticial</a:t>
          </a:r>
        </a:p>
      </dgm:t>
    </dgm:pt>
    <dgm:pt modelId="{2F0EA96B-015B-4CA0-92F2-18F8F74D0967}" type="parTrans" cxnId="{8C001DC4-E8FB-407D-A1B3-755078BB8379}">
      <dgm:prSet/>
      <dgm:spPr/>
      <dgm:t>
        <a:bodyPr/>
        <a:lstStyle/>
        <a:p>
          <a:endParaRPr lang="es-AR"/>
        </a:p>
      </dgm:t>
    </dgm:pt>
    <dgm:pt modelId="{AE3E3575-6977-4605-9F11-7C3EB72B78B0}" type="sibTrans" cxnId="{8C001DC4-E8FB-407D-A1B3-755078BB8379}">
      <dgm:prSet/>
      <dgm:spPr/>
      <dgm:t>
        <a:bodyPr/>
        <a:lstStyle/>
        <a:p>
          <a:endParaRPr lang="es-AR"/>
        </a:p>
      </dgm:t>
    </dgm:pt>
    <dgm:pt modelId="{91159ECA-C866-4376-B7FB-1263063FD918}">
      <dgm:prSet/>
      <dgm:spPr/>
      <dgm:t>
        <a:bodyPr/>
        <a:lstStyle/>
        <a:p>
          <a:r>
            <a:rPr lang="es-AR" dirty="0">
              <a:solidFill>
                <a:schemeClr val="tx1"/>
              </a:solidFill>
            </a:rPr>
            <a:t>Desde </a:t>
          </a:r>
          <a:r>
            <a:rPr lang="es-AR" dirty="0" err="1">
              <a:solidFill>
                <a:schemeClr val="tx1"/>
              </a:solidFill>
            </a:rPr>
            <a:t>alli</a:t>
          </a:r>
          <a:r>
            <a:rPr lang="es-AR" dirty="0">
              <a:solidFill>
                <a:schemeClr val="tx1"/>
              </a:solidFill>
            </a:rPr>
            <a:t> a capilares y </a:t>
          </a:r>
          <a:r>
            <a:rPr lang="es-AR" dirty="0" err="1">
              <a:solidFill>
                <a:schemeClr val="tx1"/>
              </a:solidFill>
            </a:rPr>
            <a:t>torrene</a:t>
          </a:r>
          <a:r>
            <a:rPr lang="es-AR" dirty="0">
              <a:solidFill>
                <a:schemeClr val="tx1"/>
              </a:solidFill>
            </a:rPr>
            <a:t> </a:t>
          </a:r>
          <a:r>
            <a:rPr lang="es-AR" dirty="0" err="1">
              <a:solidFill>
                <a:schemeClr val="tx1"/>
              </a:solidFill>
            </a:rPr>
            <a:t>sanguineo</a:t>
          </a:r>
          <a:endParaRPr lang="es-AR" dirty="0">
            <a:solidFill>
              <a:schemeClr val="tx1"/>
            </a:solidFill>
          </a:endParaRPr>
        </a:p>
      </dgm:t>
    </dgm:pt>
    <dgm:pt modelId="{4921E0A9-C283-46FA-A290-6FCEEC7DDD1F}" type="parTrans" cxnId="{A2F3C2EB-6406-48B3-A9BB-025A7BA3CC4E}">
      <dgm:prSet/>
      <dgm:spPr/>
      <dgm:t>
        <a:bodyPr/>
        <a:lstStyle/>
        <a:p>
          <a:endParaRPr lang="es-AR"/>
        </a:p>
      </dgm:t>
    </dgm:pt>
    <dgm:pt modelId="{10EB5F0C-E4F8-4F8F-99CF-72AF032C46CD}" type="sibTrans" cxnId="{A2F3C2EB-6406-48B3-A9BB-025A7BA3CC4E}">
      <dgm:prSet/>
      <dgm:spPr/>
      <dgm:t>
        <a:bodyPr/>
        <a:lstStyle/>
        <a:p>
          <a:endParaRPr lang="es-AR"/>
        </a:p>
      </dgm:t>
    </dgm:pt>
    <dgm:pt modelId="{91740CEC-99D0-40DC-8E2F-952BCE7C714B}" type="pres">
      <dgm:prSet presAssocID="{FE1DD64B-12B0-4A7C-940F-D8E46C27609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1013A8DD-970C-4905-BACB-4787678F5413}" type="pres">
      <dgm:prSet presAssocID="{C7687309-024A-48FD-AE12-FA0E5FA0F131}" presName="root1" presStyleCnt="0"/>
      <dgm:spPr/>
    </dgm:pt>
    <dgm:pt modelId="{39B9BB52-713A-431F-B459-9720BCE43D72}" type="pres">
      <dgm:prSet presAssocID="{C7687309-024A-48FD-AE12-FA0E5FA0F13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35BDA90D-2504-411F-B948-B34251084AB4}" type="pres">
      <dgm:prSet presAssocID="{C7687309-024A-48FD-AE12-FA0E5FA0F131}" presName="level2hierChild" presStyleCnt="0"/>
      <dgm:spPr/>
    </dgm:pt>
    <dgm:pt modelId="{196DC04A-FFEF-42D3-BD1B-6DA725732D5F}" type="pres">
      <dgm:prSet presAssocID="{E78E81BF-CDBE-4DD9-A34B-9699D60CF2A0}" presName="conn2-1" presStyleLbl="parChTrans1D2" presStyleIdx="0" presStyleCnt="2"/>
      <dgm:spPr/>
      <dgm:t>
        <a:bodyPr/>
        <a:lstStyle/>
        <a:p>
          <a:endParaRPr lang="es-AR"/>
        </a:p>
      </dgm:t>
    </dgm:pt>
    <dgm:pt modelId="{6F15ECEF-72B9-435A-9D3F-62FB8D1A6E37}" type="pres">
      <dgm:prSet presAssocID="{E78E81BF-CDBE-4DD9-A34B-9699D60CF2A0}" presName="connTx" presStyleLbl="parChTrans1D2" presStyleIdx="0" presStyleCnt="2"/>
      <dgm:spPr/>
      <dgm:t>
        <a:bodyPr/>
        <a:lstStyle/>
        <a:p>
          <a:endParaRPr lang="es-AR"/>
        </a:p>
      </dgm:t>
    </dgm:pt>
    <dgm:pt modelId="{69B7BCD2-6A18-4EDE-875E-D5695FCB8507}" type="pres">
      <dgm:prSet presAssocID="{1110374F-12C7-4B33-9FA6-03B4470AD64C}" presName="root2" presStyleCnt="0"/>
      <dgm:spPr/>
    </dgm:pt>
    <dgm:pt modelId="{2EE6AF57-8526-451F-B3B1-93202665033A}" type="pres">
      <dgm:prSet presAssocID="{1110374F-12C7-4B33-9FA6-03B4470AD64C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AF6E5433-6E1C-45EE-BC5F-6B25C8D678F6}" type="pres">
      <dgm:prSet presAssocID="{1110374F-12C7-4B33-9FA6-03B4470AD64C}" presName="level3hierChild" presStyleCnt="0"/>
      <dgm:spPr/>
    </dgm:pt>
    <dgm:pt modelId="{9A22A94D-8563-47BF-8AF0-133026486B88}" type="pres">
      <dgm:prSet presAssocID="{68557095-3F39-4B25-B16B-3CB7FF57B7C9}" presName="conn2-1" presStyleLbl="parChTrans1D3" presStyleIdx="0" presStyleCnt="3"/>
      <dgm:spPr/>
      <dgm:t>
        <a:bodyPr/>
        <a:lstStyle/>
        <a:p>
          <a:endParaRPr lang="es-AR"/>
        </a:p>
      </dgm:t>
    </dgm:pt>
    <dgm:pt modelId="{535C9B50-33F4-4735-BC0A-D5D991CDAC3E}" type="pres">
      <dgm:prSet presAssocID="{68557095-3F39-4B25-B16B-3CB7FF57B7C9}" presName="connTx" presStyleLbl="parChTrans1D3" presStyleIdx="0" presStyleCnt="3"/>
      <dgm:spPr/>
      <dgm:t>
        <a:bodyPr/>
        <a:lstStyle/>
        <a:p>
          <a:endParaRPr lang="es-AR"/>
        </a:p>
      </dgm:t>
    </dgm:pt>
    <dgm:pt modelId="{DD8B89B0-3641-4A11-BF8B-FB7EDE3A92E6}" type="pres">
      <dgm:prSet presAssocID="{2377DE1E-FC02-4BAF-8E31-9872223BD686}" presName="root2" presStyleCnt="0"/>
      <dgm:spPr/>
    </dgm:pt>
    <dgm:pt modelId="{5FCCBC14-425D-4616-A371-94AB6A809830}" type="pres">
      <dgm:prSet presAssocID="{2377DE1E-FC02-4BAF-8E31-9872223BD686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F85CF2B6-73ED-4366-959B-EE7E329FCE3E}" type="pres">
      <dgm:prSet presAssocID="{2377DE1E-FC02-4BAF-8E31-9872223BD686}" presName="level3hierChild" presStyleCnt="0"/>
      <dgm:spPr/>
    </dgm:pt>
    <dgm:pt modelId="{603DEAF4-C54C-4527-B0BB-7548EE0FEC15}" type="pres">
      <dgm:prSet presAssocID="{1C6BE119-7F0A-4473-8974-62464B02DC3D}" presName="conn2-1" presStyleLbl="parChTrans1D3" presStyleIdx="1" presStyleCnt="3"/>
      <dgm:spPr/>
      <dgm:t>
        <a:bodyPr/>
        <a:lstStyle/>
        <a:p>
          <a:endParaRPr lang="es-AR"/>
        </a:p>
      </dgm:t>
    </dgm:pt>
    <dgm:pt modelId="{7036C30C-04E8-4091-9C92-7536BDF7A167}" type="pres">
      <dgm:prSet presAssocID="{1C6BE119-7F0A-4473-8974-62464B02DC3D}" presName="connTx" presStyleLbl="parChTrans1D3" presStyleIdx="1" presStyleCnt="3"/>
      <dgm:spPr/>
      <dgm:t>
        <a:bodyPr/>
        <a:lstStyle/>
        <a:p>
          <a:endParaRPr lang="es-AR"/>
        </a:p>
      </dgm:t>
    </dgm:pt>
    <dgm:pt modelId="{6B8997B1-7079-447B-8112-7AA1996529E7}" type="pres">
      <dgm:prSet presAssocID="{640C3735-50D6-4865-BECB-BD6249CBB3AB}" presName="root2" presStyleCnt="0"/>
      <dgm:spPr/>
    </dgm:pt>
    <dgm:pt modelId="{C6230B0F-7F8A-40A7-8DB2-746E55D409C8}" type="pres">
      <dgm:prSet presAssocID="{640C3735-50D6-4865-BECB-BD6249CBB3AB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63D69BE5-A81F-437C-9008-B1F8369C8784}" type="pres">
      <dgm:prSet presAssocID="{640C3735-50D6-4865-BECB-BD6249CBB3AB}" presName="level3hierChild" presStyleCnt="0"/>
      <dgm:spPr/>
    </dgm:pt>
    <dgm:pt modelId="{37A666C3-2C46-4F2D-A66C-F5771DA34914}" type="pres">
      <dgm:prSet presAssocID="{5E8B49ED-05A8-47C5-AA91-18386961C982}" presName="conn2-1" presStyleLbl="parChTrans1D2" presStyleIdx="1" presStyleCnt="2"/>
      <dgm:spPr/>
      <dgm:t>
        <a:bodyPr/>
        <a:lstStyle/>
        <a:p>
          <a:endParaRPr lang="es-AR"/>
        </a:p>
      </dgm:t>
    </dgm:pt>
    <dgm:pt modelId="{404189F3-4119-41D2-866D-38D4FF7FC196}" type="pres">
      <dgm:prSet presAssocID="{5E8B49ED-05A8-47C5-AA91-18386961C982}" presName="connTx" presStyleLbl="parChTrans1D2" presStyleIdx="1" presStyleCnt="2"/>
      <dgm:spPr/>
      <dgm:t>
        <a:bodyPr/>
        <a:lstStyle/>
        <a:p>
          <a:endParaRPr lang="es-AR"/>
        </a:p>
      </dgm:t>
    </dgm:pt>
    <dgm:pt modelId="{B9DB5FD0-2A11-4F4A-8931-FC6208AF5B18}" type="pres">
      <dgm:prSet presAssocID="{A9160437-32D3-4547-A529-8ADA81ECBC62}" presName="root2" presStyleCnt="0"/>
      <dgm:spPr/>
    </dgm:pt>
    <dgm:pt modelId="{7F56EF3B-6832-4B5C-9ED3-38CFA1B3BE46}" type="pres">
      <dgm:prSet presAssocID="{A9160437-32D3-4547-A529-8ADA81ECBC62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F5971A01-408B-4662-82B8-144CA1E1C766}" type="pres">
      <dgm:prSet presAssocID="{A9160437-32D3-4547-A529-8ADA81ECBC62}" presName="level3hierChild" presStyleCnt="0"/>
      <dgm:spPr/>
    </dgm:pt>
    <dgm:pt modelId="{AE929514-9BA6-4EC3-BDA5-B23086DD0B24}" type="pres">
      <dgm:prSet presAssocID="{2F0EA96B-015B-4CA0-92F2-18F8F74D0967}" presName="conn2-1" presStyleLbl="parChTrans1D3" presStyleIdx="2" presStyleCnt="3"/>
      <dgm:spPr/>
      <dgm:t>
        <a:bodyPr/>
        <a:lstStyle/>
        <a:p>
          <a:endParaRPr lang="es-AR"/>
        </a:p>
      </dgm:t>
    </dgm:pt>
    <dgm:pt modelId="{4C84C8D6-694B-4FCA-8910-5B54F164A0E0}" type="pres">
      <dgm:prSet presAssocID="{2F0EA96B-015B-4CA0-92F2-18F8F74D0967}" presName="connTx" presStyleLbl="parChTrans1D3" presStyleIdx="2" presStyleCnt="3"/>
      <dgm:spPr/>
      <dgm:t>
        <a:bodyPr/>
        <a:lstStyle/>
        <a:p>
          <a:endParaRPr lang="es-AR"/>
        </a:p>
      </dgm:t>
    </dgm:pt>
    <dgm:pt modelId="{8B593EE7-FE9C-4C84-B39B-4DB8D66D7AEC}" type="pres">
      <dgm:prSet presAssocID="{68FA62F4-5FF5-42F8-8C19-40ECEB493D0B}" presName="root2" presStyleCnt="0"/>
      <dgm:spPr/>
    </dgm:pt>
    <dgm:pt modelId="{0A5783EB-721B-4C78-BA41-31C8264D9A53}" type="pres">
      <dgm:prSet presAssocID="{68FA62F4-5FF5-42F8-8C19-40ECEB493D0B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79648B9E-0581-46D5-8F2E-0E84C6808F66}" type="pres">
      <dgm:prSet presAssocID="{68FA62F4-5FF5-42F8-8C19-40ECEB493D0B}" presName="level3hierChild" presStyleCnt="0"/>
      <dgm:spPr/>
    </dgm:pt>
    <dgm:pt modelId="{4071522A-F5D3-437B-B92A-56F10654FBEC}" type="pres">
      <dgm:prSet presAssocID="{4921E0A9-C283-46FA-A290-6FCEEC7DDD1F}" presName="conn2-1" presStyleLbl="parChTrans1D4" presStyleIdx="0" presStyleCnt="1"/>
      <dgm:spPr/>
      <dgm:t>
        <a:bodyPr/>
        <a:lstStyle/>
        <a:p>
          <a:endParaRPr lang="es-AR"/>
        </a:p>
      </dgm:t>
    </dgm:pt>
    <dgm:pt modelId="{45D5F715-575C-4EE9-BFE1-AE851205C341}" type="pres">
      <dgm:prSet presAssocID="{4921E0A9-C283-46FA-A290-6FCEEC7DDD1F}" presName="connTx" presStyleLbl="parChTrans1D4" presStyleIdx="0" presStyleCnt="1"/>
      <dgm:spPr/>
      <dgm:t>
        <a:bodyPr/>
        <a:lstStyle/>
        <a:p>
          <a:endParaRPr lang="es-AR"/>
        </a:p>
      </dgm:t>
    </dgm:pt>
    <dgm:pt modelId="{F73802BC-080B-4314-9E43-4B24D3A98953}" type="pres">
      <dgm:prSet presAssocID="{91159ECA-C866-4376-B7FB-1263063FD918}" presName="root2" presStyleCnt="0"/>
      <dgm:spPr/>
    </dgm:pt>
    <dgm:pt modelId="{F5DC706A-463B-4D8A-9CE2-56BA11F498F0}" type="pres">
      <dgm:prSet presAssocID="{91159ECA-C866-4376-B7FB-1263063FD918}" presName="LevelTwoTextNode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F7C229FB-6205-4A66-885F-CF30E6E7F21F}" type="pres">
      <dgm:prSet presAssocID="{91159ECA-C866-4376-B7FB-1263063FD918}" presName="level3hierChild" presStyleCnt="0"/>
      <dgm:spPr/>
    </dgm:pt>
  </dgm:ptLst>
  <dgm:cxnLst>
    <dgm:cxn modelId="{5857CD5B-D8CA-4F26-97A0-8B6BD11A91AD}" type="presOf" srcId="{C7687309-024A-48FD-AE12-FA0E5FA0F131}" destId="{39B9BB52-713A-431F-B459-9720BCE43D72}" srcOrd="0" destOrd="0" presId="urn:microsoft.com/office/officeart/2005/8/layout/hierarchy2"/>
    <dgm:cxn modelId="{30DCBC75-C8FA-468A-83C0-C7BCC05AECD4}" srcId="{1110374F-12C7-4B33-9FA6-03B4470AD64C}" destId="{2377DE1E-FC02-4BAF-8E31-9872223BD686}" srcOrd="0" destOrd="0" parTransId="{68557095-3F39-4B25-B16B-3CB7FF57B7C9}" sibTransId="{AEE828ED-939D-4D83-84D5-3A93EBE6CF8B}"/>
    <dgm:cxn modelId="{2D6D1A8E-5341-4218-BC72-888A49C3FE67}" type="presOf" srcId="{91159ECA-C866-4376-B7FB-1263063FD918}" destId="{F5DC706A-463B-4D8A-9CE2-56BA11F498F0}" srcOrd="0" destOrd="0" presId="urn:microsoft.com/office/officeart/2005/8/layout/hierarchy2"/>
    <dgm:cxn modelId="{9492117E-7F9C-4129-A6C8-6FC0545BAE44}" type="presOf" srcId="{1C6BE119-7F0A-4473-8974-62464B02DC3D}" destId="{603DEAF4-C54C-4527-B0BB-7548EE0FEC15}" srcOrd="0" destOrd="0" presId="urn:microsoft.com/office/officeart/2005/8/layout/hierarchy2"/>
    <dgm:cxn modelId="{2697F0F2-B3B4-4F54-A817-EF42B872113B}" srcId="{C7687309-024A-48FD-AE12-FA0E5FA0F131}" destId="{1110374F-12C7-4B33-9FA6-03B4470AD64C}" srcOrd="0" destOrd="0" parTransId="{E78E81BF-CDBE-4DD9-A34B-9699D60CF2A0}" sibTransId="{F5D6A769-A373-4952-8E02-E3C0879359A1}"/>
    <dgm:cxn modelId="{EE7FEC28-CAEF-4C98-BDBB-CD89D8F1B752}" type="presOf" srcId="{2F0EA96B-015B-4CA0-92F2-18F8F74D0967}" destId="{4C84C8D6-694B-4FCA-8910-5B54F164A0E0}" srcOrd="1" destOrd="0" presId="urn:microsoft.com/office/officeart/2005/8/layout/hierarchy2"/>
    <dgm:cxn modelId="{C2A1976F-EA70-4A09-AD6E-0ACDE5E6F612}" type="presOf" srcId="{1C6BE119-7F0A-4473-8974-62464B02DC3D}" destId="{7036C30C-04E8-4091-9C92-7536BDF7A167}" srcOrd="1" destOrd="0" presId="urn:microsoft.com/office/officeart/2005/8/layout/hierarchy2"/>
    <dgm:cxn modelId="{24F60187-5381-4FB4-A629-CC74F26E691A}" srcId="{1110374F-12C7-4B33-9FA6-03B4470AD64C}" destId="{640C3735-50D6-4865-BECB-BD6249CBB3AB}" srcOrd="1" destOrd="0" parTransId="{1C6BE119-7F0A-4473-8974-62464B02DC3D}" sibTransId="{44B86620-0386-46D3-815E-855EA6D6A652}"/>
    <dgm:cxn modelId="{5C604827-907C-4635-B20C-C10C367E16FA}" srcId="{FE1DD64B-12B0-4A7C-940F-D8E46C27609F}" destId="{C7687309-024A-48FD-AE12-FA0E5FA0F131}" srcOrd="0" destOrd="0" parTransId="{A2E4AEFF-97B1-4F1A-B086-9C9C71D4F276}" sibTransId="{3D77B643-A03C-432A-AFBF-EB2DF26B8E63}"/>
    <dgm:cxn modelId="{98760D19-7DE5-408F-A4A9-1BE0B4F7D15C}" type="presOf" srcId="{1110374F-12C7-4B33-9FA6-03B4470AD64C}" destId="{2EE6AF57-8526-451F-B3B1-93202665033A}" srcOrd="0" destOrd="0" presId="urn:microsoft.com/office/officeart/2005/8/layout/hierarchy2"/>
    <dgm:cxn modelId="{E31E0C65-0776-45C9-8B8D-A657A3427884}" type="presOf" srcId="{A9160437-32D3-4547-A529-8ADA81ECBC62}" destId="{7F56EF3B-6832-4B5C-9ED3-38CFA1B3BE46}" srcOrd="0" destOrd="0" presId="urn:microsoft.com/office/officeart/2005/8/layout/hierarchy2"/>
    <dgm:cxn modelId="{A2F3C2EB-6406-48B3-A9BB-025A7BA3CC4E}" srcId="{68FA62F4-5FF5-42F8-8C19-40ECEB493D0B}" destId="{91159ECA-C866-4376-B7FB-1263063FD918}" srcOrd="0" destOrd="0" parTransId="{4921E0A9-C283-46FA-A290-6FCEEC7DDD1F}" sibTransId="{10EB5F0C-E4F8-4F8F-99CF-72AF032C46CD}"/>
    <dgm:cxn modelId="{448DF952-4F90-42BF-9747-6113692D9D83}" type="presOf" srcId="{4921E0A9-C283-46FA-A290-6FCEEC7DDD1F}" destId="{4071522A-F5D3-437B-B92A-56F10654FBEC}" srcOrd="0" destOrd="0" presId="urn:microsoft.com/office/officeart/2005/8/layout/hierarchy2"/>
    <dgm:cxn modelId="{F1283466-9783-4E10-AF72-518DA1FECD9F}" type="presOf" srcId="{5E8B49ED-05A8-47C5-AA91-18386961C982}" destId="{404189F3-4119-41D2-866D-38D4FF7FC196}" srcOrd="1" destOrd="0" presId="urn:microsoft.com/office/officeart/2005/8/layout/hierarchy2"/>
    <dgm:cxn modelId="{4849BEB4-C1E1-4EB1-84F0-005DF83D758B}" type="presOf" srcId="{68FA62F4-5FF5-42F8-8C19-40ECEB493D0B}" destId="{0A5783EB-721B-4C78-BA41-31C8264D9A53}" srcOrd="0" destOrd="0" presId="urn:microsoft.com/office/officeart/2005/8/layout/hierarchy2"/>
    <dgm:cxn modelId="{1F274BDE-85FC-4A79-9EAC-0C998F5B1BFB}" type="presOf" srcId="{68557095-3F39-4B25-B16B-3CB7FF57B7C9}" destId="{9A22A94D-8563-47BF-8AF0-133026486B88}" srcOrd="0" destOrd="0" presId="urn:microsoft.com/office/officeart/2005/8/layout/hierarchy2"/>
    <dgm:cxn modelId="{634A8431-2A69-4CE4-B4CC-D4DB118A2A5F}" srcId="{C7687309-024A-48FD-AE12-FA0E5FA0F131}" destId="{A9160437-32D3-4547-A529-8ADA81ECBC62}" srcOrd="1" destOrd="0" parTransId="{5E8B49ED-05A8-47C5-AA91-18386961C982}" sibTransId="{C455EA93-70B9-4C5C-9F5D-4C948FFBA3ED}"/>
    <dgm:cxn modelId="{CE945CAB-27BE-4BD4-AA57-91DC65585286}" type="presOf" srcId="{640C3735-50D6-4865-BECB-BD6249CBB3AB}" destId="{C6230B0F-7F8A-40A7-8DB2-746E55D409C8}" srcOrd="0" destOrd="0" presId="urn:microsoft.com/office/officeart/2005/8/layout/hierarchy2"/>
    <dgm:cxn modelId="{C8DAE7E2-3042-41BE-868B-08BCFE027A8B}" type="presOf" srcId="{E78E81BF-CDBE-4DD9-A34B-9699D60CF2A0}" destId="{6F15ECEF-72B9-435A-9D3F-62FB8D1A6E37}" srcOrd="1" destOrd="0" presId="urn:microsoft.com/office/officeart/2005/8/layout/hierarchy2"/>
    <dgm:cxn modelId="{8C001DC4-E8FB-407D-A1B3-755078BB8379}" srcId="{A9160437-32D3-4547-A529-8ADA81ECBC62}" destId="{68FA62F4-5FF5-42F8-8C19-40ECEB493D0B}" srcOrd="0" destOrd="0" parTransId="{2F0EA96B-015B-4CA0-92F2-18F8F74D0967}" sibTransId="{AE3E3575-6977-4605-9F11-7C3EB72B78B0}"/>
    <dgm:cxn modelId="{0116E4CB-A687-4545-890A-30286F0DBE5A}" type="presOf" srcId="{2F0EA96B-015B-4CA0-92F2-18F8F74D0967}" destId="{AE929514-9BA6-4EC3-BDA5-B23086DD0B24}" srcOrd="0" destOrd="0" presId="urn:microsoft.com/office/officeart/2005/8/layout/hierarchy2"/>
    <dgm:cxn modelId="{36C3E385-EA2F-4B09-A6FA-1627676C82F4}" type="presOf" srcId="{4921E0A9-C283-46FA-A290-6FCEEC7DDD1F}" destId="{45D5F715-575C-4EE9-BFE1-AE851205C341}" srcOrd="1" destOrd="0" presId="urn:microsoft.com/office/officeart/2005/8/layout/hierarchy2"/>
    <dgm:cxn modelId="{C0494A91-B14E-47B6-AF9A-4F3BBC2C56EB}" type="presOf" srcId="{E78E81BF-CDBE-4DD9-A34B-9699D60CF2A0}" destId="{196DC04A-FFEF-42D3-BD1B-6DA725732D5F}" srcOrd="0" destOrd="0" presId="urn:microsoft.com/office/officeart/2005/8/layout/hierarchy2"/>
    <dgm:cxn modelId="{66F0A214-EE46-47A9-A918-7C9238B36097}" type="presOf" srcId="{5E8B49ED-05A8-47C5-AA91-18386961C982}" destId="{37A666C3-2C46-4F2D-A66C-F5771DA34914}" srcOrd="0" destOrd="0" presId="urn:microsoft.com/office/officeart/2005/8/layout/hierarchy2"/>
    <dgm:cxn modelId="{D08E5A22-B305-4394-B4EC-1B7D187594A2}" type="presOf" srcId="{FE1DD64B-12B0-4A7C-940F-D8E46C27609F}" destId="{91740CEC-99D0-40DC-8E2F-952BCE7C714B}" srcOrd="0" destOrd="0" presId="urn:microsoft.com/office/officeart/2005/8/layout/hierarchy2"/>
    <dgm:cxn modelId="{8DD5AB58-D1B1-45DE-9E96-436BB92030B5}" type="presOf" srcId="{68557095-3F39-4B25-B16B-3CB7FF57B7C9}" destId="{535C9B50-33F4-4735-BC0A-D5D991CDAC3E}" srcOrd="1" destOrd="0" presId="urn:microsoft.com/office/officeart/2005/8/layout/hierarchy2"/>
    <dgm:cxn modelId="{133E86BF-469C-4FD6-9822-7DF64AC4115A}" type="presOf" srcId="{2377DE1E-FC02-4BAF-8E31-9872223BD686}" destId="{5FCCBC14-425D-4616-A371-94AB6A809830}" srcOrd="0" destOrd="0" presId="urn:microsoft.com/office/officeart/2005/8/layout/hierarchy2"/>
    <dgm:cxn modelId="{904830A0-EDB7-45DF-86B7-4D7FD5704B81}" type="presParOf" srcId="{91740CEC-99D0-40DC-8E2F-952BCE7C714B}" destId="{1013A8DD-970C-4905-BACB-4787678F5413}" srcOrd="0" destOrd="0" presId="urn:microsoft.com/office/officeart/2005/8/layout/hierarchy2"/>
    <dgm:cxn modelId="{675D85E3-5B4A-46FB-A315-3785B236419F}" type="presParOf" srcId="{1013A8DD-970C-4905-BACB-4787678F5413}" destId="{39B9BB52-713A-431F-B459-9720BCE43D72}" srcOrd="0" destOrd="0" presId="urn:microsoft.com/office/officeart/2005/8/layout/hierarchy2"/>
    <dgm:cxn modelId="{EA5B0C1F-A9CE-433E-A030-E93BB2C6C9F0}" type="presParOf" srcId="{1013A8DD-970C-4905-BACB-4787678F5413}" destId="{35BDA90D-2504-411F-B948-B34251084AB4}" srcOrd="1" destOrd="0" presId="urn:microsoft.com/office/officeart/2005/8/layout/hierarchy2"/>
    <dgm:cxn modelId="{7A48681A-A79A-4C2C-B666-DDCDD48AB941}" type="presParOf" srcId="{35BDA90D-2504-411F-B948-B34251084AB4}" destId="{196DC04A-FFEF-42D3-BD1B-6DA725732D5F}" srcOrd="0" destOrd="0" presId="urn:microsoft.com/office/officeart/2005/8/layout/hierarchy2"/>
    <dgm:cxn modelId="{683EC7AA-7E2C-473E-ABAF-BC15B9463ED3}" type="presParOf" srcId="{196DC04A-FFEF-42D3-BD1B-6DA725732D5F}" destId="{6F15ECEF-72B9-435A-9D3F-62FB8D1A6E37}" srcOrd="0" destOrd="0" presId="urn:microsoft.com/office/officeart/2005/8/layout/hierarchy2"/>
    <dgm:cxn modelId="{06DF37E0-B17B-4918-B85F-AA3D0E96A9F5}" type="presParOf" srcId="{35BDA90D-2504-411F-B948-B34251084AB4}" destId="{69B7BCD2-6A18-4EDE-875E-D5695FCB8507}" srcOrd="1" destOrd="0" presId="urn:microsoft.com/office/officeart/2005/8/layout/hierarchy2"/>
    <dgm:cxn modelId="{847E0919-34D6-4544-AF2F-D50AC3EC9ED7}" type="presParOf" srcId="{69B7BCD2-6A18-4EDE-875E-D5695FCB8507}" destId="{2EE6AF57-8526-451F-B3B1-93202665033A}" srcOrd="0" destOrd="0" presId="urn:microsoft.com/office/officeart/2005/8/layout/hierarchy2"/>
    <dgm:cxn modelId="{16EF7048-3A25-43E8-B233-0961B6D8CB93}" type="presParOf" srcId="{69B7BCD2-6A18-4EDE-875E-D5695FCB8507}" destId="{AF6E5433-6E1C-45EE-BC5F-6B25C8D678F6}" srcOrd="1" destOrd="0" presId="urn:microsoft.com/office/officeart/2005/8/layout/hierarchy2"/>
    <dgm:cxn modelId="{E6F86206-6B06-488B-93B6-75CB4958C0FA}" type="presParOf" srcId="{AF6E5433-6E1C-45EE-BC5F-6B25C8D678F6}" destId="{9A22A94D-8563-47BF-8AF0-133026486B88}" srcOrd="0" destOrd="0" presId="urn:microsoft.com/office/officeart/2005/8/layout/hierarchy2"/>
    <dgm:cxn modelId="{1E002795-E20B-4173-B3D4-7698A00CB2BA}" type="presParOf" srcId="{9A22A94D-8563-47BF-8AF0-133026486B88}" destId="{535C9B50-33F4-4735-BC0A-D5D991CDAC3E}" srcOrd="0" destOrd="0" presId="urn:microsoft.com/office/officeart/2005/8/layout/hierarchy2"/>
    <dgm:cxn modelId="{CE68DF1C-9921-4D1E-8AB8-2155BD23AA46}" type="presParOf" srcId="{AF6E5433-6E1C-45EE-BC5F-6B25C8D678F6}" destId="{DD8B89B0-3641-4A11-BF8B-FB7EDE3A92E6}" srcOrd="1" destOrd="0" presId="urn:microsoft.com/office/officeart/2005/8/layout/hierarchy2"/>
    <dgm:cxn modelId="{3F33E5C3-B9D9-4C5B-8C03-3C4A280765E4}" type="presParOf" srcId="{DD8B89B0-3641-4A11-BF8B-FB7EDE3A92E6}" destId="{5FCCBC14-425D-4616-A371-94AB6A809830}" srcOrd="0" destOrd="0" presId="urn:microsoft.com/office/officeart/2005/8/layout/hierarchy2"/>
    <dgm:cxn modelId="{2C0CF098-6C2D-4A36-BBE4-46A3B719024D}" type="presParOf" srcId="{DD8B89B0-3641-4A11-BF8B-FB7EDE3A92E6}" destId="{F85CF2B6-73ED-4366-959B-EE7E329FCE3E}" srcOrd="1" destOrd="0" presId="urn:microsoft.com/office/officeart/2005/8/layout/hierarchy2"/>
    <dgm:cxn modelId="{06FFD8AA-B203-40FE-8334-184473007A0A}" type="presParOf" srcId="{AF6E5433-6E1C-45EE-BC5F-6B25C8D678F6}" destId="{603DEAF4-C54C-4527-B0BB-7548EE0FEC15}" srcOrd="2" destOrd="0" presId="urn:microsoft.com/office/officeart/2005/8/layout/hierarchy2"/>
    <dgm:cxn modelId="{8033E454-E2BA-4643-BAC7-C60FA2F11B6D}" type="presParOf" srcId="{603DEAF4-C54C-4527-B0BB-7548EE0FEC15}" destId="{7036C30C-04E8-4091-9C92-7536BDF7A167}" srcOrd="0" destOrd="0" presId="urn:microsoft.com/office/officeart/2005/8/layout/hierarchy2"/>
    <dgm:cxn modelId="{2DB181AB-0D95-43FB-B16E-153DE1BDF6C0}" type="presParOf" srcId="{AF6E5433-6E1C-45EE-BC5F-6B25C8D678F6}" destId="{6B8997B1-7079-447B-8112-7AA1996529E7}" srcOrd="3" destOrd="0" presId="urn:microsoft.com/office/officeart/2005/8/layout/hierarchy2"/>
    <dgm:cxn modelId="{F21F46FC-B881-4EAB-BE95-AA3DC13066A4}" type="presParOf" srcId="{6B8997B1-7079-447B-8112-7AA1996529E7}" destId="{C6230B0F-7F8A-40A7-8DB2-746E55D409C8}" srcOrd="0" destOrd="0" presId="urn:microsoft.com/office/officeart/2005/8/layout/hierarchy2"/>
    <dgm:cxn modelId="{AAA2F954-E199-495C-9D21-5CFDF04497FE}" type="presParOf" srcId="{6B8997B1-7079-447B-8112-7AA1996529E7}" destId="{63D69BE5-A81F-437C-9008-B1F8369C8784}" srcOrd="1" destOrd="0" presId="urn:microsoft.com/office/officeart/2005/8/layout/hierarchy2"/>
    <dgm:cxn modelId="{E2876B0B-F91B-4D32-89B6-637AF3B08DD6}" type="presParOf" srcId="{35BDA90D-2504-411F-B948-B34251084AB4}" destId="{37A666C3-2C46-4F2D-A66C-F5771DA34914}" srcOrd="2" destOrd="0" presId="urn:microsoft.com/office/officeart/2005/8/layout/hierarchy2"/>
    <dgm:cxn modelId="{04ED9789-43A8-4511-A9C1-575515D918D4}" type="presParOf" srcId="{37A666C3-2C46-4F2D-A66C-F5771DA34914}" destId="{404189F3-4119-41D2-866D-38D4FF7FC196}" srcOrd="0" destOrd="0" presId="urn:microsoft.com/office/officeart/2005/8/layout/hierarchy2"/>
    <dgm:cxn modelId="{11F7FBD6-0DCB-4BE4-AC4B-B83D0626A14B}" type="presParOf" srcId="{35BDA90D-2504-411F-B948-B34251084AB4}" destId="{B9DB5FD0-2A11-4F4A-8931-FC6208AF5B18}" srcOrd="3" destOrd="0" presId="urn:microsoft.com/office/officeart/2005/8/layout/hierarchy2"/>
    <dgm:cxn modelId="{E02A703D-A9B0-4A14-A4A0-2643CA4EF04E}" type="presParOf" srcId="{B9DB5FD0-2A11-4F4A-8931-FC6208AF5B18}" destId="{7F56EF3B-6832-4B5C-9ED3-38CFA1B3BE46}" srcOrd="0" destOrd="0" presId="urn:microsoft.com/office/officeart/2005/8/layout/hierarchy2"/>
    <dgm:cxn modelId="{0BDD792F-F19F-4C79-B800-783E2DFC1592}" type="presParOf" srcId="{B9DB5FD0-2A11-4F4A-8931-FC6208AF5B18}" destId="{F5971A01-408B-4662-82B8-144CA1E1C766}" srcOrd="1" destOrd="0" presId="urn:microsoft.com/office/officeart/2005/8/layout/hierarchy2"/>
    <dgm:cxn modelId="{2EC2570E-F0CD-49A1-9BEC-8DD6AD097693}" type="presParOf" srcId="{F5971A01-408B-4662-82B8-144CA1E1C766}" destId="{AE929514-9BA6-4EC3-BDA5-B23086DD0B24}" srcOrd="0" destOrd="0" presId="urn:microsoft.com/office/officeart/2005/8/layout/hierarchy2"/>
    <dgm:cxn modelId="{87D82545-E7E8-496C-9635-BDFB9AB20C59}" type="presParOf" srcId="{AE929514-9BA6-4EC3-BDA5-B23086DD0B24}" destId="{4C84C8D6-694B-4FCA-8910-5B54F164A0E0}" srcOrd="0" destOrd="0" presId="urn:microsoft.com/office/officeart/2005/8/layout/hierarchy2"/>
    <dgm:cxn modelId="{88728574-A855-4708-A500-92D0027AC0C7}" type="presParOf" srcId="{F5971A01-408B-4662-82B8-144CA1E1C766}" destId="{8B593EE7-FE9C-4C84-B39B-4DB8D66D7AEC}" srcOrd="1" destOrd="0" presId="urn:microsoft.com/office/officeart/2005/8/layout/hierarchy2"/>
    <dgm:cxn modelId="{9366F389-0C6F-4F86-B26A-9D9DF6BDA575}" type="presParOf" srcId="{8B593EE7-FE9C-4C84-B39B-4DB8D66D7AEC}" destId="{0A5783EB-721B-4C78-BA41-31C8264D9A53}" srcOrd="0" destOrd="0" presId="urn:microsoft.com/office/officeart/2005/8/layout/hierarchy2"/>
    <dgm:cxn modelId="{E9E9EE89-C1CD-416F-BDB3-677E89DECF71}" type="presParOf" srcId="{8B593EE7-FE9C-4C84-B39B-4DB8D66D7AEC}" destId="{79648B9E-0581-46D5-8F2E-0E84C6808F66}" srcOrd="1" destOrd="0" presId="urn:microsoft.com/office/officeart/2005/8/layout/hierarchy2"/>
    <dgm:cxn modelId="{2031871F-120B-45F8-B96C-24B5CAA33659}" type="presParOf" srcId="{79648B9E-0581-46D5-8F2E-0E84C6808F66}" destId="{4071522A-F5D3-437B-B92A-56F10654FBEC}" srcOrd="0" destOrd="0" presId="urn:microsoft.com/office/officeart/2005/8/layout/hierarchy2"/>
    <dgm:cxn modelId="{C19A6C85-1261-4EF7-87F0-A1DE81FDE6AA}" type="presParOf" srcId="{4071522A-F5D3-437B-B92A-56F10654FBEC}" destId="{45D5F715-575C-4EE9-BFE1-AE851205C341}" srcOrd="0" destOrd="0" presId="urn:microsoft.com/office/officeart/2005/8/layout/hierarchy2"/>
    <dgm:cxn modelId="{3B754FE0-23FC-46BD-AEB7-CAC261AB7C1E}" type="presParOf" srcId="{79648B9E-0581-46D5-8F2E-0E84C6808F66}" destId="{F73802BC-080B-4314-9E43-4B24D3A98953}" srcOrd="1" destOrd="0" presId="urn:microsoft.com/office/officeart/2005/8/layout/hierarchy2"/>
    <dgm:cxn modelId="{23860185-5725-4569-8EAE-0E7372E922CB}" type="presParOf" srcId="{F73802BC-080B-4314-9E43-4B24D3A98953}" destId="{F5DC706A-463B-4D8A-9CE2-56BA11F498F0}" srcOrd="0" destOrd="0" presId="urn:microsoft.com/office/officeart/2005/8/layout/hierarchy2"/>
    <dgm:cxn modelId="{4B53C1B9-BE7D-4ED6-A479-E87C5322C45F}" type="presParOf" srcId="{F73802BC-080B-4314-9E43-4B24D3A98953}" destId="{F7C229FB-6205-4A66-885F-CF30E6E7F21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335460-2137-4963-A264-9DC530977CFC}">
      <dsp:nvSpPr>
        <dsp:cNvPr id="0" name=""/>
        <dsp:cNvSpPr/>
      </dsp:nvSpPr>
      <dsp:spPr>
        <a:xfrm>
          <a:off x="1990300" y="94"/>
          <a:ext cx="1759043" cy="17590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>
              <a:solidFill>
                <a:schemeClr val="tx1"/>
              </a:solidFill>
            </a:rPr>
            <a:t>Sistema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>
              <a:solidFill>
                <a:schemeClr val="tx1"/>
              </a:solidFill>
            </a:rPr>
            <a:t>endocrino</a:t>
          </a:r>
        </a:p>
      </dsp:txBody>
      <dsp:txXfrm>
        <a:off x="2247906" y="257700"/>
        <a:ext cx="1243831" cy="1243831"/>
      </dsp:txXfrm>
    </dsp:sp>
    <dsp:sp modelId="{1A273B2F-88E7-40E8-B260-37F174731E51}">
      <dsp:nvSpPr>
        <dsp:cNvPr id="0" name=""/>
        <dsp:cNvSpPr/>
      </dsp:nvSpPr>
      <dsp:spPr>
        <a:xfrm>
          <a:off x="2359699" y="1901972"/>
          <a:ext cx="1020245" cy="1020245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700" kern="1200"/>
        </a:p>
      </dsp:txBody>
      <dsp:txXfrm>
        <a:off x="2494932" y="2292114"/>
        <a:ext cx="749779" cy="239961"/>
      </dsp:txXfrm>
    </dsp:sp>
    <dsp:sp modelId="{0ADB5998-C9D9-4F3F-B6CA-0D65BC4F899F}">
      <dsp:nvSpPr>
        <dsp:cNvPr id="0" name=""/>
        <dsp:cNvSpPr/>
      </dsp:nvSpPr>
      <dsp:spPr>
        <a:xfrm>
          <a:off x="1990300" y="3065052"/>
          <a:ext cx="1759043" cy="17590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>
              <a:solidFill>
                <a:schemeClr val="tx1"/>
              </a:solidFill>
            </a:rPr>
            <a:t>Sistema nervioso</a:t>
          </a:r>
        </a:p>
      </dsp:txBody>
      <dsp:txXfrm>
        <a:off x="2247906" y="3322658"/>
        <a:ext cx="1243831" cy="1243831"/>
      </dsp:txXfrm>
    </dsp:sp>
    <dsp:sp modelId="{91D87386-78C5-4EBF-A32F-6D74E4203B9B}">
      <dsp:nvSpPr>
        <dsp:cNvPr id="0" name=""/>
        <dsp:cNvSpPr/>
      </dsp:nvSpPr>
      <dsp:spPr>
        <a:xfrm rot="21533310">
          <a:off x="4148464" y="2051893"/>
          <a:ext cx="846464" cy="6543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800" kern="1200"/>
        </a:p>
      </dsp:txBody>
      <dsp:txXfrm>
        <a:off x="4148482" y="2184670"/>
        <a:ext cx="650155" cy="392618"/>
      </dsp:txXfrm>
    </dsp:sp>
    <dsp:sp modelId="{FF7072B9-618F-49BA-B2F8-EBC01E9C4022}">
      <dsp:nvSpPr>
        <dsp:cNvPr id="0" name=""/>
        <dsp:cNvSpPr/>
      </dsp:nvSpPr>
      <dsp:spPr>
        <a:xfrm>
          <a:off x="5345095" y="850169"/>
          <a:ext cx="4587304" cy="29387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kern="1200" dirty="0">
              <a:solidFill>
                <a:schemeClr val="tx1"/>
              </a:solidFill>
            </a:rPr>
            <a:t>Coordinan la función de todos los órganos y aparatos del cuerpo manteniendo la homeostasia.</a:t>
          </a:r>
        </a:p>
      </dsp:txBody>
      <dsp:txXfrm>
        <a:off x="6016890" y="1280546"/>
        <a:ext cx="3243714" cy="20780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9BB52-713A-431F-B459-9720BCE43D72}">
      <dsp:nvSpPr>
        <dsp:cNvPr id="0" name=""/>
        <dsp:cNvSpPr/>
      </dsp:nvSpPr>
      <dsp:spPr>
        <a:xfrm>
          <a:off x="393" y="2146419"/>
          <a:ext cx="2240055" cy="11200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b="1" kern="1200" dirty="0">
              <a:solidFill>
                <a:schemeClr val="tx1"/>
              </a:solidFill>
            </a:rPr>
            <a:t>GLANDULAS</a:t>
          </a:r>
        </a:p>
      </dsp:txBody>
      <dsp:txXfrm>
        <a:off x="33197" y="2179223"/>
        <a:ext cx="2174447" cy="1054419"/>
      </dsp:txXfrm>
    </dsp:sp>
    <dsp:sp modelId="{196DC04A-FFEF-42D3-BD1B-6DA725732D5F}">
      <dsp:nvSpPr>
        <dsp:cNvPr id="0" name=""/>
        <dsp:cNvSpPr/>
      </dsp:nvSpPr>
      <dsp:spPr>
        <a:xfrm rot="18770822">
          <a:off x="2029661" y="2202283"/>
          <a:ext cx="1317595" cy="42275"/>
        </a:xfrm>
        <a:custGeom>
          <a:avLst/>
          <a:gdLst/>
          <a:ahLst/>
          <a:cxnLst/>
          <a:rect l="0" t="0" r="0" b="0"/>
          <a:pathLst>
            <a:path>
              <a:moveTo>
                <a:pt x="0" y="21137"/>
              </a:moveTo>
              <a:lnTo>
                <a:pt x="1317595" y="2113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2655519" y="2190481"/>
        <a:ext cx="65879" cy="65879"/>
      </dsp:txXfrm>
    </dsp:sp>
    <dsp:sp modelId="{2EE6AF57-8526-451F-B3B1-93202665033A}">
      <dsp:nvSpPr>
        <dsp:cNvPr id="0" name=""/>
        <dsp:cNvSpPr/>
      </dsp:nvSpPr>
      <dsp:spPr>
        <a:xfrm>
          <a:off x="3136470" y="1180395"/>
          <a:ext cx="2240055" cy="11200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b="1" kern="1200" dirty="0">
              <a:solidFill>
                <a:schemeClr val="tx1"/>
              </a:solidFill>
            </a:rPr>
            <a:t>EXOCRINAS</a:t>
          </a:r>
        </a:p>
      </dsp:txBody>
      <dsp:txXfrm>
        <a:off x="3169274" y="1213199"/>
        <a:ext cx="2174447" cy="1054419"/>
      </dsp:txXfrm>
    </dsp:sp>
    <dsp:sp modelId="{9A22A94D-8563-47BF-8AF0-133026486B88}">
      <dsp:nvSpPr>
        <dsp:cNvPr id="0" name=""/>
        <dsp:cNvSpPr/>
      </dsp:nvSpPr>
      <dsp:spPr>
        <a:xfrm rot="19457599">
          <a:off x="5272810" y="1397263"/>
          <a:ext cx="1103454" cy="42275"/>
        </a:xfrm>
        <a:custGeom>
          <a:avLst/>
          <a:gdLst/>
          <a:ahLst/>
          <a:cxnLst/>
          <a:rect l="0" t="0" r="0" b="0"/>
          <a:pathLst>
            <a:path>
              <a:moveTo>
                <a:pt x="0" y="21137"/>
              </a:moveTo>
              <a:lnTo>
                <a:pt x="1103454" y="2113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5796951" y="1390814"/>
        <a:ext cx="55172" cy="55172"/>
      </dsp:txXfrm>
    </dsp:sp>
    <dsp:sp modelId="{5FCCBC14-425D-4616-A371-94AB6A809830}">
      <dsp:nvSpPr>
        <dsp:cNvPr id="0" name=""/>
        <dsp:cNvSpPr/>
      </dsp:nvSpPr>
      <dsp:spPr>
        <a:xfrm>
          <a:off x="6272548" y="536379"/>
          <a:ext cx="2240055" cy="11200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>
              <a:solidFill>
                <a:schemeClr val="tx1"/>
              </a:solidFill>
            </a:rPr>
            <a:t>secretan hacia conductos</a:t>
          </a:r>
        </a:p>
      </dsp:txBody>
      <dsp:txXfrm>
        <a:off x="6305352" y="569183"/>
        <a:ext cx="2174447" cy="1054419"/>
      </dsp:txXfrm>
    </dsp:sp>
    <dsp:sp modelId="{603DEAF4-C54C-4527-B0BB-7548EE0FEC15}">
      <dsp:nvSpPr>
        <dsp:cNvPr id="0" name=""/>
        <dsp:cNvSpPr/>
      </dsp:nvSpPr>
      <dsp:spPr>
        <a:xfrm rot="2142401">
          <a:off x="5272810" y="2041279"/>
          <a:ext cx="1103454" cy="42275"/>
        </a:xfrm>
        <a:custGeom>
          <a:avLst/>
          <a:gdLst/>
          <a:ahLst/>
          <a:cxnLst/>
          <a:rect l="0" t="0" r="0" b="0"/>
          <a:pathLst>
            <a:path>
              <a:moveTo>
                <a:pt x="0" y="21137"/>
              </a:moveTo>
              <a:lnTo>
                <a:pt x="1103454" y="2113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5796951" y="2034830"/>
        <a:ext cx="55172" cy="55172"/>
      </dsp:txXfrm>
    </dsp:sp>
    <dsp:sp modelId="{C6230B0F-7F8A-40A7-8DB2-746E55D409C8}">
      <dsp:nvSpPr>
        <dsp:cNvPr id="0" name=""/>
        <dsp:cNvSpPr/>
      </dsp:nvSpPr>
      <dsp:spPr>
        <a:xfrm>
          <a:off x="6272548" y="1824411"/>
          <a:ext cx="2240055" cy="11200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>
              <a:solidFill>
                <a:schemeClr val="tx1"/>
              </a:solidFill>
            </a:rPr>
            <a:t>llegan a distintas cavidades</a:t>
          </a:r>
        </a:p>
      </dsp:txBody>
      <dsp:txXfrm>
        <a:off x="6305352" y="1857215"/>
        <a:ext cx="2174447" cy="1054419"/>
      </dsp:txXfrm>
    </dsp:sp>
    <dsp:sp modelId="{37A666C3-2C46-4F2D-A66C-F5771DA34914}">
      <dsp:nvSpPr>
        <dsp:cNvPr id="0" name=""/>
        <dsp:cNvSpPr/>
      </dsp:nvSpPr>
      <dsp:spPr>
        <a:xfrm rot="2829178">
          <a:off x="2029661" y="3168307"/>
          <a:ext cx="1317595" cy="42275"/>
        </a:xfrm>
        <a:custGeom>
          <a:avLst/>
          <a:gdLst/>
          <a:ahLst/>
          <a:cxnLst/>
          <a:rect l="0" t="0" r="0" b="0"/>
          <a:pathLst>
            <a:path>
              <a:moveTo>
                <a:pt x="0" y="21137"/>
              </a:moveTo>
              <a:lnTo>
                <a:pt x="1317595" y="2113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2655519" y="3156505"/>
        <a:ext cx="65879" cy="65879"/>
      </dsp:txXfrm>
    </dsp:sp>
    <dsp:sp modelId="{7F56EF3B-6832-4B5C-9ED3-38CFA1B3BE46}">
      <dsp:nvSpPr>
        <dsp:cNvPr id="0" name=""/>
        <dsp:cNvSpPr/>
      </dsp:nvSpPr>
      <dsp:spPr>
        <a:xfrm>
          <a:off x="3136470" y="3112443"/>
          <a:ext cx="2240055" cy="11200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b="1" kern="1200" dirty="0">
              <a:solidFill>
                <a:schemeClr val="tx1"/>
              </a:solidFill>
            </a:rPr>
            <a:t>ENDÓCRINAS</a:t>
          </a:r>
        </a:p>
      </dsp:txBody>
      <dsp:txXfrm>
        <a:off x="3169274" y="3145247"/>
        <a:ext cx="2174447" cy="1054419"/>
      </dsp:txXfrm>
    </dsp:sp>
    <dsp:sp modelId="{AE929514-9BA6-4EC3-BDA5-B23086DD0B24}">
      <dsp:nvSpPr>
        <dsp:cNvPr id="0" name=""/>
        <dsp:cNvSpPr/>
      </dsp:nvSpPr>
      <dsp:spPr>
        <a:xfrm>
          <a:off x="5376526" y="3651319"/>
          <a:ext cx="896022" cy="42275"/>
        </a:xfrm>
        <a:custGeom>
          <a:avLst/>
          <a:gdLst/>
          <a:ahLst/>
          <a:cxnLst/>
          <a:rect l="0" t="0" r="0" b="0"/>
          <a:pathLst>
            <a:path>
              <a:moveTo>
                <a:pt x="0" y="21137"/>
              </a:moveTo>
              <a:lnTo>
                <a:pt x="896022" y="2113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5802136" y="3650056"/>
        <a:ext cx="44801" cy="44801"/>
      </dsp:txXfrm>
    </dsp:sp>
    <dsp:sp modelId="{0A5783EB-721B-4C78-BA41-31C8264D9A53}">
      <dsp:nvSpPr>
        <dsp:cNvPr id="0" name=""/>
        <dsp:cNvSpPr/>
      </dsp:nvSpPr>
      <dsp:spPr>
        <a:xfrm>
          <a:off x="6272548" y="3112443"/>
          <a:ext cx="2240055" cy="11200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>
              <a:solidFill>
                <a:schemeClr val="tx1"/>
              </a:solidFill>
            </a:rPr>
            <a:t>secretan al compartimento intersticial</a:t>
          </a:r>
        </a:p>
      </dsp:txBody>
      <dsp:txXfrm>
        <a:off x="6305352" y="3145247"/>
        <a:ext cx="2174447" cy="1054419"/>
      </dsp:txXfrm>
    </dsp:sp>
    <dsp:sp modelId="{4071522A-F5D3-437B-B92A-56F10654FBEC}">
      <dsp:nvSpPr>
        <dsp:cNvPr id="0" name=""/>
        <dsp:cNvSpPr/>
      </dsp:nvSpPr>
      <dsp:spPr>
        <a:xfrm>
          <a:off x="8512604" y="3651319"/>
          <a:ext cx="896022" cy="42275"/>
        </a:xfrm>
        <a:custGeom>
          <a:avLst/>
          <a:gdLst/>
          <a:ahLst/>
          <a:cxnLst/>
          <a:rect l="0" t="0" r="0" b="0"/>
          <a:pathLst>
            <a:path>
              <a:moveTo>
                <a:pt x="0" y="21137"/>
              </a:moveTo>
              <a:lnTo>
                <a:pt x="896022" y="2113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8938214" y="3650056"/>
        <a:ext cx="44801" cy="44801"/>
      </dsp:txXfrm>
    </dsp:sp>
    <dsp:sp modelId="{F5DC706A-463B-4D8A-9CE2-56BA11F498F0}">
      <dsp:nvSpPr>
        <dsp:cNvPr id="0" name=""/>
        <dsp:cNvSpPr/>
      </dsp:nvSpPr>
      <dsp:spPr>
        <a:xfrm>
          <a:off x="9408626" y="3112443"/>
          <a:ext cx="2240055" cy="11200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>
              <a:solidFill>
                <a:schemeClr val="tx1"/>
              </a:solidFill>
            </a:rPr>
            <a:t>Desde </a:t>
          </a:r>
          <a:r>
            <a:rPr lang="es-AR" sz="2200" kern="1200" dirty="0" err="1">
              <a:solidFill>
                <a:schemeClr val="tx1"/>
              </a:solidFill>
            </a:rPr>
            <a:t>alli</a:t>
          </a:r>
          <a:r>
            <a:rPr lang="es-AR" sz="2200" kern="1200" dirty="0">
              <a:solidFill>
                <a:schemeClr val="tx1"/>
              </a:solidFill>
            </a:rPr>
            <a:t> a capilares y </a:t>
          </a:r>
          <a:r>
            <a:rPr lang="es-AR" sz="2200" kern="1200" dirty="0" err="1">
              <a:solidFill>
                <a:schemeClr val="tx1"/>
              </a:solidFill>
            </a:rPr>
            <a:t>torrene</a:t>
          </a:r>
          <a:r>
            <a:rPr lang="es-AR" sz="2200" kern="1200" dirty="0">
              <a:solidFill>
                <a:schemeClr val="tx1"/>
              </a:solidFill>
            </a:rPr>
            <a:t> </a:t>
          </a:r>
          <a:r>
            <a:rPr lang="es-AR" sz="2200" kern="1200" dirty="0" err="1">
              <a:solidFill>
                <a:schemeClr val="tx1"/>
              </a:solidFill>
            </a:rPr>
            <a:t>sanguineo</a:t>
          </a:r>
          <a:endParaRPr lang="es-AR" sz="2200" kern="1200" dirty="0">
            <a:solidFill>
              <a:schemeClr val="tx1"/>
            </a:solidFill>
          </a:endParaRPr>
        </a:p>
      </dsp:txBody>
      <dsp:txXfrm>
        <a:off x="9441430" y="3145247"/>
        <a:ext cx="2174447" cy="10544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#1">
  <dgm:title val=""/>
  <dgm:desc val=""/>
  <dgm:catLst>
    <dgm:cat type="relationship" pri="122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xmlns="" id="{40876A89-BCF7-6C54-1898-F94ABE9454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7279755-142C-5D35-A594-4FB6E16E5DC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67CA090-E03A-4741-BFAC-DC77ADFD003B}" type="datetimeFigureOut">
              <a:rPr lang="es-AR"/>
              <a:pPr>
                <a:defRPr/>
              </a:pPr>
              <a:t>9/6/2022</a:t>
            </a:fld>
            <a:endParaRPr lang="es-AR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xmlns="" id="{1AC595FC-5F08-96BC-1F68-A3271ABF28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AR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xmlns="" id="{ABEA51AE-9909-71A7-588F-48B8CAFA6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los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AR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A78CDA8-A3AC-F98F-F38B-335B25E3B99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401D85D-BAFE-93F1-2503-69AAAB98CF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681BC761-8EBA-439F-B318-0329AE7A7B1F}" type="slidenum">
              <a:rPr lang="es-AR" altLang="en-US"/>
              <a:pPr/>
              <a:t>‹Nº›</a:t>
            </a:fld>
            <a:endParaRPr lang="es-AR" altLang="en-US"/>
          </a:p>
        </p:txBody>
      </p:sp>
    </p:spTree>
    <p:extLst>
      <p:ext uri="{BB962C8B-B14F-4D97-AF65-F5344CB8AC3E}">
        <p14:creationId xmlns:p14="http://schemas.microsoft.com/office/powerpoint/2010/main" val="97877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552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889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72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202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582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373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364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10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73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088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401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744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004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98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083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218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277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8936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>
            <a:extLst>
              <a:ext uri="{FF2B5EF4-FFF2-40B4-BE49-F238E27FC236}">
                <a16:creationId xmlns:a16="http://schemas.microsoft.com/office/drawing/2014/main" xmlns="" id="{2CB1BA8D-3923-40BB-A6AA-010AA39645F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35106" y="1047379"/>
            <a:ext cx="10363200" cy="1829761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altLang="es-AR"/>
              <a:t>CIENCIAS BIOLÓGICAS</a:t>
            </a:r>
          </a:p>
        </p:txBody>
      </p:sp>
      <p:sp>
        <p:nvSpPr>
          <p:cNvPr id="9219" name="Subtítulo 2">
            <a:extLst>
              <a:ext uri="{FF2B5EF4-FFF2-40B4-BE49-F238E27FC236}">
                <a16:creationId xmlns:a16="http://schemas.microsoft.com/office/drawing/2014/main" xmlns="" id="{444B2410-AD20-8727-F3ED-314DFB9EA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1425" y="3875088"/>
            <a:ext cx="8915400" cy="1125537"/>
          </a:xfrm>
        </p:spPr>
        <p:txBody>
          <a:bodyPr/>
          <a:lstStyle/>
          <a:p>
            <a:pPr marR="0" eaLnBrk="1" hangingPunct="1"/>
            <a:r>
              <a:rPr lang="es-AR" altLang="en-US" sz="3600" b="1"/>
              <a:t>SISTEMA ENDÓCRINO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>
            <a:extLst>
              <a:ext uri="{FF2B5EF4-FFF2-40B4-BE49-F238E27FC236}">
                <a16:creationId xmlns:a16="http://schemas.microsoft.com/office/drawing/2014/main" xmlns="" id="{BD9C9011-1CBC-6359-A429-40F4D00C6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dirty="0"/>
              <a:t>CLASES QUIMICAS DE HORMONAS</a:t>
            </a:r>
          </a:p>
        </p:txBody>
      </p:sp>
      <p:sp>
        <p:nvSpPr>
          <p:cNvPr id="18435" name="1 Marcador de contenido">
            <a:extLst>
              <a:ext uri="{FF2B5EF4-FFF2-40B4-BE49-F238E27FC236}">
                <a16:creationId xmlns:a16="http://schemas.microsoft.com/office/drawing/2014/main" xmlns="" id="{C06B3D5B-37AD-C082-745B-560086F187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1444625"/>
            <a:ext cx="5386388" cy="4799013"/>
          </a:xfrm>
          <a:ln>
            <a:prstDash val="solid"/>
          </a:ln>
        </p:spPr>
        <p:txBody>
          <a:bodyPr/>
          <a:lstStyle/>
          <a:p>
            <a:pPr eaLnBrk="1" hangingPunct="1"/>
            <a:r>
              <a:rPr lang="es-AR" altLang="en-US" sz="3200"/>
              <a:t>Dos grandes grupos: 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s-AR" altLang="en-US" sz="3200"/>
              <a:t>   solubles en lípidos (</a:t>
            </a:r>
            <a:r>
              <a:rPr lang="es-AR" altLang="en-US" sz="3200" b="1"/>
              <a:t>liposolubles) 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s-AR" altLang="en-US" sz="3200"/>
              <a:t>   y solubles en agua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s-AR" altLang="en-US" sz="3200"/>
              <a:t>  (</a:t>
            </a:r>
            <a:r>
              <a:rPr lang="es-AR" altLang="en-US" sz="3200" b="1"/>
              <a:t>hidrosolubles</a:t>
            </a:r>
            <a:r>
              <a:rPr lang="es-AR" altLang="en-US" sz="3200"/>
              <a:t>)</a:t>
            </a:r>
          </a:p>
        </p:txBody>
      </p:sp>
      <p:sp>
        <p:nvSpPr>
          <p:cNvPr id="18439" name="4 Marcador de número de diapositiva">
            <a:extLst>
              <a:ext uri="{FF2B5EF4-FFF2-40B4-BE49-F238E27FC236}">
                <a16:creationId xmlns:a16="http://schemas.microsoft.com/office/drawing/2014/main" xmlns="" id="{587B8CFC-7803-4515-E6D3-DD8A588DD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B496FB1D-2412-4042-BF48-557C5551F934}" type="slidenum">
              <a:rPr lang="es-AR" altLang="en-US"/>
              <a:pPr/>
              <a:t>10</a:t>
            </a:fld>
            <a:endParaRPr lang="es-AR" altLang="en-US"/>
          </a:p>
        </p:txBody>
      </p:sp>
      <p:pic>
        <p:nvPicPr>
          <p:cNvPr id="18440" name="6 Imagen" descr="Hormonas+Liposolubles.jpg">
            <a:extLst>
              <a:ext uri="{FF2B5EF4-FFF2-40B4-BE49-F238E27FC236}">
                <a16:creationId xmlns:a16="http://schemas.microsoft.com/office/drawing/2014/main" xmlns="" id="{B2600AFD-B39D-59DA-4856-1C533B32C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614" y="1748896"/>
            <a:ext cx="5916612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ítulo">
            <a:extLst>
              <a:ext uri="{FF2B5EF4-FFF2-40B4-BE49-F238E27FC236}">
                <a16:creationId xmlns:a16="http://schemas.microsoft.com/office/drawing/2014/main" xmlns="" id="{BD4A4E47-912D-9A2E-E5F5-5B62F6383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0057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dirty="0"/>
              <a:t>EJEMPLOS</a:t>
            </a:r>
          </a:p>
        </p:txBody>
      </p:sp>
      <p:graphicFrame>
        <p:nvGraphicFramePr>
          <p:cNvPr id="12" name="11 Marcador de contenido">
            <a:extLst>
              <a:ext uri="{FF2B5EF4-FFF2-40B4-BE49-F238E27FC236}">
                <a16:creationId xmlns:a16="http://schemas.microsoft.com/office/drawing/2014/main" xmlns="" id="{D16632EC-1E87-D875-8795-404E288F45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5423752"/>
              </p:ext>
            </p:extLst>
          </p:nvPr>
        </p:nvGraphicFramePr>
        <p:xfrm>
          <a:off x="609600" y="1071563"/>
          <a:ext cx="109728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5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708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462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4018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99174">
                <a:tc gridSpan="2">
                  <a:txBody>
                    <a:bodyPr/>
                    <a:lstStyle/>
                    <a:p>
                      <a:pPr algn="ctr"/>
                      <a:r>
                        <a:rPr lang="es-AR" sz="2800" dirty="0"/>
                        <a:t>HORMONAS LIPOSOLUBLES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AR" sz="2800" dirty="0"/>
                        <a:t>HORMONAS HIDROSOLUBLES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43342">
                <a:tc>
                  <a:txBody>
                    <a:bodyPr/>
                    <a:lstStyle/>
                    <a:p>
                      <a:r>
                        <a:rPr lang="es-AR" b="1" dirty="0"/>
                        <a:t>ESTEROIDEAS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Derivadas del colesterol.</a:t>
                      </a:r>
                    </a:p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b="1" dirty="0"/>
                        <a:t>AMINOACIDAS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Catecolaminas</a:t>
                      </a:r>
                      <a:r>
                        <a:rPr lang="es-AR" dirty="0"/>
                        <a:t> (adrenalina, </a:t>
                      </a:r>
                      <a:r>
                        <a:rPr lang="es-AR" dirty="0" err="1"/>
                        <a:t>noradrenalina</a:t>
                      </a:r>
                      <a:r>
                        <a:rPr lang="es-AR" baseline="0" dirty="0"/>
                        <a:t> y dopamina). La histamina , la serotonina y la melatonina9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76421">
                <a:tc>
                  <a:txBody>
                    <a:bodyPr/>
                    <a:lstStyle/>
                    <a:p>
                      <a:r>
                        <a:rPr lang="es-AR" b="1" dirty="0"/>
                        <a:t>TIROIDEAS (T3 Y T4)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Se sintetizan agregando yodo al AA (tirosina)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b="1" dirty="0"/>
                        <a:t>PEPTIDICAS Y PROTEICAS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Son polímeros de AA</a:t>
                      </a:r>
                      <a:r>
                        <a:rPr lang="es-AR" baseline="0" dirty="0"/>
                        <a:t> (</a:t>
                      </a:r>
                      <a:r>
                        <a:rPr lang="es-AR" b="1" baseline="0" dirty="0"/>
                        <a:t>pepiticas</a:t>
                      </a:r>
                      <a:r>
                        <a:rPr lang="es-AR" baseline="0" dirty="0"/>
                        <a:t>: anti diurética y </a:t>
                      </a:r>
                      <a:r>
                        <a:rPr lang="es-AR" baseline="0" dirty="0" err="1"/>
                        <a:t>oxitocina</a:t>
                      </a:r>
                      <a:r>
                        <a:rPr lang="es-AR" baseline="0" dirty="0"/>
                        <a:t>; </a:t>
                      </a:r>
                      <a:r>
                        <a:rPr lang="es-AR" b="1" baseline="0" dirty="0"/>
                        <a:t>proteicas</a:t>
                      </a:r>
                      <a:r>
                        <a:rPr lang="es-AR" baseline="0" dirty="0"/>
                        <a:t>: hna. Crecimiento humana y la insulina)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10263">
                <a:tc>
                  <a:txBody>
                    <a:bodyPr/>
                    <a:lstStyle/>
                    <a:p>
                      <a:r>
                        <a:rPr lang="es-AR" b="1" dirty="0"/>
                        <a:t>OXIDO NITRICO (NO)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Actua</a:t>
                      </a:r>
                      <a:r>
                        <a:rPr lang="es-AR" dirty="0"/>
                        <a:t> como hormona y neurotransmisor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b="1" dirty="0"/>
                        <a:t>EICOSANOIDES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Los grupos principales son las prostaglandinas y los </a:t>
                      </a:r>
                      <a:r>
                        <a:rPr lang="es-AR" dirty="0" err="1"/>
                        <a:t>leucotrienos</a:t>
                      </a:r>
                      <a:r>
                        <a:rPr lang="es-AR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>
            <a:extLst>
              <a:ext uri="{FF2B5EF4-FFF2-40B4-BE49-F238E27FC236}">
                <a16:creationId xmlns:a16="http://schemas.microsoft.com/office/drawing/2014/main" xmlns="" id="{56E98779-C8AB-0F86-F21F-68644D6FC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0057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dirty="0"/>
              <a:t>TIPOS DE HORMONAS</a:t>
            </a:r>
          </a:p>
        </p:txBody>
      </p:sp>
      <p:pic>
        <p:nvPicPr>
          <p:cNvPr id="20482" name="8 Marcador de contenido" descr="5-clase-3-nervioso-y-endcrino-9-728.jpg">
            <a:extLst>
              <a:ext uri="{FF2B5EF4-FFF2-40B4-BE49-F238E27FC236}">
                <a16:creationId xmlns:a16="http://schemas.microsoft.com/office/drawing/2014/main" xmlns="" id="{BD900ECF-F9A6-6304-9DAF-07FD9ABCC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98625"/>
            <a:ext cx="5364163" cy="4022725"/>
          </a:xfrm>
        </p:spPr>
      </p:pic>
      <p:pic>
        <p:nvPicPr>
          <p:cNvPr id="10" name="9 Imagen" descr="descarga.jpg">
            <a:extLst>
              <a:ext uri="{FF2B5EF4-FFF2-40B4-BE49-F238E27FC236}">
                <a16:creationId xmlns:a16="http://schemas.microsoft.com/office/drawing/2014/main" xmlns="" id="{56127183-C8C8-7736-BDFD-95D837896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8000" y="1250950"/>
            <a:ext cx="2619375" cy="1743075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11" name="10 Imagen" descr="images.jpg">
            <a:extLst>
              <a:ext uri="{FF2B5EF4-FFF2-40B4-BE49-F238E27FC236}">
                <a16:creationId xmlns:a16="http://schemas.microsoft.com/office/drawing/2014/main" xmlns="" id="{D9C5DDDB-2FAF-9CF3-D760-6BA78BE1C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7525" y="3817938"/>
            <a:ext cx="2571750" cy="1781175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12" name="11 Imagen" descr="sistema-endocrino-2014iiordmc-17-638.jpg">
            <a:extLst>
              <a:ext uri="{FF2B5EF4-FFF2-40B4-BE49-F238E27FC236}">
                <a16:creationId xmlns:a16="http://schemas.microsoft.com/office/drawing/2014/main" xmlns="" id="{69909902-1163-319A-EB5C-EE5E87203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6363" y="2135188"/>
            <a:ext cx="4049712" cy="3040062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4 Marcador de número de diapositiva">
            <a:extLst>
              <a:ext uri="{FF2B5EF4-FFF2-40B4-BE49-F238E27FC236}">
                <a16:creationId xmlns:a16="http://schemas.microsoft.com/office/drawing/2014/main" xmlns="" id="{B7462C5F-DCA2-171E-2E98-806F05FC9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BE143088-9E8D-4193-9051-8AEFE24F9147}" type="slidenum">
              <a:rPr lang="es-AR" altLang="en-US"/>
              <a:pPr/>
              <a:t>13</a:t>
            </a:fld>
            <a:endParaRPr lang="es-AR" altLang="en-US"/>
          </a:p>
        </p:txBody>
      </p:sp>
      <p:pic>
        <p:nvPicPr>
          <p:cNvPr id="21509" name="6 Imagen" descr="tipos_hormonas_estructura_quimica2.png">
            <a:extLst>
              <a:ext uri="{FF2B5EF4-FFF2-40B4-BE49-F238E27FC236}">
                <a16:creationId xmlns:a16="http://schemas.microsoft.com/office/drawing/2014/main" xmlns="" id="{BBC7290C-6D43-9740-44AA-DB3A618F1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5" y="0"/>
            <a:ext cx="11037888" cy="607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>
            <a:extLst>
              <a:ext uri="{FF2B5EF4-FFF2-40B4-BE49-F238E27FC236}">
                <a16:creationId xmlns:a16="http://schemas.microsoft.com/office/drawing/2014/main" xmlns="" id="{B51C3AC7-3695-09DF-A847-1D604D476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189" y="0"/>
            <a:ext cx="10131425" cy="145626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dirty="0"/>
              <a:t>MECANISMO DE ACCION HORMONAL</a:t>
            </a:r>
          </a:p>
        </p:txBody>
      </p:sp>
      <p:sp>
        <p:nvSpPr>
          <p:cNvPr id="22530" name="5 Marcador de contenido">
            <a:extLst>
              <a:ext uri="{FF2B5EF4-FFF2-40B4-BE49-F238E27FC236}">
                <a16:creationId xmlns:a16="http://schemas.microsoft.com/office/drawing/2014/main" xmlns="" id="{5EBF08E5-F35D-DDBB-0F3F-9D41140DF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837" y="1310887"/>
            <a:ext cx="11744325" cy="5002212"/>
          </a:xfrm>
        </p:spPr>
        <p:txBody>
          <a:bodyPr/>
          <a:lstStyle/>
          <a:p>
            <a:pPr eaLnBrk="1" hangingPunct="1"/>
            <a:r>
              <a:rPr lang="es-AR" altLang="en-US" sz="3200"/>
              <a:t>La respuesta dependerá tanto de la hormona como de la célula diana.</a:t>
            </a:r>
          </a:p>
          <a:p>
            <a:pPr eaLnBrk="1" hangingPunct="1"/>
            <a:r>
              <a:rPr lang="es-AR" altLang="en-US" sz="3200"/>
              <a:t>Las hormonas liposolubles están unidas a proteínas transportadoras que se sintetizan en las células hepáticas. Sus receptores se localizan dentro de las celulas diana.</a:t>
            </a:r>
          </a:p>
          <a:p>
            <a:pPr eaLnBrk="1" hangingPunct="1"/>
            <a:r>
              <a:rPr lang="es-AR" altLang="en-US" sz="3200"/>
              <a:t>Las hormonas hidrosolubles circulará en el plasma de la sangre en forma libre. Sus receptores son parte de la membrana plasmatica de las celulas diana.</a:t>
            </a:r>
          </a:p>
          <a:p>
            <a:pPr eaLnBrk="1" hangingPunct="1"/>
            <a:endParaRPr lang="es-AR" altLang="en-US" sz="3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>
            <a:extLst>
              <a:ext uri="{FF2B5EF4-FFF2-40B4-BE49-F238E27FC236}">
                <a16:creationId xmlns:a16="http://schemas.microsoft.com/office/drawing/2014/main" xmlns="" id="{16B8EFB0-8BE7-CC09-2CE2-BF7178F91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8864599" cy="95623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dirty="0"/>
              <a:t>REGULACION HORMONAL</a:t>
            </a:r>
          </a:p>
        </p:txBody>
      </p:sp>
      <p:sp>
        <p:nvSpPr>
          <p:cNvPr id="23554" name="1 Marcador de contenido">
            <a:extLst>
              <a:ext uri="{FF2B5EF4-FFF2-40B4-BE49-F238E27FC236}">
                <a16:creationId xmlns:a16="http://schemas.microsoft.com/office/drawing/2014/main" xmlns="" id="{489EFB3A-61F5-8A00-4360-5D939DF83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503" y="1192586"/>
            <a:ext cx="11639550" cy="5211762"/>
          </a:xfrm>
        </p:spPr>
        <p:txBody>
          <a:bodyPr/>
          <a:lstStyle/>
          <a:p>
            <a:pPr marL="623888" indent="-514350" eaLnBrk="1" hangingPunct="1">
              <a:buFont typeface="Wingdings 3" panose="05040102010807070707" pitchFamily="18" charset="2"/>
              <a:buAutoNum type="arabicPeriod"/>
            </a:pPr>
            <a:r>
              <a:rPr lang="es-AR" altLang="en-US" sz="2800"/>
              <a:t>Señales del sistema nervioso</a:t>
            </a:r>
          </a:p>
          <a:p>
            <a:pPr marL="623888" indent="-514350" eaLnBrk="1" hangingPunct="1">
              <a:buFont typeface="Wingdings 3" panose="05040102010807070707" pitchFamily="18" charset="2"/>
              <a:buAutoNum type="arabicPeriod"/>
            </a:pPr>
            <a:r>
              <a:rPr lang="es-AR" altLang="en-US" sz="2800"/>
              <a:t>Cambios quimicos en la sangre.</a:t>
            </a:r>
          </a:p>
          <a:p>
            <a:pPr marL="623888" indent="-514350" eaLnBrk="1" hangingPunct="1">
              <a:buFont typeface="Wingdings 3" panose="05040102010807070707" pitchFamily="18" charset="2"/>
              <a:buAutoNum type="arabicPeriod"/>
            </a:pPr>
            <a:r>
              <a:rPr lang="es-AR" altLang="en-US" sz="2800"/>
              <a:t>Otras hormonas.</a:t>
            </a:r>
          </a:p>
          <a:p>
            <a:pPr marL="623888" indent="-514350" eaLnBrk="1" hangingPunct="1">
              <a:buFont typeface="Wingdings 3" panose="05040102010807070707" pitchFamily="18" charset="2"/>
              <a:buNone/>
            </a:pPr>
            <a:r>
              <a:rPr lang="es-AR" altLang="en-US" sz="2800" b="1"/>
              <a:t>Ejemplos: </a:t>
            </a:r>
          </a:p>
          <a:p>
            <a:pPr marL="623888" indent="-514350" eaLnBrk="1" hangingPunct="1"/>
            <a:r>
              <a:rPr lang="es-AR" altLang="en-US" sz="2800" b="1"/>
              <a:t>Impulsos nerviosos a la medula suprarenal</a:t>
            </a:r>
            <a:r>
              <a:rPr lang="es-AR" altLang="en-US" sz="2800"/>
              <a:t>, regulan la liberación de </a:t>
            </a:r>
            <a:r>
              <a:rPr lang="es-AR" altLang="en-US" sz="2800" b="1"/>
              <a:t>adrenalina</a:t>
            </a:r>
            <a:r>
              <a:rPr lang="es-AR" altLang="en-US" sz="2800"/>
              <a:t>.</a:t>
            </a:r>
          </a:p>
          <a:p>
            <a:pPr marL="623888" indent="-514350" eaLnBrk="1" hangingPunct="1"/>
            <a:r>
              <a:rPr lang="es-AR" altLang="en-US" sz="2800"/>
              <a:t>El </a:t>
            </a:r>
            <a:r>
              <a:rPr lang="es-AR" altLang="en-US" sz="2800" b="1"/>
              <a:t>nivel de Ca2+ </a:t>
            </a:r>
            <a:r>
              <a:rPr lang="es-AR" altLang="en-US" sz="2800"/>
              <a:t>regula la secrecion de la hormona </a:t>
            </a:r>
            <a:r>
              <a:rPr lang="es-AR" altLang="en-US" sz="2800" b="1"/>
              <a:t>paratiroidea</a:t>
            </a:r>
            <a:r>
              <a:rPr lang="es-AR" altLang="en-US" sz="2800"/>
              <a:t>.</a:t>
            </a:r>
          </a:p>
          <a:p>
            <a:pPr marL="623888" indent="-514350" eaLnBrk="1" hangingPunct="1"/>
            <a:r>
              <a:rPr lang="es-AR" altLang="en-US" sz="2800"/>
              <a:t>Una hormona de la adenohipofisis (</a:t>
            </a:r>
            <a:r>
              <a:rPr lang="es-AR" altLang="en-US" sz="2800" b="1"/>
              <a:t>adenocorticotrofina</a:t>
            </a:r>
            <a:r>
              <a:rPr lang="es-AR" altLang="en-US" sz="2800"/>
              <a:t>) estimula la liberacion de </a:t>
            </a:r>
            <a:r>
              <a:rPr lang="es-AR" altLang="en-US" sz="2800" b="1"/>
              <a:t>cortisol </a:t>
            </a:r>
            <a:r>
              <a:rPr lang="es-AR" altLang="en-US" sz="2800"/>
              <a:t>por la corteza suprarenal.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xmlns="" id="{0B3AE6C8-785B-B300-45F8-C8E45DB2F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452" y="193675"/>
            <a:ext cx="10607040" cy="6159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sz="3600" b="1" dirty="0"/>
              <a:t>FUNCIONES ESPECIFICAS DE LAS HORMONAS</a:t>
            </a:r>
          </a:p>
        </p:txBody>
      </p:sp>
      <p:sp>
        <p:nvSpPr>
          <p:cNvPr id="24578" name="2 Marcador de contenido">
            <a:extLst>
              <a:ext uri="{FF2B5EF4-FFF2-40B4-BE49-F238E27FC236}">
                <a16:creationId xmlns:a16="http://schemas.microsoft.com/office/drawing/2014/main" xmlns="" id="{17719E6A-A7DC-FD4C-B973-D8B200D41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738" y="1019175"/>
            <a:ext cx="11679237" cy="5484813"/>
          </a:xfrm>
        </p:spPr>
        <p:txBody>
          <a:bodyPr/>
          <a:lstStyle/>
          <a:p>
            <a:pPr eaLnBrk="1" hangingPunct="1"/>
            <a:r>
              <a:rPr lang="es-AR" altLang="en-US" sz="3200"/>
              <a:t>Regulan la homeostasia </a:t>
            </a:r>
          </a:p>
          <a:p>
            <a:pPr eaLnBrk="1" hangingPunct="1"/>
            <a:r>
              <a:rPr lang="es-AR" altLang="en-US" sz="3200"/>
              <a:t>Regulan el metabolismo y el balance energético.</a:t>
            </a:r>
          </a:p>
          <a:p>
            <a:pPr eaLnBrk="1" hangingPunct="1"/>
            <a:r>
              <a:rPr lang="es-AR" altLang="en-US" sz="3200"/>
              <a:t>Regulan la contraccion del musculo liso y de las fibras musculares cardiacas.</a:t>
            </a:r>
          </a:p>
          <a:p>
            <a:pPr eaLnBrk="1" hangingPunct="1"/>
            <a:r>
              <a:rPr lang="es-AR" altLang="en-US" sz="3200"/>
              <a:t>Regulan las secreciones glandulares.</a:t>
            </a:r>
          </a:p>
          <a:p>
            <a:pPr eaLnBrk="1" hangingPunct="1"/>
            <a:r>
              <a:rPr lang="es-AR" altLang="en-US" sz="3200"/>
              <a:t>Regulan algunas actividades del sistema inmunitario.</a:t>
            </a:r>
          </a:p>
          <a:p>
            <a:pPr eaLnBrk="1" hangingPunct="1"/>
            <a:r>
              <a:rPr lang="es-AR" altLang="en-US" sz="3200"/>
              <a:t>Controlan el crecimiento y desarrollo.</a:t>
            </a:r>
          </a:p>
          <a:p>
            <a:pPr eaLnBrk="1" hangingPunct="1"/>
            <a:r>
              <a:rPr lang="es-AR" altLang="en-US" sz="3200"/>
              <a:t>Regulan la función de los aparatos reproductores.</a:t>
            </a:r>
          </a:p>
          <a:p>
            <a:pPr eaLnBrk="1" hangingPunct="1"/>
            <a:r>
              <a:rPr lang="es-AR" altLang="en-US" sz="3200"/>
              <a:t>Ayudan a establecer los ritmos circadianos.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9 Rectángulo">
            <a:extLst>
              <a:ext uri="{FF2B5EF4-FFF2-40B4-BE49-F238E27FC236}">
                <a16:creationId xmlns:a16="http://schemas.microsoft.com/office/drawing/2014/main" xmlns="" id="{F7C969CF-BE58-5255-7E89-9972E7D1D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3063" y="347663"/>
            <a:ext cx="8974137" cy="1570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buFont typeface="Wingdings 2" panose="05020102010507070707" pitchFamily="18" charset="2"/>
              <a:buNone/>
            </a:pPr>
            <a:r>
              <a:rPr lang="es-AR" altLang="en-US" sz="2400" b="1"/>
              <a:t>Glandula pineal</a:t>
            </a:r>
            <a:endParaRPr lang="es-AR" altLang="en-US" sz="2400"/>
          </a:p>
          <a:p>
            <a:pPr eaLnBrk="1" hangingPunct="1"/>
            <a:r>
              <a:rPr lang="es-AR" altLang="en-US" sz="2400"/>
              <a:t>Órgano impar con forma de cono.</a:t>
            </a:r>
          </a:p>
          <a:p>
            <a:pPr eaLnBrk="1" hangingPunct="1"/>
            <a:r>
              <a:rPr lang="es-AR" altLang="en-US" sz="2400"/>
              <a:t>También llamada </a:t>
            </a:r>
            <a:r>
              <a:rPr lang="es-AR" altLang="en-US" sz="2400" u="sng"/>
              <a:t>cuerpo pineal</a:t>
            </a:r>
            <a:r>
              <a:rPr lang="es-AR" altLang="en-US" sz="2400"/>
              <a:t>, </a:t>
            </a:r>
            <a:r>
              <a:rPr lang="es-AR" altLang="en-US" sz="2400" u="sng"/>
              <a:t>epífisis</a:t>
            </a:r>
            <a:r>
              <a:rPr lang="es-AR" altLang="en-US" sz="2400"/>
              <a:t>, </a:t>
            </a:r>
            <a:r>
              <a:rPr lang="es-AR" altLang="en-US" sz="2400" u="sng"/>
              <a:t>asiento del ama </a:t>
            </a:r>
            <a:r>
              <a:rPr lang="es-AR" altLang="en-US" sz="2400"/>
              <a:t>o </a:t>
            </a:r>
            <a:r>
              <a:rPr lang="es-AR" altLang="en-US" sz="2400" u="sng"/>
              <a:t>tercer ojo</a:t>
            </a:r>
          </a:p>
        </p:txBody>
      </p:sp>
      <p:pic>
        <p:nvPicPr>
          <p:cNvPr id="25606" name="6 Imagen" descr="pineal.jpg">
            <a:extLst>
              <a:ext uri="{FF2B5EF4-FFF2-40B4-BE49-F238E27FC236}">
                <a16:creationId xmlns:a16="http://schemas.microsoft.com/office/drawing/2014/main" xmlns="" id="{056A8795-44CF-DDF2-8378-DE9BF2621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06388"/>
            <a:ext cx="20383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11 Rectángulo">
            <a:extLst>
              <a:ext uri="{FF2B5EF4-FFF2-40B4-BE49-F238E27FC236}">
                <a16:creationId xmlns:a16="http://schemas.microsoft.com/office/drawing/2014/main" xmlns="" id="{1B9293AA-738C-C310-8BA1-78964604F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0" y="2416175"/>
            <a:ext cx="113125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s-AR" altLang="en-US" sz="2800"/>
              <a:t>Se encuentra recubierta por la piamadre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s-AR" altLang="en-US" sz="2800"/>
              <a:t>El principal producto de secrecion sintetizado es la melatonina.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s-AR" altLang="en-US" sz="2800"/>
              <a:t>Es una neurohormona con función en la neuro fisiologia circadiana.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s-AR" altLang="en-US" sz="2800"/>
              <a:t>Se encuentra situada en el mesencéfalo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s-AR" altLang="en-US" sz="2800"/>
              <a:t>Mide de 5-8 mm de longitud X 3 a 5 mm de diametro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s-AR" altLang="en-US" sz="2800"/>
              <a:t>Puede alcanzar un peso de 100 a 150 grs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s-AR" altLang="en-US" sz="2800"/>
              <a:t>La melatonina esta relacionada con la luz (con la oscuridad y        con el aumento de la luz)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6 Marcador de contenido" descr="ciclo circadiano.jpg">
            <a:extLst>
              <a:ext uri="{FF2B5EF4-FFF2-40B4-BE49-F238E27FC236}">
                <a16:creationId xmlns:a16="http://schemas.microsoft.com/office/drawing/2014/main" xmlns="" id="{7F393988-EF3F-F9B9-28B8-E8C92BC38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75" y="306388"/>
            <a:ext cx="7958138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1191F35-27B3-E920-FA2E-6BB52320D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450" y="623888"/>
            <a:ext cx="9809163" cy="4524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SISTEMA ENDÓCRINO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xmlns="" id="{F32FF864-6722-3A0A-139F-C9A156D20C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9059754"/>
              </p:ext>
            </p:extLst>
          </p:nvPr>
        </p:nvGraphicFramePr>
        <p:xfrm>
          <a:off x="504825" y="1409700"/>
          <a:ext cx="11382375" cy="4824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5" name="Marcador de número de diapositiva 6">
            <a:extLst>
              <a:ext uri="{FF2B5EF4-FFF2-40B4-BE49-F238E27FC236}">
                <a16:creationId xmlns:a16="http://schemas.microsoft.com/office/drawing/2014/main" xmlns="" id="{3EE1DFF6-FD47-19F2-527B-0659338365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AF2A987C-71CF-4260-AD0D-843FE1B91CAD}" type="slidenum">
              <a:rPr lang="es-AR" altLang="es-AR"/>
              <a:pPr/>
              <a:t>2</a:t>
            </a:fld>
            <a:endParaRPr lang="es-AR" altLang="es-AR"/>
          </a:p>
        </p:txBody>
      </p:sp>
      <p:sp>
        <p:nvSpPr>
          <p:cNvPr id="8" name="Flecha: a la derecha con bandas 7">
            <a:extLst>
              <a:ext uri="{FF2B5EF4-FFF2-40B4-BE49-F238E27FC236}">
                <a16:creationId xmlns:a16="http://schemas.microsoft.com/office/drawing/2014/main" xmlns="" id="{381FCA7A-3747-B5AA-0F97-DDE52DEF6BDE}"/>
              </a:ext>
            </a:extLst>
          </p:cNvPr>
          <p:cNvSpPr/>
          <p:nvPr/>
        </p:nvSpPr>
        <p:spPr>
          <a:xfrm rot="20269881">
            <a:off x="5395913" y="1566863"/>
            <a:ext cx="638175" cy="45243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  <p:pic>
        <p:nvPicPr>
          <p:cNvPr id="10248" name="Imagen 8">
            <a:extLst>
              <a:ext uri="{FF2B5EF4-FFF2-40B4-BE49-F238E27FC236}">
                <a16:creationId xmlns:a16="http://schemas.microsoft.com/office/drawing/2014/main" xmlns="" id="{761B7D50-7D6A-1108-D4D4-666AC5A1F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69384">
            <a:off x="5449888" y="5224463"/>
            <a:ext cx="6651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xmlns="" id="{70EBEA43-BDB1-79A4-9353-DEAA1EB70579}"/>
              </a:ext>
            </a:extLst>
          </p:cNvPr>
          <p:cNvSpPr/>
          <p:nvPr/>
        </p:nvSpPr>
        <p:spPr>
          <a:xfrm>
            <a:off x="6196013" y="1257300"/>
            <a:ext cx="5210175" cy="88265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tx1"/>
                </a:solidFill>
              </a:rPr>
              <a:t>Libera mediadores : HORMONAS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xmlns="" id="{2DB2D99D-6706-3AC4-1E44-9F2372FBE69A}"/>
              </a:ext>
            </a:extLst>
          </p:cNvPr>
          <p:cNvSpPr/>
          <p:nvPr/>
        </p:nvSpPr>
        <p:spPr>
          <a:xfrm>
            <a:off x="6294438" y="5248275"/>
            <a:ext cx="5210175" cy="88265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tx1"/>
                </a:solidFill>
              </a:rPr>
              <a:t>LIBERA MOLÉCULAS MEDIADORAS: (mensajeros) LLAMADAS NEUROTRANSMISORES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>
            <a:extLst>
              <a:ext uri="{FF2B5EF4-FFF2-40B4-BE49-F238E27FC236}">
                <a16:creationId xmlns:a16="http://schemas.microsoft.com/office/drawing/2014/main" xmlns="" id="{D0FCCBE3-5D96-A340-2782-FEFBC7CF61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66875" y="623888"/>
            <a:ext cx="9837738" cy="614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/>
              <a:t>Sistema endocrino </a:t>
            </a:r>
          </a:p>
        </p:txBody>
      </p:sp>
      <p:graphicFrame>
        <p:nvGraphicFramePr>
          <p:cNvPr id="7" name="6 Marcador de contenido">
            <a:extLst>
              <a:ext uri="{FF2B5EF4-FFF2-40B4-BE49-F238E27FC236}">
                <a16:creationId xmlns:a16="http://schemas.microsoft.com/office/drawing/2014/main" xmlns="" id="{4D410A41-C99D-5ED5-2EA0-550C3C13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034217"/>
              </p:ext>
            </p:extLst>
          </p:nvPr>
        </p:nvGraphicFramePr>
        <p:xfrm>
          <a:off x="361950" y="1362075"/>
          <a:ext cx="11649075" cy="4768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269" name="Marcador de número de diapositiva 5">
            <a:extLst>
              <a:ext uri="{FF2B5EF4-FFF2-40B4-BE49-F238E27FC236}">
                <a16:creationId xmlns:a16="http://schemas.microsoft.com/office/drawing/2014/main" xmlns="" id="{63EFDE70-93B7-45B5-F00C-8A8C34543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413ECF4F-EB90-4E92-A30C-CA15F0C71FE1}" type="slidenum">
              <a:rPr lang="es-AR" altLang="en-US"/>
              <a:pPr/>
              <a:t>3</a:t>
            </a:fld>
            <a:endParaRPr lang="es-A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xmlns="" id="{6A44749A-CF06-9314-7001-71B107EE2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dirty="0"/>
              <a:t>GLANDULAS</a:t>
            </a:r>
          </a:p>
        </p:txBody>
      </p:sp>
      <p:pic>
        <p:nvPicPr>
          <p:cNvPr id="12290" name="6 Marcador de contenido" descr="glandulas.jpg">
            <a:extLst>
              <a:ext uri="{FF2B5EF4-FFF2-40B4-BE49-F238E27FC236}">
                <a16:creationId xmlns:a16="http://schemas.microsoft.com/office/drawing/2014/main" xmlns="" id="{4DF37135-D380-AF69-0366-40450081A3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2888" y="954088"/>
            <a:ext cx="6962775" cy="5214937"/>
          </a:xfrm>
        </p:spPr>
      </p:pic>
      <p:sp>
        <p:nvSpPr>
          <p:cNvPr id="12293" name="4 Marcador de número de diapositiva">
            <a:extLst>
              <a:ext uri="{FF2B5EF4-FFF2-40B4-BE49-F238E27FC236}">
                <a16:creationId xmlns:a16="http://schemas.microsoft.com/office/drawing/2014/main" xmlns="" id="{581E6228-9B83-3AD7-16E5-D25661DD0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FEA8DC0A-A4F0-495F-BC1D-BD68C696F7F3}" type="slidenum">
              <a:rPr lang="es-AR" altLang="en-US"/>
              <a:pPr/>
              <a:t>4</a:t>
            </a:fld>
            <a:endParaRPr lang="es-AR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xmlns="" id="{BC469090-9252-9DB3-8543-92437AF9A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47461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dirty="0"/>
              <a:t>CLASIFICACIÓN</a:t>
            </a:r>
          </a:p>
        </p:txBody>
      </p:sp>
      <p:pic>
        <p:nvPicPr>
          <p:cNvPr id="13314" name="8 Marcador de contenido" descr="GLANDULAS.jpg">
            <a:extLst>
              <a:ext uri="{FF2B5EF4-FFF2-40B4-BE49-F238E27FC236}">
                <a16:creationId xmlns:a16="http://schemas.microsoft.com/office/drawing/2014/main" xmlns="" id="{FEEA6EDD-5992-FE31-EF50-DA018804E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57488" y="652463"/>
            <a:ext cx="5842000" cy="5762625"/>
          </a:xfrm>
          <a:ln>
            <a:solidFill>
              <a:schemeClr val="accent1">
                <a:alpha val="30196"/>
              </a:schemeClr>
            </a:solidFill>
            <a:miter lim="800000"/>
            <a:headEnd/>
            <a:tailEnd/>
          </a:ln>
        </p:spPr>
      </p:pic>
      <p:sp>
        <p:nvSpPr>
          <p:cNvPr id="13317" name="4 Marcador de número de diapositiva">
            <a:extLst>
              <a:ext uri="{FF2B5EF4-FFF2-40B4-BE49-F238E27FC236}">
                <a16:creationId xmlns:a16="http://schemas.microsoft.com/office/drawing/2014/main" xmlns="" id="{285146C4-727E-7471-8469-39CDD3DD1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15A0C83A-9155-44E3-9B89-D75E180C40DA}" type="slidenum">
              <a:rPr lang="es-AR" altLang="en-US"/>
              <a:pPr/>
              <a:t>5</a:t>
            </a:fld>
            <a:endParaRPr lang="es-AR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31 Rectángulo">
            <a:extLst>
              <a:ext uri="{FF2B5EF4-FFF2-40B4-BE49-F238E27FC236}">
                <a16:creationId xmlns:a16="http://schemas.microsoft.com/office/drawing/2014/main" xmlns="" id="{55E8DDB2-CB8F-02A9-B665-F09EBA2DCA4A}"/>
              </a:ext>
            </a:extLst>
          </p:cNvPr>
          <p:cNvSpPr/>
          <p:nvPr/>
        </p:nvSpPr>
        <p:spPr>
          <a:xfrm>
            <a:off x="3822700" y="687388"/>
            <a:ext cx="2298700" cy="39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>
                <a:solidFill>
                  <a:schemeClr val="tx1"/>
                </a:solidFill>
              </a:rPr>
              <a:t>Pineal </a:t>
            </a:r>
          </a:p>
        </p:txBody>
      </p:sp>
      <p:sp>
        <p:nvSpPr>
          <p:cNvPr id="38" name="37 Rectángulo">
            <a:extLst>
              <a:ext uri="{FF2B5EF4-FFF2-40B4-BE49-F238E27FC236}">
                <a16:creationId xmlns:a16="http://schemas.microsoft.com/office/drawing/2014/main" xmlns="" id="{48A8B645-7CF2-CAAD-57E6-71DCF6A11FE5}"/>
              </a:ext>
            </a:extLst>
          </p:cNvPr>
          <p:cNvSpPr/>
          <p:nvPr/>
        </p:nvSpPr>
        <p:spPr>
          <a:xfrm>
            <a:off x="3835400" y="727075"/>
            <a:ext cx="2300288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>
                <a:solidFill>
                  <a:schemeClr val="accent2"/>
                </a:solidFill>
              </a:rPr>
              <a:t>Pineal</a:t>
            </a:r>
            <a:r>
              <a:rPr lang="es-AR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21506" name="1 Título">
            <a:extLst>
              <a:ext uri="{FF2B5EF4-FFF2-40B4-BE49-F238E27FC236}">
                <a16:creationId xmlns:a16="http://schemas.microsoft.com/office/drawing/2014/main" xmlns="" id="{E4A074DE-175B-27C7-F269-42BEA076C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06375"/>
            <a:ext cx="12009119" cy="5905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sz="2800" dirty="0"/>
              <a:t>GLANDULAS  ENDOCRINAS Y ORGANOS QUE CONTIENEN CEL.ENDOCRINAS Y ESTRUCTURAS ASOCIADAS.</a:t>
            </a:r>
          </a:p>
        </p:txBody>
      </p:sp>
      <p:pic>
        <p:nvPicPr>
          <p:cNvPr id="14340" name="Picture 2">
            <a:extLst>
              <a:ext uri="{FF2B5EF4-FFF2-40B4-BE49-F238E27FC236}">
                <a16:creationId xmlns:a16="http://schemas.microsoft.com/office/drawing/2014/main" xmlns="" id="{83EBFA63-AB18-A39D-3920-690B6E3B81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06513" y="1727200"/>
            <a:ext cx="1355725" cy="1173163"/>
          </a:xfrm>
          <a:noFill/>
        </p:spPr>
      </p:pic>
      <p:sp>
        <p:nvSpPr>
          <p:cNvPr id="14343" name="5 Marcador de número de diapositiva">
            <a:extLst>
              <a:ext uri="{FF2B5EF4-FFF2-40B4-BE49-F238E27FC236}">
                <a16:creationId xmlns:a16="http://schemas.microsoft.com/office/drawing/2014/main" xmlns="" id="{73479BEF-1D00-4D10-F480-2032CA2E9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81C22E5F-96A8-4E37-BBD7-4D64142D3E46}" type="slidenum">
              <a:rPr lang="es-AR" altLang="en-US"/>
              <a:pPr/>
              <a:t>6</a:t>
            </a:fld>
            <a:endParaRPr lang="es-AR" altLang="en-US"/>
          </a:p>
        </p:txBody>
      </p:sp>
      <p:pic>
        <p:nvPicPr>
          <p:cNvPr id="39939" name="Picture 3">
            <a:extLst>
              <a:ext uri="{FF2B5EF4-FFF2-40B4-BE49-F238E27FC236}">
                <a16:creationId xmlns:a16="http://schemas.microsoft.com/office/drawing/2014/main" xmlns="" id="{B42DACE8-01AC-28AD-FAFC-3CA0AFD49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8538" y="847725"/>
            <a:ext cx="2971800" cy="5218113"/>
          </a:xfrm>
          <a:prstGeom prst="rect">
            <a:avLst/>
          </a:prstGeom>
          <a:noFill/>
          <a:ln w="9525">
            <a:solidFill>
              <a:schemeClr val="lt1">
                <a:hueOff val="0"/>
                <a:satOff val="0"/>
                <a:lumOff val="0"/>
              </a:schemeClr>
            </a:solidFill>
            <a:miter lim="800000"/>
            <a:headEnd/>
            <a:tailEnd/>
          </a:ln>
          <a:effectLst/>
        </p:spPr>
      </p:pic>
      <p:sp>
        <p:nvSpPr>
          <p:cNvPr id="9" name="8 Rectángulo">
            <a:extLst>
              <a:ext uri="{FF2B5EF4-FFF2-40B4-BE49-F238E27FC236}">
                <a16:creationId xmlns:a16="http://schemas.microsoft.com/office/drawing/2014/main" xmlns="" id="{3137D044-718F-F804-DBB7-90DDA928FE7C}"/>
              </a:ext>
            </a:extLst>
          </p:cNvPr>
          <p:cNvSpPr/>
          <p:nvPr/>
        </p:nvSpPr>
        <p:spPr>
          <a:xfrm>
            <a:off x="9366250" y="1123950"/>
            <a:ext cx="2298700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>
                <a:solidFill>
                  <a:schemeClr val="accent2"/>
                </a:solidFill>
              </a:rPr>
              <a:t>tiroides</a:t>
            </a:r>
          </a:p>
        </p:txBody>
      </p:sp>
      <p:sp>
        <p:nvSpPr>
          <p:cNvPr id="10" name="9 Rectángulo">
            <a:extLst>
              <a:ext uri="{FF2B5EF4-FFF2-40B4-BE49-F238E27FC236}">
                <a16:creationId xmlns:a16="http://schemas.microsoft.com/office/drawing/2014/main" xmlns="" id="{94E2C3D9-9966-5676-26DA-EAABDF7438B0}"/>
              </a:ext>
            </a:extLst>
          </p:cNvPr>
          <p:cNvSpPr/>
          <p:nvPr/>
        </p:nvSpPr>
        <p:spPr>
          <a:xfrm>
            <a:off x="3117850" y="2228850"/>
            <a:ext cx="2298700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>
                <a:solidFill>
                  <a:schemeClr val="tx1"/>
                </a:solidFill>
              </a:rPr>
              <a:t>Timo</a:t>
            </a:r>
          </a:p>
        </p:txBody>
      </p:sp>
      <p:sp>
        <p:nvSpPr>
          <p:cNvPr id="11" name="10 Rectángulo">
            <a:extLst>
              <a:ext uri="{FF2B5EF4-FFF2-40B4-BE49-F238E27FC236}">
                <a16:creationId xmlns:a16="http://schemas.microsoft.com/office/drawing/2014/main" xmlns="" id="{786F5E5B-7928-D5DF-A9EE-37DC300CF70D}"/>
              </a:ext>
            </a:extLst>
          </p:cNvPr>
          <p:cNvSpPr/>
          <p:nvPr/>
        </p:nvSpPr>
        <p:spPr>
          <a:xfrm>
            <a:off x="9461500" y="5451475"/>
            <a:ext cx="2298700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 err="1">
                <a:solidFill>
                  <a:schemeClr val="accent2"/>
                </a:solidFill>
              </a:rPr>
              <a:t>testiculos</a:t>
            </a:r>
            <a:endParaRPr lang="es-AR" b="1" dirty="0">
              <a:solidFill>
                <a:schemeClr val="accent2"/>
              </a:solidFill>
            </a:endParaRPr>
          </a:p>
        </p:txBody>
      </p:sp>
      <p:sp>
        <p:nvSpPr>
          <p:cNvPr id="12" name="11 Rectángulo">
            <a:extLst>
              <a:ext uri="{FF2B5EF4-FFF2-40B4-BE49-F238E27FC236}">
                <a16:creationId xmlns:a16="http://schemas.microsoft.com/office/drawing/2014/main" xmlns="" id="{37ED8392-64FC-B112-ECAB-E81F9C0518FB}"/>
              </a:ext>
            </a:extLst>
          </p:cNvPr>
          <p:cNvSpPr/>
          <p:nvPr/>
        </p:nvSpPr>
        <p:spPr>
          <a:xfrm>
            <a:off x="9444038" y="4154488"/>
            <a:ext cx="2298700" cy="39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 err="1">
                <a:solidFill>
                  <a:schemeClr val="tx1"/>
                </a:solidFill>
              </a:rPr>
              <a:t>utero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13" name="12 Rectángulo">
            <a:extLst>
              <a:ext uri="{FF2B5EF4-FFF2-40B4-BE49-F238E27FC236}">
                <a16:creationId xmlns:a16="http://schemas.microsoft.com/office/drawing/2014/main" xmlns="" id="{7F23393E-937B-54A6-DE3E-24F52673EDC2}"/>
              </a:ext>
            </a:extLst>
          </p:cNvPr>
          <p:cNvSpPr/>
          <p:nvPr/>
        </p:nvSpPr>
        <p:spPr>
          <a:xfrm>
            <a:off x="9453563" y="4659313"/>
            <a:ext cx="2298700" cy="39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>
                <a:solidFill>
                  <a:schemeClr val="accent2"/>
                </a:solidFill>
              </a:rPr>
              <a:t>ovario</a:t>
            </a:r>
          </a:p>
        </p:txBody>
      </p:sp>
      <p:sp>
        <p:nvSpPr>
          <p:cNvPr id="14" name="13 Rectángulo">
            <a:extLst>
              <a:ext uri="{FF2B5EF4-FFF2-40B4-BE49-F238E27FC236}">
                <a16:creationId xmlns:a16="http://schemas.microsoft.com/office/drawing/2014/main" xmlns="" id="{97E51BE4-F241-D41A-4B5F-6542BD118D8B}"/>
              </a:ext>
            </a:extLst>
          </p:cNvPr>
          <p:cNvSpPr/>
          <p:nvPr/>
        </p:nvSpPr>
        <p:spPr>
          <a:xfrm>
            <a:off x="3622675" y="5608638"/>
            <a:ext cx="2298700" cy="39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>
                <a:solidFill>
                  <a:schemeClr val="tx1"/>
                </a:solidFill>
              </a:rPr>
              <a:t>escroto</a:t>
            </a:r>
          </a:p>
        </p:txBody>
      </p:sp>
      <p:sp>
        <p:nvSpPr>
          <p:cNvPr id="15" name="14 Rectángulo">
            <a:extLst>
              <a:ext uri="{FF2B5EF4-FFF2-40B4-BE49-F238E27FC236}">
                <a16:creationId xmlns:a16="http://schemas.microsoft.com/office/drawing/2014/main" xmlns="" id="{E9FDFE0F-2781-AF31-B4B9-2E5F3296950C}"/>
              </a:ext>
            </a:extLst>
          </p:cNvPr>
          <p:cNvSpPr/>
          <p:nvPr/>
        </p:nvSpPr>
        <p:spPr>
          <a:xfrm>
            <a:off x="2838450" y="5124450"/>
            <a:ext cx="2300288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>
                <a:solidFill>
                  <a:schemeClr val="tx1"/>
                </a:solidFill>
              </a:rPr>
              <a:t>Intestino delgado</a:t>
            </a:r>
          </a:p>
        </p:txBody>
      </p:sp>
      <p:sp>
        <p:nvSpPr>
          <p:cNvPr id="16" name="15 Rectángulo">
            <a:extLst>
              <a:ext uri="{FF2B5EF4-FFF2-40B4-BE49-F238E27FC236}">
                <a16:creationId xmlns:a16="http://schemas.microsoft.com/office/drawing/2014/main" xmlns="" id="{ECB89C0D-8F37-019B-1449-3C418FE6C2A2}"/>
              </a:ext>
            </a:extLst>
          </p:cNvPr>
          <p:cNvSpPr/>
          <p:nvPr/>
        </p:nvSpPr>
        <p:spPr>
          <a:xfrm>
            <a:off x="3217863" y="4641850"/>
            <a:ext cx="2298700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 err="1">
                <a:solidFill>
                  <a:schemeClr val="accent2"/>
                </a:solidFill>
              </a:rPr>
              <a:t>pancreas</a:t>
            </a:r>
            <a:endParaRPr lang="es-AR" b="1" dirty="0">
              <a:solidFill>
                <a:schemeClr val="accent2"/>
              </a:solidFill>
            </a:endParaRPr>
          </a:p>
        </p:txBody>
      </p:sp>
      <p:sp>
        <p:nvSpPr>
          <p:cNvPr id="17" name="16 Rectángulo">
            <a:extLst>
              <a:ext uri="{FF2B5EF4-FFF2-40B4-BE49-F238E27FC236}">
                <a16:creationId xmlns:a16="http://schemas.microsoft.com/office/drawing/2014/main" xmlns="" id="{AEF6D9C1-167C-0C2E-E13D-915B6DA1AFDF}"/>
              </a:ext>
            </a:extLst>
          </p:cNvPr>
          <p:cNvSpPr/>
          <p:nvPr/>
        </p:nvSpPr>
        <p:spPr>
          <a:xfrm>
            <a:off x="2782888" y="4171950"/>
            <a:ext cx="2786062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>
                <a:solidFill>
                  <a:schemeClr val="accent2"/>
                </a:solidFill>
              </a:rPr>
              <a:t>G. </a:t>
            </a:r>
            <a:r>
              <a:rPr lang="es-AR" b="1" dirty="0" err="1">
                <a:solidFill>
                  <a:schemeClr val="accent2"/>
                </a:solidFill>
              </a:rPr>
              <a:t>suprarenales</a:t>
            </a:r>
            <a:endParaRPr lang="es-AR" b="1" dirty="0">
              <a:solidFill>
                <a:schemeClr val="accent2"/>
              </a:solidFill>
            </a:endParaRPr>
          </a:p>
        </p:txBody>
      </p:sp>
      <p:sp>
        <p:nvSpPr>
          <p:cNvPr id="18" name="17 Rectángulo">
            <a:extLst>
              <a:ext uri="{FF2B5EF4-FFF2-40B4-BE49-F238E27FC236}">
                <a16:creationId xmlns:a16="http://schemas.microsoft.com/office/drawing/2014/main" xmlns="" id="{738206F7-6B47-07AC-259C-CC4EF3DF8D35}"/>
              </a:ext>
            </a:extLst>
          </p:cNvPr>
          <p:cNvSpPr/>
          <p:nvPr/>
        </p:nvSpPr>
        <p:spPr>
          <a:xfrm>
            <a:off x="3282950" y="3700463"/>
            <a:ext cx="2298700" cy="39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 err="1">
                <a:solidFill>
                  <a:schemeClr val="tx1"/>
                </a:solidFill>
              </a:rPr>
              <a:t>Higado</a:t>
            </a:r>
            <a:r>
              <a:rPr lang="es-AR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" name="18 Rectángulo">
            <a:extLst>
              <a:ext uri="{FF2B5EF4-FFF2-40B4-BE49-F238E27FC236}">
                <a16:creationId xmlns:a16="http://schemas.microsoft.com/office/drawing/2014/main" xmlns="" id="{CD76C1DC-FF0F-F35F-8DC4-918293CA2E29}"/>
              </a:ext>
            </a:extLst>
          </p:cNvPr>
          <p:cNvSpPr/>
          <p:nvPr/>
        </p:nvSpPr>
        <p:spPr>
          <a:xfrm>
            <a:off x="3113088" y="3205163"/>
            <a:ext cx="2298700" cy="392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 err="1">
                <a:solidFill>
                  <a:schemeClr val="tx1"/>
                </a:solidFill>
              </a:rPr>
              <a:t>Pulmon</a:t>
            </a:r>
            <a:r>
              <a:rPr lang="es-AR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0" name="19 Rectángulo">
            <a:extLst>
              <a:ext uri="{FF2B5EF4-FFF2-40B4-BE49-F238E27FC236}">
                <a16:creationId xmlns:a16="http://schemas.microsoft.com/office/drawing/2014/main" xmlns="" id="{E57503CC-A876-B0F6-0AEF-D95B6D6BB913}"/>
              </a:ext>
            </a:extLst>
          </p:cNvPr>
          <p:cNvSpPr/>
          <p:nvPr/>
        </p:nvSpPr>
        <p:spPr>
          <a:xfrm>
            <a:off x="3230563" y="2720975"/>
            <a:ext cx="2298700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>
                <a:solidFill>
                  <a:schemeClr val="tx1"/>
                </a:solidFill>
              </a:rPr>
              <a:t>Piel </a:t>
            </a:r>
          </a:p>
        </p:txBody>
      </p:sp>
      <p:sp>
        <p:nvSpPr>
          <p:cNvPr id="22" name="21 Rectángulo">
            <a:extLst>
              <a:ext uri="{FF2B5EF4-FFF2-40B4-BE49-F238E27FC236}">
                <a16:creationId xmlns:a16="http://schemas.microsoft.com/office/drawing/2014/main" xmlns="" id="{2D019293-63BD-1597-4946-BD3728609AA3}"/>
              </a:ext>
            </a:extLst>
          </p:cNvPr>
          <p:cNvSpPr/>
          <p:nvPr/>
        </p:nvSpPr>
        <p:spPr>
          <a:xfrm>
            <a:off x="9309100" y="2268538"/>
            <a:ext cx="2298700" cy="39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 err="1">
                <a:solidFill>
                  <a:schemeClr val="tx1"/>
                </a:solidFill>
              </a:rPr>
              <a:t>corazon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23" name="22 Rectángulo">
            <a:extLst>
              <a:ext uri="{FF2B5EF4-FFF2-40B4-BE49-F238E27FC236}">
                <a16:creationId xmlns:a16="http://schemas.microsoft.com/office/drawing/2014/main" xmlns="" id="{B259F603-EE4A-C3D8-0170-FD5D7B4FFAF5}"/>
              </a:ext>
            </a:extLst>
          </p:cNvPr>
          <p:cNvSpPr/>
          <p:nvPr/>
        </p:nvSpPr>
        <p:spPr>
          <a:xfrm>
            <a:off x="9309100" y="2882900"/>
            <a:ext cx="2298700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>
                <a:solidFill>
                  <a:schemeClr val="tx1"/>
                </a:solidFill>
              </a:rPr>
              <a:t>estomago</a:t>
            </a:r>
          </a:p>
        </p:txBody>
      </p:sp>
      <p:sp>
        <p:nvSpPr>
          <p:cNvPr id="24" name="23 Rectángulo">
            <a:extLst>
              <a:ext uri="{FF2B5EF4-FFF2-40B4-BE49-F238E27FC236}">
                <a16:creationId xmlns:a16="http://schemas.microsoft.com/office/drawing/2014/main" xmlns="" id="{CA5A48CF-2395-C32A-0279-7E081E6EA47B}"/>
              </a:ext>
            </a:extLst>
          </p:cNvPr>
          <p:cNvSpPr/>
          <p:nvPr/>
        </p:nvSpPr>
        <p:spPr>
          <a:xfrm>
            <a:off x="9348788" y="3482975"/>
            <a:ext cx="2298700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 err="1">
                <a:solidFill>
                  <a:schemeClr val="tx1"/>
                </a:solidFill>
              </a:rPr>
              <a:t>riñon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25" name="24 Rectángulo">
            <a:extLst>
              <a:ext uri="{FF2B5EF4-FFF2-40B4-BE49-F238E27FC236}">
                <a16:creationId xmlns:a16="http://schemas.microsoft.com/office/drawing/2014/main" xmlns="" id="{ACB03120-D22F-9305-23B8-1618BE4294CB}"/>
              </a:ext>
            </a:extLst>
          </p:cNvPr>
          <p:cNvSpPr/>
          <p:nvPr/>
        </p:nvSpPr>
        <p:spPr>
          <a:xfrm>
            <a:off x="492125" y="3117850"/>
            <a:ext cx="2298700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>
                <a:solidFill>
                  <a:schemeClr val="tx1"/>
                </a:solidFill>
              </a:rPr>
              <a:t>Paratiroides </a:t>
            </a:r>
          </a:p>
        </p:txBody>
      </p:sp>
      <p:sp>
        <p:nvSpPr>
          <p:cNvPr id="26" name="25 Rectángulo">
            <a:extLst>
              <a:ext uri="{FF2B5EF4-FFF2-40B4-BE49-F238E27FC236}">
                <a16:creationId xmlns:a16="http://schemas.microsoft.com/office/drawing/2014/main" xmlns="" id="{E9AD84CB-2EB2-8301-A8B9-E51B206F6A25}"/>
              </a:ext>
            </a:extLst>
          </p:cNvPr>
          <p:cNvSpPr/>
          <p:nvPr/>
        </p:nvSpPr>
        <p:spPr>
          <a:xfrm>
            <a:off x="7375525" y="5168900"/>
            <a:ext cx="2300288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>
                <a:solidFill>
                  <a:srgbClr val="00B050"/>
                </a:solidFill>
              </a:rPr>
              <a:t>femenino</a:t>
            </a:r>
          </a:p>
        </p:txBody>
      </p:sp>
      <p:sp>
        <p:nvSpPr>
          <p:cNvPr id="27" name="26 Rectángulo">
            <a:extLst>
              <a:ext uri="{FF2B5EF4-FFF2-40B4-BE49-F238E27FC236}">
                <a16:creationId xmlns:a16="http://schemas.microsoft.com/office/drawing/2014/main" xmlns="" id="{858A1C31-6E9E-B7D6-93F9-A36E4CD0A53A}"/>
              </a:ext>
            </a:extLst>
          </p:cNvPr>
          <p:cNvSpPr/>
          <p:nvPr/>
        </p:nvSpPr>
        <p:spPr>
          <a:xfrm>
            <a:off x="5900738" y="5664200"/>
            <a:ext cx="2298700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>
                <a:solidFill>
                  <a:srgbClr val="00B050"/>
                </a:solidFill>
              </a:rPr>
              <a:t>masculino</a:t>
            </a:r>
          </a:p>
        </p:txBody>
      </p:sp>
      <p:cxnSp>
        <p:nvCxnSpPr>
          <p:cNvPr id="29" name="28 Conector recto de flecha">
            <a:extLst>
              <a:ext uri="{FF2B5EF4-FFF2-40B4-BE49-F238E27FC236}">
                <a16:creationId xmlns:a16="http://schemas.microsoft.com/office/drawing/2014/main" xmlns="" id="{0EC5EF35-B16A-B3E9-5A94-C198D9C1B2DB}"/>
              </a:ext>
            </a:extLst>
          </p:cNvPr>
          <p:cNvCxnSpPr/>
          <p:nvPr/>
        </p:nvCxnSpPr>
        <p:spPr>
          <a:xfrm rot="10800000" flipV="1">
            <a:off x="7092950" y="1279525"/>
            <a:ext cx="2900363" cy="9286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Rectángulo">
            <a:extLst>
              <a:ext uri="{FF2B5EF4-FFF2-40B4-BE49-F238E27FC236}">
                <a16:creationId xmlns:a16="http://schemas.microsoft.com/office/drawing/2014/main" xmlns="" id="{872AFB49-1425-EFA1-D82E-C0BFECE801A2}"/>
              </a:ext>
            </a:extLst>
          </p:cNvPr>
          <p:cNvSpPr/>
          <p:nvPr/>
        </p:nvSpPr>
        <p:spPr>
          <a:xfrm>
            <a:off x="3862388" y="1706563"/>
            <a:ext cx="2298700" cy="39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 err="1">
                <a:solidFill>
                  <a:schemeClr val="tx1"/>
                </a:solidFill>
              </a:rPr>
              <a:t>Hipofisis</a:t>
            </a:r>
            <a:r>
              <a:rPr lang="es-AR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1" name="30 Rectángulo">
            <a:extLst>
              <a:ext uri="{FF2B5EF4-FFF2-40B4-BE49-F238E27FC236}">
                <a16:creationId xmlns:a16="http://schemas.microsoft.com/office/drawing/2014/main" xmlns="" id="{9C7CEE94-1CE2-57D9-D6B1-B891B35B72EC}"/>
              </a:ext>
            </a:extLst>
          </p:cNvPr>
          <p:cNvSpPr/>
          <p:nvPr/>
        </p:nvSpPr>
        <p:spPr>
          <a:xfrm>
            <a:off x="3844925" y="1231900"/>
            <a:ext cx="2298700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 err="1">
                <a:solidFill>
                  <a:schemeClr val="tx1"/>
                </a:solidFill>
              </a:rPr>
              <a:t>Hipotalamo</a:t>
            </a:r>
            <a:r>
              <a:rPr lang="es-AR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3" name="32 Rectángulo">
            <a:extLst>
              <a:ext uri="{FF2B5EF4-FFF2-40B4-BE49-F238E27FC236}">
                <a16:creationId xmlns:a16="http://schemas.microsoft.com/office/drawing/2014/main" xmlns="" id="{19AFB222-BD50-7BC8-56AA-3CDC36887435}"/>
              </a:ext>
            </a:extLst>
          </p:cNvPr>
          <p:cNvSpPr/>
          <p:nvPr/>
        </p:nvSpPr>
        <p:spPr>
          <a:xfrm>
            <a:off x="3130550" y="2268538"/>
            <a:ext cx="2298700" cy="39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>
                <a:solidFill>
                  <a:schemeClr val="accent2"/>
                </a:solidFill>
              </a:rPr>
              <a:t>Timo</a:t>
            </a:r>
          </a:p>
        </p:txBody>
      </p:sp>
      <p:sp>
        <p:nvSpPr>
          <p:cNvPr id="34" name="33 Rectángulo">
            <a:extLst>
              <a:ext uri="{FF2B5EF4-FFF2-40B4-BE49-F238E27FC236}">
                <a16:creationId xmlns:a16="http://schemas.microsoft.com/office/drawing/2014/main" xmlns="" id="{ECE3A53D-6A6E-4AE7-4730-831917A30936}"/>
              </a:ext>
            </a:extLst>
          </p:cNvPr>
          <p:cNvSpPr/>
          <p:nvPr/>
        </p:nvSpPr>
        <p:spPr>
          <a:xfrm>
            <a:off x="3243263" y="2760663"/>
            <a:ext cx="2300287" cy="392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>
                <a:solidFill>
                  <a:schemeClr val="tx1"/>
                </a:solidFill>
              </a:rPr>
              <a:t>Piel </a:t>
            </a:r>
          </a:p>
        </p:txBody>
      </p:sp>
      <p:sp>
        <p:nvSpPr>
          <p:cNvPr id="35" name="34 Rectángulo">
            <a:extLst>
              <a:ext uri="{FF2B5EF4-FFF2-40B4-BE49-F238E27FC236}">
                <a16:creationId xmlns:a16="http://schemas.microsoft.com/office/drawing/2014/main" xmlns="" id="{796C835F-C7C4-4109-EB36-25590C15F501}"/>
              </a:ext>
            </a:extLst>
          </p:cNvPr>
          <p:cNvSpPr/>
          <p:nvPr/>
        </p:nvSpPr>
        <p:spPr>
          <a:xfrm>
            <a:off x="504825" y="3157538"/>
            <a:ext cx="229870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>
                <a:solidFill>
                  <a:schemeClr val="accent2"/>
                </a:solidFill>
              </a:rPr>
              <a:t>Paratiroides</a:t>
            </a:r>
            <a:r>
              <a:rPr lang="es-AR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xmlns="" id="{D9DA2A5D-FD91-7DE5-1C75-A8E8079886A3}"/>
              </a:ext>
            </a:extLst>
          </p:cNvPr>
          <p:cNvSpPr/>
          <p:nvPr/>
        </p:nvSpPr>
        <p:spPr>
          <a:xfrm>
            <a:off x="3875088" y="1746250"/>
            <a:ext cx="2298700" cy="39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 err="1">
                <a:solidFill>
                  <a:schemeClr val="accent2"/>
                </a:solidFill>
              </a:rPr>
              <a:t>Hipofisis</a:t>
            </a:r>
            <a:r>
              <a:rPr lang="es-AR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7" name="36 Rectángulo">
            <a:extLst>
              <a:ext uri="{FF2B5EF4-FFF2-40B4-BE49-F238E27FC236}">
                <a16:creationId xmlns:a16="http://schemas.microsoft.com/office/drawing/2014/main" xmlns="" id="{B4A8625A-3178-1233-E15B-800BAEC89DC2}"/>
              </a:ext>
            </a:extLst>
          </p:cNvPr>
          <p:cNvSpPr/>
          <p:nvPr/>
        </p:nvSpPr>
        <p:spPr>
          <a:xfrm>
            <a:off x="3857625" y="1271588"/>
            <a:ext cx="2298700" cy="39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 err="1">
                <a:solidFill>
                  <a:schemeClr val="accent2"/>
                </a:solidFill>
              </a:rPr>
              <a:t>Hipotalamo</a:t>
            </a:r>
            <a:r>
              <a:rPr lang="es-AR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40" name="39 Conector recto de flecha">
            <a:extLst>
              <a:ext uri="{FF2B5EF4-FFF2-40B4-BE49-F238E27FC236}">
                <a16:creationId xmlns:a16="http://schemas.microsoft.com/office/drawing/2014/main" xmlns="" id="{34E3BF9E-AA0B-3C32-403C-007B3DBE87B6}"/>
              </a:ext>
            </a:extLst>
          </p:cNvPr>
          <p:cNvCxnSpPr/>
          <p:nvPr/>
        </p:nvCxnSpPr>
        <p:spPr>
          <a:xfrm rot="10800000" flipV="1">
            <a:off x="7223125" y="2460625"/>
            <a:ext cx="2682875" cy="6477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 de flecha">
            <a:extLst>
              <a:ext uri="{FF2B5EF4-FFF2-40B4-BE49-F238E27FC236}">
                <a16:creationId xmlns:a16="http://schemas.microsoft.com/office/drawing/2014/main" xmlns="" id="{F90547DC-AD46-B88A-423B-C58D5C1A3513}"/>
              </a:ext>
            </a:extLst>
          </p:cNvPr>
          <p:cNvCxnSpPr/>
          <p:nvPr/>
        </p:nvCxnSpPr>
        <p:spPr>
          <a:xfrm rot="10800000" flipV="1">
            <a:off x="7589838" y="3135313"/>
            <a:ext cx="2076450" cy="3778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 de flecha">
            <a:extLst>
              <a:ext uri="{FF2B5EF4-FFF2-40B4-BE49-F238E27FC236}">
                <a16:creationId xmlns:a16="http://schemas.microsoft.com/office/drawing/2014/main" xmlns="" id="{28488683-7E9F-5E50-C057-9F775D2AFFB8}"/>
              </a:ext>
            </a:extLst>
          </p:cNvPr>
          <p:cNvCxnSpPr/>
          <p:nvPr/>
        </p:nvCxnSpPr>
        <p:spPr>
          <a:xfrm rot="10800000" flipV="1">
            <a:off x="7562850" y="3722688"/>
            <a:ext cx="2587625" cy="18256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 de flecha">
            <a:extLst>
              <a:ext uri="{FF2B5EF4-FFF2-40B4-BE49-F238E27FC236}">
                <a16:creationId xmlns:a16="http://schemas.microsoft.com/office/drawing/2014/main" xmlns="" id="{AF3920DB-2AB4-BBB4-56D3-302954122C08}"/>
              </a:ext>
            </a:extLst>
          </p:cNvPr>
          <p:cNvCxnSpPr/>
          <p:nvPr/>
        </p:nvCxnSpPr>
        <p:spPr>
          <a:xfrm rot="10800000" flipV="1">
            <a:off x="8491538" y="4362450"/>
            <a:ext cx="1697037" cy="39211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Conector recto de flecha">
            <a:extLst>
              <a:ext uri="{FF2B5EF4-FFF2-40B4-BE49-F238E27FC236}">
                <a16:creationId xmlns:a16="http://schemas.microsoft.com/office/drawing/2014/main" xmlns="" id="{DD96B617-FFDB-9236-7641-AEE2749E2417}"/>
              </a:ext>
            </a:extLst>
          </p:cNvPr>
          <p:cNvCxnSpPr/>
          <p:nvPr/>
        </p:nvCxnSpPr>
        <p:spPr>
          <a:xfrm rot="10800000">
            <a:off x="9039225" y="4729163"/>
            <a:ext cx="1096963" cy="16986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54 Conector recto de flecha">
            <a:extLst>
              <a:ext uri="{FF2B5EF4-FFF2-40B4-BE49-F238E27FC236}">
                <a16:creationId xmlns:a16="http://schemas.microsoft.com/office/drawing/2014/main" xmlns="" id="{FA9876E4-5B83-8E8A-8051-9B11A406EA35}"/>
              </a:ext>
            </a:extLst>
          </p:cNvPr>
          <p:cNvCxnSpPr/>
          <p:nvPr/>
        </p:nvCxnSpPr>
        <p:spPr>
          <a:xfrm rot="10800000">
            <a:off x="7119938" y="5356225"/>
            <a:ext cx="2938462" cy="32543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 de flecha">
            <a:extLst>
              <a:ext uri="{FF2B5EF4-FFF2-40B4-BE49-F238E27FC236}">
                <a16:creationId xmlns:a16="http://schemas.microsoft.com/office/drawing/2014/main" xmlns="" id="{9233B25D-00B3-D7AC-4966-E3F33531DABD}"/>
              </a:ext>
            </a:extLst>
          </p:cNvPr>
          <p:cNvCxnSpPr/>
          <p:nvPr/>
        </p:nvCxnSpPr>
        <p:spPr>
          <a:xfrm>
            <a:off x="5656263" y="822325"/>
            <a:ext cx="1541462" cy="3016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 de flecha">
            <a:extLst>
              <a:ext uri="{FF2B5EF4-FFF2-40B4-BE49-F238E27FC236}">
                <a16:creationId xmlns:a16="http://schemas.microsoft.com/office/drawing/2014/main" xmlns="" id="{EAE9D0BA-D6D7-6B0B-CB0A-FDE69D23949D}"/>
              </a:ext>
            </a:extLst>
          </p:cNvPr>
          <p:cNvCxnSpPr/>
          <p:nvPr/>
        </p:nvCxnSpPr>
        <p:spPr>
          <a:xfrm flipV="1">
            <a:off x="5761038" y="1227138"/>
            <a:ext cx="1528762" cy="2619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 de flecha">
            <a:extLst>
              <a:ext uri="{FF2B5EF4-FFF2-40B4-BE49-F238E27FC236}">
                <a16:creationId xmlns:a16="http://schemas.microsoft.com/office/drawing/2014/main" xmlns="" id="{28E9A783-06F3-DA4B-8D25-2444FCF86EAC}"/>
              </a:ext>
            </a:extLst>
          </p:cNvPr>
          <p:cNvCxnSpPr/>
          <p:nvPr/>
        </p:nvCxnSpPr>
        <p:spPr>
          <a:xfrm flipV="1">
            <a:off x="5564188" y="1214438"/>
            <a:ext cx="1895475" cy="7445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58 Conector recto de flecha">
            <a:extLst>
              <a:ext uri="{FF2B5EF4-FFF2-40B4-BE49-F238E27FC236}">
                <a16:creationId xmlns:a16="http://schemas.microsoft.com/office/drawing/2014/main" xmlns="" id="{69EDE424-4914-501B-21FC-F725CB1C86F4}"/>
              </a:ext>
            </a:extLst>
          </p:cNvPr>
          <p:cNvCxnSpPr/>
          <p:nvPr/>
        </p:nvCxnSpPr>
        <p:spPr>
          <a:xfrm>
            <a:off x="4716463" y="2547938"/>
            <a:ext cx="2481262" cy="1031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59 Conector recto de flecha">
            <a:extLst>
              <a:ext uri="{FF2B5EF4-FFF2-40B4-BE49-F238E27FC236}">
                <a16:creationId xmlns:a16="http://schemas.microsoft.com/office/drawing/2014/main" xmlns="" id="{8D93DAC4-F440-4432-826B-EE69D8A8B07F}"/>
              </a:ext>
            </a:extLst>
          </p:cNvPr>
          <p:cNvCxnSpPr/>
          <p:nvPr/>
        </p:nvCxnSpPr>
        <p:spPr>
          <a:xfrm flipV="1">
            <a:off x="4899025" y="2795588"/>
            <a:ext cx="1279525" cy="18256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60 Conector recto de flecha">
            <a:extLst>
              <a:ext uri="{FF2B5EF4-FFF2-40B4-BE49-F238E27FC236}">
                <a16:creationId xmlns:a16="http://schemas.microsoft.com/office/drawing/2014/main" xmlns="" id="{9DEA6E0C-6221-9C63-598F-4531D89D0E82}"/>
              </a:ext>
            </a:extLst>
          </p:cNvPr>
          <p:cNvCxnSpPr/>
          <p:nvPr/>
        </p:nvCxnSpPr>
        <p:spPr>
          <a:xfrm flipV="1">
            <a:off x="4781550" y="3043238"/>
            <a:ext cx="1946275" cy="3921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61 Conector recto de flecha">
            <a:extLst>
              <a:ext uri="{FF2B5EF4-FFF2-40B4-BE49-F238E27FC236}">
                <a16:creationId xmlns:a16="http://schemas.microsoft.com/office/drawing/2014/main" xmlns="" id="{0534A15F-331E-8D73-B5E6-839CB7E60900}"/>
              </a:ext>
            </a:extLst>
          </p:cNvPr>
          <p:cNvCxnSpPr/>
          <p:nvPr/>
        </p:nvCxnSpPr>
        <p:spPr>
          <a:xfrm flipV="1">
            <a:off x="4937125" y="3617913"/>
            <a:ext cx="1725613" cy="3016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 de flecha">
            <a:extLst>
              <a:ext uri="{FF2B5EF4-FFF2-40B4-BE49-F238E27FC236}">
                <a16:creationId xmlns:a16="http://schemas.microsoft.com/office/drawing/2014/main" xmlns="" id="{602BD04D-7881-ED30-FFDF-158BF4C848C0}"/>
              </a:ext>
            </a:extLst>
          </p:cNvPr>
          <p:cNvCxnSpPr/>
          <p:nvPr/>
        </p:nvCxnSpPr>
        <p:spPr>
          <a:xfrm flipV="1">
            <a:off x="5106988" y="3749675"/>
            <a:ext cx="1725612" cy="6524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recto de flecha">
            <a:extLst>
              <a:ext uri="{FF2B5EF4-FFF2-40B4-BE49-F238E27FC236}">
                <a16:creationId xmlns:a16="http://schemas.microsoft.com/office/drawing/2014/main" xmlns="" id="{18E5DDB7-FD60-5E63-1A40-64259A0D3B21}"/>
              </a:ext>
            </a:extLst>
          </p:cNvPr>
          <p:cNvCxnSpPr/>
          <p:nvPr/>
        </p:nvCxnSpPr>
        <p:spPr>
          <a:xfrm flipV="1">
            <a:off x="4976813" y="3814763"/>
            <a:ext cx="1893887" cy="105727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 de flecha">
            <a:extLst>
              <a:ext uri="{FF2B5EF4-FFF2-40B4-BE49-F238E27FC236}">
                <a16:creationId xmlns:a16="http://schemas.microsoft.com/office/drawing/2014/main" xmlns="" id="{51C29250-2E92-8B10-0C7C-7C3423B2C6E7}"/>
              </a:ext>
            </a:extLst>
          </p:cNvPr>
          <p:cNvCxnSpPr/>
          <p:nvPr/>
        </p:nvCxnSpPr>
        <p:spPr>
          <a:xfrm flipV="1">
            <a:off x="5054600" y="4179888"/>
            <a:ext cx="2365375" cy="11366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65 Conector recto de flecha">
            <a:extLst>
              <a:ext uri="{FF2B5EF4-FFF2-40B4-BE49-F238E27FC236}">
                <a16:creationId xmlns:a16="http://schemas.microsoft.com/office/drawing/2014/main" xmlns="" id="{D085505F-9226-72F8-E8A1-41D487311C07}"/>
              </a:ext>
            </a:extLst>
          </p:cNvPr>
          <p:cNvCxnSpPr/>
          <p:nvPr/>
        </p:nvCxnSpPr>
        <p:spPr>
          <a:xfrm flipV="1">
            <a:off x="5238750" y="5499100"/>
            <a:ext cx="1776413" cy="36671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72 Conector recto de flecha">
            <a:extLst>
              <a:ext uri="{FF2B5EF4-FFF2-40B4-BE49-F238E27FC236}">
                <a16:creationId xmlns:a16="http://schemas.microsoft.com/office/drawing/2014/main" xmlns="" id="{E86DF83B-8801-EC99-5EB7-D1D3C7420823}"/>
              </a:ext>
            </a:extLst>
          </p:cNvPr>
          <p:cNvCxnSpPr/>
          <p:nvPr/>
        </p:nvCxnSpPr>
        <p:spPr>
          <a:xfrm flipV="1">
            <a:off x="1084263" y="2533650"/>
            <a:ext cx="704850" cy="5889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FB6701-E19C-88E2-C34C-F25B4AF83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5" y="258763"/>
            <a:ext cx="9666288" cy="5286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ACTIVIDAD HORMONAL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C2E7408-18DA-AF17-CF2C-8EF61C9FD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425" y="885825"/>
            <a:ext cx="11509375" cy="5489575"/>
          </a:xfrm>
        </p:spPr>
        <p:txBody>
          <a:bodyPr rtlCol="0"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s-A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HORMONA = ESTIMULO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s-A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Las hormonas son </a:t>
            </a:r>
            <a:r>
              <a:rPr lang="es-AR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moléculas mediadoras</a:t>
            </a:r>
            <a:r>
              <a:rPr lang="es-A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s-A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Casi siempre se </a:t>
            </a:r>
            <a:r>
              <a:rPr lang="es-AR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liberan</a:t>
            </a:r>
            <a:r>
              <a:rPr lang="es-A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 ciertas partes del cuerpo y actúan en otras.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s-A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diferencia de Sistema nervioso la </a:t>
            </a:r>
            <a:r>
              <a:rPr lang="es-AR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respuesta endocrina es mas lenta</a:t>
            </a:r>
            <a:r>
              <a:rPr lang="es-A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s-A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algunas oportunidades trabajan ambos sistemas nervioso y endocrino juntos, en este caso el sistema nervioso:</a:t>
            </a:r>
            <a:r>
              <a:rPr lang="es-AR" sz="3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s-AR" sz="3200" b="1" dirty="0"/>
              <a:t>estimulará</a:t>
            </a:r>
            <a:r>
              <a:rPr lang="es-AR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s-AR" sz="3200" b="1" dirty="0"/>
              <a:t>o</a:t>
            </a:r>
            <a:r>
              <a:rPr lang="es-AR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inhibirá </a:t>
            </a:r>
            <a:r>
              <a:rPr lang="es-AR" sz="3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la </a:t>
            </a:r>
            <a:r>
              <a:rPr lang="es-AR" sz="3200" dirty="0"/>
              <a:t>liberación de hormonas.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s-AR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es-AR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365" name="Marcador de número de diapositiva 5">
            <a:extLst>
              <a:ext uri="{FF2B5EF4-FFF2-40B4-BE49-F238E27FC236}">
                <a16:creationId xmlns:a16="http://schemas.microsoft.com/office/drawing/2014/main" xmlns="" id="{E28C7CEC-A815-74D2-06E0-11E97D9B51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3C9E5CA0-95A7-4574-B2BB-13C8C40A3273}" type="slidenum">
              <a:rPr lang="es-AR" altLang="es-AR"/>
              <a:pPr/>
              <a:t>7</a:t>
            </a:fld>
            <a:endParaRPr lang="es-AR" altLang="es-A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>
            <a:extLst>
              <a:ext uri="{FF2B5EF4-FFF2-40B4-BE49-F238E27FC236}">
                <a16:creationId xmlns:a16="http://schemas.microsoft.com/office/drawing/2014/main" xmlns="" id="{DCC13B2B-17F0-861D-9183-9496AC74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8345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ACTIVIDAD HORMONAL</a:t>
            </a:r>
            <a:endParaRPr lang="es-AR" dirty="0"/>
          </a:p>
        </p:txBody>
      </p:sp>
      <p:sp>
        <p:nvSpPr>
          <p:cNvPr id="2" name="1 Marcador de contenido">
            <a:extLst>
              <a:ext uri="{FF2B5EF4-FFF2-40B4-BE49-F238E27FC236}">
                <a16:creationId xmlns:a16="http://schemas.microsoft.com/office/drawing/2014/main" xmlns="" id="{593AD74A-43E0-7F86-2CAD-9221DFC0F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38" y="1019175"/>
            <a:ext cx="11547475" cy="4987925"/>
          </a:xfrm>
        </p:spPr>
        <p:txBody>
          <a:bodyPr>
            <a:normAutofit fontScale="92500"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s-AR" sz="3200" dirty="0"/>
              <a:t>Cada hormona se unirá a </a:t>
            </a:r>
            <a:r>
              <a:rPr lang="es-AR" sz="3200" b="1" dirty="0"/>
              <a:t>receptores</a:t>
            </a:r>
            <a:r>
              <a:rPr lang="es-AR" sz="3200" dirty="0"/>
              <a:t> específicos. Cada célula tiene receptores afines a cada hormona.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s-AR" sz="3200" dirty="0"/>
              <a:t>Las hormonas solo se unirán a los </a:t>
            </a:r>
            <a:r>
              <a:rPr lang="es-AR" sz="3200" b="1" dirty="0"/>
              <a:t>receptores necesarios</a:t>
            </a:r>
            <a:r>
              <a:rPr lang="es-AR" sz="3200" dirty="0"/>
              <a:t>, los demás se destruirán.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s-AR" sz="3200" dirty="0"/>
              <a:t>De acuerdo a su composición química (solubilidad) existen dos clases de hormonas liposolubles e hidrosolubles.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s-AR" sz="3200" dirty="0"/>
              <a:t>Las </a:t>
            </a:r>
            <a:r>
              <a:rPr lang="es-AR" sz="3200" b="1" dirty="0"/>
              <a:t>hormonas locales </a:t>
            </a:r>
            <a:r>
              <a:rPr lang="es-AR" sz="3200" dirty="0"/>
              <a:t>según el sitio de acción se clasifican en: </a:t>
            </a:r>
            <a:r>
              <a:rPr lang="es-AR" sz="3200" b="1" dirty="0" err="1"/>
              <a:t>paracrinas</a:t>
            </a:r>
            <a:r>
              <a:rPr lang="es-AR" sz="3200" dirty="0"/>
              <a:t> (actúan en células vecinas) y las </a:t>
            </a:r>
            <a:r>
              <a:rPr lang="es-AR" sz="3200" b="1" dirty="0" err="1"/>
              <a:t>autocrinas</a:t>
            </a:r>
            <a:r>
              <a:rPr lang="es-AR" sz="3200" b="1" dirty="0"/>
              <a:t> </a:t>
            </a:r>
            <a:r>
              <a:rPr lang="es-AR" sz="3200" dirty="0"/>
              <a:t>(actúan en las miasmas células que la secreto)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s-AR" sz="3200" dirty="0"/>
              <a:t>Las </a:t>
            </a:r>
            <a:r>
              <a:rPr lang="es-AR" sz="3200" b="1" dirty="0"/>
              <a:t>hormonas circulantes </a:t>
            </a:r>
            <a:r>
              <a:rPr lang="es-AR" sz="3200" dirty="0"/>
              <a:t>pasaran de la célula secretora al liquido intersticial y desde allí a la sangre.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s-AR" dirty="0"/>
          </a:p>
        </p:txBody>
      </p:sp>
      <p:sp>
        <p:nvSpPr>
          <p:cNvPr id="16389" name="4 Marcador de número de diapositiva">
            <a:extLst>
              <a:ext uri="{FF2B5EF4-FFF2-40B4-BE49-F238E27FC236}">
                <a16:creationId xmlns:a16="http://schemas.microsoft.com/office/drawing/2014/main" xmlns="" id="{642842DE-1335-A816-C338-38BCEEFCA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1D3EF313-71F4-4A8F-9664-B3E7F8616D0E}" type="slidenum">
              <a:rPr lang="es-AR" altLang="en-US"/>
              <a:pPr/>
              <a:t>8</a:t>
            </a:fld>
            <a:endParaRPr lang="es-AR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>
            <a:extLst>
              <a:ext uri="{FF2B5EF4-FFF2-40B4-BE49-F238E27FC236}">
                <a16:creationId xmlns:a16="http://schemas.microsoft.com/office/drawing/2014/main" xmlns="" id="{06A4F39D-0E6D-D1F6-C200-142B2C1E1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5111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s-AR" dirty="0"/>
          </a:p>
        </p:txBody>
      </p:sp>
      <p:sp>
        <p:nvSpPr>
          <p:cNvPr id="8" name="7 Marcador de texto">
            <a:extLst>
              <a:ext uri="{FF2B5EF4-FFF2-40B4-BE49-F238E27FC236}">
                <a16:creationId xmlns:a16="http://schemas.microsoft.com/office/drawing/2014/main" xmlns="" id="{6F3E2EB1-23C8-7382-068E-28F25C359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</p:spPr>
        <p:txBody>
          <a:bodyPr>
            <a:normAutofit fontScale="70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s-AR" b="1" dirty="0">
                <a:solidFill>
                  <a:schemeClr val="tx1"/>
                </a:solidFill>
              </a:rPr>
              <a:t>CELULA DIANA DE UNA HNA ESTEROIDE</a:t>
            </a:r>
          </a:p>
        </p:txBody>
      </p:sp>
      <p:pic>
        <p:nvPicPr>
          <p:cNvPr id="17413" name="11 Marcador de contenido" descr="cel.jpg">
            <a:extLst>
              <a:ext uri="{FF2B5EF4-FFF2-40B4-BE49-F238E27FC236}">
                <a16:creationId xmlns:a16="http://schemas.microsoft.com/office/drawing/2014/main" xmlns="" id="{7D592B0E-D431-85CE-E233-8566A6AA8B0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9313" y="1358900"/>
            <a:ext cx="4572000" cy="3832225"/>
          </a:xfrm>
          <a:ln>
            <a:prstDash val="solid"/>
          </a:ln>
        </p:spPr>
      </p:pic>
      <p:sp>
        <p:nvSpPr>
          <p:cNvPr id="10" name="9 Marcador de texto">
            <a:extLst>
              <a:ext uri="{FF2B5EF4-FFF2-40B4-BE49-F238E27FC236}">
                <a16:creationId xmlns:a16="http://schemas.microsoft.com/office/drawing/2014/main" xmlns="" id="{5D984366-A4C7-14D0-CB13-A4073EB982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/>
        </p:spPr>
        <p:txBody>
          <a:bodyPr>
            <a:normAutofit fontScale="6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s-AR" b="1" dirty="0">
                <a:solidFill>
                  <a:schemeClr val="tx1"/>
                </a:solidFill>
              </a:rPr>
              <a:t>HNAS CIRCULANTES Y LOCALES (</a:t>
            </a:r>
            <a:r>
              <a:rPr lang="es-AR" b="1" dirty="0" err="1">
                <a:solidFill>
                  <a:schemeClr val="tx1"/>
                </a:solidFill>
              </a:rPr>
              <a:t>autocrinas</a:t>
            </a:r>
            <a:r>
              <a:rPr lang="es-AR" b="1" dirty="0">
                <a:solidFill>
                  <a:schemeClr val="tx1"/>
                </a:solidFill>
              </a:rPr>
              <a:t> y </a:t>
            </a:r>
            <a:r>
              <a:rPr lang="es-AR" b="1" dirty="0" err="1">
                <a:solidFill>
                  <a:schemeClr val="tx1"/>
                </a:solidFill>
              </a:rPr>
              <a:t>paracrinas</a:t>
            </a:r>
            <a:r>
              <a:rPr lang="es-AR" b="1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17414" name="12 Marcador de contenido" descr="locales y circulantes.jpg">
            <a:extLst>
              <a:ext uri="{FF2B5EF4-FFF2-40B4-BE49-F238E27FC236}">
                <a16:creationId xmlns:a16="http://schemas.microsoft.com/office/drawing/2014/main" xmlns="" id="{20393321-D5B9-455E-824C-E63D0A79D08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50113" y="369888"/>
            <a:ext cx="3984625" cy="4956175"/>
          </a:xfrm>
          <a:ln>
            <a:prstDash val="solid"/>
          </a:ln>
        </p:spPr>
      </p:pic>
      <p:sp>
        <p:nvSpPr>
          <p:cNvPr id="17417" name="4 Marcador de número de diapositiva">
            <a:extLst>
              <a:ext uri="{FF2B5EF4-FFF2-40B4-BE49-F238E27FC236}">
                <a16:creationId xmlns:a16="http://schemas.microsoft.com/office/drawing/2014/main" xmlns="" id="{A5E03D9E-76AD-A858-348C-94CD097B9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05DE14AE-03E1-4DCF-9E24-6D67D753D1DE}" type="slidenum">
              <a:rPr lang="es-AR" altLang="en-US"/>
              <a:pPr/>
              <a:t>9</a:t>
            </a:fld>
            <a:endParaRPr lang="es-AR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1156</TotalTime>
  <Words>698</Words>
  <Application>Microsoft Office PowerPoint</Application>
  <PresentationFormat>Panorámica</PresentationFormat>
  <Paragraphs>123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Wingdings 2</vt:lpstr>
      <vt:lpstr>Wingdings 3</vt:lpstr>
      <vt:lpstr>Celestial</vt:lpstr>
      <vt:lpstr>CIENCIAS BIOLÓGICAS</vt:lpstr>
      <vt:lpstr>SISTEMA ENDÓCRINO</vt:lpstr>
      <vt:lpstr>Sistema endocrino </vt:lpstr>
      <vt:lpstr>GLANDULAS</vt:lpstr>
      <vt:lpstr>CLASIFICACIÓN</vt:lpstr>
      <vt:lpstr>GLANDULAS  ENDOCRINAS Y ORGANOS QUE CONTIENEN CEL.ENDOCRINAS Y ESTRUCTURAS ASOCIADAS.</vt:lpstr>
      <vt:lpstr>ACTIVIDAD HORMONAL</vt:lpstr>
      <vt:lpstr>ACTIVIDAD HORMONAL</vt:lpstr>
      <vt:lpstr>Presentación de PowerPoint</vt:lpstr>
      <vt:lpstr>CLASES QUIMICAS DE HORMONAS</vt:lpstr>
      <vt:lpstr>EJEMPLOS</vt:lpstr>
      <vt:lpstr>TIPOS DE HORMONAS</vt:lpstr>
      <vt:lpstr>Presentación de PowerPoint</vt:lpstr>
      <vt:lpstr>MECANISMO DE ACCION HORMONAL</vt:lpstr>
      <vt:lpstr>REGULACION HORMONAL</vt:lpstr>
      <vt:lpstr>FUNCIONES ESPECIFICAS DE LAS HORMONAS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CIENCIAS BIOLÓGICAS</dc:title>
  <cp:lastModifiedBy>Cuenta Microsoft</cp:lastModifiedBy>
  <cp:revision>1</cp:revision>
  <dcterms:created xsi:type="dcterms:W3CDTF">2019-09-30T17:54:18Z</dcterms:created>
  <dcterms:modified xsi:type="dcterms:W3CDTF">2022-06-09T19:24:03Z</dcterms:modified>
</cp:coreProperties>
</file>