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6858000" cx="9144000"/>
  <p:notesSz cx="9144000" cy="6858000"/>
  <p:embeddedFontLst>
    <p:embeddedFont>
      <p:font typeface="Corbel"/>
      <p:regular r:id="rId51"/>
      <p:bold r:id="rId52"/>
      <p:italic r:id="rId53"/>
      <p:boldItalic r:id="rId54"/>
    </p:embeddedFont>
    <p:embeddedFont>
      <p:font typeface="Tahoma"/>
      <p:regular r:id="rId55"/>
      <p:bold r:id="rId56"/>
    </p:embeddedFont>
    <p:embeddedFont>
      <p:font typeface="Arial Black"/>
      <p:regular r:id="rId57"/>
    </p:embeddedFont>
    <p:embeddedFont>
      <p:font typeface="Gill Sans"/>
      <p:regular r:id="rId58"/>
      <p:bold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EBFB2D7-9AF9-4997-8103-BA3D54FFC1BF}">
  <a:tblStyle styleId="{6EBFB2D7-9AF9-4997-8103-BA3D54FFC1BF}"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b="off" i="off"/>
      <a:tcStyle>
        <a:fill>
          <a:solidFill>
            <a:srgbClr val="CFD7E7"/>
          </a:solidFill>
        </a:fill>
      </a:tcStyle>
    </a:band1H>
    <a:band2H>
      <a:tcTxStyle b="off" i="off"/>
    </a:band2H>
    <a:band1V>
      <a:tcTxStyle b="off" i="off"/>
      <a:tcStyle>
        <a:fill>
          <a:solidFill>
            <a:srgbClr val="CFD7E7"/>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321757B1-7E8F-4F1B-8588-214B5ECAB7EF}"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Corbel-regular.fntdata"/><Relationship Id="rId50" Type="http://schemas.openxmlformats.org/officeDocument/2006/relationships/slide" Target="slides/slide44.xml"/><Relationship Id="rId53" Type="http://schemas.openxmlformats.org/officeDocument/2006/relationships/font" Target="fonts/Corbel-italic.fntdata"/><Relationship Id="rId52" Type="http://schemas.openxmlformats.org/officeDocument/2006/relationships/font" Target="fonts/Corbel-bold.fntdata"/><Relationship Id="rId11" Type="http://schemas.openxmlformats.org/officeDocument/2006/relationships/slide" Target="slides/slide5.xml"/><Relationship Id="rId55" Type="http://schemas.openxmlformats.org/officeDocument/2006/relationships/font" Target="fonts/Tahoma-regular.fntdata"/><Relationship Id="rId10" Type="http://schemas.openxmlformats.org/officeDocument/2006/relationships/slide" Target="slides/slide4.xml"/><Relationship Id="rId54" Type="http://schemas.openxmlformats.org/officeDocument/2006/relationships/font" Target="fonts/Corbel-boldItalic.fntdata"/><Relationship Id="rId13" Type="http://schemas.openxmlformats.org/officeDocument/2006/relationships/slide" Target="slides/slide7.xml"/><Relationship Id="rId57" Type="http://schemas.openxmlformats.org/officeDocument/2006/relationships/font" Target="fonts/ArialBlack-regular.fntdata"/><Relationship Id="rId12" Type="http://schemas.openxmlformats.org/officeDocument/2006/relationships/slide" Target="slides/slide6.xml"/><Relationship Id="rId56" Type="http://schemas.openxmlformats.org/officeDocument/2006/relationships/font" Target="fonts/Tahoma-bold.fntdata"/><Relationship Id="rId15" Type="http://schemas.openxmlformats.org/officeDocument/2006/relationships/slide" Target="slides/slide9.xml"/><Relationship Id="rId59" Type="http://schemas.openxmlformats.org/officeDocument/2006/relationships/font" Target="fonts/GillSans-bold.fntdata"/><Relationship Id="rId14" Type="http://schemas.openxmlformats.org/officeDocument/2006/relationships/slide" Target="slides/slide8.xml"/><Relationship Id="rId58" Type="http://schemas.openxmlformats.org/officeDocument/2006/relationships/font" Target="fonts/GillSans-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1: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 name="Google Shape;44;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0: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 name="Google Shape;111;p1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1: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p1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2: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1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3: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 name="Google Shape;130;p1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4: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8" name="Google Shape;138;p1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5: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4" name="Google Shape;144;p1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6: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7: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p1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8: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p1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9: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1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2: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 name="Google Shape;55;p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20: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p2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1: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2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2: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8" name="Google Shape;198;p2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3: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p2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4:notes"/>
          <p:cNvSpPr/>
          <p:nvPr>
            <p:ph idx="2" type="sldImg"/>
          </p:nvPr>
        </p:nvSpPr>
        <p:spPr>
          <a:xfrm>
            <a:off x="1524300" y="514350"/>
            <a:ext cx="60963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24: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5: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0" name="Google Shape;230;p2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6:notes"/>
          <p:cNvSpPr/>
          <p:nvPr>
            <p:ph idx="2" type="sldImg"/>
          </p:nvPr>
        </p:nvSpPr>
        <p:spPr>
          <a:xfrm>
            <a:off x="1524300" y="514350"/>
            <a:ext cx="60963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 name="Google Shape;237;p26: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7: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7" name="Google Shape;247;p2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8: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2" name="Google Shape;252;p2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9: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8" name="Google Shape;258;p2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3: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 name="Google Shape;62;p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30:notes"/>
          <p:cNvSpPr/>
          <p:nvPr>
            <p:ph idx="2" type="sldImg"/>
          </p:nvPr>
        </p:nvSpPr>
        <p:spPr>
          <a:xfrm>
            <a:off x="1524300" y="514350"/>
            <a:ext cx="60963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30: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31: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0" name="Google Shape;270;p3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2: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9" name="Google Shape;279;p3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3: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7" name="Google Shape;287;p3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4: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2" name="Google Shape;292;p3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5: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0" name="Google Shape;300;p3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6: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6" name="Google Shape;306;p3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37: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1" name="Google Shape;311;p3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8: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0" name="Google Shape;320;p3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9: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7" name="Google Shape;327;p3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4: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 name="Google Shape;73;p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40: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4" name="Google Shape;334;p4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41: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0" name="Google Shape;340;p4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2: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6" name="Google Shape;346;p4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43: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8" name="Google Shape;358;p4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4: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3" name="Google Shape;363;p4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5: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0" name="Google Shape;80;p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7: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 name="Google Shape;91;p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8: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8:notes"/>
          <p:cNvSpPr/>
          <p:nvPr>
            <p:ph idx="2" type="sldImg"/>
          </p:nvPr>
        </p:nvSpPr>
        <p:spPr>
          <a:xfrm>
            <a:off x="1524300" y="514350"/>
            <a:ext cx="60963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9: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p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obj">
  <p:cSld name="OBJECT">
    <p:bg>
      <p:bgPr>
        <a:solidFill>
          <a:schemeClr val="lt1"/>
        </a:solidFill>
      </p:bgPr>
    </p:bg>
    <p:spTree>
      <p:nvGrpSpPr>
        <p:cNvPr id="13" name="Shape 13"/>
        <p:cNvGrpSpPr/>
        <p:nvPr/>
      </p:nvGrpSpPr>
      <p:grpSpPr>
        <a:xfrm>
          <a:off x="0" y="0"/>
          <a:ext cx="0" cy="0"/>
          <a:chOff x="0" y="0"/>
          <a:chExt cx="0" cy="0"/>
        </a:xfrm>
      </p:grpSpPr>
      <p:sp>
        <p:nvSpPr>
          <p:cNvPr id="14" name="Google Shape;14;p2"/>
          <p:cNvSpPr/>
          <p:nvPr/>
        </p:nvSpPr>
        <p:spPr>
          <a:xfrm>
            <a:off x="0" y="0"/>
            <a:ext cx="9144000" cy="6858000"/>
          </a:xfrm>
          <a:custGeom>
            <a:rect b="b" l="l" r="r" t="t"/>
            <a:pathLst>
              <a:path extrusionOk="0" h="6858000" w="9144000">
                <a:moveTo>
                  <a:pt x="9143999" y="6857999"/>
                </a:moveTo>
                <a:lnTo>
                  <a:pt x="0" y="6857999"/>
                </a:lnTo>
                <a:lnTo>
                  <a:pt x="0" y="0"/>
                </a:lnTo>
                <a:lnTo>
                  <a:pt x="9143999" y="0"/>
                </a:lnTo>
                <a:lnTo>
                  <a:pt x="9143999" y="6857999"/>
                </a:lnTo>
                <a:close/>
              </a:path>
            </a:pathLst>
          </a:custGeom>
          <a:solidFill>
            <a:srgbClr val="E32D9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 name="Google Shape;15;p2"/>
          <p:cNvSpPr txBox="1"/>
          <p:nvPr>
            <p:ph idx="11" type="ftr"/>
          </p:nvPr>
        </p:nvSpPr>
        <p:spPr>
          <a:xfrm>
            <a:off x="3108960" y="6377940"/>
            <a:ext cx="292608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0" type="dt"/>
          </p:nvPr>
        </p:nvSpPr>
        <p:spPr>
          <a:xfrm>
            <a:off x="457200" y="6377940"/>
            <a:ext cx="210312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2" type="sldNum"/>
          </p:nvPr>
        </p:nvSpPr>
        <p:spPr>
          <a:xfrm>
            <a:off x="6583680" y="6377940"/>
            <a:ext cx="210312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3"/>
          <p:cNvSpPr txBox="1"/>
          <p:nvPr>
            <p:ph type="ctrTitle"/>
          </p:nvPr>
        </p:nvSpPr>
        <p:spPr>
          <a:xfrm>
            <a:off x="708025" y="401129"/>
            <a:ext cx="2112645" cy="6350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4000">
                <a:solidFill>
                  <a:srgbClr val="E32D91"/>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 type="subTitle"/>
          </p:nvPr>
        </p:nvSpPr>
        <p:spPr>
          <a:xfrm>
            <a:off x="1371600" y="3840480"/>
            <a:ext cx="6400800" cy="17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3108960" y="6377940"/>
            <a:ext cx="292608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0" type="dt"/>
          </p:nvPr>
        </p:nvSpPr>
        <p:spPr>
          <a:xfrm>
            <a:off x="457200" y="6377940"/>
            <a:ext cx="210312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2" type="sldNum"/>
          </p:nvPr>
        </p:nvSpPr>
        <p:spPr>
          <a:xfrm>
            <a:off x="6583680" y="6377940"/>
            <a:ext cx="210312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4" name="Shape 24"/>
        <p:cNvGrpSpPr/>
        <p:nvPr/>
      </p:nvGrpSpPr>
      <p:grpSpPr>
        <a:xfrm>
          <a:off x="0" y="0"/>
          <a:ext cx="0" cy="0"/>
          <a:chOff x="0" y="0"/>
          <a:chExt cx="0" cy="0"/>
        </a:xfrm>
      </p:grpSpPr>
      <p:sp>
        <p:nvSpPr>
          <p:cNvPr id="25" name="Google Shape;25;p4"/>
          <p:cNvSpPr txBox="1"/>
          <p:nvPr>
            <p:ph type="title"/>
          </p:nvPr>
        </p:nvSpPr>
        <p:spPr>
          <a:xfrm>
            <a:off x="1412875" y="474472"/>
            <a:ext cx="6318250" cy="118363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4000">
                <a:solidFill>
                  <a:srgbClr val="E32D91"/>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 type="body"/>
          </p:nvPr>
        </p:nvSpPr>
        <p:spPr>
          <a:xfrm>
            <a:off x="975628" y="2670369"/>
            <a:ext cx="6927215" cy="1990725"/>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0" i="0" sz="1850">
                <a:solidFill>
                  <a:srgbClr val="0099FF"/>
                </a:solidFill>
                <a:latin typeface="Corbel"/>
                <a:ea typeface="Corbel"/>
                <a:cs typeface="Corbel"/>
                <a:sym typeface="Corbel"/>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3108960" y="6377940"/>
            <a:ext cx="292608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0" type="dt"/>
          </p:nvPr>
        </p:nvSpPr>
        <p:spPr>
          <a:xfrm>
            <a:off x="457200" y="6377940"/>
            <a:ext cx="210312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2" type="sldNum"/>
          </p:nvPr>
        </p:nvSpPr>
        <p:spPr>
          <a:xfrm>
            <a:off x="6583680" y="6377940"/>
            <a:ext cx="210312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0" name="Shape 30"/>
        <p:cNvGrpSpPr/>
        <p:nvPr/>
      </p:nvGrpSpPr>
      <p:grpSpPr>
        <a:xfrm>
          <a:off x="0" y="0"/>
          <a:ext cx="0" cy="0"/>
          <a:chOff x="0" y="0"/>
          <a:chExt cx="0" cy="0"/>
        </a:xfrm>
      </p:grpSpPr>
      <p:sp>
        <p:nvSpPr>
          <p:cNvPr id="31" name="Google Shape;31;p5"/>
          <p:cNvSpPr txBox="1"/>
          <p:nvPr>
            <p:ph type="title"/>
          </p:nvPr>
        </p:nvSpPr>
        <p:spPr>
          <a:xfrm>
            <a:off x="1412875" y="474472"/>
            <a:ext cx="6318250" cy="118363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4000">
                <a:solidFill>
                  <a:srgbClr val="E32D91"/>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1" type="ftr"/>
          </p:nvPr>
        </p:nvSpPr>
        <p:spPr>
          <a:xfrm>
            <a:off x="3108960" y="6377940"/>
            <a:ext cx="292608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
          <p:cNvSpPr txBox="1"/>
          <p:nvPr>
            <p:ph idx="10" type="dt"/>
          </p:nvPr>
        </p:nvSpPr>
        <p:spPr>
          <a:xfrm>
            <a:off x="457200" y="6377940"/>
            <a:ext cx="210312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2" type="sldNum"/>
          </p:nvPr>
        </p:nvSpPr>
        <p:spPr>
          <a:xfrm>
            <a:off x="6583680" y="6377940"/>
            <a:ext cx="210312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5" name="Shape 35"/>
        <p:cNvGrpSpPr/>
        <p:nvPr/>
      </p:nvGrpSpPr>
      <p:grpSpPr>
        <a:xfrm>
          <a:off x="0" y="0"/>
          <a:ext cx="0" cy="0"/>
          <a:chOff x="0" y="0"/>
          <a:chExt cx="0" cy="0"/>
        </a:xfrm>
      </p:grpSpPr>
      <p:sp>
        <p:nvSpPr>
          <p:cNvPr id="36" name="Google Shape;36;p6"/>
          <p:cNvSpPr txBox="1"/>
          <p:nvPr>
            <p:ph type="title"/>
          </p:nvPr>
        </p:nvSpPr>
        <p:spPr>
          <a:xfrm>
            <a:off x="1412875" y="474472"/>
            <a:ext cx="6318250" cy="118363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4000">
                <a:solidFill>
                  <a:srgbClr val="E32D91"/>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
          <p:cNvSpPr txBox="1"/>
          <p:nvPr>
            <p:ph idx="1" type="body"/>
          </p:nvPr>
        </p:nvSpPr>
        <p:spPr>
          <a:xfrm>
            <a:off x="457200" y="1577340"/>
            <a:ext cx="397764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8" name="Google Shape;38;p6"/>
          <p:cNvSpPr txBox="1"/>
          <p:nvPr>
            <p:ph idx="2" type="body"/>
          </p:nvPr>
        </p:nvSpPr>
        <p:spPr>
          <a:xfrm>
            <a:off x="4709160" y="1577340"/>
            <a:ext cx="397764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9" name="Google Shape;39;p6"/>
          <p:cNvSpPr txBox="1"/>
          <p:nvPr>
            <p:ph idx="11" type="ftr"/>
          </p:nvPr>
        </p:nvSpPr>
        <p:spPr>
          <a:xfrm>
            <a:off x="3108960" y="6377940"/>
            <a:ext cx="292608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6"/>
          <p:cNvSpPr txBox="1"/>
          <p:nvPr>
            <p:ph idx="10" type="dt"/>
          </p:nvPr>
        </p:nvSpPr>
        <p:spPr>
          <a:xfrm>
            <a:off x="457200" y="6377940"/>
            <a:ext cx="210312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6"/>
          <p:cNvSpPr txBox="1"/>
          <p:nvPr>
            <p:ph idx="12" type="sldNum"/>
          </p:nvPr>
        </p:nvSpPr>
        <p:spPr>
          <a:xfrm>
            <a:off x="6583680" y="6377940"/>
            <a:ext cx="210312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0" y="0"/>
            <a:ext cx="9144000" cy="6858000"/>
          </a:xfrm>
          <a:custGeom>
            <a:rect b="b" l="l" r="r" t="t"/>
            <a:pathLst>
              <a:path extrusionOk="0" h="6858000" w="9144000">
                <a:moveTo>
                  <a:pt x="9143999" y="6857999"/>
                </a:moveTo>
                <a:lnTo>
                  <a:pt x="0" y="6857999"/>
                </a:lnTo>
                <a:lnTo>
                  <a:pt x="0" y="0"/>
                </a:lnTo>
                <a:lnTo>
                  <a:pt x="9143999" y="0"/>
                </a:lnTo>
                <a:lnTo>
                  <a:pt x="9143999" y="6857999"/>
                </a:lnTo>
                <a:close/>
              </a:path>
            </a:pathLst>
          </a:custGeom>
          <a:solidFill>
            <a:srgbClr val="E32D9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 name="Google Shape;7;p1"/>
          <p:cNvSpPr/>
          <p:nvPr/>
        </p:nvSpPr>
        <p:spPr>
          <a:xfrm>
            <a:off x="182562" y="182562"/>
            <a:ext cx="8778875" cy="6492875"/>
          </a:xfrm>
          <a:custGeom>
            <a:rect b="b" l="l" r="r" t="t"/>
            <a:pathLst>
              <a:path extrusionOk="0" h="6492875" w="8778875">
                <a:moveTo>
                  <a:pt x="8778875" y="6492875"/>
                </a:moveTo>
                <a:lnTo>
                  <a:pt x="0" y="6492875"/>
                </a:lnTo>
                <a:lnTo>
                  <a:pt x="0" y="0"/>
                </a:lnTo>
                <a:lnTo>
                  <a:pt x="8778875" y="0"/>
                </a:lnTo>
                <a:lnTo>
                  <a:pt x="8778875" y="6492875"/>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 name="Google Shape;8;p1"/>
          <p:cNvSpPr txBox="1"/>
          <p:nvPr>
            <p:ph type="title"/>
          </p:nvPr>
        </p:nvSpPr>
        <p:spPr>
          <a:xfrm>
            <a:off x="1412875" y="474472"/>
            <a:ext cx="6318250" cy="1183639"/>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4000" u="none" cap="none" strike="noStrike">
                <a:solidFill>
                  <a:srgbClr val="E32D91"/>
                </a:solidFill>
                <a:latin typeface="Corbel"/>
                <a:ea typeface="Corbel"/>
                <a:cs typeface="Corbel"/>
                <a:sym typeface="Corbe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1"/>
          <p:cNvSpPr txBox="1"/>
          <p:nvPr>
            <p:ph idx="1" type="body"/>
          </p:nvPr>
        </p:nvSpPr>
        <p:spPr>
          <a:xfrm>
            <a:off x="975628" y="2670369"/>
            <a:ext cx="6927215" cy="1990725"/>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50" u="none" cap="none" strike="noStrike">
                <a:solidFill>
                  <a:srgbClr val="0099FF"/>
                </a:solidFill>
                <a:latin typeface="Corbel"/>
                <a:ea typeface="Corbel"/>
                <a:cs typeface="Corbel"/>
                <a:sym typeface="Corbe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0" name="Google Shape;10;p1"/>
          <p:cNvSpPr txBox="1"/>
          <p:nvPr>
            <p:ph idx="11" type="ftr"/>
          </p:nvPr>
        </p:nvSpPr>
        <p:spPr>
          <a:xfrm>
            <a:off x="3108960" y="6377940"/>
            <a:ext cx="2926080" cy="3429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1" name="Google Shape;11;p1"/>
          <p:cNvSpPr txBox="1"/>
          <p:nvPr>
            <p:ph idx="10" type="dt"/>
          </p:nvPr>
        </p:nvSpPr>
        <p:spPr>
          <a:xfrm>
            <a:off x="457200" y="6377940"/>
            <a:ext cx="2103120" cy="34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2" type="sldNum"/>
          </p:nvPr>
        </p:nvSpPr>
        <p:spPr>
          <a:xfrm>
            <a:off x="6583680" y="6377940"/>
            <a:ext cx="2103120" cy="342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12.jpg"/><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6.jp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1.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3.jpg"/><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32.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0.jpg"/><Relationship Id="rId4" Type="http://schemas.openxmlformats.org/officeDocument/2006/relationships/image" Target="../media/image3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7"/>
          <p:cNvSpPr/>
          <p:nvPr/>
        </p:nvSpPr>
        <p:spPr>
          <a:xfrm>
            <a:off x="182562" y="182562"/>
            <a:ext cx="8778875" cy="6492875"/>
          </a:xfrm>
          <a:custGeom>
            <a:rect b="b" l="l" r="r" t="t"/>
            <a:pathLst>
              <a:path extrusionOk="0" h="6492875" w="8778875">
                <a:moveTo>
                  <a:pt x="0" y="0"/>
                </a:moveTo>
                <a:lnTo>
                  <a:pt x="8778875" y="0"/>
                </a:lnTo>
                <a:lnTo>
                  <a:pt x="8778875" y="6492875"/>
                </a:lnTo>
                <a:lnTo>
                  <a:pt x="0" y="6492875"/>
                </a:lnTo>
                <a:lnTo>
                  <a:pt x="0" y="0"/>
                </a:lnTo>
                <a:close/>
              </a:path>
            </a:pathLst>
          </a:custGeom>
          <a:noFill/>
          <a:ln cap="flat" cmpd="sng" w="126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 name="Google Shape;47;p7"/>
          <p:cNvSpPr/>
          <p:nvPr/>
        </p:nvSpPr>
        <p:spPr>
          <a:xfrm>
            <a:off x="1484312" y="3733800"/>
            <a:ext cx="6172200" cy="0"/>
          </a:xfrm>
          <a:custGeom>
            <a:rect b="b" l="l" r="r" t="t"/>
            <a:pathLst>
              <a:path extrusionOk="0" h="120000" w="6172200">
                <a:moveTo>
                  <a:pt x="0" y="0"/>
                </a:moveTo>
                <a:lnTo>
                  <a:pt x="6172200" y="0"/>
                </a:lnTo>
              </a:path>
            </a:pathLst>
          </a:custGeom>
          <a:noFill/>
          <a:ln cap="flat" cmpd="sng" w="99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 name="Google Shape;48;p7"/>
          <p:cNvSpPr txBox="1"/>
          <p:nvPr/>
        </p:nvSpPr>
        <p:spPr>
          <a:xfrm>
            <a:off x="1801322" y="307899"/>
            <a:ext cx="5279390" cy="2947035"/>
          </a:xfrm>
          <a:prstGeom prst="rect">
            <a:avLst/>
          </a:prstGeom>
          <a:noFill/>
          <a:ln>
            <a:noFill/>
          </a:ln>
        </p:spPr>
        <p:txBody>
          <a:bodyPr anchorCtr="0" anchor="t" bIns="0" lIns="0" spcFirstLastPara="1" rIns="0" wrap="square" tIns="138425">
            <a:spAutoFit/>
          </a:bodyPr>
          <a:lstStyle/>
          <a:p>
            <a:pPr indent="4445" lvl="0" marL="12700" marR="5080" rtl="0" algn="ctr">
              <a:lnSpc>
                <a:spcPct val="102037"/>
              </a:lnSpc>
              <a:spcBef>
                <a:spcPts val="0"/>
              </a:spcBef>
              <a:spcAft>
                <a:spcPts val="0"/>
              </a:spcAft>
              <a:buClr>
                <a:srgbClr val="000000"/>
              </a:buClr>
              <a:buSzPts val="5400"/>
              <a:buFont typeface="Arial"/>
              <a:buNone/>
            </a:pPr>
            <a:r>
              <a:rPr b="1" i="0" lang="es-AR" sz="5400" u="none" cap="none" strike="noStrike">
                <a:solidFill>
                  <a:srgbClr val="FFFFFF"/>
                </a:solidFill>
                <a:latin typeface="Corbel"/>
                <a:ea typeface="Corbel"/>
                <a:cs typeface="Corbel"/>
                <a:sym typeface="Corbel"/>
              </a:rPr>
              <a:t>ANATOMÍA E  HISTOLOGÍA DEL  APARATO  RESPIRATORIO</a:t>
            </a:r>
            <a:endParaRPr b="0" i="0" sz="5400" u="none" cap="none" strike="noStrike">
              <a:solidFill>
                <a:schemeClr val="dk1"/>
              </a:solidFill>
              <a:latin typeface="Corbel"/>
              <a:ea typeface="Corbel"/>
              <a:cs typeface="Corbel"/>
              <a:sym typeface="Corbel"/>
            </a:endParaRPr>
          </a:p>
        </p:txBody>
      </p:sp>
      <p:grpSp>
        <p:nvGrpSpPr>
          <p:cNvPr id="49" name="Google Shape;49;p7"/>
          <p:cNvGrpSpPr/>
          <p:nvPr/>
        </p:nvGrpSpPr>
        <p:grpSpPr>
          <a:xfrm>
            <a:off x="249238" y="3243263"/>
            <a:ext cx="8533750" cy="3357561"/>
            <a:chOff x="249238" y="3243263"/>
            <a:chExt cx="8533750" cy="3357561"/>
          </a:xfrm>
        </p:grpSpPr>
        <p:pic>
          <p:nvPicPr>
            <p:cNvPr id="50" name="Google Shape;50;p7"/>
            <p:cNvPicPr preferRelativeResize="0"/>
            <p:nvPr/>
          </p:nvPicPr>
          <p:blipFill rotWithShape="1">
            <a:blip r:embed="rId3">
              <a:alphaModFix/>
            </a:blip>
            <a:srcRect b="0" l="0" r="0" t="0"/>
            <a:stretch/>
          </p:blipFill>
          <p:spPr>
            <a:xfrm>
              <a:off x="249238" y="3243263"/>
              <a:ext cx="2793999" cy="3357561"/>
            </a:xfrm>
            <a:prstGeom prst="rect">
              <a:avLst/>
            </a:prstGeom>
            <a:noFill/>
            <a:ln>
              <a:noFill/>
            </a:ln>
          </p:spPr>
        </p:pic>
        <p:pic>
          <p:nvPicPr>
            <p:cNvPr id="51" name="Google Shape;51;p7"/>
            <p:cNvPicPr preferRelativeResize="0"/>
            <p:nvPr/>
          </p:nvPicPr>
          <p:blipFill rotWithShape="1">
            <a:blip r:embed="rId4">
              <a:alphaModFix/>
            </a:blip>
            <a:srcRect b="0" l="0" r="0" t="0"/>
            <a:stretch/>
          </p:blipFill>
          <p:spPr>
            <a:xfrm>
              <a:off x="3012426" y="3449069"/>
              <a:ext cx="2913062" cy="2330449"/>
            </a:xfrm>
            <a:prstGeom prst="rect">
              <a:avLst/>
            </a:prstGeom>
            <a:noFill/>
            <a:ln>
              <a:noFill/>
            </a:ln>
          </p:spPr>
        </p:pic>
        <p:pic>
          <p:nvPicPr>
            <p:cNvPr id="52" name="Google Shape;52;p7"/>
            <p:cNvPicPr preferRelativeResize="0"/>
            <p:nvPr/>
          </p:nvPicPr>
          <p:blipFill rotWithShape="1">
            <a:blip r:embed="rId5">
              <a:alphaModFix/>
            </a:blip>
            <a:srcRect b="0" l="0" r="0" t="0"/>
            <a:stretch/>
          </p:blipFill>
          <p:spPr>
            <a:xfrm>
              <a:off x="5925489" y="3608387"/>
              <a:ext cx="2857499" cy="2666999"/>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6"/>
          <p:cNvSpPr txBox="1"/>
          <p:nvPr>
            <p:ph type="title"/>
          </p:nvPr>
        </p:nvSpPr>
        <p:spPr>
          <a:xfrm>
            <a:off x="1412875" y="474472"/>
            <a:ext cx="6318250" cy="1183639"/>
          </a:xfrm>
          <a:prstGeom prst="rect">
            <a:avLst/>
          </a:prstGeom>
          <a:noFill/>
          <a:ln>
            <a:noFill/>
          </a:ln>
        </p:spPr>
        <p:txBody>
          <a:bodyPr anchorCtr="0" anchor="t" bIns="0" lIns="0" spcFirstLastPara="1" rIns="0" wrap="square" tIns="81900">
            <a:spAutoFit/>
          </a:bodyPr>
          <a:lstStyle/>
          <a:p>
            <a:pPr indent="0" lvl="0" marL="349250" marR="5080" rtl="0" algn="l">
              <a:lnSpc>
                <a:spcPct val="108000"/>
              </a:lnSpc>
              <a:spcBef>
                <a:spcPts val="0"/>
              </a:spcBef>
              <a:spcAft>
                <a:spcPts val="0"/>
              </a:spcAft>
              <a:buSzPts val="1400"/>
              <a:buNone/>
            </a:pPr>
            <a:r>
              <a:rPr lang="es-AR"/>
              <a:t>Las vías respiratorias: Fosas  nasales</a:t>
            </a:r>
            <a:endParaRPr/>
          </a:p>
        </p:txBody>
      </p:sp>
      <p:sp>
        <p:nvSpPr>
          <p:cNvPr id="114" name="Google Shape;114;p16"/>
          <p:cNvSpPr txBox="1"/>
          <p:nvPr/>
        </p:nvSpPr>
        <p:spPr>
          <a:xfrm>
            <a:off x="5630412" y="1965147"/>
            <a:ext cx="3421379" cy="3608070"/>
          </a:xfrm>
          <a:prstGeom prst="rect">
            <a:avLst/>
          </a:prstGeom>
          <a:noFill/>
          <a:ln>
            <a:noFill/>
          </a:ln>
        </p:spPr>
        <p:txBody>
          <a:bodyPr anchorCtr="0" anchor="t" bIns="0" lIns="0" spcFirstLastPara="1" rIns="0" wrap="square" tIns="53975">
            <a:spAutoFit/>
          </a:bodyPr>
          <a:lstStyle/>
          <a:p>
            <a:pPr indent="-120650" lvl="0" marL="135255" marR="5080" rtl="0" algn="l">
              <a:lnSpc>
                <a:spcPct val="107916"/>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Epitelio ciliado con células  productoras de moco</a:t>
            </a:r>
            <a:endParaRPr b="0" i="0" sz="2400" u="none" cap="none" strike="noStrike">
              <a:solidFill>
                <a:schemeClr val="dk1"/>
              </a:solidFill>
              <a:latin typeface="Corbel"/>
              <a:ea typeface="Corbel"/>
              <a:cs typeface="Corbel"/>
              <a:sym typeface="Corbel"/>
            </a:endParaRPr>
          </a:p>
          <a:p>
            <a:pPr indent="-120650" lvl="0" marL="135255" marR="384810" rtl="0" algn="l">
              <a:lnSpc>
                <a:spcPct val="107916"/>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La mucosa que recubre  los cornetes se llama  pituitaria roja</a:t>
            </a:r>
            <a:endParaRPr b="0" i="0" sz="2400" u="none" cap="none" strike="noStrike">
              <a:solidFill>
                <a:schemeClr val="dk1"/>
              </a:solidFill>
              <a:latin typeface="Corbel"/>
              <a:ea typeface="Corbel"/>
              <a:cs typeface="Corbel"/>
              <a:sym typeface="Corbel"/>
            </a:endParaRPr>
          </a:p>
          <a:p>
            <a:pPr indent="-120650" lvl="0" marL="135255" marR="259715" rtl="0" algn="l">
              <a:lnSpc>
                <a:spcPct val="107916"/>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En la parte superior está  la pituitaria amarilla.  Contiene las  terminaciones de los  nervios olfatorios</a:t>
            </a:r>
            <a:endParaRPr b="0" i="0" sz="2400" u="none" cap="none" strike="noStrike">
              <a:solidFill>
                <a:schemeClr val="dk1"/>
              </a:solidFill>
              <a:latin typeface="Corbel"/>
              <a:ea typeface="Corbel"/>
              <a:cs typeface="Corbel"/>
              <a:sym typeface="Corbel"/>
            </a:endParaRPr>
          </a:p>
        </p:txBody>
      </p:sp>
      <p:pic>
        <p:nvPicPr>
          <p:cNvPr id="115" name="Google Shape;115;p16"/>
          <p:cNvPicPr preferRelativeResize="0"/>
          <p:nvPr/>
        </p:nvPicPr>
        <p:blipFill rotWithShape="1">
          <a:blip r:embed="rId3">
            <a:alphaModFix/>
          </a:blip>
          <a:srcRect b="0" l="0" r="0" t="0"/>
          <a:stretch/>
        </p:blipFill>
        <p:spPr>
          <a:xfrm>
            <a:off x="432149" y="2133600"/>
            <a:ext cx="5147924" cy="32454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7"/>
          <p:cNvSpPr txBox="1"/>
          <p:nvPr>
            <p:ph type="title"/>
          </p:nvPr>
        </p:nvSpPr>
        <p:spPr>
          <a:xfrm>
            <a:off x="930275" y="931354"/>
            <a:ext cx="160782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Faringe</a:t>
            </a:r>
            <a:endParaRPr/>
          </a:p>
        </p:txBody>
      </p:sp>
      <p:pic>
        <p:nvPicPr>
          <p:cNvPr id="121" name="Google Shape;121;p17"/>
          <p:cNvPicPr preferRelativeResize="0"/>
          <p:nvPr/>
        </p:nvPicPr>
        <p:blipFill rotWithShape="1">
          <a:blip r:embed="rId3">
            <a:alphaModFix/>
          </a:blip>
          <a:srcRect b="0" l="0" r="0" t="0"/>
          <a:stretch/>
        </p:blipFill>
        <p:spPr>
          <a:xfrm>
            <a:off x="1589088" y="1700213"/>
            <a:ext cx="5935661" cy="47482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930275" y="931354"/>
            <a:ext cx="160782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Faringe</a:t>
            </a:r>
            <a:endParaRPr/>
          </a:p>
        </p:txBody>
      </p:sp>
      <p:sp>
        <p:nvSpPr>
          <p:cNvPr id="127" name="Google Shape;127;p18"/>
          <p:cNvSpPr txBox="1"/>
          <p:nvPr/>
        </p:nvSpPr>
        <p:spPr>
          <a:xfrm>
            <a:off x="975628" y="2034438"/>
            <a:ext cx="7098665" cy="3899535"/>
          </a:xfrm>
          <a:prstGeom prst="rect">
            <a:avLst/>
          </a:prstGeom>
          <a:noFill/>
          <a:ln>
            <a:noFill/>
          </a:ln>
        </p:spPr>
        <p:txBody>
          <a:bodyPr anchorCtr="0" anchor="t" bIns="0" lIns="0" spcFirstLastPara="1" rIns="0" wrap="square" tIns="60950">
            <a:spAutoFit/>
          </a:bodyPr>
          <a:lstStyle/>
          <a:p>
            <a:pPr indent="-133350" lvl="0" marL="138430" marR="5080" rtl="0" algn="l">
              <a:lnSpc>
                <a:spcPct val="107857"/>
              </a:lnSpc>
              <a:spcBef>
                <a:spcPts val="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Tubo musculoso común a los aparatos digestivo  y respiratorio.</a:t>
            </a:r>
            <a:endParaRPr b="0" i="0" sz="2800" u="none" cap="none" strike="noStrike">
              <a:solidFill>
                <a:schemeClr val="dk1"/>
              </a:solidFill>
              <a:latin typeface="Corbel"/>
              <a:ea typeface="Corbel"/>
              <a:cs typeface="Corbel"/>
              <a:sym typeface="Corbel"/>
            </a:endParaRPr>
          </a:p>
          <a:p>
            <a:pPr indent="-133350" lvl="0" marL="139065" marR="0" rtl="0" algn="l">
              <a:lnSpc>
                <a:spcPct val="116607"/>
              </a:lnSpc>
              <a:spcBef>
                <a:spcPts val="62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Comunica con:</a:t>
            </a:r>
            <a:endParaRPr b="0" i="0" sz="2800" u="none" cap="none" strike="noStrike">
              <a:solidFill>
                <a:schemeClr val="dk1"/>
              </a:solidFill>
              <a:latin typeface="Corbel"/>
              <a:ea typeface="Corbel"/>
              <a:cs typeface="Corbel"/>
              <a:sym typeface="Corbel"/>
            </a:endParaRPr>
          </a:p>
          <a:p>
            <a:pPr indent="-133350" lvl="1" marL="310515" marR="0" rtl="0" algn="l">
              <a:lnSpc>
                <a:spcPct val="116607"/>
              </a:lnSpc>
              <a:spcBef>
                <a:spcPts val="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La boca a través del istmo de las fauces</a:t>
            </a:r>
            <a:endParaRPr b="0" i="0" sz="2800" u="none" cap="none" strike="noStrike">
              <a:solidFill>
                <a:schemeClr val="dk1"/>
              </a:solidFill>
              <a:latin typeface="Corbel"/>
              <a:ea typeface="Corbel"/>
              <a:cs typeface="Corbel"/>
              <a:sym typeface="Corbel"/>
            </a:endParaRPr>
          </a:p>
          <a:p>
            <a:pPr indent="-133350" lvl="1" marL="310515" marR="0" rtl="0" algn="l">
              <a:lnSpc>
                <a:spcPct val="100000"/>
              </a:lnSpc>
              <a:spcBef>
                <a:spcPts val="114"/>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El esófago</a:t>
            </a:r>
            <a:endParaRPr b="0" i="0" sz="2800" u="none" cap="none" strike="noStrike">
              <a:solidFill>
                <a:schemeClr val="dk1"/>
              </a:solidFill>
              <a:latin typeface="Corbel"/>
              <a:ea typeface="Corbel"/>
              <a:cs typeface="Corbel"/>
              <a:sym typeface="Corbel"/>
            </a:endParaRPr>
          </a:p>
          <a:p>
            <a:pPr indent="-133350" lvl="1" marL="310515" marR="0" rtl="0" algn="l">
              <a:lnSpc>
                <a:spcPct val="100000"/>
              </a:lnSpc>
              <a:spcBef>
                <a:spcPts val="114"/>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Las fosas nasales a través de las coanas</a:t>
            </a:r>
            <a:endParaRPr b="0" i="0" sz="2800" u="none" cap="none" strike="noStrike">
              <a:solidFill>
                <a:schemeClr val="dk1"/>
              </a:solidFill>
              <a:latin typeface="Corbel"/>
              <a:ea typeface="Corbel"/>
              <a:cs typeface="Corbel"/>
              <a:sym typeface="Corbel"/>
            </a:endParaRPr>
          </a:p>
          <a:p>
            <a:pPr indent="-133350" lvl="1" marL="310515" marR="0" rtl="0" algn="l">
              <a:lnSpc>
                <a:spcPct val="100000"/>
              </a:lnSpc>
              <a:spcBef>
                <a:spcPts val="11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La laringe a través de la glotis</a:t>
            </a:r>
            <a:endParaRPr b="0" i="0" sz="2800" u="none" cap="none" strike="noStrike">
              <a:solidFill>
                <a:schemeClr val="dk1"/>
              </a:solidFill>
              <a:latin typeface="Corbel"/>
              <a:ea typeface="Corbel"/>
              <a:cs typeface="Corbel"/>
              <a:sym typeface="Corbel"/>
            </a:endParaRPr>
          </a:p>
          <a:p>
            <a:pPr indent="-133350" lvl="1" marL="309880" marR="911225" rtl="0" algn="l">
              <a:lnSpc>
                <a:spcPct val="107857"/>
              </a:lnSpc>
              <a:spcBef>
                <a:spcPts val="49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El oído medio a través de las trompas de  Eustaquio.</a:t>
            </a:r>
            <a:endParaRPr b="0" i="0" sz="2800" u="none" cap="none" strike="noStrike">
              <a:solidFill>
                <a:schemeClr val="dk1"/>
              </a:solidFill>
              <a:latin typeface="Corbel"/>
              <a:ea typeface="Corbel"/>
              <a:cs typeface="Corbel"/>
              <a:sym typeface="Corbe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9"/>
          <p:cNvSpPr/>
          <p:nvPr/>
        </p:nvSpPr>
        <p:spPr>
          <a:xfrm>
            <a:off x="182562" y="182562"/>
            <a:ext cx="8778875" cy="6492875"/>
          </a:xfrm>
          <a:custGeom>
            <a:rect b="b" l="l" r="r" t="t"/>
            <a:pathLst>
              <a:path extrusionOk="0" h="6492875" w="8778875">
                <a:moveTo>
                  <a:pt x="8778875" y="6492875"/>
                </a:moveTo>
                <a:lnTo>
                  <a:pt x="0" y="6492875"/>
                </a:lnTo>
                <a:lnTo>
                  <a:pt x="0" y="0"/>
                </a:lnTo>
                <a:lnTo>
                  <a:pt x="8778875" y="0"/>
                </a:lnTo>
                <a:lnTo>
                  <a:pt x="8778875" y="6492875"/>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33" name="Google Shape;133;p19"/>
          <p:cNvGrpSpPr/>
          <p:nvPr/>
        </p:nvGrpSpPr>
        <p:grpSpPr>
          <a:xfrm>
            <a:off x="684212" y="457200"/>
            <a:ext cx="7524751" cy="5850255"/>
            <a:chOff x="684212" y="457200"/>
            <a:chExt cx="7524751" cy="5850255"/>
          </a:xfrm>
        </p:grpSpPr>
        <p:sp>
          <p:nvSpPr>
            <p:cNvPr id="134" name="Google Shape;134;p19"/>
            <p:cNvSpPr/>
            <p:nvPr/>
          </p:nvSpPr>
          <p:spPr>
            <a:xfrm>
              <a:off x="684212" y="457200"/>
              <a:ext cx="7524750" cy="5850255"/>
            </a:xfrm>
            <a:custGeom>
              <a:rect b="b" l="l" r="r" t="t"/>
              <a:pathLst>
                <a:path extrusionOk="0" h="5850255" w="7524750">
                  <a:moveTo>
                    <a:pt x="7524750" y="5849937"/>
                  </a:moveTo>
                  <a:lnTo>
                    <a:pt x="0" y="5849937"/>
                  </a:lnTo>
                  <a:lnTo>
                    <a:pt x="0" y="0"/>
                  </a:lnTo>
                  <a:lnTo>
                    <a:pt x="7524750" y="0"/>
                  </a:lnTo>
                  <a:lnTo>
                    <a:pt x="7524750" y="5849937"/>
                  </a:lnTo>
                  <a:close/>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35" name="Google Shape;135;p19"/>
            <p:cNvPicPr preferRelativeResize="0"/>
            <p:nvPr/>
          </p:nvPicPr>
          <p:blipFill rotWithShape="1">
            <a:blip r:embed="rId3">
              <a:alphaModFix/>
            </a:blip>
            <a:srcRect b="0" l="0" r="0" t="0"/>
            <a:stretch/>
          </p:blipFill>
          <p:spPr>
            <a:xfrm>
              <a:off x="684213" y="608738"/>
              <a:ext cx="7524750" cy="5698399"/>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type="title"/>
          </p:nvPr>
        </p:nvSpPr>
        <p:spPr>
          <a:xfrm>
            <a:off x="930275" y="931354"/>
            <a:ext cx="161544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Laringe</a:t>
            </a:r>
            <a:endParaRPr/>
          </a:p>
        </p:txBody>
      </p:sp>
      <p:sp>
        <p:nvSpPr>
          <p:cNvPr id="141" name="Google Shape;141;p20"/>
          <p:cNvSpPr txBox="1"/>
          <p:nvPr/>
        </p:nvSpPr>
        <p:spPr>
          <a:xfrm>
            <a:off x="975628" y="2034438"/>
            <a:ext cx="6879600" cy="4521900"/>
          </a:xfrm>
          <a:prstGeom prst="rect">
            <a:avLst/>
          </a:prstGeom>
          <a:noFill/>
          <a:ln>
            <a:noFill/>
          </a:ln>
        </p:spPr>
        <p:txBody>
          <a:bodyPr anchorCtr="0" anchor="t" bIns="0" lIns="0" spcFirstLastPara="1" rIns="0" wrap="square" tIns="60950">
            <a:spAutoFit/>
          </a:bodyPr>
          <a:lstStyle/>
          <a:p>
            <a:pPr indent="-133350" lvl="0" marL="138430" marR="250190" rtl="0" algn="l">
              <a:lnSpc>
                <a:spcPct val="107857"/>
              </a:lnSpc>
              <a:spcBef>
                <a:spcPts val="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Tubo musculo-cartilaginoso que comunica la  faringe con la tráquea.</a:t>
            </a:r>
            <a:endParaRPr b="0" i="0" sz="2800" u="none" cap="none" strike="noStrike">
              <a:solidFill>
                <a:schemeClr val="dk1"/>
              </a:solidFill>
              <a:latin typeface="Corbel"/>
              <a:ea typeface="Corbel"/>
              <a:cs typeface="Corbel"/>
              <a:sym typeface="Corbel"/>
            </a:endParaRPr>
          </a:p>
          <a:p>
            <a:pPr indent="-133350" lvl="0" marL="139065" marR="0" rtl="0" algn="l">
              <a:lnSpc>
                <a:spcPct val="100000"/>
              </a:lnSpc>
              <a:spcBef>
                <a:spcPts val="62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Está delante de la faringe.</a:t>
            </a:r>
            <a:endParaRPr b="0" i="0" sz="2800" u="none" cap="none" strike="noStrike">
              <a:solidFill>
                <a:schemeClr val="dk1"/>
              </a:solidFill>
              <a:latin typeface="Corbel"/>
              <a:ea typeface="Corbel"/>
              <a:cs typeface="Corbel"/>
              <a:sym typeface="Corbel"/>
            </a:endParaRPr>
          </a:p>
          <a:p>
            <a:pPr indent="-133350" lvl="0" marL="138430" marR="552450" rtl="0" algn="l">
              <a:lnSpc>
                <a:spcPct val="107857"/>
              </a:lnSpc>
              <a:spcBef>
                <a:spcPts val="105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Formado por el hueso hioides y nueve  cartílagos; los principales son el tiroides, el  cricoides y la epiglotis.</a:t>
            </a:r>
            <a:endParaRPr b="0" i="0" sz="2800" u="none" cap="none" strike="noStrike">
              <a:solidFill>
                <a:schemeClr val="dk1"/>
              </a:solidFill>
              <a:latin typeface="Corbel"/>
              <a:ea typeface="Corbel"/>
              <a:cs typeface="Corbel"/>
              <a:sym typeface="Corbel"/>
            </a:endParaRPr>
          </a:p>
          <a:p>
            <a:pPr indent="-133350" lvl="0" marL="138430" marR="5080" rtl="0" algn="l">
              <a:lnSpc>
                <a:spcPct val="107857"/>
              </a:lnSpc>
              <a:spcBef>
                <a:spcPts val="101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El cartílago tiroides forma una prominencia en  el cuello, más prominente en el hombre,  llamada nuez de Adán.</a:t>
            </a:r>
            <a:endParaRPr b="0" i="0" sz="2800" u="none" cap="none" strike="noStrike">
              <a:solidFill>
                <a:schemeClr val="dk1"/>
              </a:solidFill>
              <a:latin typeface="Corbel"/>
              <a:ea typeface="Corbel"/>
              <a:cs typeface="Corbel"/>
              <a:sym typeface="Corbe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1"/>
          <p:cNvSpPr txBox="1"/>
          <p:nvPr>
            <p:ph type="title"/>
          </p:nvPr>
        </p:nvSpPr>
        <p:spPr>
          <a:xfrm>
            <a:off x="1749425" y="748791"/>
            <a:ext cx="161544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Laringe</a:t>
            </a:r>
            <a:endParaRPr/>
          </a:p>
        </p:txBody>
      </p:sp>
      <p:pic>
        <p:nvPicPr>
          <p:cNvPr id="147" name="Google Shape;147;p21"/>
          <p:cNvPicPr preferRelativeResize="0"/>
          <p:nvPr/>
        </p:nvPicPr>
        <p:blipFill rotWithShape="1">
          <a:blip r:embed="rId3">
            <a:alphaModFix/>
          </a:blip>
          <a:srcRect b="0" l="0" r="0" t="0"/>
          <a:stretch/>
        </p:blipFill>
        <p:spPr>
          <a:xfrm>
            <a:off x="4356100" y="549275"/>
            <a:ext cx="4686299" cy="5516562"/>
          </a:xfrm>
          <a:prstGeom prst="rect">
            <a:avLst/>
          </a:prstGeom>
          <a:noFill/>
          <a:ln>
            <a:noFill/>
          </a:ln>
        </p:spPr>
      </p:pic>
      <p:sp>
        <p:nvSpPr>
          <p:cNvPr id="148" name="Google Shape;148;p21"/>
          <p:cNvSpPr txBox="1"/>
          <p:nvPr/>
        </p:nvSpPr>
        <p:spPr>
          <a:xfrm>
            <a:off x="301175" y="1413075"/>
            <a:ext cx="4260900" cy="5196600"/>
          </a:xfrm>
          <a:prstGeom prst="rect">
            <a:avLst/>
          </a:prstGeom>
          <a:noFill/>
          <a:ln>
            <a:noFill/>
          </a:ln>
        </p:spPr>
        <p:txBody>
          <a:bodyPr anchorCtr="0" anchor="t" bIns="0" lIns="0" spcFirstLastPara="1" rIns="0" wrap="square" tIns="53975">
            <a:spAutoFit/>
          </a:bodyPr>
          <a:lstStyle/>
          <a:p>
            <a:pPr indent="-120650" lvl="0" marL="135255" marR="443230" rtl="0" algn="l">
              <a:lnSpc>
                <a:spcPct val="107916"/>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La epiglotis tiene forma de  lengüeta.</a:t>
            </a:r>
            <a:endParaRPr b="0" i="0" sz="2400" u="none" cap="none" strike="noStrike">
              <a:solidFill>
                <a:schemeClr val="dk1"/>
              </a:solidFill>
              <a:latin typeface="Corbel"/>
              <a:ea typeface="Corbel"/>
              <a:cs typeface="Corbel"/>
              <a:sym typeface="Corbel"/>
            </a:endParaRPr>
          </a:p>
          <a:p>
            <a:pPr indent="-120650" lvl="0" marL="135255" marR="5080" rtl="0" algn="l">
              <a:lnSpc>
                <a:spcPct val="107916"/>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Durante la deglución cierra la  entrada a la laringe para  impedir que los alimentos  entren en las vías respiratorias</a:t>
            </a:r>
            <a:endParaRPr b="0" i="0" sz="2400" u="none" cap="none" strike="noStrike">
              <a:solidFill>
                <a:schemeClr val="dk1"/>
              </a:solidFill>
              <a:latin typeface="Corbel"/>
              <a:ea typeface="Corbel"/>
              <a:cs typeface="Corbel"/>
              <a:sym typeface="Corbel"/>
            </a:endParaRPr>
          </a:p>
          <a:p>
            <a:pPr indent="-120650" lvl="0" marL="135255" marR="723900" rtl="0" algn="l">
              <a:lnSpc>
                <a:spcPct val="107916"/>
              </a:lnSpc>
              <a:spcBef>
                <a:spcPts val="101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Dentro de la laringe se  encuentran dos pares de  repliegues, las cuerdas  vocales.</a:t>
            </a:r>
            <a:endParaRPr b="0" i="0" sz="2400" u="none" cap="none" strike="noStrike">
              <a:solidFill>
                <a:schemeClr val="dk1"/>
              </a:solidFill>
              <a:latin typeface="Corbel"/>
              <a:ea typeface="Corbel"/>
              <a:cs typeface="Corbel"/>
              <a:sym typeface="Corbel"/>
            </a:endParaRPr>
          </a:p>
          <a:p>
            <a:pPr indent="-120650" lvl="0" marL="135255" marR="725805" rtl="0" algn="l">
              <a:lnSpc>
                <a:spcPct val="107916"/>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Delimitan un espacio  triangular llamado glotis</a:t>
            </a:r>
            <a:endParaRPr b="0" i="0" sz="2400" u="none" cap="none" strike="noStrike">
              <a:solidFill>
                <a:schemeClr val="dk1"/>
              </a:solidFill>
              <a:latin typeface="Corbel"/>
              <a:ea typeface="Corbel"/>
              <a:cs typeface="Corbel"/>
              <a:sym typeface="Corbe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2"/>
          <p:cNvSpPr txBox="1"/>
          <p:nvPr>
            <p:ph type="title"/>
          </p:nvPr>
        </p:nvSpPr>
        <p:spPr>
          <a:xfrm>
            <a:off x="1749425" y="748791"/>
            <a:ext cx="161544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Laringe</a:t>
            </a:r>
            <a:endParaRPr/>
          </a:p>
        </p:txBody>
      </p:sp>
      <p:sp>
        <p:nvSpPr>
          <p:cNvPr id="154" name="Google Shape;154;p22"/>
          <p:cNvSpPr txBox="1"/>
          <p:nvPr/>
        </p:nvSpPr>
        <p:spPr>
          <a:xfrm>
            <a:off x="5160512" y="749122"/>
            <a:ext cx="3789679" cy="4722495"/>
          </a:xfrm>
          <a:prstGeom prst="rect">
            <a:avLst/>
          </a:prstGeom>
          <a:noFill/>
          <a:ln>
            <a:noFill/>
          </a:ln>
        </p:spPr>
        <p:txBody>
          <a:bodyPr anchorCtr="0" anchor="t" bIns="0" lIns="0" spcFirstLastPara="1" rIns="0" wrap="square" tIns="53975">
            <a:spAutoFit/>
          </a:bodyPr>
          <a:lstStyle/>
          <a:p>
            <a:pPr indent="-120650" lvl="0" marL="135255" marR="56514" rtl="0" algn="l">
              <a:lnSpc>
                <a:spcPct val="107916"/>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Hay dos pares de cuerdas  vocales, las falsas o  superiores y las verdaderas o  inferiores.</a:t>
            </a:r>
            <a:endParaRPr b="0" i="0" sz="2400" u="none" cap="none" strike="noStrike">
              <a:solidFill>
                <a:schemeClr val="dk1"/>
              </a:solidFill>
              <a:latin typeface="Corbel"/>
              <a:ea typeface="Corbel"/>
              <a:cs typeface="Corbel"/>
              <a:sym typeface="Corbel"/>
            </a:endParaRPr>
          </a:p>
          <a:p>
            <a:pPr indent="-120650" lvl="0" marL="135255" marR="5080" rtl="0" algn="l">
              <a:lnSpc>
                <a:spcPct val="107916"/>
              </a:lnSpc>
              <a:spcBef>
                <a:spcPts val="101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Las inferiores pueden vibrar  al pasar el aire y producir  sonidos, que con la boca y la  lengua son transformados en  palabras.</a:t>
            </a:r>
            <a:endParaRPr b="0" i="0" sz="2400" u="none" cap="none" strike="noStrike">
              <a:solidFill>
                <a:schemeClr val="dk1"/>
              </a:solidFill>
              <a:latin typeface="Corbel"/>
              <a:ea typeface="Corbel"/>
              <a:cs typeface="Corbel"/>
              <a:sym typeface="Corbel"/>
            </a:endParaRPr>
          </a:p>
          <a:p>
            <a:pPr indent="-120650" lvl="0" marL="135255" marR="189230" rtl="0" algn="l">
              <a:lnSpc>
                <a:spcPct val="107916"/>
              </a:lnSpc>
              <a:spcBef>
                <a:spcPts val="101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La tensión de las cuerdas  modiﬁca el tono del sonido.</a:t>
            </a:r>
            <a:endParaRPr b="0" i="0" sz="2400" u="none" cap="none" strike="noStrike">
              <a:solidFill>
                <a:schemeClr val="dk1"/>
              </a:solidFill>
              <a:latin typeface="Corbel"/>
              <a:ea typeface="Corbel"/>
              <a:cs typeface="Corbel"/>
              <a:sym typeface="Corbel"/>
            </a:endParaRPr>
          </a:p>
          <a:p>
            <a:pPr indent="-120650" lvl="0" marL="135255" marR="788035" rtl="0" algn="l">
              <a:lnSpc>
                <a:spcPct val="107916"/>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El tamaño de la laringe  determina el timbre.</a:t>
            </a:r>
            <a:endParaRPr b="0" i="0" sz="2400" u="none" cap="none" strike="noStrike">
              <a:solidFill>
                <a:schemeClr val="dk1"/>
              </a:solidFill>
              <a:latin typeface="Corbel"/>
              <a:ea typeface="Corbel"/>
              <a:cs typeface="Corbel"/>
              <a:sym typeface="Corbel"/>
            </a:endParaRPr>
          </a:p>
        </p:txBody>
      </p:sp>
      <p:pic>
        <p:nvPicPr>
          <p:cNvPr id="155" name="Google Shape;155;p22"/>
          <p:cNvPicPr preferRelativeResize="0"/>
          <p:nvPr/>
        </p:nvPicPr>
        <p:blipFill rotWithShape="1">
          <a:blip r:embed="rId3">
            <a:alphaModFix/>
          </a:blip>
          <a:srcRect b="0" l="0" r="0" t="0"/>
          <a:stretch/>
        </p:blipFill>
        <p:spPr>
          <a:xfrm>
            <a:off x="179388" y="2093913"/>
            <a:ext cx="4824411" cy="39877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3"/>
          <p:cNvSpPr txBox="1"/>
          <p:nvPr>
            <p:ph type="title"/>
          </p:nvPr>
        </p:nvSpPr>
        <p:spPr>
          <a:xfrm>
            <a:off x="140075" y="141897"/>
            <a:ext cx="4396800" cy="6285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Tráquea, bronquios y</a:t>
            </a:r>
            <a:endParaRPr/>
          </a:p>
        </p:txBody>
      </p:sp>
      <p:sp>
        <p:nvSpPr>
          <p:cNvPr id="161" name="Google Shape;161;p23"/>
          <p:cNvSpPr txBox="1"/>
          <p:nvPr/>
        </p:nvSpPr>
        <p:spPr>
          <a:xfrm>
            <a:off x="334675" y="770411"/>
            <a:ext cx="2514600" cy="6285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4000"/>
              <a:buFont typeface="Arial"/>
              <a:buNone/>
            </a:pPr>
            <a:r>
              <a:rPr b="0" i="0" lang="es-AR" sz="4000" u="none" cap="none" strike="noStrike">
                <a:solidFill>
                  <a:srgbClr val="E32D91"/>
                </a:solidFill>
                <a:latin typeface="Corbel"/>
                <a:ea typeface="Corbel"/>
                <a:cs typeface="Corbel"/>
                <a:sym typeface="Corbel"/>
              </a:rPr>
              <a:t>bronquiolos</a:t>
            </a:r>
            <a:endParaRPr b="0" i="0" sz="4000" u="none" cap="none" strike="noStrike">
              <a:solidFill>
                <a:schemeClr val="dk1"/>
              </a:solidFill>
              <a:latin typeface="Corbel"/>
              <a:ea typeface="Corbel"/>
              <a:cs typeface="Corbel"/>
              <a:sym typeface="Corbel"/>
            </a:endParaRPr>
          </a:p>
        </p:txBody>
      </p:sp>
      <p:sp>
        <p:nvSpPr>
          <p:cNvPr id="162" name="Google Shape;162;p23"/>
          <p:cNvSpPr txBox="1"/>
          <p:nvPr/>
        </p:nvSpPr>
        <p:spPr>
          <a:xfrm>
            <a:off x="4839450" y="352375"/>
            <a:ext cx="3985200" cy="5854800"/>
          </a:xfrm>
          <a:prstGeom prst="rect">
            <a:avLst/>
          </a:prstGeom>
          <a:noFill/>
          <a:ln>
            <a:noFill/>
          </a:ln>
        </p:spPr>
        <p:txBody>
          <a:bodyPr anchorCtr="0" anchor="t" bIns="0" lIns="0" spcFirstLastPara="1" rIns="0" wrap="square" tIns="83800">
            <a:spAutoFit/>
          </a:bodyPr>
          <a:lstStyle/>
          <a:p>
            <a:pPr indent="0" lvl="0" marL="457200" marR="146050" rtl="0" algn="l">
              <a:lnSpc>
                <a:spcPct val="95833"/>
              </a:lnSpc>
              <a:spcBef>
                <a:spcPts val="0"/>
              </a:spcBef>
              <a:spcAft>
                <a:spcPts val="0"/>
              </a:spcAft>
              <a:buClr>
                <a:srgbClr val="000000"/>
              </a:buClr>
              <a:buSzPts val="2400"/>
              <a:buFont typeface="Arial"/>
              <a:buNone/>
            </a:pPr>
            <a:r>
              <a:rPr b="0" i="0" lang="es-AR" sz="2400" u="none" cap="none" strike="noStrike">
                <a:solidFill>
                  <a:srgbClr val="E32D91"/>
                </a:solidFill>
                <a:latin typeface="Corbel"/>
                <a:ea typeface="Corbel"/>
                <a:cs typeface="Corbel"/>
                <a:sym typeface="Corbel"/>
              </a:rPr>
              <a:t>La tráquea es un tubo de  13 cm de longitud y 2 de  diámetro.</a:t>
            </a:r>
            <a:endParaRPr b="0" i="0" sz="2400" u="none" cap="none" strike="noStrike">
              <a:solidFill>
                <a:schemeClr val="dk1"/>
              </a:solidFill>
              <a:latin typeface="Corbel"/>
              <a:ea typeface="Corbel"/>
              <a:cs typeface="Corbel"/>
              <a:sym typeface="Corbel"/>
            </a:endParaRPr>
          </a:p>
          <a:p>
            <a:pPr indent="0" lvl="0" marL="457200" marR="0" rtl="0" algn="l">
              <a:lnSpc>
                <a:spcPct val="100000"/>
              </a:lnSpc>
              <a:spcBef>
                <a:spcPts val="450"/>
              </a:spcBef>
              <a:spcAft>
                <a:spcPts val="0"/>
              </a:spcAft>
              <a:buClr>
                <a:srgbClr val="000000"/>
              </a:buClr>
              <a:buSzPts val="2400"/>
              <a:buFont typeface="Arial"/>
              <a:buNone/>
            </a:pPr>
            <a:r>
              <a:rPr b="0" i="0" lang="es-AR" sz="2400" u="none" cap="none" strike="noStrike">
                <a:solidFill>
                  <a:srgbClr val="E32D91"/>
                </a:solidFill>
                <a:latin typeface="Corbel"/>
                <a:ea typeface="Corbel"/>
                <a:cs typeface="Corbel"/>
                <a:sym typeface="Corbel"/>
              </a:rPr>
              <a:t>Está delante del esófago.</a:t>
            </a:r>
            <a:endParaRPr b="0" i="0" sz="2400" u="none" cap="none" strike="noStrike">
              <a:solidFill>
                <a:schemeClr val="dk1"/>
              </a:solidFill>
              <a:latin typeface="Corbel"/>
              <a:ea typeface="Corbel"/>
              <a:cs typeface="Corbel"/>
              <a:sym typeface="Corbel"/>
            </a:endParaRPr>
          </a:p>
          <a:p>
            <a:pPr indent="0" lvl="0" marL="457200" marR="793115" rtl="0" algn="l">
              <a:lnSpc>
                <a:spcPct val="95833"/>
              </a:lnSpc>
              <a:spcBef>
                <a:spcPts val="985"/>
              </a:spcBef>
              <a:spcAft>
                <a:spcPts val="0"/>
              </a:spcAft>
              <a:buClr>
                <a:srgbClr val="000000"/>
              </a:buClr>
              <a:buSzPts val="2400"/>
              <a:buFont typeface="Arial"/>
              <a:buNone/>
            </a:pPr>
            <a:r>
              <a:rPr b="0" i="0" lang="es-AR" sz="2400" u="none" cap="none" strike="noStrike">
                <a:solidFill>
                  <a:srgbClr val="E32D91"/>
                </a:solidFill>
                <a:latin typeface="Corbel"/>
                <a:ea typeface="Corbel"/>
                <a:cs typeface="Corbel"/>
                <a:sym typeface="Corbel"/>
              </a:rPr>
              <a:t>Formado por anillos  cartilaginosos  incompletos</a:t>
            </a:r>
            <a:endParaRPr b="0" i="0" sz="2400" u="none" cap="none" strike="noStrike">
              <a:solidFill>
                <a:schemeClr val="dk1"/>
              </a:solidFill>
              <a:latin typeface="Corbel"/>
              <a:ea typeface="Corbel"/>
              <a:cs typeface="Corbel"/>
              <a:sym typeface="Corbel"/>
            </a:endParaRPr>
          </a:p>
          <a:p>
            <a:pPr indent="0" lvl="0" marL="457200" marR="91440" rtl="0" algn="l">
              <a:lnSpc>
                <a:spcPct val="95833"/>
              </a:lnSpc>
              <a:spcBef>
                <a:spcPts val="1010"/>
              </a:spcBef>
              <a:spcAft>
                <a:spcPts val="0"/>
              </a:spcAft>
              <a:buClr>
                <a:srgbClr val="000000"/>
              </a:buClr>
              <a:buSzPts val="2400"/>
              <a:buFont typeface="Arial"/>
              <a:buNone/>
            </a:pPr>
            <a:r>
              <a:rPr b="0" i="0" lang="es-AR" sz="2400" u="none" cap="none" strike="noStrike">
                <a:solidFill>
                  <a:srgbClr val="E32D91"/>
                </a:solidFill>
                <a:latin typeface="Corbel"/>
                <a:ea typeface="Corbel"/>
                <a:cs typeface="Corbel"/>
                <a:sym typeface="Corbel"/>
              </a:rPr>
              <a:t>Se divide en dos  bronquios, que penetran  en los pulmones, y siguen  dividiéndose formando el  árbol bronquial.</a:t>
            </a:r>
            <a:endParaRPr b="0" i="0" sz="2400" u="none" cap="none" strike="noStrike">
              <a:solidFill>
                <a:schemeClr val="dk1"/>
              </a:solidFill>
              <a:latin typeface="Corbel"/>
              <a:ea typeface="Corbel"/>
              <a:cs typeface="Corbel"/>
              <a:sym typeface="Corbel"/>
            </a:endParaRPr>
          </a:p>
          <a:p>
            <a:pPr indent="0" lvl="0" marL="457200" marR="5080" rtl="0" algn="l">
              <a:lnSpc>
                <a:spcPct val="95833"/>
              </a:lnSpc>
              <a:spcBef>
                <a:spcPts val="1019"/>
              </a:spcBef>
              <a:spcAft>
                <a:spcPts val="0"/>
              </a:spcAft>
              <a:buClr>
                <a:srgbClr val="000000"/>
              </a:buClr>
              <a:buSzPts val="2400"/>
              <a:buFont typeface="Arial"/>
              <a:buNone/>
            </a:pPr>
            <a:r>
              <a:rPr b="0" i="0" lang="es-AR" sz="2400" u="none" cap="none" strike="noStrike">
                <a:solidFill>
                  <a:srgbClr val="E32D91"/>
                </a:solidFill>
                <a:latin typeface="Corbel"/>
                <a:ea typeface="Corbel"/>
                <a:cs typeface="Corbel"/>
                <a:sym typeface="Corbel"/>
              </a:rPr>
              <a:t>Los más ﬁnos se llaman  bronquiolos y terminan en  los alvéolos.</a:t>
            </a:r>
            <a:endParaRPr b="0" i="0" sz="2400" u="none" cap="none" strike="noStrike">
              <a:solidFill>
                <a:schemeClr val="dk1"/>
              </a:solidFill>
              <a:latin typeface="Corbel"/>
              <a:ea typeface="Corbel"/>
              <a:cs typeface="Corbel"/>
              <a:sym typeface="Corbel"/>
            </a:endParaRPr>
          </a:p>
        </p:txBody>
      </p:sp>
      <p:pic>
        <p:nvPicPr>
          <p:cNvPr id="163" name="Google Shape;163;p23"/>
          <p:cNvPicPr preferRelativeResize="0"/>
          <p:nvPr/>
        </p:nvPicPr>
        <p:blipFill rotWithShape="1">
          <a:blip r:embed="rId3">
            <a:alphaModFix/>
          </a:blip>
          <a:srcRect b="0" l="0" r="0" t="0"/>
          <a:stretch/>
        </p:blipFill>
        <p:spPr>
          <a:xfrm>
            <a:off x="252125" y="1452475"/>
            <a:ext cx="4396800" cy="4754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4"/>
          <p:cNvSpPr txBox="1"/>
          <p:nvPr>
            <p:ph type="title"/>
          </p:nvPr>
        </p:nvSpPr>
        <p:spPr>
          <a:xfrm>
            <a:off x="414750" y="157825"/>
            <a:ext cx="8339100" cy="698400"/>
          </a:xfrm>
          <a:prstGeom prst="rect">
            <a:avLst/>
          </a:prstGeom>
          <a:noFill/>
          <a:ln>
            <a:noFill/>
          </a:ln>
        </p:spPr>
        <p:txBody>
          <a:bodyPr anchorCtr="0" anchor="t" bIns="0" lIns="0" spcFirstLastPara="1" rIns="0" wrap="square" tIns="81900">
            <a:spAutoFit/>
          </a:bodyPr>
          <a:lstStyle/>
          <a:p>
            <a:pPr indent="0" lvl="0" marL="349250" marR="5080" rtl="0" algn="l">
              <a:lnSpc>
                <a:spcPct val="108000"/>
              </a:lnSpc>
              <a:spcBef>
                <a:spcPts val="0"/>
              </a:spcBef>
              <a:spcAft>
                <a:spcPts val="0"/>
              </a:spcAft>
              <a:buSzPts val="1400"/>
              <a:buNone/>
            </a:pPr>
            <a:r>
              <a:rPr lang="es-AR"/>
              <a:t>Tráquea, bronquios y bronquiolos</a:t>
            </a:r>
            <a:endParaRPr/>
          </a:p>
        </p:txBody>
      </p:sp>
      <p:sp>
        <p:nvSpPr>
          <p:cNvPr id="169" name="Google Shape;169;p24"/>
          <p:cNvSpPr txBox="1"/>
          <p:nvPr/>
        </p:nvSpPr>
        <p:spPr>
          <a:xfrm>
            <a:off x="414750" y="918350"/>
            <a:ext cx="4267200" cy="5466300"/>
          </a:xfrm>
          <a:prstGeom prst="rect">
            <a:avLst/>
          </a:prstGeom>
          <a:noFill/>
          <a:ln>
            <a:noFill/>
          </a:ln>
        </p:spPr>
        <p:txBody>
          <a:bodyPr anchorCtr="0" anchor="t" bIns="0" lIns="0" spcFirstLastPara="1" rIns="0" wrap="square" tIns="53975">
            <a:spAutoFit/>
          </a:bodyPr>
          <a:lstStyle/>
          <a:p>
            <a:pPr indent="-120650" lvl="0" marL="135255" marR="5080" rtl="0" algn="l">
              <a:lnSpc>
                <a:spcPct val="107916"/>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Todo el tracto respiratorio  está tapizado por un epitelio  cilíndrico pseudoestratiﬁcado  ciliado.</a:t>
            </a:r>
            <a:endParaRPr b="0" i="0" sz="2400" u="none" cap="none" strike="noStrike">
              <a:solidFill>
                <a:schemeClr val="dk1"/>
              </a:solidFill>
              <a:latin typeface="Corbel"/>
              <a:ea typeface="Corbel"/>
              <a:cs typeface="Corbel"/>
              <a:sym typeface="Corbel"/>
            </a:endParaRPr>
          </a:p>
          <a:p>
            <a:pPr indent="-120650" lvl="0" marL="135255" marR="180340" rtl="0" algn="l">
              <a:lnSpc>
                <a:spcPct val="107916"/>
              </a:lnSpc>
              <a:spcBef>
                <a:spcPts val="101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Entre las células ciliadas hay  células caliciformes  secretoras de moco.</a:t>
            </a:r>
            <a:endParaRPr b="0" i="0" sz="2400" u="none" cap="none" strike="noStrike">
              <a:solidFill>
                <a:schemeClr val="dk1"/>
              </a:solidFill>
              <a:latin typeface="Corbel"/>
              <a:ea typeface="Corbel"/>
              <a:cs typeface="Corbel"/>
              <a:sym typeface="Corbel"/>
            </a:endParaRPr>
          </a:p>
          <a:p>
            <a:pPr indent="-120650" lvl="0" marL="135255" marR="60960" rtl="0" algn="l">
              <a:lnSpc>
                <a:spcPct val="107916"/>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Los movimientos ciliares van  recogiendo las bacterias y las  otras partículas capturadas  por la mucosa y las trasladan  hacia la garganta, desde  donde serán expulsadas.</a:t>
            </a:r>
            <a:endParaRPr b="0" i="0" sz="2400" u="none" cap="none" strike="noStrike">
              <a:solidFill>
                <a:schemeClr val="dk1"/>
              </a:solidFill>
              <a:latin typeface="Corbel"/>
              <a:ea typeface="Corbel"/>
              <a:cs typeface="Corbel"/>
              <a:sym typeface="Corbel"/>
            </a:endParaRPr>
          </a:p>
        </p:txBody>
      </p:sp>
      <p:grpSp>
        <p:nvGrpSpPr>
          <p:cNvPr id="170" name="Google Shape;170;p24"/>
          <p:cNvGrpSpPr/>
          <p:nvPr/>
        </p:nvGrpSpPr>
        <p:grpSpPr>
          <a:xfrm>
            <a:off x="5252875" y="856252"/>
            <a:ext cx="3670950" cy="5258949"/>
            <a:chOff x="4787895" y="1229363"/>
            <a:chExt cx="4105290" cy="4885683"/>
          </a:xfrm>
        </p:grpSpPr>
        <p:pic>
          <p:nvPicPr>
            <p:cNvPr id="171" name="Google Shape;171;p24"/>
            <p:cNvPicPr preferRelativeResize="0"/>
            <p:nvPr/>
          </p:nvPicPr>
          <p:blipFill rotWithShape="1">
            <a:blip r:embed="rId3">
              <a:alphaModFix/>
            </a:blip>
            <a:srcRect b="0" l="0" r="0" t="0"/>
            <a:stretch/>
          </p:blipFill>
          <p:spPr>
            <a:xfrm>
              <a:off x="5046474" y="1229363"/>
              <a:ext cx="3348036" cy="2490786"/>
            </a:xfrm>
            <a:prstGeom prst="rect">
              <a:avLst/>
            </a:prstGeom>
            <a:noFill/>
            <a:ln>
              <a:noFill/>
            </a:ln>
          </p:spPr>
        </p:pic>
        <p:pic>
          <p:nvPicPr>
            <p:cNvPr id="172" name="Google Shape;172;p24"/>
            <p:cNvPicPr preferRelativeResize="0"/>
            <p:nvPr/>
          </p:nvPicPr>
          <p:blipFill rotWithShape="1">
            <a:blip r:embed="rId4">
              <a:alphaModFix/>
            </a:blip>
            <a:srcRect b="0" l="0" r="0" t="0"/>
            <a:stretch/>
          </p:blipFill>
          <p:spPr>
            <a:xfrm>
              <a:off x="4787895" y="3278182"/>
              <a:ext cx="4105290" cy="2836864"/>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5"/>
          <p:cNvSpPr txBox="1"/>
          <p:nvPr>
            <p:ph type="title"/>
          </p:nvPr>
        </p:nvSpPr>
        <p:spPr>
          <a:xfrm>
            <a:off x="1749425" y="748791"/>
            <a:ext cx="2112645"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Pulmones</a:t>
            </a:r>
            <a:endParaRPr/>
          </a:p>
        </p:txBody>
      </p:sp>
      <p:pic>
        <p:nvPicPr>
          <p:cNvPr id="178" name="Google Shape;178;p25"/>
          <p:cNvPicPr preferRelativeResize="0"/>
          <p:nvPr/>
        </p:nvPicPr>
        <p:blipFill rotWithShape="1">
          <a:blip r:embed="rId3">
            <a:alphaModFix/>
          </a:blip>
          <a:srcRect b="0" l="0" r="0" t="0"/>
          <a:stretch/>
        </p:blipFill>
        <p:spPr>
          <a:xfrm>
            <a:off x="341025" y="1633250"/>
            <a:ext cx="5113199" cy="4799099"/>
          </a:xfrm>
          <a:prstGeom prst="rect">
            <a:avLst/>
          </a:prstGeom>
          <a:noFill/>
          <a:ln>
            <a:noFill/>
          </a:ln>
        </p:spPr>
      </p:pic>
      <p:sp>
        <p:nvSpPr>
          <p:cNvPr id="179" name="Google Shape;179;p25"/>
          <p:cNvSpPr txBox="1"/>
          <p:nvPr/>
        </p:nvSpPr>
        <p:spPr>
          <a:xfrm>
            <a:off x="5627000" y="748801"/>
            <a:ext cx="2878500" cy="5866800"/>
          </a:xfrm>
          <a:prstGeom prst="rect">
            <a:avLst/>
          </a:prstGeom>
          <a:noFill/>
          <a:ln>
            <a:noFill/>
          </a:ln>
        </p:spPr>
        <p:txBody>
          <a:bodyPr anchorCtr="0" anchor="t" bIns="0" lIns="0" spcFirstLastPara="1" rIns="0" wrap="square" tIns="60950">
            <a:spAutoFit/>
          </a:bodyPr>
          <a:lstStyle/>
          <a:p>
            <a:pPr indent="-133350" lvl="0" marL="138430" marR="84455" rtl="0" algn="l">
              <a:lnSpc>
                <a:spcPct val="107857"/>
              </a:lnSpc>
              <a:spcBef>
                <a:spcPts val="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Dos órganos de  forma cónica,  alojados en la caja  torácica</a:t>
            </a:r>
            <a:endParaRPr b="0" i="0" sz="2800" u="none" cap="none" strike="noStrike">
              <a:solidFill>
                <a:schemeClr val="dk1"/>
              </a:solidFill>
              <a:latin typeface="Corbel"/>
              <a:ea typeface="Corbel"/>
              <a:cs typeface="Corbel"/>
              <a:sym typeface="Corbel"/>
            </a:endParaRPr>
          </a:p>
          <a:p>
            <a:pPr indent="-133350" lvl="0" marL="138430" marR="5080" rtl="0" algn="l">
              <a:lnSpc>
                <a:spcPct val="107857"/>
              </a:lnSpc>
              <a:spcBef>
                <a:spcPts val="102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El derecho es más  grande y tiene tres  lóbulos separados  por cisuras.</a:t>
            </a:r>
            <a:endParaRPr b="0" i="0" sz="2800" u="none" cap="none" strike="noStrike">
              <a:solidFill>
                <a:schemeClr val="dk1"/>
              </a:solidFill>
              <a:latin typeface="Corbel"/>
              <a:ea typeface="Corbel"/>
              <a:cs typeface="Corbel"/>
              <a:sym typeface="Corbel"/>
            </a:endParaRPr>
          </a:p>
          <a:p>
            <a:pPr indent="-133350" lvl="0" marL="138430" marR="201295" rtl="0" algn="l">
              <a:lnSpc>
                <a:spcPct val="107857"/>
              </a:lnSpc>
              <a:spcBef>
                <a:spcPts val="101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El izquierdo tiene  dos lóbulos.</a:t>
            </a:r>
            <a:endParaRPr b="0" i="0" sz="2800" u="none" cap="none" strike="noStrike">
              <a:solidFill>
                <a:schemeClr val="dk1"/>
              </a:solidFill>
              <a:latin typeface="Corbel"/>
              <a:ea typeface="Corbel"/>
              <a:cs typeface="Corbel"/>
              <a:sym typeface="Corbe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8"/>
          <p:cNvSpPr txBox="1"/>
          <p:nvPr/>
        </p:nvSpPr>
        <p:spPr>
          <a:xfrm>
            <a:off x="930275" y="931354"/>
            <a:ext cx="6697980" cy="635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4000"/>
              <a:buFont typeface="Arial"/>
              <a:buNone/>
            </a:pPr>
            <a:r>
              <a:rPr b="0" i="0" lang="es-AR" sz="4000" u="none" cap="none" strike="noStrike">
                <a:solidFill>
                  <a:srgbClr val="E32D91"/>
                </a:solidFill>
                <a:latin typeface="Corbel"/>
                <a:ea typeface="Corbel"/>
                <a:cs typeface="Corbel"/>
                <a:sym typeface="Corbel"/>
              </a:rPr>
              <a:t>Función del aparato respiratorio</a:t>
            </a:r>
            <a:endParaRPr b="0" i="0" sz="4000" u="none" cap="none" strike="noStrike">
              <a:solidFill>
                <a:schemeClr val="dk1"/>
              </a:solidFill>
              <a:latin typeface="Corbel"/>
              <a:ea typeface="Corbel"/>
              <a:cs typeface="Corbel"/>
              <a:sym typeface="Corbel"/>
            </a:endParaRPr>
          </a:p>
        </p:txBody>
      </p:sp>
      <p:sp>
        <p:nvSpPr>
          <p:cNvPr id="58" name="Google Shape;58;p8"/>
          <p:cNvSpPr txBox="1"/>
          <p:nvPr/>
        </p:nvSpPr>
        <p:spPr>
          <a:xfrm>
            <a:off x="965200" y="2048255"/>
            <a:ext cx="6524625" cy="604520"/>
          </a:xfrm>
          <a:prstGeom prst="rect">
            <a:avLst/>
          </a:prstGeom>
          <a:noFill/>
          <a:ln>
            <a:noFill/>
          </a:ln>
        </p:spPr>
        <p:txBody>
          <a:bodyPr anchorCtr="0" anchor="t" bIns="0" lIns="0" spcFirstLastPara="1" rIns="0" wrap="square" tIns="46975">
            <a:spAutoFit/>
          </a:bodyPr>
          <a:lstStyle/>
          <a:p>
            <a:pPr indent="0" lvl="0" marL="12700" marR="5080" rtl="0" algn="l">
              <a:lnSpc>
                <a:spcPct val="108000"/>
              </a:lnSpc>
              <a:spcBef>
                <a:spcPts val="0"/>
              </a:spcBef>
              <a:spcAft>
                <a:spcPts val="0"/>
              </a:spcAft>
              <a:buClr>
                <a:srgbClr val="000000"/>
              </a:buClr>
              <a:buSzPts val="2000"/>
              <a:buFont typeface="Arial"/>
              <a:buNone/>
            </a:pPr>
            <a:r>
              <a:rPr b="0" i="0" lang="es-AR" sz="2000" u="none" cap="none" strike="noStrike">
                <a:solidFill>
                  <a:srgbClr val="E32D91"/>
                </a:solidFill>
                <a:latin typeface="Corbel"/>
                <a:ea typeface="Corbel"/>
                <a:cs typeface="Corbel"/>
                <a:sym typeface="Corbel"/>
              </a:rPr>
              <a:t>Proporcionar oxígeno a nuestro cuerpo y expulsar al exterior el  dióxido de carbono.</a:t>
            </a:r>
            <a:endParaRPr b="0" i="0" sz="2000" u="none" cap="none" strike="noStrike">
              <a:solidFill>
                <a:schemeClr val="dk1"/>
              </a:solidFill>
              <a:latin typeface="Corbel"/>
              <a:ea typeface="Corbel"/>
              <a:cs typeface="Corbel"/>
              <a:sym typeface="Corbel"/>
            </a:endParaRPr>
          </a:p>
        </p:txBody>
      </p:sp>
      <p:pic>
        <p:nvPicPr>
          <p:cNvPr id="59" name="Google Shape;59;p8"/>
          <p:cNvPicPr preferRelativeResize="0"/>
          <p:nvPr/>
        </p:nvPicPr>
        <p:blipFill rotWithShape="1">
          <a:blip r:embed="rId3">
            <a:alphaModFix/>
          </a:blip>
          <a:srcRect b="0" l="0" r="0" t="0"/>
          <a:stretch/>
        </p:blipFill>
        <p:spPr>
          <a:xfrm>
            <a:off x="2124075" y="2781301"/>
            <a:ext cx="5495924" cy="352801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6"/>
          <p:cNvSpPr txBox="1"/>
          <p:nvPr>
            <p:ph type="title"/>
          </p:nvPr>
        </p:nvSpPr>
        <p:spPr>
          <a:xfrm>
            <a:off x="3275150" y="296216"/>
            <a:ext cx="2112600" cy="6285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Pulmones</a:t>
            </a:r>
            <a:endParaRPr/>
          </a:p>
        </p:txBody>
      </p:sp>
      <p:sp>
        <p:nvSpPr>
          <p:cNvPr id="185" name="Google Shape;185;p26"/>
          <p:cNvSpPr txBox="1"/>
          <p:nvPr/>
        </p:nvSpPr>
        <p:spPr>
          <a:xfrm>
            <a:off x="429600" y="669250"/>
            <a:ext cx="3584700" cy="5786100"/>
          </a:xfrm>
          <a:prstGeom prst="rect">
            <a:avLst/>
          </a:prstGeom>
          <a:noFill/>
          <a:ln>
            <a:noFill/>
          </a:ln>
        </p:spPr>
        <p:txBody>
          <a:bodyPr anchorCtr="0" anchor="t" bIns="0" lIns="0" spcFirstLastPara="1" rIns="0" wrap="square" tIns="83800">
            <a:spAutoFit/>
          </a:bodyPr>
          <a:lstStyle/>
          <a:p>
            <a:pPr indent="-120650" lvl="0" marL="135255" marR="293370" rtl="0" algn="l">
              <a:lnSpc>
                <a:spcPct val="95833"/>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Los bronquios, las  arterias y las venas  pulmonares entran en  cada pulmón a través  del hilio, y continúan  dividiéndose.</a:t>
            </a:r>
            <a:endParaRPr b="0" i="0" sz="2400" u="none" cap="none" strike="noStrike">
              <a:solidFill>
                <a:schemeClr val="dk1"/>
              </a:solidFill>
              <a:latin typeface="Corbel"/>
              <a:ea typeface="Corbel"/>
              <a:cs typeface="Corbel"/>
              <a:sym typeface="Corbel"/>
            </a:endParaRPr>
          </a:p>
          <a:p>
            <a:pPr indent="-120650" lvl="0" marL="135255" marR="244475" rtl="0" algn="l">
              <a:lnSpc>
                <a:spcPct val="95833"/>
              </a:lnSpc>
              <a:spcBef>
                <a:spcPts val="102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Los bronquiolos  terminan en pequeñas  vesículas llamadas  alvéolos.</a:t>
            </a:r>
            <a:endParaRPr b="0" i="0" sz="2400" u="none" cap="none" strike="noStrike">
              <a:solidFill>
                <a:schemeClr val="dk1"/>
              </a:solidFill>
              <a:latin typeface="Corbel"/>
              <a:ea typeface="Corbel"/>
              <a:cs typeface="Corbel"/>
              <a:sym typeface="Corbel"/>
            </a:endParaRPr>
          </a:p>
          <a:p>
            <a:pPr indent="-120650" lvl="0" marL="135255" marR="5080" rtl="0" algn="l">
              <a:lnSpc>
                <a:spcPct val="95833"/>
              </a:lnSpc>
              <a:spcBef>
                <a:spcPts val="101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Los alvéolos están  rodeados por una red de  capilares sanguíneos.</a:t>
            </a:r>
            <a:endParaRPr b="0" i="0" sz="2400" u="none" cap="none" strike="noStrike">
              <a:solidFill>
                <a:schemeClr val="dk1"/>
              </a:solidFill>
              <a:latin typeface="Corbel"/>
              <a:ea typeface="Corbel"/>
              <a:cs typeface="Corbel"/>
              <a:sym typeface="Corbel"/>
            </a:endParaRPr>
          </a:p>
          <a:p>
            <a:pPr indent="-120650" lvl="0" marL="135255" marR="648970" rtl="0" algn="l">
              <a:lnSpc>
                <a:spcPct val="95833"/>
              </a:lnSpc>
              <a:spcBef>
                <a:spcPts val="101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Los gases difunden  entre ellos.</a:t>
            </a:r>
            <a:endParaRPr b="0" i="0" sz="2400" u="none" cap="none" strike="noStrike">
              <a:solidFill>
                <a:schemeClr val="dk1"/>
              </a:solidFill>
              <a:latin typeface="Corbel"/>
              <a:ea typeface="Corbel"/>
              <a:cs typeface="Corbel"/>
              <a:sym typeface="Corbel"/>
            </a:endParaRPr>
          </a:p>
        </p:txBody>
      </p:sp>
      <p:grpSp>
        <p:nvGrpSpPr>
          <p:cNvPr id="186" name="Google Shape;186;p26"/>
          <p:cNvGrpSpPr/>
          <p:nvPr/>
        </p:nvGrpSpPr>
        <p:grpSpPr>
          <a:xfrm>
            <a:off x="4014290" y="296227"/>
            <a:ext cx="4844145" cy="6058196"/>
            <a:chOff x="3851275" y="476250"/>
            <a:chExt cx="5006351" cy="6381750"/>
          </a:xfrm>
        </p:grpSpPr>
        <p:pic>
          <p:nvPicPr>
            <p:cNvPr id="187" name="Google Shape;187;p26"/>
            <p:cNvPicPr preferRelativeResize="0"/>
            <p:nvPr/>
          </p:nvPicPr>
          <p:blipFill rotWithShape="1">
            <a:blip r:embed="rId3">
              <a:alphaModFix/>
            </a:blip>
            <a:srcRect b="0" l="0" r="0" t="0"/>
            <a:stretch/>
          </p:blipFill>
          <p:spPr>
            <a:xfrm>
              <a:off x="3851275" y="3517900"/>
              <a:ext cx="5006350" cy="3340100"/>
            </a:xfrm>
            <a:prstGeom prst="rect">
              <a:avLst/>
            </a:prstGeom>
            <a:noFill/>
            <a:ln>
              <a:noFill/>
            </a:ln>
          </p:spPr>
        </p:pic>
        <p:pic>
          <p:nvPicPr>
            <p:cNvPr id="188" name="Google Shape;188;p26"/>
            <p:cNvPicPr preferRelativeResize="0"/>
            <p:nvPr/>
          </p:nvPicPr>
          <p:blipFill rotWithShape="1">
            <a:blip r:embed="rId4">
              <a:alphaModFix/>
            </a:blip>
            <a:srcRect b="0" l="0" r="0" t="0"/>
            <a:stretch/>
          </p:blipFill>
          <p:spPr>
            <a:xfrm>
              <a:off x="5292725" y="476250"/>
              <a:ext cx="3564901" cy="3070225"/>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7"/>
          <p:cNvSpPr txBox="1"/>
          <p:nvPr>
            <p:ph type="title"/>
          </p:nvPr>
        </p:nvSpPr>
        <p:spPr>
          <a:xfrm>
            <a:off x="1749425" y="748791"/>
            <a:ext cx="157226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Pleuras</a:t>
            </a:r>
            <a:endParaRPr/>
          </a:p>
        </p:txBody>
      </p:sp>
      <p:pic>
        <p:nvPicPr>
          <p:cNvPr id="194" name="Google Shape;194;p27"/>
          <p:cNvPicPr preferRelativeResize="0"/>
          <p:nvPr/>
        </p:nvPicPr>
        <p:blipFill rotWithShape="1">
          <a:blip r:embed="rId3">
            <a:alphaModFix/>
          </a:blip>
          <a:srcRect b="0" l="0" r="0" t="0"/>
          <a:stretch/>
        </p:blipFill>
        <p:spPr>
          <a:xfrm>
            <a:off x="250825" y="1987550"/>
            <a:ext cx="5525250" cy="3995725"/>
          </a:xfrm>
          <a:prstGeom prst="rect">
            <a:avLst/>
          </a:prstGeom>
          <a:noFill/>
          <a:ln>
            <a:noFill/>
          </a:ln>
        </p:spPr>
      </p:pic>
      <p:sp>
        <p:nvSpPr>
          <p:cNvPr id="195" name="Google Shape;195;p27"/>
          <p:cNvSpPr txBox="1"/>
          <p:nvPr/>
        </p:nvSpPr>
        <p:spPr>
          <a:xfrm>
            <a:off x="5950575" y="1675225"/>
            <a:ext cx="2879100" cy="4809600"/>
          </a:xfrm>
          <a:prstGeom prst="rect">
            <a:avLst/>
          </a:prstGeom>
          <a:noFill/>
          <a:ln>
            <a:noFill/>
          </a:ln>
        </p:spPr>
        <p:txBody>
          <a:bodyPr anchorCtr="0" anchor="t" bIns="0" lIns="0" spcFirstLastPara="1" rIns="0" wrap="square" tIns="60950">
            <a:spAutoFit/>
          </a:bodyPr>
          <a:lstStyle/>
          <a:p>
            <a:pPr indent="-133350" lvl="0" marL="138430" marR="12065" rtl="0" algn="l">
              <a:lnSpc>
                <a:spcPct val="107857"/>
              </a:lnSpc>
              <a:spcBef>
                <a:spcPts val="0"/>
              </a:spcBef>
              <a:spcAft>
                <a:spcPts val="0"/>
              </a:spcAft>
              <a:buClr>
                <a:srgbClr val="E32D91"/>
              </a:buClr>
              <a:buSzPts val="2100"/>
              <a:buFont typeface="Corbel"/>
              <a:buChar char="•"/>
            </a:pPr>
            <a:r>
              <a:rPr b="0" i="0" lang="es-AR" sz="2800" u="none" cap="none" strike="noStrike">
                <a:solidFill>
                  <a:srgbClr val="0099FF"/>
                </a:solidFill>
                <a:latin typeface="Corbel"/>
                <a:ea typeface="Corbel"/>
                <a:cs typeface="Corbel"/>
                <a:sym typeface="Corbel"/>
              </a:rPr>
              <a:t>Los pulmones  están  recubiertos  por una  membrana  doble: pleura  parietal y  pleura  visceral.</a:t>
            </a:r>
            <a:endParaRPr b="0" i="0" sz="2800" u="none" cap="none" strike="noStrike">
              <a:solidFill>
                <a:schemeClr val="dk1"/>
              </a:solidFill>
              <a:latin typeface="Corbel"/>
              <a:ea typeface="Corbel"/>
              <a:cs typeface="Corbel"/>
              <a:sym typeface="Corbel"/>
            </a:endParaRPr>
          </a:p>
          <a:p>
            <a:pPr indent="-133350" lvl="0" marL="138430" marR="5080" rtl="0" algn="l">
              <a:lnSpc>
                <a:spcPct val="107857"/>
              </a:lnSpc>
              <a:spcBef>
                <a:spcPts val="1040"/>
              </a:spcBef>
              <a:spcAft>
                <a:spcPts val="0"/>
              </a:spcAft>
              <a:buClr>
                <a:srgbClr val="E32D91"/>
              </a:buClr>
              <a:buSzPts val="2100"/>
              <a:buFont typeface="Corbel"/>
              <a:buChar char="•"/>
            </a:pPr>
            <a:r>
              <a:rPr b="0" i="0" lang="es-AR" sz="2800" u="none" cap="none" strike="noStrike">
                <a:solidFill>
                  <a:srgbClr val="0099FF"/>
                </a:solidFill>
                <a:latin typeface="Corbel"/>
                <a:ea typeface="Corbel"/>
                <a:cs typeface="Corbel"/>
                <a:sym typeface="Corbel"/>
              </a:rPr>
              <a:t>Entre ambas  hay un líquido  lubricante, el  líquido  pleural.</a:t>
            </a:r>
            <a:endParaRPr b="0" i="0" sz="2800" u="none" cap="none" strike="noStrike">
              <a:solidFill>
                <a:schemeClr val="dk1"/>
              </a:solidFill>
              <a:latin typeface="Corbel"/>
              <a:ea typeface="Corbel"/>
              <a:cs typeface="Corbel"/>
              <a:sym typeface="Corbe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28"/>
          <p:cNvPicPr preferRelativeResize="0"/>
          <p:nvPr/>
        </p:nvPicPr>
        <p:blipFill rotWithShape="1">
          <a:blip r:embed="rId3">
            <a:alphaModFix/>
          </a:blip>
          <a:srcRect b="0" l="0" r="0" t="0"/>
          <a:stretch/>
        </p:blipFill>
        <p:spPr>
          <a:xfrm>
            <a:off x="1130300" y="1466850"/>
            <a:ext cx="6883399" cy="5160962"/>
          </a:xfrm>
          <a:prstGeom prst="rect">
            <a:avLst/>
          </a:prstGeom>
          <a:noFill/>
          <a:ln>
            <a:noFill/>
          </a:ln>
        </p:spPr>
      </p:pic>
      <p:sp>
        <p:nvSpPr>
          <p:cNvPr id="201" name="Google Shape;201;p28"/>
          <p:cNvSpPr txBox="1"/>
          <p:nvPr>
            <p:ph type="ctrTitle"/>
          </p:nvPr>
        </p:nvSpPr>
        <p:spPr>
          <a:xfrm>
            <a:off x="708025" y="401129"/>
            <a:ext cx="2112645"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Pulmones</a:t>
            </a:r>
            <a:endParaRPr/>
          </a:p>
        </p:txBody>
      </p:sp>
      <p:sp>
        <p:nvSpPr>
          <p:cNvPr id="202" name="Google Shape;202;p28"/>
          <p:cNvSpPr txBox="1"/>
          <p:nvPr/>
        </p:nvSpPr>
        <p:spPr>
          <a:xfrm>
            <a:off x="2620962" y="924305"/>
            <a:ext cx="5162550" cy="604520"/>
          </a:xfrm>
          <a:prstGeom prst="rect">
            <a:avLst/>
          </a:prstGeom>
          <a:noFill/>
          <a:ln>
            <a:noFill/>
          </a:ln>
        </p:spPr>
        <p:txBody>
          <a:bodyPr anchorCtr="0" anchor="t" bIns="0" lIns="0" spcFirstLastPara="1" rIns="0" wrap="square" tIns="46975">
            <a:spAutoFit/>
          </a:bodyPr>
          <a:lstStyle/>
          <a:p>
            <a:pPr indent="-136525" lvl="0" marL="149225" marR="5080" rtl="0" algn="l">
              <a:lnSpc>
                <a:spcPct val="108000"/>
              </a:lnSpc>
              <a:spcBef>
                <a:spcPts val="0"/>
              </a:spcBef>
              <a:spcAft>
                <a:spcPts val="0"/>
              </a:spcAft>
              <a:buClr>
                <a:srgbClr val="000000"/>
              </a:buClr>
              <a:buSzPts val="2000"/>
              <a:buFont typeface="Arial"/>
              <a:buNone/>
            </a:pPr>
            <a:r>
              <a:rPr b="0" i="0" lang="es-AR" sz="2000" u="none" cap="none" strike="noStrike">
                <a:solidFill>
                  <a:srgbClr val="0099FF"/>
                </a:solidFill>
                <a:latin typeface="Corbel"/>
                <a:ea typeface="Corbel"/>
                <a:cs typeface="Corbel"/>
                <a:sym typeface="Corbel"/>
              </a:rPr>
              <a:t>Sección longitudinal de pulmón de cordero. Árbol  bronquial.</a:t>
            </a:r>
            <a:endParaRPr b="0" i="0" sz="2000" u="none" cap="none" strike="noStrike">
              <a:solidFill>
                <a:schemeClr val="dk1"/>
              </a:solidFill>
              <a:latin typeface="Corbel"/>
              <a:ea typeface="Corbel"/>
              <a:cs typeface="Corbel"/>
              <a:sym typeface="Corbe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930275" y="931354"/>
            <a:ext cx="5217795"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Parámetros respiratorios</a:t>
            </a:r>
            <a:endParaRPr/>
          </a:p>
        </p:txBody>
      </p:sp>
      <p:sp>
        <p:nvSpPr>
          <p:cNvPr id="208" name="Google Shape;208;p29"/>
          <p:cNvSpPr txBox="1"/>
          <p:nvPr/>
        </p:nvSpPr>
        <p:spPr>
          <a:xfrm>
            <a:off x="979037" y="2041347"/>
            <a:ext cx="7189470" cy="3862070"/>
          </a:xfrm>
          <a:prstGeom prst="rect">
            <a:avLst/>
          </a:prstGeom>
          <a:noFill/>
          <a:ln>
            <a:noFill/>
          </a:ln>
        </p:spPr>
        <p:txBody>
          <a:bodyPr anchorCtr="0" anchor="t" bIns="0" lIns="0" spcFirstLastPara="1" rIns="0" wrap="square" tIns="53975">
            <a:spAutoFit/>
          </a:bodyPr>
          <a:lstStyle/>
          <a:p>
            <a:pPr indent="-120650" lvl="0" marL="135255" marR="80010" rtl="0" algn="l">
              <a:lnSpc>
                <a:spcPct val="107916"/>
              </a:lnSpc>
              <a:spcBef>
                <a:spcPts val="0"/>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Capacidad pulmonar total: en una inspiración forzada. 6  l en hombres, 4,5 en mujeres.</a:t>
            </a:r>
            <a:endParaRPr b="0" i="0" sz="2400" u="none" cap="none" strike="noStrike">
              <a:solidFill>
                <a:schemeClr val="dk1"/>
              </a:solidFill>
              <a:latin typeface="Corbel"/>
              <a:ea typeface="Corbel"/>
              <a:cs typeface="Corbel"/>
              <a:sym typeface="Corbel"/>
            </a:endParaRPr>
          </a:p>
          <a:p>
            <a:pPr indent="-120650" lvl="0" marL="135255" marR="5080" rtl="0" algn="l">
              <a:lnSpc>
                <a:spcPct val="107916"/>
              </a:lnSpc>
              <a:spcBef>
                <a:spcPts val="100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Capacidad vital: en condiciones de máximo esfuerzo. 4,5  l en hombres, 3,2 l en mujeres.</a:t>
            </a:r>
            <a:endParaRPr b="0" i="0" sz="2400" u="none" cap="none" strike="noStrike">
              <a:solidFill>
                <a:schemeClr val="dk1"/>
              </a:solidFill>
              <a:latin typeface="Corbel"/>
              <a:ea typeface="Corbel"/>
              <a:cs typeface="Corbel"/>
              <a:sym typeface="Corbel"/>
            </a:endParaRPr>
          </a:p>
          <a:p>
            <a:pPr indent="-120650" lvl="0" marL="135255" marR="159385" rtl="0" algn="l">
              <a:lnSpc>
                <a:spcPct val="107916"/>
              </a:lnSpc>
              <a:spcBef>
                <a:spcPts val="100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Volumen residual: Aire que queda en los alvéolos tras la  espiración. Alrededor de 1 l.</a:t>
            </a:r>
            <a:endParaRPr b="0" i="0" sz="2400" u="none" cap="none" strike="noStrike">
              <a:solidFill>
                <a:schemeClr val="dk1"/>
              </a:solidFill>
              <a:latin typeface="Corbel"/>
              <a:ea typeface="Corbel"/>
              <a:cs typeface="Corbel"/>
              <a:sym typeface="Corbel"/>
            </a:endParaRPr>
          </a:p>
          <a:p>
            <a:pPr indent="-120650" lvl="0" marL="135255" marR="196215" rtl="0" algn="l">
              <a:lnSpc>
                <a:spcPct val="107916"/>
              </a:lnSpc>
              <a:spcBef>
                <a:spcPts val="100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Volumen de ventilación o capacidad respiratoria:  Inspiración normal. Unos 500 ml, de los que llegan a los  alvéolos 350 ml.</a:t>
            </a:r>
            <a:endParaRPr b="0" i="0" sz="2400" u="none" cap="none" strike="noStrike">
              <a:solidFill>
                <a:schemeClr val="dk1"/>
              </a:solidFill>
              <a:latin typeface="Corbel"/>
              <a:ea typeface="Corbel"/>
              <a:cs typeface="Corbel"/>
              <a:sym typeface="Corbel"/>
            </a:endParaRPr>
          </a:p>
          <a:p>
            <a:pPr indent="-120650" lvl="0" marL="135255" marR="0" rtl="0" algn="l">
              <a:lnSpc>
                <a:spcPct val="100000"/>
              </a:lnSpc>
              <a:spcBef>
                <a:spcPts val="67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Frecuencia ventilatoria: 12 – 18 por minuto.</a:t>
            </a:r>
            <a:endParaRPr b="0" i="0" sz="2400" u="none" cap="none" strike="noStrike">
              <a:solidFill>
                <a:schemeClr val="dk1"/>
              </a:solidFill>
              <a:latin typeface="Corbel"/>
              <a:ea typeface="Corbel"/>
              <a:cs typeface="Corbel"/>
              <a:sym typeface="Corbe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30"/>
          <p:cNvGrpSpPr/>
          <p:nvPr/>
        </p:nvGrpSpPr>
        <p:grpSpPr>
          <a:xfrm>
            <a:off x="214324" y="950150"/>
            <a:ext cx="8523178" cy="4625425"/>
            <a:chOff x="0" y="0"/>
            <a:chExt cx="11531834" cy="4625425"/>
          </a:xfrm>
        </p:grpSpPr>
        <p:sp>
          <p:nvSpPr>
            <p:cNvPr id="214" name="Google Shape;214;p30"/>
            <p:cNvSpPr/>
            <p:nvPr/>
          </p:nvSpPr>
          <p:spPr>
            <a:xfrm>
              <a:off x="0" y="0"/>
              <a:ext cx="9201600" cy="1017600"/>
            </a:xfrm>
            <a:prstGeom prst="roundRect">
              <a:avLst>
                <a:gd fmla="val 10000" name="adj"/>
              </a:avLst>
            </a:prstGeom>
            <a:solidFill>
              <a:srgbClr val="B394C2"/>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30"/>
            <p:cNvSpPr txBox="1"/>
            <p:nvPr/>
          </p:nvSpPr>
          <p:spPr>
            <a:xfrm>
              <a:off x="29800" y="29800"/>
              <a:ext cx="9201600" cy="957900"/>
            </a:xfrm>
            <a:prstGeom prst="rect">
              <a:avLst/>
            </a:prstGeom>
            <a:solidFill>
              <a:srgbClr val="FF00FF"/>
            </a:solid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rgbClr val="FFFFFF"/>
                </a:buClr>
                <a:buSzPts val="3000"/>
                <a:buFont typeface="Avenir"/>
                <a:buNone/>
              </a:pPr>
              <a:r>
                <a:rPr b="0" i="0" lang="es-AR" sz="3000" u="none" cap="none" strike="noStrike">
                  <a:solidFill>
                    <a:srgbClr val="FFFFFF"/>
                  </a:solidFill>
                  <a:latin typeface="Avenir"/>
                  <a:ea typeface="Avenir"/>
                  <a:cs typeface="Avenir"/>
                  <a:sym typeface="Avenir"/>
                </a:rPr>
                <a:t>El proceso de la respiración tiene tres fases :</a:t>
              </a:r>
              <a:endParaRPr b="0" i="0" sz="3000" u="none" cap="none" strike="noStrike">
                <a:solidFill>
                  <a:srgbClr val="FFFFFF"/>
                </a:solidFill>
                <a:latin typeface="Avenir"/>
                <a:ea typeface="Avenir"/>
                <a:cs typeface="Avenir"/>
                <a:sym typeface="Avenir"/>
              </a:endParaRPr>
            </a:p>
          </p:txBody>
        </p:sp>
        <p:sp>
          <p:nvSpPr>
            <p:cNvPr id="216" name="Google Shape;216;p30"/>
            <p:cNvSpPr/>
            <p:nvPr/>
          </p:nvSpPr>
          <p:spPr>
            <a:xfrm>
              <a:off x="770643" y="1202608"/>
              <a:ext cx="9201600" cy="1017600"/>
            </a:xfrm>
            <a:prstGeom prst="roundRect">
              <a:avLst>
                <a:gd fmla="val 10000" name="adj"/>
              </a:avLst>
            </a:prstGeom>
            <a:solidFill>
              <a:srgbClr val="A391BF"/>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0"/>
            <p:cNvSpPr txBox="1"/>
            <p:nvPr/>
          </p:nvSpPr>
          <p:spPr>
            <a:xfrm>
              <a:off x="800431" y="1232400"/>
              <a:ext cx="9201600" cy="957900"/>
            </a:xfrm>
            <a:prstGeom prst="rect">
              <a:avLst/>
            </a:prstGeom>
            <a:solidFill>
              <a:srgbClr val="4A86E8"/>
            </a:solid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rgbClr val="FFFFFF"/>
                </a:buClr>
                <a:buSzPts val="3000"/>
                <a:buFont typeface="Avenir"/>
                <a:buNone/>
              </a:pPr>
              <a:r>
                <a:rPr b="0" i="0" lang="es-AR" sz="3000" u="none" cap="none" strike="noStrike">
                  <a:solidFill>
                    <a:srgbClr val="FFFFFF"/>
                  </a:solidFill>
                  <a:latin typeface="Avenir"/>
                  <a:ea typeface="Avenir"/>
                  <a:cs typeface="Avenir"/>
                  <a:sym typeface="Avenir"/>
                </a:rPr>
                <a:t>VENTILACIÓN</a:t>
              </a:r>
              <a:endParaRPr b="0" i="0" sz="3000" u="none" cap="none" strike="noStrike">
                <a:solidFill>
                  <a:srgbClr val="FFFFFF"/>
                </a:solidFill>
                <a:latin typeface="Avenir"/>
                <a:ea typeface="Avenir"/>
                <a:cs typeface="Avenir"/>
                <a:sym typeface="Avenir"/>
              </a:endParaRPr>
            </a:p>
          </p:txBody>
        </p:sp>
        <p:sp>
          <p:nvSpPr>
            <p:cNvPr id="218" name="Google Shape;218;p30"/>
            <p:cNvSpPr/>
            <p:nvPr/>
          </p:nvSpPr>
          <p:spPr>
            <a:xfrm>
              <a:off x="1529783" y="2405216"/>
              <a:ext cx="9201600" cy="1017600"/>
            </a:xfrm>
            <a:prstGeom prst="roundRect">
              <a:avLst>
                <a:gd fmla="val 10000" name="adj"/>
              </a:avLst>
            </a:prstGeom>
            <a:solidFill>
              <a:srgbClr val="938FBC"/>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30"/>
            <p:cNvSpPr/>
            <p:nvPr/>
          </p:nvSpPr>
          <p:spPr>
            <a:xfrm>
              <a:off x="2300426" y="3607825"/>
              <a:ext cx="9201600" cy="1017600"/>
            </a:xfrm>
            <a:prstGeom prst="roundRect">
              <a:avLst>
                <a:gd fmla="val 10000" name="adj"/>
              </a:avLst>
            </a:prstGeom>
            <a:solidFill>
              <a:srgbClr val="8D98BA"/>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30"/>
            <p:cNvSpPr txBox="1"/>
            <p:nvPr/>
          </p:nvSpPr>
          <p:spPr>
            <a:xfrm>
              <a:off x="2330234" y="3637625"/>
              <a:ext cx="9201600" cy="957900"/>
            </a:xfrm>
            <a:prstGeom prst="rect">
              <a:avLst/>
            </a:prstGeom>
            <a:solidFill>
              <a:srgbClr val="CC0000"/>
            </a:solid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rgbClr val="FFFFFF"/>
                </a:buClr>
                <a:buSzPts val="3000"/>
                <a:buFont typeface="Avenir"/>
                <a:buNone/>
              </a:pPr>
              <a:r>
                <a:rPr b="0" i="0" lang="es-AR" sz="3000" u="none" cap="none" strike="noStrike">
                  <a:solidFill>
                    <a:srgbClr val="FFFFFF"/>
                  </a:solidFill>
                  <a:latin typeface="Avenir"/>
                  <a:ea typeface="Avenir"/>
                  <a:cs typeface="Avenir"/>
                  <a:sym typeface="Avenir"/>
                </a:rPr>
                <a:t>TRANSPORTE </a:t>
              </a:r>
              <a:endParaRPr b="0" i="0" sz="3000" u="none" cap="none" strike="noStrike">
                <a:solidFill>
                  <a:srgbClr val="FFFFFF"/>
                </a:solidFill>
                <a:latin typeface="Avenir"/>
                <a:ea typeface="Avenir"/>
                <a:cs typeface="Avenir"/>
                <a:sym typeface="Avenir"/>
              </a:endParaRPr>
            </a:p>
          </p:txBody>
        </p:sp>
        <p:sp>
          <p:nvSpPr>
            <p:cNvPr id="221" name="Google Shape;221;p30"/>
            <p:cNvSpPr/>
            <p:nvPr/>
          </p:nvSpPr>
          <p:spPr>
            <a:xfrm>
              <a:off x="8540273" y="779382"/>
              <a:ext cx="661500" cy="661500"/>
            </a:xfrm>
            <a:prstGeom prst="downArrow">
              <a:avLst>
                <a:gd fmla="val 55000" name="adj1"/>
                <a:gd fmla="val 45000" name="adj2"/>
              </a:avLst>
            </a:prstGeom>
            <a:solidFill>
              <a:srgbClr val="E5DCE9">
                <a:alpha val="89411"/>
              </a:srgbClr>
            </a:solidFill>
            <a:ln cap="flat" cmpd="sng" w="12700">
              <a:solidFill>
                <a:srgbClr val="E5DCE9">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30"/>
            <p:cNvSpPr txBox="1"/>
            <p:nvPr/>
          </p:nvSpPr>
          <p:spPr>
            <a:xfrm>
              <a:off x="8689096" y="779382"/>
              <a:ext cx="363900" cy="497700"/>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Clr>
                  <a:srgbClr val="000000"/>
                </a:buClr>
                <a:buSzPts val="3000"/>
                <a:buFont typeface="Avenir"/>
                <a:buNone/>
              </a:pPr>
              <a:r>
                <a:t/>
              </a:r>
              <a:endParaRPr b="0" i="0" sz="3000" u="none" cap="none" strike="noStrike">
                <a:solidFill>
                  <a:srgbClr val="000000"/>
                </a:solidFill>
                <a:latin typeface="Avenir"/>
                <a:ea typeface="Avenir"/>
                <a:cs typeface="Avenir"/>
                <a:sym typeface="Avenir"/>
              </a:endParaRPr>
            </a:p>
          </p:txBody>
        </p:sp>
        <p:sp>
          <p:nvSpPr>
            <p:cNvPr id="223" name="Google Shape;223;p30"/>
            <p:cNvSpPr/>
            <p:nvPr/>
          </p:nvSpPr>
          <p:spPr>
            <a:xfrm>
              <a:off x="9310916" y="1981991"/>
              <a:ext cx="661500" cy="661500"/>
            </a:xfrm>
            <a:prstGeom prst="downArrow">
              <a:avLst>
                <a:gd fmla="val 55000" name="adj1"/>
                <a:gd fmla="val 45000" name="adj2"/>
              </a:avLst>
            </a:prstGeom>
            <a:solidFill>
              <a:srgbClr val="DEDAE7">
                <a:alpha val="89411"/>
              </a:srgbClr>
            </a:solidFill>
            <a:ln cap="flat" cmpd="sng" w="12700">
              <a:solidFill>
                <a:srgbClr val="DEDAE7">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0"/>
            <p:cNvSpPr txBox="1"/>
            <p:nvPr/>
          </p:nvSpPr>
          <p:spPr>
            <a:xfrm>
              <a:off x="9459739" y="1981991"/>
              <a:ext cx="363900" cy="497700"/>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Clr>
                  <a:srgbClr val="000000"/>
                </a:buClr>
                <a:buSzPts val="3000"/>
                <a:buFont typeface="Avenir"/>
                <a:buNone/>
              </a:pPr>
              <a:r>
                <a:t/>
              </a:r>
              <a:endParaRPr b="0" i="0" sz="3000" u="none" cap="none" strike="noStrike">
                <a:solidFill>
                  <a:srgbClr val="000000"/>
                </a:solidFill>
                <a:latin typeface="Avenir"/>
                <a:ea typeface="Avenir"/>
                <a:cs typeface="Avenir"/>
                <a:sym typeface="Avenir"/>
              </a:endParaRPr>
            </a:p>
          </p:txBody>
        </p:sp>
        <p:sp>
          <p:nvSpPr>
            <p:cNvPr id="225" name="Google Shape;225;p30"/>
            <p:cNvSpPr/>
            <p:nvPr/>
          </p:nvSpPr>
          <p:spPr>
            <a:xfrm>
              <a:off x="10070057" y="3184599"/>
              <a:ext cx="661500" cy="661500"/>
            </a:xfrm>
            <a:prstGeom prst="downArrow">
              <a:avLst>
                <a:gd fmla="val 55000" name="adj1"/>
                <a:gd fmla="val 45000" name="adj2"/>
              </a:avLst>
            </a:prstGeom>
            <a:solidFill>
              <a:srgbClr val="D9DBE6">
                <a:alpha val="89411"/>
              </a:srgbClr>
            </a:solidFill>
            <a:ln cap="flat" cmpd="sng" w="12700">
              <a:solidFill>
                <a:srgbClr val="D9DBE6">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30"/>
            <p:cNvSpPr txBox="1"/>
            <p:nvPr/>
          </p:nvSpPr>
          <p:spPr>
            <a:xfrm>
              <a:off x="10218880" y="3184599"/>
              <a:ext cx="363900" cy="497700"/>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Clr>
                  <a:srgbClr val="000000"/>
                </a:buClr>
                <a:buSzPts val="3000"/>
                <a:buFont typeface="Avenir"/>
                <a:buNone/>
              </a:pPr>
              <a:r>
                <a:t/>
              </a:r>
              <a:endParaRPr b="0" i="0" sz="3000" u="none" cap="none" strike="noStrike">
                <a:solidFill>
                  <a:srgbClr val="000000"/>
                </a:solidFill>
                <a:latin typeface="Avenir"/>
                <a:ea typeface="Avenir"/>
                <a:cs typeface="Avenir"/>
                <a:sym typeface="Avenir"/>
              </a:endParaRPr>
            </a:p>
          </p:txBody>
        </p:sp>
        <p:sp>
          <p:nvSpPr>
            <p:cNvPr id="227" name="Google Shape;227;p30"/>
            <p:cNvSpPr txBox="1"/>
            <p:nvPr/>
          </p:nvSpPr>
          <p:spPr>
            <a:xfrm>
              <a:off x="1559603" y="2435025"/>
              <a:ext cx="9201600" cy="957900"/>
            </a:xfrm>
            <a:prstGeom prst="rect">
              <a:avLst/>
            </a:prstGeom>
            <a:solidFill>
              <a:srgbClr val="000099"/>
            </a:solid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rgbClr val="FFFFFF"/>
                </a:buClr>
                <a:buSzPts val="3000"/>
                <a:buFont typeface="Avenir"/>
                <a:buNone/>
              </a:pPr>
              <a:r>
                <a:rPr b="0" i="0" lang="es-AR" sz="3000" u="none" cap="none" strike="noStrike">
                  <a:solidFill>
                    <a:srgbClr val="FFFFFF"/>
                  </a:solidFill>
                  <a:latin typeface="Avenir"/>
                  <a:ea typeface="Avenir"/>
                  <a:cs typeface="Avenir"/>
                  <a:sym typeface="Avenir"/>
                </a:rPr>
                <a:t>DIFUSIÓN</a:t>
              </a:r>
              <a:endParaRPr b="0" i="0" sz="3000" u="none" cap="none" strike="noStrike">
                <a:solidFill>
                  <a:srgbClr val="FFFFFF"/>
                </a:solidFill>
                <a:latin typeface="Avenir"/>
                <a:ea typeface="Avenir"/>
                <a:cs typeface="Avenir"/>
                <a:sym typeface="Aveni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1"/>
          <p:cNvSpPr/>
          <p:nvPr/>
        </p:nvSpPr>
        <p:spPr>
          <a:xfrm>
            <a:off x="31950" y="326825"/>
            <a:ext cx="4387800" cy="6204300"/>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s-AR" sz="2800" u="none" cap="none" strike="noStrike">
                <a:solidFill>
                  <a:srgbClr val="FFFFFF"/>
                </a:solidFill>
                <a:latin typeface="Arial"/>
                <a:ea typeface="Arial"/>
                <a:cs typeface="Arial"/>
                <a:sym typeface="Arial"/>
              </a:rPr>
              <a:t>Inspiración: proceso </a:t>
            </a:r>
            <a:r>
              <a:rPr b="0" i="0" lang="es-AR" sz="2400" u="none" cap="none" strike="noStrike">
                <a:solidFill>
                  <a:srgbClr val="FFFFFF"/>
                </a:solidFill>
                <a:latin typeface="Arial"/>
                <a:ea typeface="Arial"/>
                <a:cs typeface="Arial"/>
                <a:sym typeface="Arial"/>
              </a:rPr>
              <a:t>pasivo.</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s-AR" sz="2400" u="none" cap="none" strike="noStrike">
                <a:solidFill>
                  <a:srgbClr val="FFFFFF"/>
                </a:solidFill>
                <a:latin typeface="Arial"/>
                <a:ea typeface="Arial"/>
                <a:cs typeface="Arial"/>
                <a:sym typeface="Arial"/>
              </a:rPr>
              <a:t>Se expanden los pulmones, se contrae el diafragma.</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br>
              <a:rPr b="0" i="0" lang="es-AR" sz="2400" u="none" cap="none" strike="noStrike">
                <a:solidFill>
                  <a:schemeClr val="lt1"/>
                </a:solidFill>
                <a:latin typeface="Calibri"/>
                <a:ea typeface="Calibri"/>
                <a:cs typeface="Calibri"/>
                <a:sym typeface="Calibri"/>
              </a:rPr>
            </a:br>
            <a:r>
              <a:rPr b="0" i="0" lang="es-AR" sz="2400" u="none" cap="none" strike="noStrike">
                <a:solidFill>
                  <a:srgbClr val="FFFFFF"/>
                </a:solidFill>
                <a:latin typeface="Arial"/>
                <a:ea typeface="Arial"/>
                <a:cs typeface="Arial"/>
                <a:sym typeface="Arial"/>
              </a:rPr>
              <a:t>Espiración: proceso activo.</a:t>
            </a:r>
            <a:endParaRPr b="0" i="0" sz="2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br>
              <a:rPr b="0" i="0" lang="es-AR" sz="2400" u="none" cap="none" strike="noStrike">
                <a:solidFill>
                  <a:srgbClr val="FFFFFF"/>
                </a:solidFill>
                <a:latin typeface="Arial"/>
                <a:ea typeface="Arial"/>
                <a:cs typeface="Arial"/>
                <a:sym typeface="Arial"/>
              </a:rPr>
            </a:br>
            <a:r>
              <a:rPr b="0" i="0" lang="es-AR" sz="2400" u="none" cap="none" strike="noStrike">
                <a:solidFill>
                  <a:srgbClr val="FFFFFF"/>
                </a:solidFill>
                <a:latin typeface="Arial"/>
                <a:ea typeface="Arial"/>
                <a:cs typeface="Arial"/>
                <a:sym typeface="Arial"/>
              </a:rPr>
              <a:t>Se contraen los pulmones, se expande el diafragma.</a:t>
            </a:r>
            <a:endParaRPr b="0" i="0" sz="2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br>
              <a:rPr b="0" i="0" lang="es-AR" sz="2400" u="none" cap="none" strike="noStrike">
                <a:solidFill>
                  <a:srgbClr val="FFFFFF"/>
                </a:solidFill>
                <a:latin typeface="Arial"/>
                <a:ea typeface="Arial"/>
                <a:cs typeface="Arial"/>
                <a:sym typeface="Arial"/>
              </a:rPr>
            </a:br>
            <a:r>
              <a:rPr b="0" i="0" lang="es-AR" sz="2400" u="none" cap="none" strike="noStrike">
                <a:solidFill>
                  <a:srgbClr val="FFFFFF"/>
                </a:solidFill>
                <a:latin typeface="Arial"/>
                <a:ea typeface="Arial"/>
                <a:cs typeface="Arial"/>
                <a:sym typeface="Arial"/>
              </a:rPr>
              <a:t>La Inspiración y Espiración forman un CiCLO RESPIRATORIO.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br>
              <a:rPr b="0" i="0" lang="es-AR" sz="2800" u="none" cap="none" strike="noStrike">
                <a:solidFill>
                  <a:schemeClr val="lt1"/>
                </a:solidFill>
                <a:latin typeface="Calibri"/>
                <a:ea typeface="Calibri"/>
                <a:cs typeface="Calibri"/>
                <a:sym typeface="Calibri"/>
              </a:rPr>
            </a:br>
            <a:endParaRPr b="0" i="0" sz="2800" u="none" cap="none" strike="noStrike">
              <a:solidFill>
                <a:schemeClr val="lt1"/>
              </a:solidFill>
              <a:latin typeface="Calibri"/>
              <a:ea typeface="Calibri"/>
              <a:cs typeface="Calibri"/>
              <a:sym typeface="Calibri"/>
            </a:endParaRPr>
          </a:p>
        </p:txBody>
      </p:sp>
      <p:pic>
        <p:nvPicPr>
          <p:cNvPr descr="Diagrama&#10;&#10;Descripción generada automáticamente" id="233" name="Google Shape;233;p31"/>
          <p:cNvPicPr preferRelativeResize="0"/>
          <p:nvPr/>
        </p:nvPicPr>
        <p:blipFill rotWithShape="1">
          <a:blip r:embed="rId3">
            <a:alphaModFix/>
          </a:blip>
          <a:srcRect b="0" l="0" r="0" t="0"/>
          <a:stretch/>
        </p:blipFill>
        <p:spPr>
          <a:xfrm>
            <a:off x="4549375" y="1491850"/>
            <a:ext cx="4387801" cy="4755050"/>
          </a:xfrm>
          <a:prstGeom prst="rect">
            <a:avLst/>
          </a:prstGeom>
          <a:solidFill>
            <a:srgbClr val="B2A0C7"/>
          </a:solidFill>
          <a:ln>
            <a:noFill/>
          </a:ln>
        </p:spPr>
      </p:pic>
      <p:sp>
        <p:nvSpPr>
          <p:cNvPr id="234" name="Google Shape;234;p31"/>
          <p:cNvSpPr/>
          <p:nvPr/>
        </p:nvSpPr>
        <p:spPr>
          <a:xfrm>
            <a:off x="4419599" y="196453"/>
            <a:ext cx="4087761" cy="1295400"/>
          </a:xfrm>
          <a:prstGeom prst="ellipse">
            <a:avLst/>
          </a:prstGeom>
          <a:solidFill>
            <a:srgbClr val="0099FF"/>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500"/>
              <a:buFont typeface="Arial"/>
              <a:buNone/>
            </a:pPr>
            <a:r>
              <a:rPr b="0" i="0" lang="es-AR" sz="3500" u="none" cap="none" strike="noStrike">
                <a:solidFill>
                  <a:schemeClr val="lt1"/>
                </a:solidFill>
                <a:latin typeface="Calibri"/>
                <a:ea typeface="Calibri"/>
                <a:cs typeface="Calibri"/>
                <a:sym typeface="Calibri"/>
              </a:rPr>
              <a:t>VENTILACIÓN</a:t>
            </a:r>
            <a:endParaRPr b="0" i="0" sz="31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2"/>
          <p:cNvSpPr txBox="1"/>
          <p:nvPr>
            <p:ph idx="1" type="body"/>
          </p:nvPr>
        </p:nvSpPr>
        <p:spPr>
          <a:xfrm>
            <a:off x="975628" y="2670369"/>
            <a:ext cx="6927300" cy="284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a:p>
        </p:txBody>
      </p:sp>
      <p:sp>
        <p:nvSpPr>
          <p:cNvPr id="240" name="Google Shape;240;p32"/>
          <p:cNvSpPr txBox="1"/>
          <p:nvPr/>
        </p:nvSpPr>
        <p:spPr>
          <a:xfrm>
            <a:off x="460650" y="177750"/>
            <a:ext cx="8222700" cy="823800"/>
          </a:xfrm>
          <a:prstGeom prst="rect">
            <a:avLst/>
          </a:prstGeom>
          <a:solidFill>
            <a:schemeClr val="accent3"/>
          </a:solidFill>
          <a:ln>
            <a:noFill/>
          </a:ln>
        </p:spPr>
        <p:txBody>
          <a:bodyPr anchorCtr="0" anchor="ctr" bIns="45700" lIns="91425" spcFirstLastPara="1" rIns="91425" wrap="square" tIns="45700">
            <a:normAutofit fontScale="70000"/>
          </a:bodyPr>
          <a:lstStyle/>
          <a:p>
            <a:pPr indent="0" lvl="0" marL="0" marR="0" rtl="0" algn="l">
              <a:lnSpc>
                <a:spcPct val="90000"/>
              </a:lnSpc>
              <a:spcBef>
                <a:spcPts val="0"/>
              </a:spcBef>
              <a:spcAft>
                <a:spcPts val="0"/>
              </a:spcAft>
              <a:buClr>
                <a:srgbClr val="000000"/>
              </a:buClr>
              <a:buSzPct val="100000"/>
              <a:buFont typeface="Arial"/>
              <a:buNone/>
            </a:pPr>
            <a:br>
              <a:rPr b="0" i="0" lang="es-AR" sz="3600" u="none" cap="none" strike="noStrike">
                <a:solidFill>
                  <a:srgbClr val="000000"/>
                </a:solidFill>
                <a:latin typeface="Arial"/>
                <a:ea typeface="Arial"/>
                <a:cs typeface="Arial"/>
                <a:sym typeface="Arial"/>
              </a:rPr>
            </a:br>
            <a:r>
              <a:rPr b="0" i="0" lang="es-AR" sz="3600" u="none" cap="none" strike="noStrike">
                <a:solidFill>
                  <a:srgbClr val="000000"/>
                </a:solidFill>
                <a:latin typeface="Arial"/>
                <a:ea typeface="Arial"/>
                <a:cs typeface="Arial"/>
                <a:sym typeface="Arial"/>
              </a:rPr>
              <a:t>      LA  VENTILACIÓN DEPENDE DE 4 FACTORES </a:t>
            </a:r>
            <a:endParaRPr b="0" i="0" sz="3600" u="none" cap="none" strike="noStrike">
              <a:solidFill>
                <a:srgbClr val="FFFFFF"/>
              </a:solidFill>
              <a:latin typeface="Arial"/>
              <a:ea typeface="Arial"/>
              <a:cs typeface="Arial"/>
              <a:sym typeface="Arial"/>
            </a:endParaRPr>
          </a:p>
        </p:txBody>
      </p:sp>
      <p:sp>
        <p:nvSpPr>
          <p:cNvPr id="241" name="Google Shape;241;p32"/>
          <p:cNvSpPr/>
          <p:nvPr/>
        </p:nvSpPr>
        <p:spPr>
          <a:xfrm>
            <a:off x="459325" y="3806700"/>
            <a:ext cx="4176900" cy="2873400"/>
          </a:xfrm>
          <a:prstGeom prst="roundRect">
            <a:avLst>
              <a:gd fmla="val 16667" name="adj"/>
            </a:avLst>
          </a:prstGeom>
          <a:solidFill>
            <a:srgbClr val="000099"/>
          </a:solidFill>
          <a:ln cap="flat" cmpd="sng" w="12700">
            <a:solidFill>
              <a:srgbClr val="B8616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DISTENSIBILIDAD Y RETRACCIÓN PULMONAR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Los pulmones deben conservar su capacidad de expandirse y retraerse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Esta capacidad puede alterarse ej.:</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Patologías respiratorias , neurológicas ,otras .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venir"/>
              <a:ea typeface="Avenir"/>
              <a:cs typeface="Avenir"/>
              <a:sym typeface="Avenir"/>
            </a:endParaRPr>
          </a:p>
        </p:txBody>
      </p:sp>
      <p:sp>
        <p:nvSpPr>
          <p:cNvPr id="242" name="Google Shape;242;p32"/>
          <p:cNvSpPr/>
          <p:nvPr/>
        </p:nvSpPr>
        <p:spPr>
          <a:xfrm>
            <a:off x="399925" y="1081275"/>
            <a:ext cx="4116600" cy="2636400"/>
          </a:xfrm>
          <a:prstGeom prst="roundRect">
            <a:avLst>
              <a:gd fmla="val 16667" name="adj"/>
            </a:avLst>
          </a:prstGeom>
          <a:solidFill>
            <a:srgbClr val="000099"/>
          </a:solidFill>
          <a:ln cap="flat" cmpd="sng" w="12700">
            <a:solidFill>
              <a:srgbClr val="B8616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s-AR" sz="1800" u="none" cap="none" strike="noStrike">
                <a:solidFill>
                  <a:srgbClr val="FFFFFF"/>
                </a:solidFill>
                <a:latin typeface="Avenir"/>
                <a:ea typeface="Avenir"/>
                <a:cs typeface="Avenir"/>
                <a:sym typeface="Avenir"/>
              </a:rPr>
              <a:t>    OXÍGENO ATMOSFÉRICO :</a:t>
            </a:r>
            <a:endParaRPr b="1"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s-AR" sz="1800" u="none" cap="none" strike="noStrike">
                <a:solidFill>
                  <a:srgbClr val="FFFFFF"/>
                </a:solidFill>
                <a:latin typeface="Avenir"/>
                <a:ea typeface="Avenir"/>
                <a:cs typeface="Avenir"/>
                <a:sym typeface="Avenir"/>
              </a:rPr>
              <a:t>La concentración de oxígeno en el aire es del 21% .</a:t>
            </a:r>
            <a:endParaRPr b="1"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s-AR" sz="1800" u="none" cap="none" strike="noStrike">
                <a:solidFill>
                  <a:srgbClr val="FFFFFF"/>
                </a:solidFill>
                <a:latin typeface="Avenir"/>
                <a:ea typeface="Avenir"/>
                <a:cs typeface="Avenir"/>
                <a:sym typeface="Avenir"/>
              </a:rPr>
              <a:t>Esta concentración suele variar  ej.:</a:t>
            </a:r>
            <a:endParaRPr b="1"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s-AR" sz="1800" u="none" cap="none" strike="noStrike">
                <a:solidFill>
                  <a:srgbClr val="FFFFFF"/>
                </a:solidFill>
                <a:latin typeface="Avenir"/>
                <a:ea typeface="Avenir"/>
                <a:cs typeface="Avenir"/>
                <a:sym typeface="Avenir"/>
              </a:rPr>
              <a:t>En grandes altitudes </a:t>
            </a:r>
            <a:endParaRPr b="1"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s-AR" sz="1800" u="none" cap="none" strike="noStrike">
                <a:solidFill>
                  <a:srgbClr val="FFFFFF"/>
                </a:solidFill>
                <a:latin typeface="Avenir"/>
                <a:ea typeface="Avenir"/>
                <a:cs typeface="Avenir"/>
                <a:sym typeface="Avenir"/>
              </a:rPr>
              <a:t>En ambientes mal ventilados </a:t>
            </a:r>
            <a:endParaRPr b="1"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s-AR" sz="1800" u="none" cap="none" strike="noStrike">
                <a:solidFill>
                  <a:srgbClr val="FFFFFF"/>
                </a:solidFill>
                <a:latin typeface="Avenir"/>
                <a:ea typeface="Avenir"/>
                <a:cs typeface="Avenir"/>
                <a:sym typeface="Avenir"/>
              </a:rPr>
              <a:t>En ambientes contaminados .</a:t>
            </a:r>
            <a:endParaRPr b="1" i="0" sz="1400" u="none" cap="none" strike="noStrike">
              <a:solidFill>
                <a:srgbClr val="000000"/>
              </a:solidFill>
              <a:latin typeface="Arial"/>
              <a:ea typeface="Arial"/>
              <a:cs typeface="Arial"/>
              <a:sym typeface="Arial"/>
            </a:endParaRPr>
          </a:p>
        </p:txBody>
      </p:sp>
      <p:sp>
        <p:nvSpPr>
          <p:cNvPr id="243" name="Google Shape;243;p32"/>
          <p:cNvSpPr/>
          <p:nvPr/>
        </p:nvSpPr>
        <p:spPr>
          <a:xfrm>
            <a:off x="4636175" y="1081275"/>
            <a:ext cx="4176900" cy="2503200"/>
          </a:xfrm>
          <a:prstGeom prst="roundRect">
            <a:avLst>
              <a:gd fmla="val 16667" name="adj"/>
            </a:avLst>
          </a:prstGeom>
          <a:solidFill>
            <a:srgbClr val="000099"/>
          </a:solidFill>
          <a:ln cap="flat" cmpd="sng" w="12700">
            <a:solidFill>
              <a:srgbClr val="B8616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rial"/>
                <a:ea typeface="Arial"/>
                <a:cs typeface="Arial"/>
                <a:sym typeface="Arial"/>
              </a:rPr>
              <a:t>LA LIMPIEZA DE LAS VÍA AÉREAS ALTAS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rial"/>
                <a:ea typeface="Arial"/>
                <a:cs typeface="Arial"/>
                <a:sym typeface="Arial"/>
              </a:rPr>
              <a:t>Se realiza a través del funcionamiento de los cilios , el reflejo de tos y estornudo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rial"/>
                <a:ea typeface="Arial"/>
                <a:cs typeface="Arial"/>
                <a:sym typeface="Arial"/>
              </a:rPr>
              <a:t>VA a deben estar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rial"/>
                <a:ea typeface="Arial"/>
                <a:cs typeface="Arial"/>
                <a:sym typeface="Arial"/>
              </a:rPr>
              <a:t>Libre de objetos extraños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4" name="Google Shape;244;p32"/>
          <p:cNvSpPr/>
          <p:nvPr/>
        </p:nvSpPr>
        <p:spPr>
          <a:xfrm>
            <a:off x="4873175" y="3806700"/>
            <a:ext cx="3939900" cy="2873400"/>
          </a:xfrm>
          <a:prstGeom prst="roundRect">
            <a:avLst>
              <a:gd fmla="val 16667" name="adj"/>
            </a:avLst>
          </a:prstGeom>
          <a:solidFill>
            <a:srgbClr val="000099"/>
          </a:solidFill>
          <a:ln cap="flat" cmpd="sng" w="12700">
            <a:solidFill>
              <a:srgbClr val="B8616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REGULACIÓN DE LA RESPIRACIÓN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Reguladores Neurológicos : ubicados en la corteza cerebral :control voluntario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El bulbo raquídeo control autónomo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Reguladores químicos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rgbClr val="FFFFFF"/>
                </a:solidFill>
                <a:latin typeface="Avenir"/>
                <a:ea typeface="Avenir"/>
                <a:cs typeface="Avenir"/>
                <a:sym typeface="Avenir"/>
              </a:rPr>
              <a:t>Estos pueden estar alterados por diferentes patologías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venir"/>
              <a:ea typeface="Avenir"/>
              <a:cs typeface="Avenir"/>
              <a:sym typeface="Aveni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33"/>
          <p:cNvPicPr preferRelativeResize="0"/>
          <p:nvPr/>
        </p:nvPicPr>
        <p:blipFill rotWithShape="1">
          <a:blip r:embed="rId3">
            <a:alphaModFix/>
          </a:blip>
          <a:srcRect b="0" l="0" r="0" t="0"/>
          <a:stretch/>
        </p:blipFill>
        <p:spPr>
          <a:xfrm>
            <a:off x="381000" y="925000"/>
            <a:ext cx="8413999" cy="46509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4"/>
          <p:cNvSpPr txBox="1"/>
          <p:nvPr>
            <p:ph type="title"/>
          </p:nvPr>
        </p:nvSpPr>
        <p:spPr>
          <a:xfrm flipH="1">
            <a:off x="1012824" y="457200"/>
            <a:ext cx="7673976" cy="628377"/>
          </a:xfrm>
          <a:prstGeom prst="rect">
            <a:avLst/>
          </a:prstGeom>
          <a:solidFill>
            <a:srgbClr val="FDE9D8"/>
          </a:solid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Ventilación pulmonar</a:t>
            </a:r>
            <a:endParaRPr/>
          </a:p>
        </p:txBody>
      </p:sp>
      <p:pic>
        <p:nvPicPr>
          <p:cNvPr id="255" name="Google Shape;255;p34"/>
          <p:cNvPicPr preferRelativeResize="0"/>
          <p:nvPr/>
        </p:nvPicPr>
        <p:blipFill rotWithShape="1">
          <a:blip r:embed="rId3">
            <a:alphaModFix/>
          </a:blip>
          <a:srcRect b="0" l="0" r="0" t="0"/>
          <a:stretch/>
        </p:blipFill>
        <p:spPr>
          <a:xfrm>
            <a:off x="479424" y="1295400"/>
            <a:ext cx="8207376" cy="5334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35"/>
          <p:cNvPicPr preferRelativeResize="0"/>
          <p:nvPr/>
        </p:nvPicPr>
        <p:blipFill rotWithShape="1">
          <a:blip r:embed="rId3">
            <a:alphaModFix/>
          </a:blip>
          <a:srcRect b="0" l="0" r="0" t="0"/>
          <a:stretch/>
        </p:blipFill>
        <p:spPr>
          <a:xfrm>
            <a:off x="414866" y="247650"/>
            <a:ext cx="8314267" cy="636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graphicFrame>
        <p:nvGraphicFramePr>
          <p:cNvPr id="64" name="Google Shape;64;p9"/>
          <p:cNvGraphicFramePr/>
          <p:nvPr/>
        </p:nvGraphicFramePr>
        <p:xfrm>
          <a:off x="697253" y="472307"/>
          <a:ext cx="3000000" cy="3000000"/>
        </p:xfrm>
        <a:graphic>
          <a:graphicData uri="http://schemas.openxmlformats.org/drawingml/2006/table">
            <a:tbl>
              <a:tblPr bandRow="1" firstRow="1">
                <a:noFill/>
                <a:tableStyleId>{6EBFB2D7-9AF9-4997-8103-BA3D54FFC1BF}</a:tableStyleId>
              </a:tblPr>
              <a:tblGrid>
                <a:gridCol w="6799000"/>
              </a:tblGrid>
              <a:tr h="786200">
                <a:tc>
                  <a:txBody>
                    <a:bodyPr/>
                    <a:lstStyle/>
                    <a:p>
                      <a:pPr indent="0" lvl="0" marL="0" marR="0" rtl="0" algn="l">
                        <a:lnSpc>
                          <a:spcPct val="100000"/>
                        </a:lnSpc>
                        <a:spcBef>
                          <a:spcPts val="0"/>
                        </a:spcBef>
                        <a:spcAft>
                          <a:spcPts val="0"/>
                        </a:spcAft>
                        <a:buClr>
                          <a:srgbClr val="000000"/>
                        </a:buClr>
                        <a:buSzPts val="3200"/>
                        <a:buFont typeface="Arial"/>
                        <a:buNone/>
                      </a:pPr>
                      <a:r>
                        <a:rPr lang="es-AR" sz="3200" u="none" cap="none" strike="noStrike"/>
                        <a:t>DEFINICIÓN  DE RESPIRACIÓN </a:t>
                      </a:r>
                      <a:endParaRPr sz="1400" u="none" cap="none" strike="noStrike"/>
                    </a:p>
                  </a:txBody>
                  <a:tcPr marT="45725" marB="45725" marR="91450" marL="91450">
                    <a:solidFill>
                      <a:srgbClr val="B2A0C7"/>
                    </a:solidFill>
                  </a:tcPr>
                </a:tc>
              </a:tr>
            </a:tbl>
          </a:graphicData>
        </a:graphic>
      </p:graphicFrame>
      <p:graphicFrame>
        <p:nvGraphicFramePr>
          <p:cNvPr id="65" name="Google Shape;65;p9"/>
          <p:cNvGraphicFramePr/>
          <p:nvPr/>
        </p:nvGraphicFramePr>
        <p:xfrm>
          <a:off x="758508" y="5493613"/>
          <a:ext cx="3000000" cy="3000000"/>
        </p:xfrm>
        <a:graphic>
          <a:graphicData uri="http://schemas.openxmlformats.org/drawingml/2006/table">
            <a:tbl>
              <a:tblPr bandRow="1" firstRow="1">
                <a:noFill/>
                <a:tableStyleId>{6EBFB2D7-9AF9-4997-8103-BA3D54FFC1BF}</a:tableStyleId>
              </a:tblPr>
              <a:tblGrid>
                <a:gridCol w="6740025"/>
              </a:tblGrid>
              <a:tr h="1066800">
                <a:tc>
                  <a:txBody>
                    <a:bodyPr/>
                    <a:lstStyle/>
                    <a:p>
                      <a:pPr indent="0" lvl="0" marL="0" marR="0" rtl="0" algn="l">
                        <a:lnSpc>
                          <a:spcPct val="100000"/>
                        </a:lnSpc>
                        <a:spcBef>
                          <a:spcPts val="0"/>
                        </a:spcBef>
                        <a:spcAft>
                          <a:spcPts val="0"/>
                        </a:spcAft>
                        <a:buClr>
                          <a:srgbClr val="000000"/>
                        </a:buClr>
                        <a:buSzPts val="1800"/>
                        <a:buFont typeface="Arial"/>
                        <a:buNone/>
                      </a:pPr>
                      <a:r>
                        <a:rPr b="0" lang="es-AR" sz="1800" u="none" cap="none" strike="noStrike"/>
                        <a:t> </a:t>
                      </a:r>
                      <a:r>
                        <a:rPr b="0" i="0" lang="es-AR" sz="3200" u="none" cap="none" strike="noStrike">
                          <a:solidFill>
                            <a:schemeClr val="lt1"/>
                          </a:solidFill>
                          <a:latin typeface="Calibri"/>
                          <a:ea typeface="Calibri"/>
                          <a:cs typeface="Calibri"/>
                          <a:sym typeface="Calibri"/>
                        </a:rPr>
                        <a:t>Entre : El Organismo y el Medio Ambiente.</a:t>
                      </a:r>
                      <a:endParaRPr sz="3200" u="none" cap="none" strike="noStrike"/>
                    </a:p>
                  </a:txBody>
                  <a:tcPr marT="45725" marB="45725" marR="91450" marL="91450">
                    <a:solidFill>
                      <a:srgbClr val="B2A0C7"/>
                    </a:solidFill>
                  </a:tcPr>
                </a:tc>
              </a:tr>
            </a:tbl>
          </a:graphicData>
        </a:graphic>
      </p:graphicFrame>
      <p:graphicFrame>
        <p:nvGraphicFramePr>
          <p:cNvPr id="66" name="Google Shape;66;p9"/>
          <p:cNvGraphicFramePr/>
          <p:nvPr/>
        </p:nvGraphicFramePr>
        <p:xfrm>
          <a:off x="758509" y="3651658"/>
          <a:ext cx="3000000" cy="3000000"/>
        </p:xfrm>
        <a:graphic>
          <a:graphicData uri="http://schemas.openxmlformats.org/drawingml/2006/table">
            <a:tbl>
              <a:tblPr bandRow="1" firstRow="1">
                <a:noFill/>
                <a:tableStyleId>{6EBFB2D7-9AF9-4997-8103-BA3D54FFC1BF}</a:tableStyleId>
              </a:tblPr>
              <a:tblGrid>
                <a:gridCol w="6740025"/>
              </a:tblGrid>
              <a:tr h="978400">
                <a:tc>
                  <a:txBody>
                    <a:bodyPr/>
                    <a:lstStyle/>
                    <a:p>
                      <a:pPr indent="0" lvl="0" marL="0" marR="0" rtl="0" algn="l">
                        <a:lnSpc>
                          <a:spcPct val="100000"/>
                        </a:lnSpc>
                        <a:spcBef>
                          <a:spcPts val="0"/>
                        </a:spcBef>
                        <a:spcAft>
                          <a:spcPts val="0"/>
                        </a:spcAft>
                        <a:buClr>
                          <a:srgbClr val="000000"/>
                        </a:buClr>
                        <a:buSzPts val="3200"/>
                        <a:buFont typeface="Arial"/>
                        <a:buNone/>
                      </a:pPr>
                      <a:r>
                        <a:rPr b="0" i="0" lang="es-AR" sz="3200" u="none" cap="none" strike="noStrike">
                          <a:solidFill>
                            <a:schemeClr val="lt1"/>
                          </a:solidFill>
                          <a:latin typeface="Calibri"/>
                          <a:ea typeface="Calibri"/>
                          <a:cs typeface="Calibri"/>
                          <a:sym typeface="Calibri"/>
                        </a:rPr>
                        <a:t>Entre : El oxígeno (O2) y dióxido de carbono (CO2)</a:t>
                      </a:r>
                      <a:endParaRPr sz="3200" u="none" cap="none" strike="noStrike"/>
                    </a:p>
                  </a:txBody>
                  <a:tcPr marT="45725" marB="45725" marR="91450" marL="91450">
                    <a:solidFill>
                      <a:srgbClr val="B2A0C7"/>
                    </a:solidFill>
                  </a:tcPr>
                </a:tc>
              </a:tr>
            </a:tbl>
          </a:graphicData>
        </a:graphic>
      </p:graphicFrame>
      <p:graphicFrame>
        <p:nvGraphicFramePr>
          <p:cNvPr id="67" name="Google Shape;67;p9"/>
          <p:cNvGraphicFramePr/>
          <p:nvPr/>
        </p:nvGraphicFramePr>
        <p:xfrm>
          <a:off x="699516" y="2061885"/>
          <a:ext cx="3000000" cy="3000000"/>
        </p:xfrm>
        <a:graphic>
          <a:graphicData uri="http://schemas.openxmlformats.org/drawingml/2006/table">
            <a:tbl>
              <a:tblPr bandRow="1" firstRow="1">
                <a:noFill/>
                <a:tableStyleId>{6EBFB2D7-9AF9-4997-8103-BA3D54FFC1BF}</a:tableStyleId>
              </a:tblPr>
              <a:tblGrid>
                <a:gridCol w="6799000"/>
              </a:tblGrid>
              <a:tr h="801475">
                <a:tc>
                  <a:txBody>
                    <a:bodyPr/>
                    <a:lstStyle/>
                    <a:p>
                      <a:pPr indent="0" lvl="0" marL="0" marR="0" rtl="0" algn="ctr">
                        <a:lnSpc>
                          <a:spcPct val="100000"/>
                        </a:lnSpc>
                        <a:spcBef>
                          <a:spcPts val="0"/>
                        </a:spcBef>
                        <a:spcAft>
                          <a:spcPts val="0"/>
                        </a:spcAft>
                        <a:buClr>
                          <a:srgbClr val="000000"/>
                        </a:buClr>
                        <a:buSzPts val="3200"/>
                        <a:buFont typeface="Arial"/>
                        <a:buNone/>
                      </a:pPr>
                      <a:r>
                        <a:rPr lang="es-AR" sz="3200" u="none" cap="none" strike="noStrike"/>
                        <a:t>ES EL INTERCAMBIO </a:t>
                      </a:r>
                      <a:endParaRPr sz="1400" u="none" cap="none" strike="noStrike"/>
                    </a:p>
                  </a:txBody>
                  <a:tcPr marT="45725" marB="45725" marR="91450" marL="91450">
                    <a:solidFill>
                      <a:srgbClr val="B2A0C7"/>
                    </a:solidFill>
                  </a:tcPr>
                </a:tc>
              </a:tr>
            </a:tbl>
          </a:graphicData>
        </a:graphic>
      </p:graphicFrame>
      <p:sp>
        <p:nvSpPr>
          <p:cNvPr id="68" name="Google Shape;68;p9"/>
          <p:cNvSpPr/>
          <p:nvPr/>
        </p:nvSpPr>
        <p:spPr>
          <a:xfrm>
            <a:off x="3554358" y="2841388"/>
            <a:ext cx="699517" cy="801464"/>
          </a:xfrm>
          <a:prstGeom prst="downArrow">
            <a:avLst>
              <a:gd fmla="val 50000" name="adj1"/>
              <a:gd fmla="val 50000" name="adj2"/>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9"/>
          <p:cNvSpPr/>
          <p:nvPr/>
        </p:nvSpPr>
        <p:spPr>
          <a:xfrm>
            <a:off x="3595113" y="4717803"/>
            <a:ext cx="533402" cy="769213"/>
          </a:xfrm>
          <a:prstGeom prst="downArrow">
            <a:avLst>
              <a:gd fmla="val 50000" name="adj1"/>
              <a:gd fmla="val 50000" name="adj2"/>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9"/>
          <p:cNvSpPr/>
          <p:nvPr/>
        </p:nvSpPr>
        <p:spPr>
          <a:xfrm>
            <a:off x="3637415" y="1224256"/>
            <a:ext cx="533402" cy="769213"/>
          </a:xfrm>
          <a:prstGeom prst="downArrow">
            <a:avLst>
              <a:gd fmla="val 50000" name="adj1"/>
              <a:gd fmla="val 50000" name="adj2"/>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6"/>
          <p:cNvSpPr/>
          <p:nvPr/>
        </p:nvSpPr>
        <p:spPr>
          <a:xfrm>
            <a:off x="-3" y="2039994"/>
            <a:ext cx="1981200" cy="2532000"/>
          </a:xfrm>
          <a:prstGeom prst="teardrop">
            <a:avLst>
              <a:gd fmla="val 100000" name="adj"/>
            </a:avLst>
          </a:prstGeom>
          <a:solidFill>
            <a:schemeClr val="dk2"/>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s-AR" sz="2200" u="none" cap="none" strike="noStrike">
                <a:solidFill>
                  <a:schemeClr val="lt1"/>
                </a:solidFill>
                <a:latin typeface="Calibri"/>
                <a:ea typeface="Calibri"/>
                <a:cs typeface="Calibri"/>
                <a:sym typeface="Calibri"/>
              </a:rPr>
              <a:t>DIFUSIÓN</a:t>
            </a:r>
            <a:r>
              <a:rPr b="1" i="0" lang="es-AR" sz="1600" u="none" cap="none" strike="noStrike">
                <a:solidFill>
                  <a:schemeClr val="lt1"/>
                </a:solidFill>
                <a:latin typeface="Arial Black"/>
                <a:ea typeface="Arial Black"/>
                <a:cs typeface="Arial Black"/>
                <a:sym typeface="Arial Black"/>
              </a:rPr>
              <a:t> </a:t>
            </a:r>
            <a:endParaRPr b="0" i="0" sz="1400" u="none" cap="none" strike="noStrike">
              <a:solidFill>
                <a:srgbClr val="000000"/>
              </a:solidFill>
              <a:latin typeface="Arial"/>
              <a:ea typeface="Arial"/>
              <a:cs typeface="Arial"/>
              <a:sym typeface="Arial"/>
            </a:endParaRPr>
          </a:p>
        </p:txBody>
      </p:sp>
      <p:sp>
        <p:nvSpPr>
          <p:cNvPr id="266" name="Google Shape;266;p36"/>
          <p:cNvSpPr/>
          <p:nvPr/>
        </p:nvSpPr>
        <p:spPr>
          <a:xfrm>
            <a:off x="2144125" y="844300"/>
            <a:ext cx="6999900" cy="5465700"/>
          </a:xfrm>
          <a:prstGeom prst="roundRect">
            <a:avLst>
              <a:gd fmla="val 16667" name="adj"/>
            </a:avLst>
          </a:prstGeom>
          <a:solidFill>
            <a:schemeClr val="dk2"/>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1000"/>
              </a:spcBef>
              <a:spcAft>
                <a:spcPts val="0"/>
              </a:spcAft>
              <a:buClr>
                <a:srgbClr val="000000"/>
              </a:buClr>
              <a:buSzPts val="2000"/>
              <a:buFont typeface="Arial"/>
              <a:buNone/>
            </a:pPr>
            <a:r>
              <a:t/>
            </a:r>
            <a:endParaRPr b="1" i="1" sz="2000" u="none" cap="none" strike="noStrike">
              <a:solidFill>
                <a:schemeClr val="lt1"/>
              </a:solidFill>
              <a:latin typeface="Calibri"/>
              <a:ea typeface="Calibri"/>
              <a:cs typeface="Calibri"/>
              <a:sym typeface="Calibri"/>
            </a:endParaRPr>
          </a:p>
        </p:txBody>
      </p:sp>
      <p:sp>
        <p:nvSpPr>
          <p:cNvPr id="267" name="Google Shape;267;p36"/>
          <p:cNvSpPr txBox="1"/>
          <p:nvPr/>
        </p:nvSpPr>
        <p:spPr>
          <a:xfrm>
            <a:off x="2873825" y="1279650"/>
            <a:ext cx="5895000" cy="3914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t/>
            </a:r>
            <a:endParaRPr b="1" i="1" sz="2600" u="none" cap="none" strike="noStrike">
              <a:solidFill>
                <a:schemeClr val="lt1"/>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b="1" i="1" lang="es-AR" sz="2600" u="none" cap="none" strike="noStrike">
                <a:solidFill>
                  <a:schemeClr val="lt1"/>
                </a:solidFill>
                <a:latin typeface="Calibri"/>
                <a:ea typeface="Calibri"/>
                <a:cs typeface="Calibri"/>
                <a:sym typeface="Calibri"/>
              </a:rPr>
              <a:t>Es el proceso mediante el cual se produce la transferencia de los gases respiratorios entre el alvéolo y la sangre que a través de la membrana alveolo-capilar .La estructura del pulmón le confiere la máxima eficacia: gran superficie de intercambio y espesor mínimo de intercambio.</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7"/>
          <p:cNvSpPr txBox="1"/>
          <p:nvPr>
            <p:ph idx="2" type="body"/>
          </p:nvPr>
        </p:nvSpPr>
        <p:spPr>
          <a:xfrm>
            <a:off x="152400" y="152401"/>
            <a:ext cx="8839200" cy="6553200"/>
          </a:xfrm>
          <a:prstGeom prst="rect">
            <a:avLst/>
          </a:prstGeom>
          <a:solidFill>
            <a:srgbClr val="B2A0C7"/>
          </a:solid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sz="1800">
              <a:solidFill>
                <a:schemeClr val="lt1"/>
              </a:solidFill>
              <a:latin typeface="Arial Black"/>
              <a:ea typeface="Arial Black"/>
              <a:cs typeface="Arial Black"/>
              <a:sym typeface="Arial Black"/>
            </a:endParaRPr>
          </a:p>
          <a:p>
            <a:pPr indent="0" lvl="0" marL="0" rtl="0" algn="l">
              <a:lnSpc>
                <a:spcPct val="100000"/>
              </a:lnSpc>
              <a:spcBef>
                <a:spcPts val="0"/>
              </a:spcBef>
              <a:spcAft>
                <a:spcPts val="0"/>
              </a:spcAft>
              <a:buSzPts val="1400"/>
              <a:buNone/>
            </a:pPr>
            <a:br>
              <a:rPr lang="es-AR" sz="1600"/>
            </a:br>
            <a:r>
              <a:rPr b="0" i="0" lang="es-AR" sz="1800" u="none" strike="noStrike">
                <a:solidFill>
                  <a:srgbClr val="FFFFFF"/>
                </a:solidFill>
                <a:latin typeface="Arial"/>
                <a:ea typeface="Arial"/>
                <a:cs typeface="Arial"/>
                <a:sym typeface="Arial"/>
              </a:rPr>
              <a:t> </a:t>
            </a:r>
            <a:endParaRPr sz="1800">
              <a:latin typeface="Arial Black"/>
              <a:ea typeface="Arial Black"/>
              <a:cs typeface="Arial Black"/>
              <a:sym typeface="Arial Black"/>
            </a:endParaRPr>
          </a:p>
          <a:p>
            <a:pPr indent="0" lvl="0" marL="0" rtl="0" algn="l">
              <a:lnSpc>
                <a:spcPct val="100000"/>
              </a:lnSpc>
              <a:spcBef>
                <a:spcPts val="0"/>
              </a:spcBef>
              <a:spcAft>
                <a:spcPts val="0"/>
              </a:spcAft>
              <a:buSzPts val="1400"/>
              <a:buNone/>
            </a:pPr>
            <a:r>
              <a:t/>
            </a:r>
            <a:endParaRPr sz="1800">
              <a:latin typeface="Arial Black"/>
              <a:ea typeface="Arial Black"/>
              <a:cs typeface="Arial Black"/>
              <a:sym typeface="Arial Black"/>
            </a:endParaRPr>
          </a:p>
          <a:p>
            <a:pPr indent="0" lvl="0" marL="0" rtl="0" algn="l">
              <a:lnSpc>
                <a:spcPct val="100000"/>
              </a:lnSpc>
              <a:spcBef>
                <a:spcPts val="0"/>
              </a:spcBef>
              <a:spcAft>
                <a:spcPts val="0"/>
              </a:spcAft>
              <a:buSzPts val="1400"/>
              <a:buNone/>
            </a:pPr>
            <a:r>
              <a:t/>
            </a:r>
            <a:endParaRPr sz="1800">
              <a:latin typeface="Arial Black"/>
              <a:ea typeface="Arial Black"/>
              <a:cs typeface="Arial Black"/>
              <a:sym typeface="Arial Black"/>
            </a:endParaRPr>
          </a:p>
          <a:p>
            <a:pPr indent="0" lvl="0" marL="0" rtl="0" algn="l">
              <a:lnSpc>
                <a:spcPct val="100000"/>
              </a:lnSpc>
              <a:spcBef>
                <a:spcPts val="0"/>
              </a:spcBef>
              <a:spcAft>
                <a:spcPts val="0"/>
              </a:spcAft>
              <a:buSzPts val="1400"/>
              <a:buNone/>
            </a:pPr>
            <a:r>
              <a:rPr b="0" lang="es-AR" sz="1600"/>
              <a:t>   </a:t>
            </a:r>
            <a:endParaRPr sz="1800">
              <a:latin typeface="Arial Black"/>
              <a:ea typeface="Arial Black"/>
              <a:cs typeface="Arial Black"/>
              <a:sym typeface="Arial Black"/>
            </a:endParaRPr>
          </a:p>
          <a:p>
            <a:pPr indent="0" lvl="0" marL="0" rtl="0" algn="l">
              <a:lnSpc>
                <a:spcPct val="100000"/>
              </a:lnSpc>
              <a:spcBef>
                <a:spcPts val="0"/>
              </a:spcBef>
              <a:spcAft>
                <a:spcPts val="0"/>
              </a:spcAft>
              <a:buSzPts val="1400"/>
              <a:buNone/>
            </a:pPr>
            <a:r>
              <a:t/>
            </a:r>
            <a:endParaRPr sz="1800">
              <a:latin typeface="Arial Black"/>
              <a:ea typeface="Arial Black"/>
              <a:cs typeface="Arial Black"/>
              <a:sym typeface="Arial Black"/>
            </a:endParaRPr>
          </a:p>
          <a:p>
            <a:pPr indent="0" lvl="0" marL="0" rtl="0" algn="l">
              <a:lnSpc>
                <a:spcPct val="100000"/>
              </a:lnSpc>
              <a:spcBef>
                <a:spcPts val="0"/>
              </a:spcBef>
              <a:spcAft>
                <a:spcPts val="0"/>
              </a:spcAft>
              <a:buSzPts val="1400"/>
              <a:buNone/>
            </a:pPr>
            <a:r>
              <a:t/>
            </a:r>
            <a:endParaRPr sz="1800">
              <a:latin typeface="Arial Black"/>
              <a:ea typeface="Arial Black"/>
              <a:cs typeface="Arial Black"/>
              <a:sym typeface="Arial Black"/>
            </a:endParaRPr>
          </a:p>
          <a:p>
            <a:pPr indent="0" lvl="0" marL="0" rtl="0" algn="l">
              <a:lnSpc>
                <a:spcPct val="100000"/>
              </a:lnSpc>
              <a:spcBef>
                <a:spcPts val="0"/>
              </a:spcBef>
              <a:spcAft>
                <a:spcPts val="0"/>
              </a:spcAft>
              <a:buSzPts val="1400"/>
              <a:buNone/>
            </a:pPr>
            <a:br>
              <a:rPr lang="es-AR" sz="1800">
                <a:latin typeface="Arial Black"/>
                <a:ea typeface="Arial Black"/>
                <a:cs typeface="Arial Black"/>
                <a:sym typeface="Arial Black"/>
              </a:rPr>
            </a:br>
            <a:endParaRPr sz="1800">
              <a:latin typeface="Arial Black"/>
              <a:ea typeface="Arial Black"/>
              <a:cs typeface="Arial Black"/>
              <a:sym typeface="Arial Black"/>
            </a:endParaRPr>
          </a:p>
        </p:txBody>
      </p:sp>
      <p:sp>
        <p:nvSpPr>
          <p:cNvPr id="273" name="Google Shape;273;p37"/>
          <p:cNvSpPr/>
          <p:nvPr/>
        </p:nvSpPr>
        <p:spPr>
          <a:xfrm>
            <a:off x="3140450" y="251800"/>
            <a:ext cx="5395800" cy="1630500"/>
          </a:xfrm>
          <a:prstGeom prst="roundRect">
            <a:avLst>
              <a:gd fmla="val 16667" name="adj"/>
            </a:avLst>
          </a:prstGeom>
          <a:solidFill>
            <a:srgbClr val="E06666"/>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700"/>
              <a:buFont typeface="Arial"/>
              <a:buNone/>
            </a:pPr>
            <a:r>
              <a:rPr b="1" i="1" lang="es-AR" sz="2700" u="none" cap="none" strike="noStrike">
                <a:solidFill>
                  <a:srgbClr val="FFFFFF"/>
                </a:solidFill>
                <a:latin typeface="Calibri"/>
                <a:ea typeface="Calibri"/>
                <a:cs typeface="Calibri"/>
                <a:sym typeface="Calibri"/>
              </a:rPr>
              <a:t>El oxígeno (O2) es transportado desde los pulmones hacia  los tejidos</a:t>
            </a:r>
            <a:r>
              <a:rPr b="1" i="1" lang="es-AR" sz="2500" u="none" cap="none" strike="noStrike">
                <a:solidFill>
                  <a:srgbClr val="FFFFFF"/>
                </a:solidFill>
                <a:latin typeface="Calibri"/>
                <a:ea typeface="Calibri"/>
                <a:cs typeface="Calibri"/>
                <a:sym typeface="Calibri"/>
              </a:rPr>
              <a:t>.</a:t>
            </a:r>
            <a:endParaRPr b="0" i="0" sz="1500" u="none" cap="none" strike="noStrike">
              <a:solidFill>
                <a:srgbClr val="000000"/>
              </a:solidFill>
              <a:latin typeface="Arial"/>
              <a:ea typeface="Arial"/>
              <a:cs typeface="Arial"/>
              <a:sym typeface="Arial"/>
            </a:endParaRPr>
          </a:p>
        </p:txBody>
      </p:sp>
      <p:sp>
        <p:nvSpPr>
          <p:cNvPr id="274" name="Google Shape;274;p37"/>
          <p:cNvSpPr/>
          <p:nvPr/>
        </p:nvSpPr>
        <p:spPr>
          <a:xfrm>
            <a:off x="3140175" y="1882175"/>
            <a:ext cx="5395800" cy="2156700"/>
          </a:xfrm>
          <a:prstGeom prst="roundRect">
            <a:avLst>
              <a:gd fmla="val 16667" name="adj"/>
            </a:avLst>
          </a:prstGeom>
          <a:solidFill>
            <a:srgbClr val="E06666"/>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1" lang="es-AR" sz="2800" u="none" cap="none" strike="noStrike">
                <a:solidFill>
                  <a:srgbClr val="FFFFFF"/>
                </a:solidFill>
                <a:latin typeface="Calibri"/>
                <a:ea typeface="Calibri"/>
                <a:cs typeface="Calibri"/>
                <a:sym typeface="Calibri"/>
              </a:rPr>
              <a:t>El dióxido de Carbono (CO2) es transportado desde los tejidos hacia los pulmones. </a:t>
            </a:r>
            <a:r>
              <a:rPr b="0" i="1" lang="es-AR" sz="2000" u="none" cap="none" strike="noStrike">
                <a:solidFill>
                  <a:srgbClr val="FFFFFF"/>
                </a:solidFill>
                <a:latin typeface="Calibri"/>
                <a:ea typeface="Calibri"/>
                <a:cs typeface="Calibri"/>
                <a:sym typeface="Calibri"/>
              </a:rPr>
              <a:t>( POR MEDIO DE LA SANGRE)</a:t>
            </a:r>
            <a:endParaRPr b="0" i="0" sz="1800" u="none" cap="none" strike="noStrike">
              <a:solidFill>
                <a:srgbClr val="000000"/>
              </a:solidFill>
              <a:latin typeface="Arial"/>
              <a:ea typeface="Arial"/>
              <a:cs typeface="Arial"/>
              <a:sym typeface="Arial"/>
            </a:endParaRPr>
          </a:p>
        </p:txBody>
      </p:sp>
      <p:sp>
        <p:nvSpPr>
          <p:cNvPr id="275" name="Google Shape;275;p37"/>
          <p:cNvSpPr/>
          <p:nvPr/>
        </p:nvSpPr>
        <p:spPr>
          <a:xfrm>
            <a:off x="3140175" y="4038800"/>
            <a:ext cx="5465700" cy="1960200"/>
          </a:xfrm>
          <a:prstGeom prst="roundRect">
            <a:avLst>
              <a:gd fmla="val 16667" name="adj"/>
            </a:avLst>
          </a:prstGeom>
          <a:solidFill>
            <a:srgbClr val="E06666"/>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300"/>
              <a:buFont typeface="Arial"/>
              <a:buNone/>
            </a:pPr>
            <a:r>
              <a:rPr b="1" i="1" lang="es-AR" sz="2300" u="none" cap="none" strike="noStrike">
                <a:solidFill>
                  <a:srgbClr val="FFFFFF"/>
                </a:solidFill>
                <a:latin typeface="Calibri"/>
                <a:ea typeface="Calibri"/>
                <a:cs typeface="Calibri"/>
                <a:sym typeface="Calibri"/>
              </a:rPr>
              <a:t>El  97% DEL O2 SE COMBINA CON LA HEMOGLOBINA QUE HAY EN LA SANGRE  Y SE TRANSPORTA A LOS TEJIDOS COMO OXIHEMOGLOBINA.</a:t>
            </a:r>
            <a:endParaRPr b="1" i="1" sz="2100" u="none" cap="none" strike="noStrike">
              <a:solidFill>
                <a:schemeClr val="lt1"/>
              </a:solidFill>
              <a:latin typeface="Calibri"/>
              <a:ea typeface="Calibri"/>
              <a:cs typeface="Calibri"/>
              <a:sym typeface="Calibri"/>
            </a:endParaRPr>
          </a:p>
        </p:txBody>
      </p:sp>
      <p:sp>
        <p:nvSpPr>
          <p:cNvPr id="276" name="Google Shape;276;p37"/>
          <p:cNvSpPr/>
          <p:nvPr/>
        </p:nvSpPr>
        <p:spPr>
          <a:xfrm>
            <a:off x="433845" y="2339417"/>
            <a:ext cx="2286000" cy="2499900"/>
          </a:xfrm>
          <a:prstGeom prst="teardrop">
            <a:avLst>
              <a:gd fmla="val 120339" name="adj"/>
            </a:avLst>
          </a:prstGeom>
          <a:solidFill>
            <a:srgbClr val="FF000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AR" sz="2000" u="none" cap="none" strike="noStrike">
                <a:solidFill>
                  <a:schemeClr val="lt1"/>
                </a:solidFill>
                <a:latin typeface="Calibri"/>
                <a:ea typeface="Calibri"/>
                <a:cs typeface="Calibri"/>
                <a:sym typeface="Calibri"/>
              </a:rPr>
              <a:t>TRANSPORTE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8"/>
          <p:cNvSpPr txBox="1"/>
          <p:nvPr/>
        </p:nvSpPr>
        <p:spPr>
          <a:xfrm>
            <a:off x="304800" y="1518221"/>
            <a:ext cx="8839200"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br>
              <a:rPr b="0" i="0" lang="es-A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282" name="Google Shape;282;p38"/>
          <p:cNvSpPr/>
          <p:nvPr/>
        </p:nvSpPr>
        <p:spPr>
          <a:xfrm>
            <a:off x="533400" y="2362200"/>
            <a:ext cx="3505200" cy="3941280"/>
          </a:xfrm>
          <a:prstGeom prst="rect">
            <a:avLst/>
          </a:prstGeom>
          <a:solidFill>
            <a:srgbClr val="FF000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s-AR" sz="2800" u="none" cap="none" strike="noStrike">
                <a:solidFill>
                  <a:srgbClr val="FFFFFF"/>
                </a:solidFill>
                <a:latin typeface="Tahoma"/>
                <a:ea typeface="Tahoma"/>
                <a:cs typeface="Tahoma"/>
                <a:sym typeface="Tahoma"/>
              </a:rPr>
              <a:t>La circulación mayor o sistémica  es el circuito o trayecto que  realiza la sangre desde el  corazón hacia el cuerpo y de  regreso al corazón</a:t>
            </a:r>
            <a:r>
              <a:rPr b="0" i="0" lang="es-AR" sz="1800" u="none" cap="none" strike="noStrike">
                <a:solidFill>
                  <a:srgbClr val="FFFFFF"/>
                </a:solidFill>
                <a:latin typeface="Tahoma"/>
                <a:ea typeface="Tahoma"/>
                <a:cs typeface="Tahoma"/>
                <a:sym typeface="Tahoma"/>
              </a:rPr>
              <a:t>.</a:t>
            </a:r>
            <a:endParaRPr b="0" i="0" sz="1800" u="none" cap="none" strike="noStrike">
              <a:solidFill>
                <a:schemeClr val="lt1"/>
              </a:solidFill>
              <a:latin typeface="Calibri"/>
              <a:ea typeface="Calibri"/>
              <a:cs typeface="Calibri"/>
              <a:sym typeface="Calibri"/>
            </a:endParaRPr>
          </a:p>
        </p:txBody>
      </p:sp>
      <p:sp>
        <p:nvSpPr>
          <p:cNvPr id="283" name="Google Shape;283;p38"/>
          <p:cNvSpPr/>
          <p:nvPr/>
        </p:nvSpPr>
        <p:spPr>
          <a:xfrm>
            <a:off x="4547419" y="2335161"/>
            <a:ext cx="3810000" cy="3941280"/>
          </a:xfrm>
          <a:prstGeom prst="rect">
            <a:avLst/>
          </a:prstGeom>
          <a:solidFill>
            <a:srgbClr val="0070C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0" i="0" lang="es-AR" sz="3200" u="none" cap="none" strike="noStrike">
                <a:solidFill>
                  <a:srgbClr val="FFFFFF"/>
                </a:solidFill>
                <a:latin typeface="Calibri"/>
                <a:ea typeface="Calibri"/>
                <a:cs typeface="Calibri"/>
                <a:sym typeface="Calibri"/>
              </a:rPr>
              <a:t>La circulación menor o  pulmonar es el circuito que  realiza la sangre desde el  corazón hasta los pulmones y  luego al corazón.</a:t>
            </a:r>
            <a:endParaRPr b="0" i="0" sz="3200" u="none" cap="none" strike="noStrike">
              <a:solidFill>
                <a:schemeClr val="lt1"/>
              </a:solidFill>
              <a:latin typeface="Calibri"/>
              <a:ea typeface="Calibri"/>
              <a:cs typeface="Calibri"/>
              <a:sym typeface="Calibri"/>
            </a:endParaRPr>
          </a:p>
        </p:txBody>
      </p:sp>
      <p:sp>
        <p:nvSpPr>
          <p:cNvPr id="284" name="Google Shape;284;p38"/>
          <p:cNvSpPr/>
          <p:nvPr/>
        </p:nvSpPr>
        <p:spPr>
          <a:xfrm>
            <a:off x="914400" y="685800"/>
            <a:ext cx="7443019" cy="1295400"/>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AR" sz="3600" u="none" cap="none" strike="noStrike">
                <a:solidFill>
                  <a:schemeClr val="lt1"/>
                </a:solidFill>
                <a:latin typeface="Calibri"/>
                <a:ea typeface="Calibri"/>
                <a:cs typeface="Calibri"/>
                <a:sym typeface="Calibri"/>
              </a:rPr>
              <a:t>CIRCULACION MAYOR Y MENOR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39"/>
          <p:cNvPicPr preferRelativeResize="0"/>
          <p:nvPr/>
        </p:nvPicPr>
        <p:blipFill rotWithShape="1">
          <a:blip r:embed="rId3">
            <a:alphaModFix/>
          </a:blip>
          <a:srcRect b="0" l="0" r="0" t="0"/>
          <a:stretch/>
        </p:blipFill>
        <p:spPr>
          <a:xfrm>
            <a:off x="377190" y="461211"/>
            <a:ext cx="7852410" cy="593958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0"/>
          <p:cNvSpPr txBox="1"/>
          <p:nvPr/>
        </p:nvSpPr>
        <p:spPr>
          <a:xfrm>
            <a:off x="2667000" y="1219200"/>
            <a:ext cx="6162368" cy="3785652"/>
          </a:xfrm>
          <a:prstGeom prst="rect">
            <a:avLst/>
          </a:prstGeom>
          <a:solidFill>
            <a:schemeClr val="accent5"/>
          </a:solidFill>
          <a:ln cap="flat" cmpd="sng" w="25400">
            <a:solidFill>
              <a:srgbClr val="1F485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1" lang="es-AR" sz="2400" u="none" cap="none" strike="noStrike">
                <a:solidFill>
                  <a:schemeClr val="dk1"/>
                </a:solidFill>
                <a:latin typeface="Calibri"/>
                <a:ea typeface="Calibri"/>
                <a:cs typeface="Calibri"/>
                <a:sym typeface="Calibri"/>
              </a:rPr>
              <a:t>FRECUENCIA : </a:t>
            </a:r>
            <a:r>
              <a:rPr b="0" i="0" lang="es-AR" sz="2400" u="none" cap="none" strike="noStrike">
                <a:solidFill>
                  <a:schemeClr val="dk1"/>
                </a:solidFill>
                <a:latin typeface="Calibri"/>
                <a:ea typeface="Calibri"/>
                <a:cs typeface="Calibri"/>
                <a:sym typeface="Calibri"/>
              </a:rPr>
              <a:t>cantidad de ciclos respiratorio o respiraciones  x minuto.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1" lang="es-AR" sz="2400" u="none" cap="none" strike="noStrike">
                <a:solidFill>
                  <a:schemeClr val="dk1"/>
                </a:solidFill>
                <a:latin typeface="Calibri"/>
                <a:ea typeface="Calibri"/>
                <a:cs typeface="Calibri"/>
                <a:sym typeface="Calibri"/>
              </a:rPr>
              <a:t>RITMO :</a:t>
            </a:r>
            <a:r>
              <a:rPr b="0" i="0" lang="es-AR" sz="2400" u="none" cap="none" strike="noStrike">
                <a:solidFill>
                  <a:schemeClr val="dk1"/>
                </a:solidFill>
                <a:latin typeface="Calibri"/>
                <a:ea typeface="Calibri"/>
                <a:cs typeface="Calibri"/>
                <a:sym typeface="Calibri"/>
              </a:rPr>
              <a:t>intervalo de tiempo entre ciclos respiratorios , debe ser rítmico.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1" lang="es-AR" sz="2400" u="none" cap="none" strike="noStrike">
                <a:solidFill>
                  <a:schemeClr val="dk1"/>
                </a:solidFill>
                <a:latin typeface="Calibri"/>
                <a:ea typeface="Calibri"/>
                <a:cs typeface="Calibri"/>
                <a:sym typeface="Calibri"/>
              </a:rPr>
              <a:t>AMPLITUD : </a:t>
            </a:r>
            <a:r>
              <a:rPr b="0" i="0" lang="es-AR" sz="2400" u="none" cap="none" strike="noStrike">
                <a:solidFill>
                  <a:schemeClr val="dk1"/>
                </a:solidFill>
                <a:latin typeface="Calibri"/>
                <a:ea typeface="Calibri"/>
                <a:cs typeface="Calibri"/>
                <a:sym typeface="Calibri"/>
              </a:rPr>
              <a:t>profundidad de la respiración.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s-AR" sz="2400" u="none" cap="none" strike="noStrike">
                <a:solidFill>
                  <a:schemeClr val="dk1"/>
                </a:solidFill>
                <a:latin typeface="Calibri"/>
                <a:ea typeface="Calibri"/>
                <a:cs typeface="Calibri"/>
                <a:sym typeface="Calibri"/>
              </a:rPr>
              <a:t>Indican eficiencia y calidad de la </a:t>
            </a:r>
            <a:r>
              <a:rPr b="1" i="1" lang="es-AR" sz="2400" u="none" cap="none" strike="noStrike">
                <a:solidFill>
                  <a:schemeClr val="dk1"/>
                </a:solidFill>
                <a:latin typeface="Calibri"/>
                <a:ea typeface="Calibri"/>
                <a:cs typeface="Calibri"/>
                <a:sym typeface="Calibri"/>
              </a:rPr>
              <a:t>VENTILACIÓN.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295" name="Google Shape;295;p40"/>
          <p:cNvSpPr/>
          <p:nvPr/>
        </p:nvSpPr>
        <p:spPr>
          <a:xfrm>
            <a:off x="1219200" y="4953000"/>
            <a:ext cx="4267200" cy="685800"/>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1" lang="es-AR" sz="3600" u="none" cap="none" strike="noStrike">
                <a:solidFill>
                  <a:schemeClr val="lt1"/>
                </a:solidFill>
                <a:latin typeface="Calibri"/>
                <a:ea typeface="Calibri"/>
                <a:cs typeface="Calibri"/>
                <a:sym typeface="Calibri"/>
              </a:rPr>
              <a:t>GASES ARTERIALES </a:t>
            </a:r>
            <a:endParaRPr b="0" i="0" sz="1400" u="none" cap="none" strike="noStrike">
              <a:solidFill>
                <a:srgbClr val="000000"/>
              </a:solidFill>
              <a:latin typeface="Arial"/>
              <a:ea typeface="Arial"/>
              <a:cs typeface="Arial"/>
              <a:sym typeface="Arial"/>
            </a:endParaRPr>
          </a:p>
        </p:txBody>
      </p:sp>
      <p:sp>
        <p:nvSpPr>
          <p:cNvPr id="296" name="Google Shape;296;p40"/>
          <p:cNvSpPr/>
          <p:nvPr/>
        </p:nvSpPr>
        <p:spPr>
          <a:xfrm>
            <a:off x="3352800" y="5791200"/>
            <a:ext cx="5476568" cy="685800"/>
          </a:xfrm>
          <a:prstGeom prst="roundRect">
            <a:avLst>
              <a:gd fmla="val 16667" name="adj"/>
            </a:avLst>
          </a:prstGeom>
          <a:solidFill>
            <a:srgbClr val="92CCDC"/>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1" lang="es-AR" sz="2400" u="none" cap="none" strike="noStrike">
                <a:solidFill>
                  <a:schemeClr val="dk1"/>
                </a:solidFill>
                <a:latin typeface="Calibri"/>
                <a:ea typeface="Calibri"/>
                <a:cs typeface="Calibri"/>
                <a:sym typeface="Calibri"/>
              </a:rPr>
              <a:t>Indican sobre la eficiencia de la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1" lang="es-AR" sz="2400" u="none" cap="none" strike="noStrike">
                <a:solidFill>
                  <a:schemeClr val="dk1"/>
                </a:solidFill>
                <a:latin typeface="Calibri"/>
                <a:ea typeface="Calibri"/>
                <a:cs typeface="Calibri"/>
                <a:sym typeface="Calibri"/>
              </a:rPr>
              <a:t>DIFUSIÓN Y PERFUSIÓN </a:t>
            </a:r>
            <a:endParaRPr b="0" i="0" sz="1400" u="none" cap="none" strike="noStrike">
              <a:solidFill>
                <a:srgbClr val="000000"/>
              </a:solidFill>
              <a:latin typeface="Arial"/>
              <a:ea typeface="Arial"/>
              <a:cs typeface="Arial"/>
              <a:sym typeface="Arial"/>
            </a:endParaRPr>
          </a:p>
        </p:txBody>
      </p:sp>
      <p:sp>
        <p:nvSpPr>
          <p:cNvPr id="297" name="Google Shape;297;p40"/>
          <p:cNvSpPr/>
          <p:nvPr/>
        </p:nvSpPr>
        <p:spPr>
          <a:xfrm>
            <a:off x="152400" y="128600"/>
            <a:ext cx="6934200" cy="1063952"/>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Calibri"/>
              <a:buNone/>
            </a:pPr>
            <a:r>
              <a:rPr b="1" i="0" lang="es-AR" sz="2800" u="none" cap="none" strike="noStrike">
                <a:solidFill>
                  <a:schemeClr val="lt1"/>
                </a:solidFill>
                <a:latin typeface="Calibri"/>
                <a:ea typeface="Calibri"/>
                <a:cs typeface="Calibri"/>
                <a:sym typeface="Calibri"/>
              </a:rPr>
              <a:t>VALORACIÓN DE LA RESPIRACIÓN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1"/>
          <p:cNvSpPr txBox="1"/>
          <p:nvPr/>
        </p:nvSpPr>
        <p:spPr>
          <a:xfrm>
            <a:off x="228600" y="1371600"/>
            <a:ext cx="8686800" cy="4585871"/>
          </a:xfrm>
          <a:prstGeom prst="rect">
            <a:avLst/>
          </a:prstGeom>
          <a:solidFill>
            <a:schemeClr val="accent6"/>
          </a:solidFill>
          <a:ln cap="flat" cmpd="sng" w="9525">
            <a:solidFill>
              <a:srgbClr val="FABF8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br>
              <a:rPr b="1" i="0" lang="es-AR" sz="1600" u="none" cap="none" strike="noStrike">
                <a:solidFill>
                  <a:schemeClr val="dk1"/>
                </a:solidFill>
                <a:latin typeface="Calibri"/>
                <a:ea typeface="Calibri"/>
                <a:cs typeface="Calibri"/>
                <a:sym typeface="Calibri"/>
              </a:rPr>
            </a:br>
            <a:r>
              <a:rPr b="1" i="1" lang="es-AR" sz="1600" u="none" cap="none" strike="noStrike">
                <a:solidFill>
                  <a:schemeClr val="dk1"/>
                </a:solidFill>
                <a:latin typeface="Arial"/>
                <a:ea typeface="Arial"/>
                <a:cs typeface="Arial"/>
                <a:sym typeface="Arial"/>
              </a:rPr>
              <a:t>SIBILANCIAS</a:t>
            </a:r>
            <a:r>
              <a:rPr b="1" i="0" lang="es-AR" sz="1600" u="none" cap="none" strike="noStrike">
                <a:solidFill>
                  <a:schemeClr val="dk1"/>
                </a:solidFill>
                <a:latin typeface="Arial"/>
                <a:ea typeface="Arial"/>
                <a:cs typeface="Arial"/>
                <a:sym typeface="Arial"/>
              </a:rPr>
              <a:t>: RUIDOS CHILLONES PRODUCIDOS POR VIAS RESPIRACIONES ESTRECHAS. A VECES SE ESCUCHAN SIN USAR ESTETOSCOPIO.</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br>
              <a:rPr b="1" i="0" lang="es-AR" sz="1600" u="none" cap="none" strike="noStrike">
                <a:solidFill>
                  <a:schemeClr val="dk1"/>
                </a:solidFill>
                <a:latin typeface="Calibri"/>
                <a:ea typeface="Calibri"/>
                <a:cs typeface="Calibri"/>
                <a:sym typeface="Calibri"/>
              </a:rPr>
            </a:br>
            <a:br>
              <a:rPr b="1" i="0" lang="es-AR" sz="1600" u="none" cap="none" strike="noStrike">
                <a:solidFill>
                  <a:schemeClr val="dk1"/>
                </a:solidFill>
                <a:latin typeface="Calibri"/>
                <a:ea typeface="Calibri"/>
                <a:cs typeface="Calibri"/>
                <a:sym typeface="Calibri"/>
              </a:rPr>
            </a:br>
            <a:r>
              <a:rPr b="1" i="1" lang="es-AR" sz="1600" u="none" cap="none" strike="noStrike">
                <a:solidFill>
                  <a:schemeClr val="dk1"/>
                </a:solidFill>
                <a:latin typeface="Arial"/>
                <a:ea typeface="Arial"/>
                <a:cs typeface="Arial"/>
                <a:sym typeface="Arial"/>
              </a:rPr>
              <a:t>ESTERTORES</a:t>
            </a:r>
            <a:r>
              <a:rPr b="1" i="0" lang="es-AR" sz="1600" u="none" cap="none" strike="noStrike">
                <a:solidFill>
                  <a:schemeClr val="dk1"/>
                </a:solidFill>
                <a:latin typeface="Arial"/>
                <a:ea typeface="Arial"/>
                <a:cs typeface="Arial"/>
                <a:sym typeface="Arial"/>
              </a:rPr>
              <a:t>: PEQUEÑOS RUIDOS CHASQUEANTES, BURBUJEANTES O ESTREPITOSOS, EN LOS PULMONES, SE ESCHUCHAN AL INHALAR. SE CREE QUE PASA CUANDO EL AIRE ENTRA  LOS ESPACIOS AEREOS CERRADOS. SE DESCRIBEN COMO HUMEDOS Y SECOS, FINOS O RONCOS</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br>
              <a:rPr b="1" i="0" lang="es-AR" sz="1600" u="none" cap="none" strike="noStrike">
                <a:solidFill>
                  <a:schemeClr val="dk1"/>
                </a:solidFill>
                <a:latin typeface="Calibri"/>
                <a:ea typeface="Calibri"/>
                <a:cs typeface="Calibri"/>
                <a:sym typeface="Calibri"/>
              </a:rPr>
            </a:br>
            <a:r>
              <a:rPr b="1" i="1" lang="es-AR" sz="1600" u="none" cap="none" strike="noStrike">
                <a:solidFill>
                  <a:schemeClr val="dk1"/>
                </a:solidFill>
                <a:latin typeface="Arial"/>
                <a:ea typeface="Arial"/>
                <a:cs typeface="Arial"/>
                <a:sym typeface="Arial"/>
              </a:rPr>
              <a:t>RONCUS</a:t>
            </a:r>
            <a:r>
              <a:rPr b="1" i="0" lang="es-AR" sz="1600" u="none" cap="none" strike="noStrike">
                <a:solidFill>
                  <a:schemeClr val="dk1"/>
                </a:solidFill>
                <a:latin typeface="Arial"/>
                <a:ea typeface="Arial"/>
                <a:cs typeface="Arial"/>
                <a:sym typeface="Arial"/>
              </a:rPr>
              <a:t>: PARECEN RONQUIDOS. CUANDO EL AIRE QUEDA OBSTRUIDO O EL FLUJO DE AIRES SE VUELVE ASPERO A TRAVES DE LAS GRANDES VIAS RESPIRATORI0</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br>
              <a:rPr b="1" i="0" lang="es-AR" sz="1600" u="none" cap="none" strike="noStrike">
                <a:solidFill>
                  <a:schemeClr val="dk1"/>
                </a:solidFill>
                <a:latin typeface="Calibri"/>
                <a:ea typeface="Calibri"/>
                <a:cs typeface="Calibri"/>
                <a:sym typeface="Calibri"/>
              </a:rPr>
            </a:br>
            <a:r>
              <a:rPr b="1" i="1" lang="es-AR" sz="1600" u="none" cap="none" strike="noStrike">
                <a:solidFill>
                  <a:schemeClr val="dk1"/>
                </a:solidFill>
                <a:latin typeface="Arial"/>
                <a:ea typeface="Arial"/>
                <a:cs typeface="Arial"/>
                <a:sym typeface="Arial"/>
              </a:rPr>
              <a:t>ESTRIDOR</a:t>
            </a:r>
            <a:r>
              <a:rPr b="1" i="0" lang="es-AR" sz="1600" u="none" cap="none" strike="noStrike">
                <a:solidFill>
                  <a:schemeClr val="dk1"/>
                </a:solidFill>
                <a:latin typeface="Arial"/>
                <a:ea typeface="Arial"/>
                <a:cs typeface="Arial"/>
                <a:sym typeface="Arial"/>
              </a:rPr>
              <a:t>: ES SIMILAR A LAS SILIBANCIAS, SE DA CUANDO LA OBSTRUCCION DE FLUJO DE AIRE ES EN LA GARGANTA O EN LA PARTE POSTERIOR DE LA GARGANTA</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br>
              <a:rPr b="1" i="0" lang="es-AR" sz="1600" u="none" cap="none" strike="noStrike">
                <a:solidFill>
                  <a:schemeClr val="dk1"/>
                </a:solidFill>
                <a:latin typeface="Calibri"/>
                <a:ea typeface="Calibri"/>
                <a:cs typeface="Calibri"/>
                <a:sym typeface="Calibri"/>
              </a:rPr>
            </a:br>
            <a:br>
              <a:rPr b="0" i="0" lang="es-A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303" name="Google Shape;303;p41"/>
          <p:cNvSpPr/>
          <p:nvPr/>
        </p:nvSpPr>
        <p:spPr>
          <a:xfrm>
            <a:off x="1828800" y="228600"/>
            <a:ext cx="4572000" cy="914400"/>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s-AR" sz="2800" u="none" cap="none" strike="noStrike">
                <a:solidFill>
                  <a:schemeClr val="lt1"/>
                </a:solidFill>
                <a:latin typeface="Calibri"/>
                <a:ea typeface="Calibri"/>
                <a:cs typeface="Calibri"/>
                <a:sym typeface="Calibri"/>
              </a:rPr>
              <a:t>TAMBIÉN VALORO :  RUIDOS RESPIRATORIOS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42"/>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3"/>
          <p:cNvSpPr/>
          <p:nvPr/>
        </p:nvSpPr>
        <p:spPr>
          <a:xfrm>
            <a:off x="377313" y="3149088"/>
            <a:ext cx="8686800" cy="3429000"/>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s-AR" sz="2400" u="sng" cap="none" strike="noStrike">
                <a:solidFill>
                  <a:srgbClr val="000000"/>
                </a:solidFill>
                <a:latin typeface="Arial"/>
                <a:ea typeface="Arial"/>
                <a:cs typeface="Arial"/>
                <a:sym typeface="Arial"/>
              </a:rPr>
              <a:t>Saturación de oxígeno </a:t>
            </a:r>
            <a:r>
              <a:rPr b="0" i="0" lang="es-AR" sz="2400" u="none" cap="none" strike="noStrike">
                <a:solidFill>
                  <a:srgbClr val="000000"/>
                </a:solidFill>
                <a:latin typeface="Arial"/>
                <a:ea typeface="Arial"/>
                <a:cs typeface="Arial"/>
                <a:sym typeface="Arial"/>
              </a:rPr>
              <a:t>se emplea habitualmente para referirse al nivel de oxigenación de la sangre. La oxigenación se produce cuando las moléculas de oxígeno (O2) entran en los tejidos del cuerpo. Por ejemplo, la sangre se oxigena en los pulmones.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AR" sz="2400" u="sng" cap="none" strike="noStrike">
                <a:solidFill>
                  <a:srgbClr val="000000"/>
                </a:solidFill>
                <a:latin typeface="Arial"/>
                <a:ea typeface="Arial"/>
                <a:cs typeface="Arial"/>
                <a:sym typeface="Arial"/>
              </a:rPr>
              <a:t>La saturación de oxígeno en sangre</a:t>
            </a:r>
            <a:r>
              <a:rPr b="0" i="0" lang="es-AR" sz="2400" u="none" cap="none" strike="noStrike">
                <a:solidFill>
                  <a:srgbClr val="000000"/>
                </a:solidFill>
                <a:latin typeface="Arial"/>
                <a:ea typeface="Arial"/>
                <a:cs typeface="Arial"/>
                <a:sym typeface="Arial"/>
              </a:rPr>
              <a:t>, concretamente la saturación arterial de oxígeno (SaO2), es un importante parámetro para </a:t>
            </a:r>
            <a:r>
              <a:rPr b="1" i="0" lang="es-AR" sz="2400" u="none" cap="none" strike="noStrike">
                <a:solidFill>
                  <a:srgbClr val="000000"/>
                </a:solidFill>
                <a:latin typeface="Arial"/>
                <a:ea typeface="Arial"/>
                <a:cs typeface="Arial"/>
                <a:sym typeface="Arial"/>
              </a:rPr>
              <a:t>evaluar la función respiratoria</a:t>
            </a:r>
            <a:r>
              <a:rPr b="1" i="0" lang="es-AR" sz="2400" u="none" cap="none" strike="noStrike">
                <a:solidFill>
                  <a:srgbClr val="000000"/>
                </a:solidFill>
                <a:latin typeface="Gill Sans"/>
                <a:ea typeface="Gill Sans"/>
                <a:cs typeface="Gill Sans"/>
                <a:sym typeface="Gill Sans"/>
              </a:rPr>
              <a:t>. </a:t>
            </a:r>
            <a:endParaRPr b="1" i="0" sz="2400" u="none" cap="none" strike="noStrike">
              <a:solidFill>
                <a:schemeClr val="lt1"/>
              </a:solidFill>
              <a:latin typeface="Calibri"/>
              <a:ea typeface="Calibri"/>
              <a:cs typeface="Calibri"/>
              <a:sym typeface="Calibri"/>
            </a:endParaRPr>
          </a:p>
        </p:txBody>
      </p:sp>
      <p:pic>
        <p:nvPicPr>
          <p:cNvPr id="314" name="Google Shape;314;p43"/>
          <p:cNvPicPr preferRelativeResize="0"/>
          <p:nvPr/>
        </p:nvPicPr>
        <p:blipFill rotWithShape="1">
          <a:blip r:embed="rId3">
            <a:alphaModFix/>
          </a:blip>
          <a:srcRect b="0" l="0" r="0" t="0"/>
          <a:stretch/>
        </p:blipFill>
        <p:spPr>
          <a:xfrm>
            <a:off x="3429000" y="1371600"/>
            <a:ext cx="1666875" cy="1628775"/>
          </a:xfrm>
          <a:prstGeom prst="rect">
            <a:avLst/>
          </a:prstGeom>
          <a:noFill/>
          <a:ln>
            <a:noFill/>
          </a:ln>
        </p:spPr>
      </p:pic>
      <p:sp>
        <p:nvSpPr>
          <p:cNvPr id="315" name="Google Shape;315;p43"/>
          <p:cNvSpPr/>
          <p:nvPr/>
        </p:nvSpPr>
        <p:spPr>
          <a:xfrm>
            <a:off x="3429000" y="417564"/>
            <a:ext cx="5105400" cy="752168"/>
          </a:xfrm>
          <a:prstGeom prst="roundRect">
            <a:avLst>
              <a:gd fmla="val 16667" name="adj"/>
            </a:avLst>
          </a:prstGeom>
          <a:solidFill>
            <a:schemeClr val="accent6"/>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s-AR" sz="2000" u="none" cap="none" strike="noStrike">
                <a:solidFill>
                  <a:srgbClr val="FFFFFF"/>
                </a:solidFill>
                <a:latin typeface="Avenir"/>
                <a:ea typeface="Avenir"/>
                <a:cs typeface="Avenir"/>
                <a:sym typeface="Avenir"/>
              </a:rPr>
              <a:t>SATURACIÓN DE OXÍGENO EN SANGRE </a:t>
            </a:r>
            <a:endParaRPr b="1" i="1" sz="2000" u="none" cap="none" strike="noStrike">
              <a:solidFill>
                <a:schemeClr val="lt1"/>
              </a:solidFill>
              <a:latin typeface="Calibri"/>
              <a:ea typeface="Calibri"/>
              <a:cs typeface="Calibri"/>
              <a:sym typeface="Calibri"/>
            </a:endParaRPr>
          </a:p>
        </p:txBody>
      </p:sp>
      <p:sp>
        <p:nvSpPr>
          <p:cNvPr id="316" name="Google Shape;316;p43"/>
          <p:cNvSpPr/>
          <p:nvPr/>
        </p:nvSpPr>
        <p:spPr>
          <a:xfrm>
            <a:off x="377313" y="293432"/>
            <a:ext cx="2057400" cy="1752600"/>
          </a:xfrm>
          <a:prstGeom prst="teardrop">
            <a:avLst>
              <a:gd fmla="val 100000"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AR" sz="1800" u="none" cap="none" strike="noStrike">
                <a:solidFill>
                  <a:schemeClr val="lt1"/>
                </a:solidFill>
                <a:latin typeface="Calibri"/>
                <a:ea typeface="Calibri"/>
                <a:cs typeface="Calibri"/>
                <a:sym typeface="Calibri"/>
              </a:rPr>
              <a:t>TAMBIÉN VALORA </a:t>
            </a:r>
            <a:endParaRPr b="0" i="0" sz="1400" u="none" cap="none" strike="noStrike">
              <a:solidFill>
                <a:srgbClr val="000000"/>
              </a:solidFill>
              <a:latin typeface="Arial"/>
              <a:ea typeface="Arial"/>
              <a:cs typeface="Arial"/>
              <a:sym typeface="Arial"/>
            </a:endParaRPr>
          </a:p>
        </p:txBody>
      </p:sp>
      <p:pic>
        <p:nvPicPr>
          <p:cNvPr id="317" name="Google Shape;317;p43"/>
          <p:cNvPicPr preferRelativeResize="0"/>
          <p:nvPr/>
        </p:nvPicPr>
        <p:blipFill rotWithShape="1">
          <a:blip r:embed="rId4">
            <a:alphaModFix/>
          </a:blip>
          <a:srcRect b="0" l="0" r="0" t="0"/>
          <a:stretch/>
        </p:blipFill>
        <p:spPr>
          <a:xfrm>
            <a:off x="5410200" y="1318446"/>
            <a:ext cx="2810951" cy="16287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4"/>
          <p:cNvSpPr txBox="1"/>
          <p:nvPr>
            <p:ph type="title"/>
          </p:nvPr>
        </p:nvSpPr>
        <p:spPr>
          <a:xfrm>
            <a:off x="1749425" y="748791"/>
            <a:ext cx="4471035"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Intercambio de gases</a:t>
            </a:r>
            <a:endParaRPr/>
          </a:p>
        </p:txBody>
      </p:sp>
      <p:sp>
        <p:nvSpPr>
          <p:cNvPr id="323" name="Google Shape;323;p44"/>
          <p:cNvSpPr txBox="1"/>
          <p:nvPr/>
        </p:nvSpPr>
        <p:spPr>
          <a:xfrm>
            <a:off x="634550" y="1995310"/>
            <a:ext cx="3784600" cy="3608070"/>
          </a:xfrm>
          <a:prstGeom prst="rect">
            <a:avLst/>
          </a:prstGeom>
          <a:noFill/>
          <a:ln>
            <a:noFill/>
          </a:ln>
        </p:spPr>
        <p:txBody>
          <a:bodyPr anchorCtr="0" anchor="t" bIns="0" lIns="0" spcFirstLastPara="1" rIns="0" wrap="square" tIns="53975">
            <a:spAutoFit/>
          </a:bodyPr>
          <a:lstStyle/>
          <a:p>
            <a:pPr indent="-120650" lvl="0" marL="135255" marR="313055" rtl="0" algn="l">
              <a:lnSpc>
                <a:spcPct val="107916"/>
              </a:lnSpc>
              <a:spcBef>
                <a:spcPts val="0"/>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Tiene lugar por difusión de  los gases.</a:t>
            </a:r>
            <a:endParaRPr b="0" i="0" sz="2400" u="none" cap="none" strike="noStrike">
              <a:solidFill>
                <a:schemeClr val="dk1"/>
              </a:solidFill>
              <a:latin typeface="Corbel"/>
              <a:ea typeface="Corbel"/>
              <a:cs typeface="Corbel"/>
              <a:sym typeface="Corbel"/>
            </a:endParaRPr>
          </a:p>
          <a:p>
            <a:pPr indent="-120650" lvl="0" marL="135255" marR="10795" rtl="0" algn="l">
              <a:lnSpc>
                <a:spcPct val="107916"/>
              </a:lnSpc>
              <a:spcBef>
                <a:spcPts val="100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Se produce por las  diferencias de presión parcial  entre el alvéolo y la sangre,  para cada uno de los gases.</a:t>
            </a:r>
            <a:endParaRPr b="0" i="0" sz="2400" u="none" cap="none" strike="noStrike">
              <a:solidFill>
                <a:schemeClr val="dk1"/>
              </a:solidFill>
              <a:latin typeface="Corbel"/>
              <a:ea typeface="Corbel"/>
              <a:cs typeface="Corbel"/>
              <a:sym typeface="Corbel"/>
            </a:endParaRPr>
          </a:p>
          <a:p>
            <a:pPr indent="-120650" lvl="0" marL="135255" marR="5080" rtl="0" algn="l">
              <a:lnSpc>
                <a:spcPct val="107916"/>
              </a:lnSpc>
              <a:spcBef>
                <a:spcPts val="1010"/>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La presión parcial es  proporcional a su  concentración en una mezcla  de gases.</a:t>
            </a:r>
            <a:endParaRPr b="0" i="0" sz="2400" u="none" cap="none" strike="noStrike">
              <a:solidFill>
                <a:schemeClr val="dk1"/>
              </a:solidFill>
              <a:latin typeface="Corbel"/>
              <a:ea typeface="Corbel"/>
              <a:cs typeface="Corbel"/>
              <a:sym typeface="Corbel"/>
            </a:endParaRPr>
          </a:p>
        </p:txBody>
      </p:sp>
      <p:pic>
        <p:nvPicPr>
          <p:cNvPr id="324" name="Google Shape;324;p44"/>
          <p:cNvPicPr preferRelativeResize="0"/>
          <p:nvPr/>
        </p:nvPicPr>
        <p:blipFill rotWithShape="1">
          <a:blip r:embed="rId3">
            <a:alphaModFix/>
          </a:blip>
          <a:srcRect b="0" l="0" r="0" t="0"/>
          <a:stretch/>
        </p:blipFill>
        <p:spPr>
          <a:xfrm>
            <a:off x="4894263" y="1628775"/>
            <a:ext cx="3792536" cy="468788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5"/>
          <p:cNvSpPr txBox="1"/>
          <p:nvPr>
            <p:ph type="title"/>
          </p:nvPr>
        </p:nvSpPr>
        <p:spPr>
          <a:xfrm>
            <a:off x="1412875" y="193047"/>
            <a:ext cx="6318300" cy="1363500"/>
          </a:xfrm>
          <a:prstGeom prst="rect">
            <a:avLst/>
          </a:prstGeom>
          <a:noFill/>
          <a:ln>
            <a:noFill/>
          </a:ln>
        </p:spPr>
        <p:txBody>
          <a:bodyPr anchorCtr="0" anchor="t" bIns="0" lIns="0" spcFirstLastPara="1" rIns="0" wrap="square" tIns="81900">
            <a:spAutoFit/>
          </a:bodyPr>
          <a:lstStyle/>
          <a:p>
            <a:pPr indent="0" lvl="0" marL="349250" marR="5080" rtl="0" algn="l">
              <a:lnSpc>
                <a:spcPct val="108000"/>
              </a:lnSpc>
              <a:spcBef>
                <a:spcPts val="0"/>
              </a:spcBef>
              <a:spcAft>
                <a:spcPts val="0"/>
              </a:spcAft>
              <a:buSzPts val="1400"/>
              <a:buNone/>
            </a:pPr>
            <a:r>
              <a:rPr lang="es-AR"/>
              <a:t>Transporte de oxígeno por la  sangre</a:t>
            </a:r>
            <a:endParaRPr/>
          </a:p>
        </p:txBody>
      </p:sp>
      <p:sp>
        <p:nvSpPr>
          <p:cNvPr id="330" name="Google Shape;330;p45"/>
          <p:cNvSpPr txBox="1"/>
          <p:nvPr/>
        </p:nvSpPr>
        <p:spPr>
          <a:xfrm>
            <a:off x="444375" y="1466400"/>
            <a:ext cx="3969600" cy="5068200"/>
          </a:xfrm>
          <a:prstGeom prst="rect">
            <a:avLst/>
          </a:prstGeom>
          <a:noFill/>
          <a:ln>
            <a:noFill/>
          </a:ln>
        </p:spPr>
        <p:txBody>
          <a:bodyPr anchorCtr="0" anchor="t" bIns="0" lIns="0" spcFirstLastPara="1" rIns="0" wrap="square" tIns="53975">
            <a:spAutoFit/>
          </a:bodyPr>
          <a:lstStyle/>
          <a:p>
            <a:pPr indent="-120650" lvl="0" marL="135255" marR="29209" rtl="0" algn="l">
              <a:lnSpc>
                <a:spcPct val="107916"/>
              </a:lnSpc>
              <a:spcBef>
                <a:spcPts val="0"/>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El 97 % es transportado por la  Hemoglobina, formándose  Oxihemoglobina</a:t>
            </a:r>
            <a:endParaRPr b="0" i="0" sz="2400" u="none" cap="none" strike="noStrike">
              <a:solidFill>
                <a:schemeClr val="dk1"/>
              </a:solidFill>
              <a:latin typeface="Corbel"/>
              <a:ea typeface="Corbel"/>
              <a:cs typeface="Corbel"/>
              <a:sym typeface="Corbel"/>
            </a:endParaRPr>
          </a:p>
          <a:p>
            <a:pPr indent="-120650" lvl="0" marL="135255" marR="17145" rtl="0" algn="l">
              <a:lnSpc>
                <a:spcPct val="107916"/>
              </a:lnSpc>
              <a:spcBef>
                <a:spcPts val="100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La hemoglobina contiene  cuatro átomos de hierro en  forma de ión ferroso, y cada  uno de ellos se une de forma  reversible a una molécula de  oxígeno.</a:t>
            </a:r>
            <a:endParaRPr b="0" i="0" sz="2400" u="none" cap="none" strike="noStrike">
              <a:solidFill>
                <a:schemeClr val="dk1"/>
              </a:solidFill>
              <a:latin typeface="Corbel"/>
              <a:ea typeface="Corbel"/>
              <a:cs typeface="Corbel"/>
              <a:sym typeface="Corbel"/>
            </a:endParaRPr>
          </a:p>
          <a:p>
            <a:pPr indent="-120650" lvl="0" marL="135255" marR="5080" rtl="0" algn="l">
              <a:lnSpc>
                <a:spcPct val="107916"/>
              </a:lnSpc>
              <a:spcBef>
                <a:spcPts val="1015"/>
              </a:spcBef>
              <a:spcAft>
                <a:spcPts val="0"/>
              </a:spcAft>
              <a:buClr>
                <a:srgbClr val="E32D91"/>
              </a:buClr>
              <a:buSzPts val="1900"/>
              <a:buFont typeface="Corbel"/>
              <a:buChar char="•"/>
            </a:pPr>
            <a:r>
              <a:rPr b="0" i="0" lang="es-AR" sz="2400" u="none" cap="none" strike="noStrike">
                <a:solidFill>
                  <a:srgbClr val="0099FF"/>
                </a:solidFill>
                <a:latin typeface="Corbel"/>
                <a:ea typeface="Corbel"/>
                <a:cs typeface="Corbel"/>
                <a:sym typeface="Corbel"/>
              </a:rPr>
              <a:t>El 3 % restante se transporta  disuelto en el plasma  sanguíneo</a:t>
            </a:r>
            <a:endParaRPr b="0" i="0" sz="2400" u="none" cap="none" strike="noStrike">
              <a:solidFill>
                <a:schemeClr val="dk1"/>
              </a:solidFill>
              <a:latin typeface="Corbel"/>
              <a:ea typeface="Corbel"/>
              <a:cs typeface="Corbel"/>
              <a:sym typeface="Corbel"/>
            </a:endParaRPr>
          </a:p>
        </p:txBody>
      </p:sp>
      <p:pic>
        <p:nvPicPr>
          <p:cNvPr id="331" name="Google Shape;331;p45"/>
          <p:cNvPicPr preferRelativeResize="0"/>
          <p:nvPr/>
        </p:nvPicPr>
        <p:blipFill rotWithShape="1">
          <a:blip r:embed="rId3">
            <a:alphaModFix/>
          </a:blip>
          <a:srcRect b="0" l="0" r="0" t="0"/>
          <a:stretch/>
        </p:blipFill>
        <p:spPr>
          <a:xfrm>
            <a:off x="4572000" y="2060575"/>
            <a:ext cx="4356099" cy="40735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0"/>
          <p:cNvSpPr txBox="1"/>
          <p:nvPr>
            <p:ph type="title"/>
          </p:nvPr>
        </p:nvSpPr>
        <p:spPr>
          <a:xfrm>
            <a:off x="1412875" y="474472"/>
            <a:ext cx="6318250" cy="1183639"/>
          </a:xfrm>
          <a:prstGeom prst="rect">
            <a:avLst/>
          </a:prstGeom>
          <a:noFill/>
          <a:ln>
            <a:noFill/>
          </a:ln>
        </p:spPr>
        <p:txBody>
          <a:bodyPr anchorCtr="0" anchor="t" bIns="0" lIns="0" spcFirstLastPara="1" rIns="0" wrap="square" tIns="81900">
            <a:spAutoFit/>
          </a:bodyPr>
          <a:lstStyle/>
          <a:p>
            <a:pPr indent="0" lvl="0" marL="349250" marR="5080" rtl="0" algn="l">
              <a:lnSpc>
                <a:spcPct val="108000"/>
              </a:lnSpc>
              <a:spcBef>
                <a:spcPts val="0"/>
              </a:spcBef>
              <a:spcAft>
                <a:spcPts val="0"/>
              </a:spcAft>
              <a:buSzPts val="1400"/>
              <a:buNone/>
            </a:pPr>
            <a:r>
              <a:rPr lang="es-AR"/>
              <a:t>El aparato respiratorio está  formado por:</a:t>
            </a:r>
            <a:endParaRPr/>
          </a:p>
        </p:txBody>
      </p:sp>
      <p:sp>
        <p:nvSpPr>
          <p:cNvPr id="76" name="Google Shape;76;p10"/>
          <p:cNvSpPr txBox="1"/>
          <p:nvPr/>
        </p:nvSpPr>
        <p:spPr>
          <a:xfrm>
            <a:off x="517087" y="2333447"/>
            <a:ext cx="2305685" cy="2918460"/>
          </a:xfrm>
          <a:prstGeom prst="rect">
            <a:avLst/>
          </a:prstGeom>
          <a:noFill/>
          <a:ln>
            <a:noFill/>
          </a:ln>
        </p:spPr>
        <p:txBody>
          <a:bodyPr anchorCtr="0" anchor="t" bIns="0" lIns="0" spcFirstLastPara="1" rIns="0" wrap="square" tIns="12700">
            <a:spAutoFit/>
          </a:bodyPr>
          <a:lstStyle/>
          <a:p>
            <a:pPr indent="-120650" lvl="0" marL="135255" marR="0" rtl="0" algn="l">
              <a:lnSpc>
                <a:spcPct val="117916"/>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Vías respiratorias</a:t>
            </a:r>
            <a:endParaRPr b="0" i="0" sz="2400" u="none" cap="none" strike="noStrike">
              <a:solidFill>
                <a:schemeClr val="dk1"/>
              </a:solidFill>
              <a:latin typeface="Corbel"/>
              <a:ea typeface="Corbel"/>
              <a:cs typeface="Corbel"/>
              <a:sym typeface="Corbel"/>
            </a:endParaRPr>
          </a:p>
          <a:p>
            <a:pPr indent="-125093" lvl="1" marL="306705" marR="0" rtl="0" algn="l">
              <a:lnSpc>
                <a:spcPct val="117619"/>
              </a:lnSpc>
              <a:spcBef>
                <a:spcPts val="0"/>
              </a:spcBef>
              <a:spcAft>
                <a:spcPts val="0"/>
              </a:spcAft>
              <a:buClr>
                <a:srgbClr val="E32D91"/>
              </a:buClr>
              <a:buSzPts val="1650"/>
              <a:buFont typeface="Corbel"/>
              <a:buChar char="•"/>
            </a:pPr>
            <a:r>
              <a:rPr b="0" i="0" lang="es-AR" sz="2100" u="none" cap="none" strike="noStrike">
                <a:solidFill>
                  <a:srgbClr val="E32D91"/>
                </a:solidFill>
                <a:latin typeface="Corbel"/>
                <a:ea typeface="Corbel"/>
                <a:cs typeface="Corbel"/>
                <a:sym typeface="Corbel"/>
              </a:rPr>
              <a:t>Fosas nasales</a:t>
            </a:r>
            <a:endParaRPr b="0" i="0" sz="2100" u="none" cap="none" strike="noStrike">
              <a:solidFill>
                <a:schemeClr val="dk1"/>
              </a:solidFill>
              <a:latin typeface="Corbel"/>
              <a:ea typeface="Corbel"/>
              <a:cs typeface="Corbel"/>
              <a:sym typeface="Corbel"/>
            </a:endParaRPr>
          </a:p>
          <a:p>
            <a:pPr indent="-125093" lvl="1" marL="306705" marR="0" rtl="0" algn="l">
              <a:lnSpc>
                <a:spcPct val="100000"/>
              </a:lnSpc>
              <a:spcBef>
                <a:spcPts val="195"/>
              </a:spcBef>
              <a:spcAft>
                <a:spcPts val="0"/>
              </a:spcAft>
              <a:buClr>
                <a:srgbClr val="E32D91"/>
              </a:buClr>
              <a:buSzPts val="1650"/>
              <a:buFont typeface="Corbel"/>
              <a:buChar char="•"/>
            </a:pPr>
            <a:r>
              <a:rPr b="0" i="0" lang="es-AR" sz="2100" u="none" cap="none" strike="noStrike">
                <a:solidFill>
                  <a:srgbClr val="E32D91"/>
                </a:solidFill>
                <a:latin typeface="Corbel"/>
                <a:ea typeface="Corbel"/>
                <a:cs typeface="Corbel"/>
                <a:sym typeface="Corbel"/>
              </a:rPr>
              <a:t>Faringe</a:t>
            </a:r>
            <a:endParaRPr b="0" i="0" sz="2100" u="none" cap="none" strike="noStrike">
              <a:solidFill>
                <a:schemeClr val="dk1"/>
              </a:solidFill>
              <a:latin typeface="Corbel"/>
              <a:ea typeface="Corbel"/>
              <a:cs typeface="Corbel"/>
              <a:sym typeface="Corbel"/>
            </a:endParaRPr>
          </a:p>
          <a:p>
            <a:pPr indent="-125093" lvl="1" marL="306705" marR="0" rtl="0" algn="l">
              <a:lnSpc>
                <a:spcPct val="100000"/>
              </a:lnSpc>
              <a:spcBef>
                <a:spcPts val="200"/>
              </a:spcBef>
              <a:spcAft>
                <a:spcPts val="0"/>
              </a:spcAft>
              <a:buClr>
                <a:srgbClr val="E32D91"/>
              </a:buClr>
              <a:buSzPts val="1650"/>
              <a:buFont typeface="Corbel"/>
              <a:buChar char="•"/>
            </a:pPr>
            <a:r>
              <a:rPr b="0" i="0" lang="es-AR" sz="2100" u="none" cap="none" strike="noStrike">
                <a:solidFill>
                  <a:srgbClr val="E32D91"/>
                </a:solidFill>
                <a:latin typeface="Corbel"/>
                <a:ea typeface="Corbel"/>
                <a:cs typeface="Corbel"/>
                <a:sym typeface="Corbel"/>
              </a:rPr>
              <a:t>Laringe</a:t>
            </a:r>
            <a:endParaRPr b="0" i="0" sz="2100" u="none" cap="none" strike="noStrike">
              <a:solidFill>
                <a:schemeClr val="dk1"/>
              </a:solidFill>
              <a:latin typeface="Corbel"/>
              <a:ea typeface="Corbel"/>
              <a:cs typeface="Corbel"/>
              <a:sym typeface="Corbel"/>
            </a:endParaRPr>
          </a:p>
          <a:p>
            <a:pPr indent="-125093" lvl="1" marL="306705" marR="0" rtl="0" algn="l">
              <a:lnSpc>
                <a:spcPct val="100000"/>
              </a:lnSpc>
              <a:spcBef>
                <a:spcPts val="200"/>
              </a:spcBef>
              <a:spcAft>
                <a:spcPts val="0"/>
              </a:spcAft>
              <a:buClr>
                <a:srgbClr val="E32D91"/>
              </a:buClr>
              <a:buSzPts val="1650"/>
              <a:buFont typeface="Corbel"/>
              <a:buChar char="•"/>
            </a:pPr>
            <a:r>
              <a:rPr b="0" i="0" lang="es-AR" sz="2100" u="none" cap="none" strike="noStrike">
                <a:solidFill>
                  <a:srgbClr val="E32D91"/>
                </a:solidFill>
                <a:latin typeface="Corbel"/>
                <a:ea typeface="Corbel"/>
                <a:cs typeface="Corbel"/>
                <a:sym typeface="Corbel"/>
              </a:rPr>
              <a:t>Tráquea</a:t>
            </a:r>
            <a:endParaRPr b="0" i="0" sz="2100" u="none" cap="none" strike="noStrike">
              <a:solidFill>
                <a:schemeClr val="dk1"/>
              </a:solidFill>
              <a:latin typeface="Corbel"/>
              <a:ea typeface="Corbel"/>
              <a:cs typeface="Corbel"/>
              <a:sym typeface="Corbel"/>
            </a:endParaRPr>
          </a:p>
          <a:p>
            <a:pPr indent="-125093" lvl="1" marL="306705" marR="0" rtl="0" algn="l">
              <a:lnSpc>
                <a:spcPct val="100000"/>
              </a:lnSpc>
              <a:spcBef>
                <a:spcPts val="195"/>
              </a:spcBef>
              <a:spcAft>
                <a:spcPts val="0"/>
              </a:spcAft>
              <a:buClr>
                <a:srgbClr val="E32D91"/>
              </a:buClr>
              <a:buSzPts val="1650"/>
              <a:buFont typeface="Corbel"/>
              <a:buChar char="•"/>
            </a:pPr>
            <a:r>
              <a:rPr b="0" i="0" lang="es-AR" sz="2100" u="none" cap="none" strike="noStrike">
                <a:solidFill>
                  <a:srgbClr val="E32D91"/>
                </a:solidFill>
                <a:latin typeface="Corbel"/>
                <a:ea typeface="Corbel"/>
                <a:cs typeface="Corbel"/>
                <a:sym typeface="Corbel"/>
              </a:rPr>
              <a:t>Bronquios</a:t>
            </a:r>
            <a:endParaRPr b="0" i="0" sz="2100" u="none" cap="none" strike="noStrike">
              <a:solidFill>
                <a:schemeClr val="dk1"/>
              </a:solidFill>
              <a:latin typeface="Corbel"/>
              <a:ea typeface="Corbel"/>
              <a:cs typeface="Corbel"/>
              <a:sym typeface="Corbel"/>
            </a:endParaRPr>
          </a:p>
          <a:p>
            <a:pPr indent="-125093" lvl="1" marL="306705" marR="0" rtl="0" algn="l">
              <a:lnSpc>
                <a:spcPct val="100000"/>
              </a:lnSpc>
              <a:spcBef>
                <a:spcPts val="200"/>
              </a:spcBef>
              <a:spcAft>
                <a:spcPts val="0"/>
              </a:spcAft>
              <a:buClr>
                <a:srgbClr val="E32D91"/>
              </a:buClr>
              <a:buSzPts val="1650"/>
              <a:buFont typeface="Corbel"/>
              <a:buChar char="•"/>
            </a:pPr>
            <a:r>
              <a:rPr b="0" i="0" lang="es-AR" sz="2100" u="none" cap="none" strike="noStrike">
                <a:solidFill>
                  <a:srgbClr val="E32D91"/>
                </a:solidFill>
                <a:latin typeface="Corbel"/>
                <a:ea typeface="Corbel"/>
                <a:cs typeface="Corbel"/>
                <a:sym typeface="Corbel"/>
              </a:rPr>
              <a:t>Bronquiolos</a:t>
            </a:r>
            <a:endParaRPr b="0" i="0" sz="2100" u="none" cap="none" strike="noStrike">
              <a:solidFill>
                <a:schemeClr val="dk1"/>
              </a:solidFill>
              <a:latin typeface="Corbel"/>
              <a:ea typeface="Corbel"/>
              <a:cs typeface="Corbel"/>
              <a:sym typeface="Corbel"/>
            </a:endParaRPr>
          </a:p>
          <a:p>
            <a:pPr indent="-120650" lvl="0" marL="135255" marR="0" rtl="0" algn="l">
              <a:lnSpc>
                <a:spcPct val="100000"/>
              </a:lnSpc>
              <a:spcBef>
                <a:spcPts val="1005"/>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Pulmones</a:t>
            </a:r>
            <a:endParaRPr b="0" i="0" sz="2400" u="none" cap="none" strike="noStrike">
              <a:solidFill>
                <a:schemeClr val="dk1"/>
              </a:solidFill>
              <a:latin typeface="Corbel"/>
              <a:ea typeface="Corbel"/>
              <a:cs typeface="Corbel"/>
              <a:sym typeface="Corbel"/>
            </a:endParaRPr>
          </a:p>
        </p:txBody>
      </p:sp>
      <p:pic>
        <p:nvPicPr>
          <p:cNvPr id="77" name="Google Shape;77;p10"/>
          <p:cNvPicPr preferRelativeResize="0"/>
          <p:nvPr/>
        </p:nvPicPr>
        <p:blipFill rotWithShape="1">
          <a:blip r:embed="rId3">
            <a:alphaModFix/>
          </a:blip>
          <a:srcRect b="0" l="0" r="0" t="0"/>
          <a:stretch/>
        </p:blipFill>
        <p:spPr>
          <a:xfrm>
            <a:off x="3466375" y="1789124"/>
            <a:ext cx="5461799" cy="41099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6"/>
          <p:cNvSpPr txBox="1"/>
          <p:nvPr>
            <p:ph type="title"/>
          </p:nvPr>
        </p:nvSpPr>
        <p:spPr>
          <a:xfrm>
            <a:off x="1063600" y="516604"/>
            <a:ext cx="5844000" cy="12441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Regulación de la función de la  respiración</a:t>
            </a:r>
            <a:endParaRPr/>
          </a:p>
        </p:txBody>
      </p:sp>
      <p:sp>
        <p:nvSpPr>
          <p:cNvPr id="337" name="Google Shape;337;p46"/>
          <p:cNvSpPr txBox="1"/>
          <p:nvPr/>
        </p:nvSpPr>
        <p:spPr>
          <a:xfrm>
            <a:off x="937525" y="1924100"/>
            <a:ext cx="7557900" cy="4010100"/>
          </a:xfrm>
          <a:prstGeom prst="rect">
            <a:avLst/>
          </a:prstGeom>
          <a:noFill/>
          <a:ln>
            <a:noFill/>
          </a:ln>
        </p:spPr>
        <p:txBody>
          <a:bodyPr anchorCtr="0" anchor="t" bIns="0" lIns="0" spcFirstLastPara="1" rIns="0" wrap="square" tIns="94600">
            <a:spAutoFit/>
          </a:bodyPr>
          <a:lstStyle/>
          <a:p>
            <a:pPr indent="-133350" lvl="0" marL="176530" marR="43180" rtl="0" algn="l">
              <a:lnSpc>
                <a:spcPct val="96071"/>
              </a:lnSpc>
              <a:spcBef>
                <a:spcPts val="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Su objetivo es mantener los niveles de O</a:t>
            </a:r>
            <a:r>
              <a:rPr b="0" baseline="-25000" i="0" lang="es-AR" sz="2775" u="none" cap="none" strike="noStrike">
                <a:solidFill>
                  <a:srgbClr val="E32D91"/>
                </a:solidFill>
                <a:latin typeface="Corbel"/>
                <a:ea typeface="Corbel"/>
                <a:cs typeface="Corbel"/>
                <a:sym typeface="Corbel"/>
              </a:rPr>
              <a:t>2 </a:t>
            </a:r>
            <a:r>
              <a:rPr b="0" i="0" lang="es-AR" sz="2800" u="none" cap="none" strike="noStrike">
                <a:solidFill>
                  <a:srgbClr val="E32D91"/>
                </a:solidFill>
                <a:latin typeface="Corbel"/>
                <a:ea typeface="Corbel"/>
                <a:cs typeface="Corbel"/>
                <a:sym typeface="Corbel"/>
              </a:rPr>
              <a:t>y CO</a:t>
            </a:r>
            <a:r>
              <a:rPr b="0" baseline="-25000" i="0" lang="es-AR" sz="2775" u="none" cap="none" strike="noStrike">
                <a:solidFill>
                  <a:srgbClr val="E32D91"/>
                </a:solidFill>
                <a:latin typeface="Corbel"/>
                <a:ea typeface="Corbel"/>
                <a:cs typeface="Corbel"/>
                <a:sym typeface="Corbel"/>
              </a:rPr>
              <a:t>2 </a:t>
            </a:r>
            <a:r>
              <a:rPr b="0" i="0" lang="es-AR" sz="2800" u="none" cap="none" strike="noStrike">
                <a:solidFill>
                  <a:srgbClr val="E32D91"/>
                </a:solidFill>
                <a:latin typeface="Corbel"/>
                <a:ea typeface="Corbel"/>
                <a:cs typeface="Corbel"/>
                <a:sym typeface="Corbel"/>
              </a:rPr>
              <a:t>en  sangre dentro de unos márgenes estrechos que  permitan la funcionalidad celular.</a:t>
            </a:r>
            <a:endParaRPr b="0" i="0" sz="2800" u="none" cap="none" strike="noStrike">
              <a:solidFill>
                <a:schemeClr val="dk1"/>
              </a:solidFill>
              <a:latin typeface="Corbel"/>
              <a:ea typeface="Corbel"/>
              <a:cs typeface="Corbel"/>
              <a:sym typeface="Corbel"/>
            </a:endParaRPr>
          </a:p>
          <a:p>
            <a:pPr indent="-133350" lvl="0" marL="176530" marR="504825" rtl="0" algn="l">
              <a:lnSpc>
                <a:spcPct val="80000"/>
              </a:lnSpc>
              <a:spcBef>
                <a:spcPts val="1019"/>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Además, la respiración debe integrarse con el  sistema digestivo, la emisión de sonidos, la tos,  etc.</a:t>
            </a:r>
            <a:endParaRPr b="0" i="0" sz="2800" u="none" cap="none" strike="noStrike">
              <a:solidFill>
                <a:schemeClr val="dk1"/>
              </a:solidFill>
              <a:latin typeface="Corbel"/>
              <a:ea typeface="Corbel"/>
              <a:cs typeface="Corbel"/>
              <a:sym typeface="Corbel"/>
            </a:endParaRPr>
          </a:p>
          <a:p>
            <a:pPr indent="-133350" lvl="0" marL="176530" marR="518159" rtl="0" algn="l">
              <a:lnSpc>
                <a:spcPct val="80000"/>
              </a:lnSpc>
              <a:spcBef>
                <a:spcPts val="100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El sistema está formado por unos centros  respiratorios, que están distribuidos en varios  grupos de neuronas integrados en el </a:t>
            </a:r>
            <a:r>
              <a:rPr b="0" i="0" lang="es-AR" sz="2800" u="none" cap="none" strike="noStrike">
                <a:solidFill>
                  <a:srgbClr val="0099FF"/>
                </a:solidFill>
                <a:latin typeface="Corbel"/>
                <a:ea typeface="Corbel"/>
                <a:cs typeface="Corbel"/>
                <a:sym typeface="Corbel"/>
              </a:rPr>
              <a:t>tronco del  encéfalo </a:t>
            </a:r>
            <a:r>
              <a:rPr b="0" i="0" lang="es-AR" sz="2800" u="none" cap="none" strike="noStrike">
                <a:solidFill>
                  <a:srgbClr val="E32D91"/>
                </a:solidFill>
                <a:latin typeface="Corbel"/>
                <a:ea typeface="Corbel"/>
                <a:cs typeface="Corbel"/>
                <a:sym typeface="Corbel"/>
              </a:rPr>
              <a:t>o </a:t>
            </a:r>
            <a:r>
              <a:rPr b="0" i="0" lang="es-AR" sz="2800" u="none" cap="none" strike="noStrike">
                <a:solidFill>
                  <a:srgbClr val="0099FF"/>
                </a:solidFill>
                <a:latin typeface="Corbel"/>
                <a:ea typeface="Corbel"/>
                <a:cs typeface="Corbel"/>
                <a:sym typeface="Corbel"/>
              </a:rPr>
              <a:t>bulbo raquídeo.</a:t>
            </a:r>
            <a:endParaRPr b="0" i="0" sz="2800" u="none" cap="none" strike="noStrike">
              <a:solidFill>
                <a:schemeClr val="dk1"/>
              </a:solidFill>
              <a:latin typeface="Corbel"/>
              <a:ea typeface="Corbel"/>
              <a:cs typeface="Corbel"/>
              <a:sym typeface="Corbe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7"/>
          <p:cNvSpPr txBox="1"/>
          <p:nvPr>
            <p:ph type="title"/>
          </p:nvPr>
        </p:nvSpPr>
        <p:spPr>
          <a:xfrm>
            <a:off x="930275" y="931354"/>
            <a:ext cx="5843905"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Regulación de la respiración</a:t>
            </a:r>
            <a:endParaRPr/>
          </a:p>
        </p:txBody>
      </p:sp>
      <p:pic>
        <p:nvPicPr>
          <p:cNvPr id="343" name="Google Shape;343;p47"/>
          <p:cNvPicPr preferRelativeResize="0"/>
          <p:nvPr/>
        </p:nvPicPr>
        <p:blipFill rotWithShape="1">
          <a:blip r:embed="rId3">
            <a:alphaModFix/>
          </a:blip>
          <a:srcRect b="0" l="0" r="0" t="0"/>
          <a:stretch/>
        </p:blipFill>
        <p:spPr>
          <a:xfrm>
            <a:off x="1514475" y="2057400"/>
            <a:ext cx="6089649" cy="40385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graphicFrame>
        <p:nvGraphicFramePr>
          <p:cNvPr id="348" name="Google Shape;348;p48"/>
          <p:cNvGraphicFramePr/>
          <p:nvPr/>
        </p:nvGraphicFramePr>
        <p:xfrm>
          <a:off x="174625" y="1773238"/>
          <a:ext cx="3000000" cy="3000000"/>
        </p:xfrm>
        <a:graphic>
          <a:graphicData uri="http://schemas.openxmlformats.org/drawingml/2006/table">
            <a:tbl>
              <a:tblPr bandRow="1" firstRow="1">
                <a:noFill/>
                <a:tableStyleId>{321757B1-7E8F-4F1B-8588-214B5ECAB7EF}</a:tableStyleId>
              </a:tblPr>
              <a:tblGrid>
                <a:gridCol w="4176400"/>
                <a:gridCol w="431800"/>
                <a:gridCol w="4177025"/>
              </a:tblGrid>
              <a:tr h="2812250">
                <a:tc>
                  <a:txBody>
                    <a:bodyPr/>
                    <a:lstStyle/>
                    <a:p>
                      <a:pPr indent="0" lvl="0" marL="643255" marR="0" rtl="0" algn="l">
                        <a:lnSpc>
                          <a:spcPct val="100000"/>
                        </a:lnSpc>
                        <a:spcBef>
                          <a:spcPts val="0"/>
                        </a:spcBef>
                        <a:spcAft>
                          <a:spcPts val="0"/>
                        </a:spcAft>
                        <a:buClr>
                          <a:srgbClr val="000000"/>
                        </a:buClr>
                        <a:buSzPts val="2800"/>
                        <a:buFont typeface="Arial"/>
                        <a:buNone/>
                      </a:pPr>
                      <a:r>
                        <a:rPr lang="es-AR" sz="2800" u="none" cap="none" strike="noStrike">
                          <a:latin typeface="Verdana"/>
                          <a:ea typeface="Verdana"/>
                          <a:cs typeface="Verdana"/>
                          <a:sym typeface="Verdana"/>
                        </a:rPr>
                        <a:t>Centrales</a:t>
                      </a:r>
                      <a:endParaRPr sz="2800" u="none" cap="none" strike="noStrike">
                        <a:latin typeface="Verdana"/>
                        <a:ea typeface="Verdana"/>
                        <a:cs typeface="Verdana"/>
                        <a:sym typeface="Verdana"/>
                      </a:endParaRPr>
                    </a:p>
                  </a:txBody>
                  <a:tcPr marT="23500" marB="0" marR="0" marL="0">
                    <a:lnB cap="flat" cmpd="sng" w="9525">
                      <a:solidFill>
                        <a:srgbClr val="0000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200"/>
                        <a:buFont typeface="Arial"/>
                        <a:buNone/>
                      </a:pPr>
                      <a:r>
                        <a:t/>
                      </a:r>
                      <a:endParaRPr sz="2200" u="none" cap="none" strike="noStrike">
                        <a:latin typeface="Times New Roman"/>
                        <a:ea typeface="Times New Roman"/>
                        <a:cs typeface="Times New Roman"/>
                        <a:sym typeface="Times New Roman"/>
                      </a:endParaRPr>
                    </a:p>
                  </a:txBody>
                  <a:tcPr marT="0" marB="0" marR="0" marL="0"/>
                </a:tc>
                <a:tc>
                  <a:txBody>
                    <a:bodyPr/>
                    <a:lstStyle/>
                    <a:p>
                      <a:pPr indent="0" lvl="0" marL="1210310" marR="0" rtl="0" algn="l">
                        <a:lnSpc>
                          <a:spcPct val="100000"/>
                        </a:lnSpc>
                        <a:spcBef>
                          <a:spcPts val="0"/>
                        </a:spcBef>
                        <a:spcAft>
                          <a:spcPts val="0"/>
                        </a:spcAft>
                        <a:buClr>
                          <a:srgbClr val="000000"/>
                        </a:buClr>
                        <a:buSzPts val="2800"/>
                        <a:buFont typeface="Arial"/>
                        <a:buNone/>
                      </a:pPr>
                      <a:r>
                        <a:rPr lang="es-AR" sz="2800" u="none" cap="none" strike="noStrike">
                          <a:latin typeface="Verdana"/>
                          <a:ea typeface="Verdana"/>
                          <a:cs typeface="Verdana"/>
                          <a:sym typeface="Verdana"/>
                        </a:rPr>
                        <a:t>Periféricos</a:t>
                      </a:r>
                      <a:endParaRPr sz="2800" u="none" cap="none" strike="noStrike">
                        <a:latin typeface="Verdana"/>
                        <a:ea typeface="Verdana"/>
                        <a:cs typeface="Verdana"/>
                        <a:sym typeface="Verdana"/>
                      </a:endParaRPr>
                    </a:p>
                    <a:p>
                      <a:pPr indent="0" lvl="0" marL="2505075" marR="0" rtl="0" algn="l">
                        <a:lnSpc>
                          <a:spcPct val="100000"/>
                        </a:lnSpc>
                        <a:spcBef>
                          <a:spcPts val="2345"/>
                        </a:spcBef>
                        <a:spcAft>
                          <a:spcPts val="0"/>
                        </a:spcAft>
                        <a:buClr>
                          <a:srgbClr val="000000"/>
                        </a:buClr>
                        <a:buSzPts val="1800"/>
                        <a:buFont typeface="Arial"/>
                        <a:buNone/>
                      </a:pPr>
                      <a:r>
                        <a:rPr lang="es-AR" sz="1800" u="none" cap="none" strike="noStrike">
                          <a:latin typeface="Verdana"/>
                          <a:ea typeface="Verdana"/>
                          <a:cs typeface="Verdana"/>
                          <a:sym typeface="Verdana"/>
                        </a:rPr>
                        <a:t>Carótidas</a:t>
                      </a:r>
                      <a:endParaRPr sz="1800" u="none" cap="none" strike="noStrike">
                        <a:latin typeface="Verdana"/>
                        <a:ea typeface="Verdana"/>
                        <a:cs typeface="Verdana"/>
                        <a:sym typeface="Verdana"/>
                      </a:endParaRPr>
                    </a:p>
                    <a:p>
                      <a:pPr indent="0" lvl="0" marL="0" marR="0" rtl="0" algn="l">
                        <a:lnSpc>
                          <a:spcPct val="100000"/>
                        </a:lnSpc>
                        <a:spcBef>
                          <a:spcPts val="0"/>
                        </a:spcBef>
                        <a:spcAft>
                          <a:spcPts val="0"/>
                        </a:spcAft>
                        <a:buClr>
                          <a:srgbClr val="000000"/>
                        </a:buClr>
                        <a:buSzPts val="2200"/>
                        <a:buFont typeface="Arial"/>
                        <a:buNone/>
                      </a:pPr>
                      <a:r>
                        <a:t/>
                      </a:r>
                      <a:endParaRPr sz="2200" u="none" cap="none" strike="noStrike">
                        <a:latin typeface="Times New Roman"/>
                        <a:ea typeface="Times New Roman"/>
                        <a:cs typeface="Times New Roman"/>
                        <a:sym typeface="Times New Roman"/>
                      </a:endParaRPr>
                    </a:p>
                    <a:p>
                      <a:pPr indent="0" lvl="0" marL="0" marR="0" rtl="0" algn="l">
                        <a:lnSpc>
                          <a:spcPct val="100000"/>
                        </a:lnSpc>
                        <a:spcBef>
                          <a:spcPts val="10"/>
                        </a:spcBef>
                        <a:spcAft>
                          <a:spcPts val="0"/>
                        </a:spcAft>
                        <a:buClr>
                          <a:srgbClr val="000000"/>
                        </a:buClr>
                        <a:buSzPts val="2500"/>
                        <a:buFont typeface="Arial"/>
                        <a:buNone/>
                      </a:pPr>
                      <a:r>
                        <a:t/>
                      </a:r>
                      <a:endParaRPr sz="2500" u="none" cap="none" strike="noStrike">
                        <a:latin typeface="Times New Roman"/>
                        <a:ea typeface="Times New Roman"/>
                        <a:cs typeface="Times New Roman"/>
                        <a:sym typeface="Times New Roman"/>
                      </a:endParaRPr>
                    </a:p>
                    <a:p>
                      <a:pPr indent="0" lvl="0" marL="2555875" marR="0" rtl="0" algn="l">
                        <a:lnSpc>
                          <a:spcPct val="100000"/>
                        </a:lnSpc>
                        <a:spcBef>
                          <a:spcPts val="0"/>
                        </a:spcBef>
                        <a:spcAft>
                          <a:spcPts val="0"/>
                        </a:spcAft>
                        <a:buClr>
                          <a:srgbClr val="000000"/>
                        </a:buClr>
                        <a:buSzPts val="1800"/>
                        <a:buFont typeface="Arial"/>
                        <a:buNone/>
                      </a:pPr>
                      <a:r>
                        <a:rPr lang="es-AR" sz="1800" u="none" cap="none" strike="noStrike">
                          <a:latin typeface="Verdana"/>
                          <a:ea typeface="Verdana"/>
                          <a:cs typeface="Verdana"/>
                          <a:sym typeface="Verdana"/>
                        </a:rPr>
                        <a:t>aorta</a:t>
                      </a:r>
                      <a:endParaRPr sz="1800" u="none" cap="none" strike="noStrike">
                        <a:latin typeface="Verdana"/>
                        <a:ea typeface="Verdana"/>
                        <a:cs typeface="Verdana"/>
                        <a:sym typeface="Verdana"/>
                      </a:endParaRPr>
                    </a:p>
                  </a:txBody>
                  <a:tcPr marT="23500" marB="0" marR="0" marL="0">
                    <a:lnB cap="flat" cmpd="sng" w="9525">
                      <a:solidFill>
                        <a:srgbClr val="000099"/>
                      </a:solidFill>
                      <a:prstDash val="solid"/>
                      <a:round/>
                      <a:headEnd len="sm" w="sm" type="none"/>
                      <a:tailEnd len="sm" w="sm" type="none"/>
                    </a:lnB>
                  </a:tcPr>
                </a:tc>
              </a:tr>
              <a:tr h="1012025">
                <a:tc rowSpan="2">
                  <a:txBody>
                    <a:bodyPr/>
                    <a:lstStyle/>
                    <a:p>
                      <a:pPr indent="0" lvl="0" marL="85725" marR="457200" rtl="0" algn="l">
                        <a:lnSpc>
                          <a:spcPct val="100000"/>
                        </a:lnSpc>
                        <a:spcBef>
                          <a:spcPts val="0"/>
                        </a:spcBef>
                        <a:spcAft>
                          <a:spcPts val="0"/>
                        </a:spcAft>
                        <a:buClr>
                          <a:srgbClr val="000000"/>
                        </a:buClr>
                        <a:buSzPts val="2000"/>
                        <a:buFont typeface="Arial"/>
                        <a:buNone/>
                      </a:pPr>
                      <a:r>
                        <a:rPr lang="es-AR" sz="2000" u="none" cap="none" strike="noStrike">
                          <a:solidFill>
                            <a:srgbClr val="FF0000"/>
                          </a:solidFill>
                          <a:latin typeface="Verdana"/>
                          <a:ea typeface="Verdana"/>
                          <a:cs typeface="Verdana"/>
                          <a:sym typeface="Verdana"/>
                        </a:rPr>
                        <a:t>No </a:t>
                      </a:r>
                      <a:r>
                        <a:rPr lang="es-AR" sz="2000" u="none" cap="none" strike="noStrike">
                          <a:latin typeface="Verdana"/>
                          <a:ea typeface="Verdana"/>
                          <a:cs typeface="Verdana"/>
                          <a:sym typeface="Verdana"/>
                        </a:rPr>
                        <a:t>detectan cambios en PO</a:t>
                      </a:r>
                      <a:r>
                        <a:rPr baseline="-25000" lang="es-AR" sz="1950" u="none" cap="none" strike="noStrike">
                          <a:latin typeface="Verdana"/>
                          <a:ea typeface="Verdana"/>
                          <a:cs typeface="Verdana"/>
                          <a:sym typeface="Verdana"/>
                        </a:rPr>
                        <a:t>2  </a:t>
                      </a:r>
                      <a:r>
                        <a:rPr lang="es-AR" sz="2000" u="none" cap="none" strike="noStrike">
                          <a:latin typeface="Verdana"/>
                          <a:ea typeface="Verdana"/>
                          <a:cs typeface="Verdana"/>
                          <a:sym typeface="Verdana"/>
                        </a:rPr>
                        <a:t>Detectan cambios en PCO</a:t>
                      </a:r>
                      <a:r>
                        <a:rPr baseline="-25000" lang="es-AR" sz="1950" u="none" cap="none" strike="noStrike">
                          <a:latin typeface="Verdana"/>
                          <a:ea typeface="Verdana"/>
                          <a:cs typeface="Verdana"/>
                          <a:sym typeface="Verdana"/>
                        </a:rPr>
                        <a:t>2  </a:t>
                      </a:r>
                      <a:r>
                        <a:rPr lang="es-AR" sz="2000" u="none" cap="none" strike="noStrike">
                          <a:latin typeface="Verdana"/>
                          <a:ea typeface="Verdana"/>
                          <a:cs typeface="Verdana"/>
                          <a:sym typeface="Verdana"/>
                        </a:rPr>
                        <a:t>de forma </a:t>
                      </a:r>
                      <a:r>
                        <a:rPr lang="es-AR" sz="2000" u="none" cap="none" strike="noStrike">
                          <a:solidFill>
                            <a:srgbClr val="FF0000"/>
                          </a:solidFill>
                          <a:latin typeface="Verdana"/>
                          <a:ea typeface="Verdana"/>
                          <a:cs typeface="Verdana"/>
                          <a:sym typeface="Verdana"/>
                        </a:rPr>
                        <a:t>indirecta (por  cambios de pH)</a:t>
                      </a:r>
                      <a:endParaRPr sz="2000" u="none" cap="none" strike="noStrike">
                        <a:latin typeface="Verdana"/>
                        <a:ea typeface="Verdana"/>
                        <a:cs typeface="Verdana"/>
                        <a:sym typeface="Verdana"/>
                      </a:endParaRPr>
                    </a:p>
                  </a:txBody>
                  <a:tcPr marT="31750" marB="0" marR="0" marL="0">
                    <a:lnL cap="flat" cmpd="sng" w="9525">
                      <a:solidFill>
                        <a:srgbClr val="000099"/>
                      </a:solidFill>
                      <a:prstDash val="solid"/>
                      <a:round/>
                      <a:headEnd len="sm" w="sm" type="none"/>
                      <a:tailEnd len="sm" w="sm" type="none"/>
                    </a:lnL>
                    <a:lnR cap="flat" cmpd="sng" w="9525">
                      <a:solidFill>
                        <a:srgbClr val="000099"/>
                      </a:solidFill>
                      <a:prstDash val="solid"/>
                      <a:round/>
                      <a:headEnd len="sm" w="sm" type="none"/>
                      <a:tailEnd len="sm" w="sm" type="none"/>
                    </a:lnR>
                    <a:lnT cap="flat" cmpd="sng" w="9525">
                      <a:solidFill>
                        <a:srgbClr val="000099"/>
                      </a:solidFill>
                      <a:prstDash val="solid"/>
                      <a:round/>
                      <a:headEnd len="sm" w="sm" type="none"/>
                      <a:tailEnd len="sm" w="sm" type="none"/>
                    </a:lnT>
                    <a:lnB cap="flat" cmpd="sng" w="9525">
                      <a:solidFill>
                        <a:srgbClr val="0000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2200"/>
                        <a:buFont typeface="Arial"/>
                        <a:buNone/>
                      </a:pPr>
                      <a:r>
                        <a:t/>
                      </a:r>
                      <a:endParaRPr sz="2200" u="none" cap="none" strike="noStrike">
                        <a:latin typeface="Times New Roman"/>
                        <a:ea typeface="Times New Roman"/>
                        <a:cs typeface="Times New Roman"/>
                        <a:sym typeface="Times New Roman"/>
                      </a:endParaRPr>
                    </a:p>
                  </a:txBody>
                  <a:tcPr marT="0" marB="0" marR="0" marL="0">
                    <a:lnL cap="flat" cmpd="sng" w="9525">
                      <a:solidFill>
                        <a:srgbClr val="000099"/>
                      </a:solidFill>
                      <a:prstDash val="solid"/>
                      <a:round/>
                      <a:headEnd len="sm" w="sm" type="none"/>
                      <a:tailEnd len="sm" w="sm" type="none"/>
                    </a:lnL>
                    <a:lnR cap="flat" cmpd="sng" w="9525">
                      <a:solidFill>
                        <a:srgbClr val="000099"/>
                      </a:solidFill>
                      <a:prstDash val="solid"/>
                      <a:round/>
                      <a:headEnd len="sm" w="sm" type="none"/>
                      <a:tailEnd len="sm" w="sm" type="none"/>
                    </a:lnR>
                    <a:solidFill>
                      <a:srgbClr val="FFFFFF"/>
                    </a:solidFill>
                  </a:tcPr>
                </a:tc>
                <a:tc>
                  <a:txBody>
                    <a:bodyPr/>
                    <a:lstStyle/>
                    <a:p>
                      <a:pPr indent="0" lvl="0" marL="85725" marR="277495" rtl="0" algn="l">
                        <a:lnSpc>
                          <a:spcPct val="100000"/>
                        </a:lnSpc>
                        <a:spcBef>
                          <a:spcPts val="0"/>
                        </a:spcBef>
                        <a:spcAft>
                          <a:spcPts val="0"/>
                        </a:spcAft>
                        <a:buClr>
                          <a:srgbClr val="000000"/>
                        </a:buClr>
                        <a:buSzPts val="2000"/>
                        <a:buFont typeface="Arial"/>
                        <a:buNone/>
                      </a:pPr>
                      <a:r>
                        <a:rPr lang="es-AR" sz="2000" u="none" cap="none" strike="noStrike">
                          <a:latin typeface="Verdana"/>
                          <a:ea typeface="Verdana"/>
                          <a:cs typeface="Verdana"/>
                          <a:sym typeface="Verdana"/>
                        </a:rPr>
                        <a:t>Detectan cambios en PO</a:t>
                      </a:r>
                      <a:r>
                        <a:rPr baseline="-25000" lang="es-AR" sz="1950" u="none" cap="none" strike="noStrike">
                          <a:latin typeface="Verdana"/>
                          <a:ea typeface="Verdana"/>
                          <a:cs typeface="Verdana"/>
                          <a:sym typeface="Verdana"/>
                        </a:rPr>
                        <a:t>2  </a:t>
                      </a:r>
                      <a:r>
                        <a:rPr lang="es-AR" sz="2000" u="none" cap="none" strike="noStrike">
                          <a:latin typeface="Verdana"/>
                          <a:ea typeface="Verdana"/>
                          <a:cs typeface="Verdana"/>
                          <a:sym typeface="Verdana"/>
                        </a:rPr>
                        <a:t>Detectan cambios en PCO</a:t>
                      </a:r>
                      <a:r>
                        <a:rPr baseline="-25000" lang="es-AR" sz="1950" u="none" cap="none" strike="noStrike">
                          <a:latin typeface="Verdana"/>
                          <a:ea typeface="Verdana"/>
                          <a:cs typeface="Verdana"/>
                          <a:sym typeface="Verdana"/>
                        </a:rPr>
                        <a:t>2 </a:t>
                      </a:r>
                      <a:r>
                        <a:rPr lang="es-AR" sz="2000" u="none" cap="none" strike="noStrike">
                          <a:latin typeface="Verdana"/>
                          <a:ea typeface="Verdana"/>
                          <a:cs typeface="Verdana"/>
                          <a:sym typeface="Verdana"/>
                        </a:rPr>
                        <a:t>de  forma </a:t>
                      </a:r>
                      <a:r>
                        <a:rPr lang="es-AR" sz="2000" u="none" cap="none" strike="noStrike">
                          <a:solidFill>
                            <a:srgbClr val="FF0000"/>
                          </a:solidFill>
                          <a:latin typeface="Verdana"/>
                          <a:ea typeface="Verdana"/>
                          <a:cs typeface="Verdana"/>
                          <a:sym typeface="Verdana"/>
                        </a:rPr>
                        <a:t>directa</a:t>
                      </a:r>
                      <a:endParaRPr sz="2000" u="none" cap="none" strike="noStrike">
                        <a:latin typeface="Verdana"/>
                        <a:ea typeface="Verdana"/>
                        <a:cs typeface="Verdana"/>
                        <a:sym typeface="Verdana"/>
                      </a:endParaRPr>
                    </a:p>
                  </a:txBody>
                  <a:tcPr marT="23500" marB="0" marR="0" marL="0">
                    <a:lnL cap="flat" cmpd="sng" w="9525">
                      <a:solidFill>
                        <a:srgbClr val="000099"/>
                      </a:solidFill>
                      <a:prstDash val="solid"/>
                      <a:round/>
                      <a:headEnd len="sm" w="sm" type="none"/>
                      <a:tailEnd len="sm" w="sm" type="none"/>
                    </a:lnL>
                    <a:lnR cap="flat" cmpd="sng" w="9525">
                      <a:solidFill>
                        <a:srgbClr val="000099"/>
                      </a:solidFill>
                      <a:prstDash val="solid"/>
                      <a:round/>
                      <a:headEnd len="sm" w="sm" type="none"/>
                      <a:tailEnd len="sm" w="sm" type="none"/>
                    </a:lnR>
                    <a:lnT cap="flat" cmpd="sng" w="9525">
                      <a:solidFill>
                        <a:srgbClr val="000099"/>
                      </a:solidFill>
                      <a:prstDash val="solid"/>
                      <a:round/>
                      <a:headEnd len="sm" w="sm" type="none"/>
                      <a:tailEnd len="sm" w="sm" type="none"/>
                    </a:lnT>
                    <a:solidFill>
                      <a:srgbClr val="FFFFFF"/>
                    </a:solidFill>
                  </a:tcPr>
                </a:tc>
              </a:tr>
              <a:tr h="312725">
                <a:tc vMerge="1"/>
                <a:tc gridSpan="2">
                  <a:txBody>
                    <a:bodyPr/>
                    <a:lstStyle/>
                    <a:p>
                      <a:pPr indent="0" lvl="0" marL="0" marR="0" rtl="0" algn="l">
                        <a:lnSpc>
                          <a:spcPct val="100000"/>
                        </a:lnSpc>
                        <a:spcBef>
                          <a:spcPts val="0"/>
                        </a:spcBef>
                        <a:spcAft>
                          <a:spcPts val="0"/>
                        </a:spcAft>
                        <a:buClr>
                          <a:srgbClr val="000000"/>
                        </a:buClr>
                        <a:buSzPts val="1900"/>
                        <a:buFont typeface="Arial"/>
                        <a:buNone/>
                      </a:pPr>
                      <a:r>
                        <a:t/>
                      </a:r>
                      <a:endParaRPr sz="1900" u="none" cap="none" strike="noStrike">
                        <a:latin typeface="Times New Roman"/>
                        <a:ea typeface="Times New Roman"/>
                        <a:cs typeface="Times New Roman"/>
                        <a:sym typeface="Times New Roman"/>
                      </a:endParaRPr>
                    </a:p>
                  </a:txBody>
                  <a:tcPr marT="0" marB="0" marR="0" marL="0">
                    <a:lnL cap="flat" cmpd="sng" w="9525">
                      <a:solidFill>
                        <a:srgbClr val="000099"/>
                      </a:solidFill>
                      <a:prstDash val="solid"/>
                      <a:round/>
                      <a:headEnd len="sm" w="sm" type="none"/>
                      <a:tailEnd len="sm" w="sm" type="none"/>
                    </a:lnL>
                    <a:solidFill>
                      <a:srgbClr val="FFFFFF"/>
                    </a:solidFill>
                  </a:tcPr>
                </a:tc>
                <a:tc hMerge="1"/>
              </a:tr>
            </a:tbl>
          </a:graphicData>
        </a:graphic>
      </p:graphicFrame>
      <p:grpSp>
        <p:nvGrpSpPr>
          <p:cNvPr id="349" name="Google Shape;349;p48"/>
          <p:cNvGrpSpPr/>
          <p:nvPr/>
        </p:nvGrpSpPr>
        <p:grpSpPr>
          <a:xfrm>
            <a:off x="438150" y="1773238"/>
            <a:ext cx="2447925" cy="1881186"/>
            <a:chOff x="438150" y="1773238"/>
            <a:chExt cx="2447925" cy="1881186"/>
          </a:xfrm>
        </p:grpSpPr>
        <p:sp>
          <p:nvSpPr>
            <p:cNvPr id="350" name="Google Shape;350;p48"/>
            <p:cNvSpPr/>
            <p:nvPr/>
          </p:nvSpPr>
          <p:spPr>
            <a:xfrm>
              <a:off x="438150" y="1773238"/>
              <a:ext cx="2447925" cy="528955"/>
            </a:xfrm>
            <a:custGeom>
              <a:rect b="b" l="l" r="r" t="t"/>
              <a:pathLst>
                <a:path extrusionOk="0" h="528955" w="2447925">
                  <a:moveTo>
                    <a:pt x="0" y="0"/>
                  </a:moveTo>
                  <a:lnTo>
                    <a:pt x="2447924" y="0"/>
                  </a:lnTo>
                  <a:lnTo>
                    <a:pt x="2447924" y="528637"/>
                  </a:lnTo>
                  <a:lnTo>
                    <a:pt x="0" y="528637"/>
                  </a:lnTo>
                  <a:lnTo>
                    <a:pt x="0" y="0"/>
                  </a:lnTo>
                  <a:close/>
                </a:path>
              </a:pathLst>
            </a:custGeom>
            <a:noFill/>
            <a:ln cap="flat" cmpd="sng" w="9525">
              <a:solidFill>
                <a:srgbClr val="000099"/>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51" name="Google Shape;351;p48"/>
            <p:cNvPicPr preferRelativeResize="0"/>
            <p:nvPr/>
          </p:nvPicPr>
          <p:blipFill rotWithShape="1">
            <a:blip r:embed="rId3">
              <a:alphaModFix/>
            </a:blip>
            <a:srcRect b="0" l="0" r="0" t="0"/>
            <a:stretch/>
          </p:blipFill>
          <p:spPr>
            <a:xfrm>
              <a:off x="941387" y="2349500"/>
              <a:ext cx="1390649" cy="1304924"/>
            </a:xfrm>
            <a:prstGeom prst="rect">
              <a:avLst/>
            </a:prstGeom>
            <a:noFill/>
            <a:ln>
              <a:noFill/>
            </a:ln>
          </p:spPr>
        </p:pic>
      </p:grpSp>
      <p:grpSp>
        <p:nvGrpSpPr>
          <p:cNvPr id="352" name="Google Shape;352;p48"/>
          <p:cNvGrpSpPr/>
          <p:nvPr/>
        </p:nvGrpSpPr>
        <p:grpSpPr>
          <a:xfrm>
            <a:off x="5694362" y="1773238"/>
            <a:ext cx="2447925" cy="2808286"/>
            <a:chOff x="5694362" y="1773238"/>
            <a:chExt cx="2447925" cy="2808286"/>
          </a:xfrm>
        </p:grpSpPr>
        <p:sp>
          <p:nvSpPr>
            <p:cNvPr id="353" name="Google Shape;353;p48"/>
            <p:cNvSpPr/>
            <p:nvPr/>
          </p:nvSpPr>
          <p:spPr>
            <a:xfrm>
              <a:off x="5694362" y="1773238"/>
              <a:ext cx="2447925" cy="528955"/>
            </a:xfrm>
            <a:custGeom>
              <a:rect b="b" l="l" r="r" t="t"/>
              <a:pathLst>
                <a:path extrusionOk="0" h="528955" w="2447925">
                  <a:moveTo>
                    <a:pt x="0" y="0"/>
                  </a:moveTo>
                  <a:lnTo>
                    <a:pt x="2447925" y="0"/>
                  </a:lnTo>
                  <a:lnTo>
                    <a:pt x="2447925" y="528637"/>
                  </a:lnTo>
                  <a:lnTo>
                    <a:pt x="0" y="528637"/>
                  </a:lnTo>
                  <a:lnTo>
                    <a:pt x="0" y="0"/>
                  </a:lnTo>
                  <a:close/>
                </a:path>
              </a:pathLst>
            </a:custGeom>
            <a:noFill/>
            <a:ln cap="flat" cmpd="sng" w="9525">
              <a:solidFill>
                <a:srgbClr val="000099"/>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54" name="Google Shape;354;p48"/>
            <p:cNvPicPr preferRelativeResize="0"/>
            <p:nvPr/>
          </p:nvPicPr>
          <p:blipFill rotWithShape="1">
            <a:blip r:embed="rId4">
              <a:alphaModFix/>
            </a:blip>
            <a:srcRect b="0" l="0" r="0" t="0"/>
            <a:stretch/>
          </p:blipFill>
          <p:spPr>
            <a:xfrm>
              <a:off x="5981700" y="2349500"/>
              <a:ext cx="1228725" cy="2232024"/>
            </a:xfrm>
            <a:prstGeom prst="rect">
              <a:avLst/>
            </a:prstGeom>
            <a:noFill/>
            <a:ln>
              <a:noFill/>
            </a:ln>
          </p:spPr>
        </p:pic>
      </p:grpSp>
      <p:sp>
        <p:nvSpPr>
          <p:cNvPr id="355" name="Google Shape;355;p48"/>
          <p:cNvSpPr txBox="1"/>
          <p:nvPr>
            <p:ph type="title"/>
          </p:nvPr>
        </p:nvSpPr>
        <p:spPr>
          <a:xfrm>
            <a:off x="2206625" y="672910"/>
            <a:ext cx="4003040" cy="635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s-AR"/>
              <a:t>Quimiorreceptores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descr="Un dibujo de una persona&#10;&#10;Descripción generada automáticamente con confianza baja" id="360" name="Google Shape;360;p49"/>
          <p:cNvPicPr preferRelativeResize="0"/>
          <p:nvPr/>
        </p:nvPicPr>
        <p:blipFill rotWithShape="1">
          <a:blip r:embed="rId3">
            <a:alphaModFix/>
          </a:blip>
          <a:srcRect b="0" l="0" r="0" t="0"/>
          <a:stretch/>
        </p:blipFill>
        <p:spPr>
          <a:xfrm>
            <a:off x="319424" y="829291"/>
            <a:ext cx="8519776" cy="519050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0"/>
          <p:cNvSpPr txBox="1"/>
          <p:nvPr>
            <p:ph type="title"/>
          </p:nvPr>
        </p:nvSpPr>
        <p:spPr>
          <a:xfrm>
            <a:off x="1412875" y="474472"/>
            <a:ext cx="6318250" cy="1183639"/>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a:p>
        </p:txBody>
      </p:sp>
      <p:sp>
        <p:nvSpPr>
          <p:cNvPr id="366" name="Google Shape;366;p50"/>
          <p:cNvSpPr txBox="1"/>
          <p:nvPr>
            <p:ph idx="1" type="body"/>
          </p:nvPr>
        </p:nvSpPr>
        <p:spPr>
          <a:xfrm>
            <a:off x="975628" y="2670369"/>
            <a:ext cx="6927215" cy="1990725"/>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1412875" y="474472"/>
            <a:ext cx="6318250" cy="1183639"/>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b="0" i="0" lang="es-AR" u="none" strike="noStrike"/>
              <a:t>Composición del  Aparato  respiratorio</a:t>
            </a:r>
            <a:endParaRPr/>
          </a:p>
        </p:txBody>
      </p:sp>
      <p:pic>
        <p:nvPicPr>
          <p:cNvPr id="83" name="Google Shape;83;p11"/>
          <p:cNvPicPr preferRelativeResize="0"/>
          <p:nvPr/>
        </p:nvPicPr>
        <p:blipFill rotWithShape="1">
          <a:blip r:embed="rId3">
            <a:alphaModFix/>
          </a:blip>
          <a:srcRect b="-3" l="0" r="197" t="0"/>
          <a:stretch/>
        </p:blipFill>
        <p:spPr>
          <a:xfrm>
            <a:off x="1412875" y="1848611"/>
            <a:ext cx="6318250" cy="4352544"/>
          </a:xfrm>
          <a:prstGeom prst="rect">
            <a:avLst/>
          </a:prstGeom>
          <a:solidFill>
            <a:srgbClr val="FFFF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descr="Diagrama&#10;&#10;Descripción generada automáticamente" id="88" name="Google Shape;88;p12"/>
          <p:cNvPicPr preferRelativeResize="0"/>
          <p:nvPr/>
        </p:nvPicPr>
        <p:blipFill rotWithShape="1">
          <a:blip r:embed="rId3">
            <a:alphaModFix/>
          </a:blip>
          <a:srcRect b="0" l="0" r="0" t="0"/>
          <a:stretch/>
        </p:blipFill>
        <p:spPr>
          <a:xfrm>
            <a:off x="1443990" y="125730"/>
            <a:ext cx="6256020" cy="66065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3"/>
          <p:cNvSpPr/>
          <p:nvPr/>
        </p:nvSpPr>
        <p:spPr>
          <a:xfrm>
            <a:off x="182562" y="182562"/>
            <a:ext cx="8778875" cy="6492875"/>
          </a:xfrm>
          <a:custGeom>
            <a:rect b="b" l="l" r="r" t="t"/>
            <a:pathLst>
              <a:path extrusionOk="0" h="6492875" w="8778875">
                <a:moveTo>
                  <a:pt x="8778875" y="6492875"/>
                </a:moveTo>
                <a:lnTo>
                  <a:pt x="0" y="6492875"/>
                </a:lnTo>
                <a:lnTo>
                  <a:pt x="0" y="0"/>
                </a:lnTo>
                <a:lnTo>
                  <a:pt x="8778875" y="0"/>
                </a:lnTo>
                <a:lnTo>
                  <a:pt x="8778875" y="6492875"/>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4" name="Google Shape;94;p13"/>
          <p:cNvPicPr preferRelativeResize="0"/>
          <p:nvPr/>
        </p:nvPicPr>
        <p:blipFill rotWithShape="1">
          <a:blip r:embed="rId3">
            <a:alphaModFix/>
          </a:blip>
          <a:srcRect b="0" l="0" r="0" t="0"/>
          <a:stretch/>
        </p:blipFill>
        <p:spPr>
          <a:xfrm>
            <a:off x="239713" y="200025"/>
            <a:ext cx="8653461" cy="64357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4"/>
          <p:cNvSpPr txBox="1"/>
          <p:nvPr>
            <p:ph type="title"/>
          </p:nvPr>
        </p:nvSpPr>
        <p:spPr>
          <a:xfrm>
            <a:off x="1412875" y="474472"/>
            <a:ext cx="6318300" cy="1183500"/>
          </a:xfrm>
          <a:prstGeom prst="rect">
            <a:avLst/>
          </a:prstGeom>
          <a:noFill/>
          <a:ln>
            <a:noFill/>
          </a:ln>
        </p:spPr>
        <p:txBody>
          <a:bodyPr anchorCtr="0" anchor="t" bIns="0" lIns="0" spcFirstLastPara="1" rIns="0" wrap="square" tIns="81900">
            <a:spAutoFit/>
          </a:bodyPr>
          <a:lstStyle/>
          <a:p>
            <a:pPr indent="0" lvl="0" marL="349250" marR="5080" rtl="0" algn="l">
              <a:lnSpc>
                <a:spcPct val="108000"/>
              </a:lnSpc>
              <a:spcBef>
                <a:spcPts val="0"/>
              </a:spcBef>
              <a:spcAft>
                <a:spcPts val="0"/>
              </a:spcAft>
              <a:buSzPts val="1400"/>
              <a:buNone/>
            </a:pPr>
            <a:r>
              <a:rPr lang="es-AR"/>
              <a:t>Las vías respiratorias: Fosas  nasales</a:t>
            </a:r>
            <a:endParaRPr/>
          </a:p>
        </p:txBody>
      </p:sp>
      <p:pic>
        <p:nvPicPr>
          <p:cNvPr id="100" name="Google Shape;100;p14"/>
          <p:cNvPicPr preferRelativeResize="0"/>
          <p:nvPr/>
        </p:nvPicPr>
        <p:blipFill rotWithShape="1">
          <a:blip r:embed="rId3">
            <a:alphaModFix/>
          </a:blip>
          <a:srcRect b="0" l="0" r="0" t="0"/>
          <a:stretch/>
        </p:blipFill>
        <p:spPr>
          <a:xfrm>
            <a:off x="179511" y="2133600"/>
            <a:ext cx="5545012" cy="3608387"/>
          </a:xfrm>
          <a:prstGeom prst="rect">
            <a:avLst/>
          </a:prstGeom>
          <a:noFill/>
          <a:ln>
            <a:noFill/>
          </a:ln>
        </p:spPr>
      </p:pic>
      <p:sp>
        <p:nvSpPr>
          <p:cNvPr id="101" name="Google Shape;101;p14"/>
          <p:cNvSpPr txBox="1"/>
          <p:nvPr/>
        </p:nvSpPr>
        <p:spPr>
          <a:xfrm>
            <a:off x="5846300" y="1333100"/>
            <a:ext cx="2923500" cy="5316900"/>
          </a:xfrm>
          <a:prstGeom prst="rect">
            <a:avLst/>
          </a:prstGeom>
          <a:noFill/>
          <a:ln>
            <a:noFill/>
          </a:ln>
        </p:spPr>
        <p:txBody>
          <a:bodyPr anchorCtr="0" anchor="t" bIns="0" lIns="0" spcFirstLastPara="1" rIns="0" wrap="square" tIns="83800">
            <a:spAutoFit/>
          </a:bodyPr>
          <a:lstStyle/>
          <a:p>
            <a:pPr indent="-120650" lvl="0" marL="135255" marR="217803" rtl="0" algn="l">
              <a:lnSpc>
                <a:spcPct val="95833"/>
              </a:lnSpc>
              <a:spcBef>
                <a:spcPts val="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Dos cavidades óseas  situadas sobre la  cavidad bucal.</a:t>
            </a:r>
            <a:endParaRPr b="0" i="0" sz="2400" u="none" cap="none" strike="noStrike">
              <a:solidFill>
                <a:schemeClr val="dk1"/>
              </a:solidFill>
              <a:latin typeface="Corbel"/>
              <a:ea typeface="Corbel"/>
              <a:cs typeface="Corbel"/>
              <a:sym typeface="Corbel"/>
            </a:endParaRPr>
          </a:p>
          <a:p>
            <a:pPr indent="-120650" lvl="0" marL="135255" marR="5080" rtl="0" algn="l">
              <a:lnSpc>
                <a:spcPct val="95833"/>
              </a:lnSpc>
              <a:spcBef>
                <a:spcPts val="101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Rodeadas por el  paladar, los nasales, el  frontal y el etmoides.</a:t>
            </a:r>
            <a:endParaRPr b="0" i="0" sz="2400" u="none" cap="none" strike="noStrike">
              <a:solidFill>
                <a:schemeClr val="dk1"/>
              </a:solidFill>
              <a:latin typeface="Corbel"/>
              <a:ea typeface="Corbel"/>
              <a:cs typeface="Corbel"/>
              <a:sym typeface="Corbel"/>
            </a:endParaRPr>
          </a:p>
          <a:p>
            <a:pPr indent="-120650" lvl="0" marL="135255" marR="163830" rtl="0" algn="l">
              <a:lnSpc>
                <a:spcPct val="80000"/>
              </a:lnSpc>
              <a:spcBef>
                <a:spcPts val="103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Separadas por el  tabique nasal,  formado por el  etmoides, el vómer y  el cartílago nasal</a:t>
            </a:r>
            <a:endParaRPr b="0" i="0" sz="2400" u="none" cap="none" strike="noStrike">
              <a:solidFill>
                <a:schemeClr val="dk1"/>
              </a:solidFill>
              <a:latin typeface="Corbel"/>
              <a:ea typeface="Corbel"/>
              <a:cs typeface="Corbel"/>
              <a:sym typeface="Corbel"/>
            </a:endParaRPr>
          </a:p>
          <a:p>
            <a:pPr indent="-120650" lvl="0" marL="135255" marR="545465" rtl="0" algn="l">
              <a:lnSpc>
                <a:spcPct val="80000"/>
              </a:lnSpc>
              <a:spcBef>
                <a:spcPts val="1000"/>
              </a:spcBef>
              <a:spcAft>
                <a:spcPts val="0"/>
              </a:spcAft>
              <a:buClr>
                <a:srgbClr val="E32D91"/>
              </a:buClr>
              <a:buSzPts val="1900"/>
              <a:buFont typeface="Corbel"/>
              <a:buChar char="•"/>
            </a:pPr>
            <a:r>
              <a:rPr b="0" i="0" lang="es-AR" sz="2400" u="none" cap="none" strike="noStrike">
                <a:solidFill>
                  <a:srgbClr val="E32D91"/>
                </a:solidFill>
                <a:latin typeface="Corbel"/>
                <a:ea typeface="Corbel"/>
                <a:cs typeface="Corbel"/>
                <a:sym typeface="Corbel"/>
              </a:rPr>
              <a:t>En las paredes  laterales están los  cornetes</a:t>
            </a:r>
            <a:endParaRPr b="0" i="0" sz="2400" u="none" cap="none" strike="noStrike">
              <a:solidFill>
                <a:schemeClr val="dk1"/>
              </a:solidFill>
              <a:latin typeface="Corbel"/>
              <a:ea typeface="Corbel"/>
              <a:cs typeface="Corbel"/>
              <a:sym typeface="Corbe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txBox="1"/>
          <p:nvPr>
            <p:ph type="title"/>
          </p:nvPr>
        </p:nvSpPr>
        <p:spPr>
          <a:xfrm>
            <a:off x="1412875" y="474472"/>
            <a:ext cx="6318250" cy="1183639"/>
          </a:xfrm>
          <a:prstGeom prst="rect">
            <a:avLst/>
          </a:prstGeom>
          <a:noFill/>
          <a:ln>
            <a:noFill/>
          </a:ln>
        </p:spPr>
        <p:txBody>
          <a:bodyPr anchorCtr="0" anchor="t" bIns="0" lIns="0" spcFirstLastPara="1" rIns="0" wrap="square" tIns="81900">
            <a:spAutoFit/>
          </a:bodyPr>
          <a:lstStyle/>
          <a:p>
            <a:pPr indent="0" lvl="0" marL="349250" marR="5080" rtl="0" algn="l">
              <a:lnSpc>
                <a:spcPct val="108000"/>
              </a:lnSpc>
              <a:spcBef>
                <a:spcPts val="0"/>
              </a:spcBef>
              <a:spcAft>
                <a:spcPts val="0"/>
              </a:spcAft>
              <a:buSzPts val="1400"/>
              <a:buNone/>
            </a:pPr>
            <a:r>
              <a:rPr lang="es-AR"/>
              <a:t>Las vías respiratorias: Fosas  nasales</a:t>
            </a:r>
            <a:endParaRPr/>
          </a:p>
        </p:txBody>
      </p:sp>
      <p:sp>
        <p:nvSpPr>
          <p:cNvPr id="107" name="Google Shape;107;p15"/>
          <p:cNvSpPr txBox="1"/>
          <p:nvPr/>
        </p:nvSpPr>
        <p:spPr>
          <a:xfrm>
            <a:off x="5698442" y="1534376"/>
            <a:ext cx="3223260" cy="4290060"/>
          </a:xfrm>
          <a:prstGeom prst="rect">
            <a:avLst/>
          </a:prstGeom>
          <a:noFill/>
          <a:ln>
            <a:noFill/>
          </a:ln>
        </p:spPr>
        <p:txBody>
          <a:bodyPr anchorCtr="0" anchor="t" bIns="0" lIns="0" spcFirstLastPara="1" rIns="0" wrap="square" tIns="60950">
            <a:spAutoFit/>
          </a:bodyPr>
          <a:lstStyle/>
          <a:p>
            <a:pPr indent="-133350" lvl="0" marL="138430" marR="159385" rtl="0" algn="l">
              <a:lnSpc>
                <a:spcPct val="107857"/>
              </a:lnSpc>
              <a:spcBef>
                <a:spcPts val="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Comunicadas con el  exterior por los  oriﬁcios nasales</a:t>
            </a:r>
            <a:endParaRPr b="0" i="0" sz="2800" u="none" cap="none" strike="noStrike">
              <a:solidFill>
                <a:schemeClr val="dk1"/>
              </a:solidFill>
              <a:latin typeface="Corbel"/>
              <a:ea typeface="Corbel"/>
              <a:cs typeface="Corbel"/>
              <a:sym typeface="Corbel"/>
            </a:endParaRPr>
          </a:p>
          <a:p>
            <a:pPr indent="-133350" lvl="0" marL="138430" marR="18415" rtl="0" algn="l">
              <a:lnSpc>
                <a:spcPct val="107857"/>
              </a:lnSpc>
              <a:spcBef>
                <a:spcPts val="101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Con la faringe por las  coanas</a:t>
            </a:r>
            <a:endParaRPr b="0" i="0" sz="2800" u="none" cap="none" strike="noStrike">
              <a:solidFill>
                <a:schemeClr val="dk1"/>
              </a:solidFill>
              <a:latin typeface="Corbel"/>
              <a:ea typeface="Corbel"/>
              <a:cs typeface="Corbel"/>
              <a:sym typeface="Corbel"/>
            </a:endParaRPr>
          </a:p>
          <a:p>
            <a:pPr indent="-133350" lvl="0" marL="138430" marR="1093470" rtl="0" algn="l">
              <a:lnSpc>
                <a:spcPct val="107857"/>
              </a:lnSpc>
              <a:spcBef>
                <a:spcPts val="1005"/>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Con los senos  paranasales</a:t>
            </a:r>
            <a:endParaRPr b="0" i="0" sz="2800" u="none" cap="none" strike="noStrike">
              <a:solidFill>
                <a:schemeClr val="dk1"/>
              </a:solidFill>
              <a:latin typeface="Corbel"/>
              <a:ea typeface="Corbel"/>
              <a:cs typeface="Corbel"/>
              <a:sym typeface="Corbel"/>
            </a:endParaRPr>
          </a:p>
          <a:p>
            <a:pPr indent="-133350" lvl="0" marL="138430" marR="5080" rtl="0" algn="l">
              <a:lnSpc>
                <a:spcPct val="107857"/>
              </a:lnSpc>
              <a:spcBef>
                <a:spcPts val="1010"/>
              </a:spcBef>
              <a:spcAft>
                <a:spcPts val="0"/>
              </a:spcAft>
              <a:buClr>
                <a:srgbClr val="E32D91"/>
              </a:buClr>
              <a:buSzPts val="2100"/>
              <a:buFont typeface="Corbel"/>
              <a:buChar char="•"/>
            </a:pPr>
            <a:r>
              <a:rPr b="0" i="0" lang="es-AR" sz="2800" u="none" cap="none" strike="noStrike">
                <a:solidFill>
                  <a:srgbClr val="E32D91"/>
                </a:solidFill>
                <a:latin typeface="Corbel"/>
                <a:ea typeface="Corbel"/>
                <a:cs typeface="Corbel"/>
                <a:sym typeface="Corbel"/>
              </a:rPr>
              <a:t>Con las glándulas  lacrimales por los  conductos lacrimales</a:t>
            </a:r>
            <a:endParaRPr b="0" i="0" sz="2800" u="none" cap="none" strike="noStrike">
              <a:solidFill>
                <a:schemeClr val="dk1"/>
              </a:solidFill>
              <a:latin typeface="Corbel"/>
              <a:ea typeface="Corbel"/>
              <a:cs typeface="Corbel"/>
              <a:sym typeface="Corbel"/>
            </a:endParaRPr>
          </a:p>
        </p:txBody>
      </p:sp>
      <p:pic>
        <p:nvPicPr>
          <p:cNvPr id="108" name="Google Shape;108;p15"/>
          <p:cNvPicPr preferRelativeResize="0"/>
          <p:nvPr/>
        </p:nvPicPr>
        <p:blipFill rotWithShape="1">
          <a:blip r:embed="rId3">
            <a:alphaModFix/>
          </a:blip>
          <a:srcRect b="0" l="0" r="0" t="0"/>
          <a:stretch/>
        </p:blipFill>
        <p:spPr>
          <a:xfrm>
            <a:off x="320074" y="2133600"/>
            <a:ext cx="5252050" cy="3310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