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60" r:id="rId3"/>
    <p:sldId id="257" r:id="rId4"/>
    <p:sldId id="258" r:id="rId5"/>
    <p:sldId id="261" r:id="rId6"/>
    <p:sldId id="312" r:id="rId7"/>
    <p:sldId id="262" r:id="rId8"/>
    <p:sldId id="263" r:id="rId9"/>
    <p:sldId id="290" r:id="rId10"/>
    <p:sldId id="264" r:id="rId11"/>
    <p:sldId id="319" r:id="rId12"/>
    <p:sldId id="321" r:id="rId13"/>
    <p:sldId id="322" r:id="rId14"/>
    <p:sldId id="313" r:id="rId15"/>
    <p:sldId id="314" r:id="rId16"/>
    <p:sldId id="315" r:id="rId17"/>
    <p:sldId id="316" r:id="rId18"/>
    <p:sldId id="323" r:id="rId19"/>
    <p:sldId id="320" r:id="rId20"/>
    <p:sldId id="310" r:id="rId21"/>
    <p:sldId id="317" r:id="rId22"/>
    <p:sldId id="324" r:id="rId23"/>
    <p:sldId id="265" r:id="rId24"/>
    <p:sldId id="292" r:id="rId25"/>
    <p:sldId id="293" r:id="rId26"/>
    <p:sldId id="325" r:id="rId27"/>
    <p:sldId id="266" r:id="rId28"/>
    <p:sldId id="326" r:id="rId29"/>
    <p:sldId id="327" r:id="rId30"/>
    <p:sldId id="328" r:id="rId31"/>
    <p:sldId id="329" r:id="rId32"/>
    <p:sldId id="269" r:id="rId33"/>
    <p:sldId id="270" r:id="rId34"/>
    <p:sldId id="271" r:id="rId35"/>
    <p:sldId id="272" r:id="rId36"/>
    <p:sldId id="273" r:id="rId37"/>
    <p:sldId id="274" r:id="rId38"/>
    <p:sldId id="275" r:id="rId39"/>
    <p:sldId id="331" r:id="rId40"/>
    <p:sldId id="332" r:id="rId41"/>
    <p:sldId id="276" r:id="rId42"/>
    <p:sldId id="294" r:id="rId43"/>
    <p:sldId id="295" r:id="rId44"/>
    <p:sldId id="296" r:id="rId45"/>
    <p:sldId id="297" r:id="rId46"/>
    <p:sldId id="330" r:id="rId47"/>
    <p:sldId id="300" r:id="rId48"/>
    <p:sldId id="301" r:id="rId49"/>
    <p:sldId id="303" r:id="rId50"/>
    <p:sldId id="333" r:id="rId51"/>
    <p:sldId id="278" r:id="rId52"/>
    <p:sldId id="279" r:id="rId53"/>
    <p:sldId id="280" r:id="rId54"/>
    <p:sldId id="281" r:id="rId55"/>
    <p:sldId id="307" r:id="rId56"/>
    <p:sldId id="283" r:id="rId57"/>
    <p:sldId id="334" r:id="rId58"/>
    <p:sldId id="308" r:id="rId59"/>
    <p:sldId id="286" r:id="rId60"/>
    <p:sldId id="287" r:id="rId61"/>
    <p:sldId id="288" r:id="rId62"/>
    <p:sldId id="289" r:id="rId63"/>
    <p:sldId id="304" r:id="rId64"/>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0DF069-9BE5-45B3-B905-E63AB55AF18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7157F4B-C60B-4207-8F6B-0C90483A90BE}">
      <dgm:prSet/>
      <dgm:spPr/>
      <dgm:t>
        <a:bodyPr/>
        <a:lstStyle/>
        <a:p>
          <a:r>
            <a:rPr lang="es-ES" b="1"/>
            <a:t>Ayudan a regular el equilibrio hídrico.</a:t>
          </a:r>
          <a:endParaRPr lang="en-US"/>
        </a:p>
      </dgm:t>
    </dgm:pt>
    <dgm:pt modelId="{6897E9C0-A7C0-4EFB-801F-E60752910021}" type="parTrans" cxnId="{5E80FEB8-29BA-4BAB-8AF5-9CD6901B2307}">
      <dgm:prSet/>
      <dgm:spPr/>
      <dgm:t>
        <a:bodyPr/>
        <a:lstStyle/>
        <a:p>
          <a:endParaRPr lang="en-US"/>
        </a:p>
      </dgm:t>
    </dgm:pt>
    <dgm:pt modelId="{AECA4ACF-D38D-4A9B-8CB0-87A0EB9259B7}" type="sibTrans" cxnId="{5E80FEB8-29BA-4BAB-8AF5-9CD6901B2307}">
      <dgm:prSet/>
      <dgm:spPr/>
      <dgm:t>
        <a:bodyPr/>
        <a:lstStyle/>
        <a:p>
          <a:endParaRPr lang="en-US"/>
        </a:p>
      </dgm:t>
    </dgm:pt>
    <dgm:pt modelId="{36666DBE-6BA4-42F9-BAFC-3769A768132B}">
      <dgm:prSet/>
      <dgm:spPr/>
      <dgm:t>
        <a:bodyPr/>
        <a:lstStyle/>
        <a:p>
          <a:r>
            <a:rPr lang="es-ES" b="1"/>
            <a:t>Ayudan a mantener y regular el equilibrio acido básico.</a:t>
          </a:r>
          <a:endParaRPr lang="en-US"/>
        </a:p>
      </dgm:t>
    </dgm:pt>
    <dgm:pt modelId="{D399D282-E7F4-4535-8D9D-52B42C3C74B5}" type="parTrans" cxnId="{C23AB658-D7E8-49B5-9832-FBC1BFC5B97D}">
      <dgm:prSet/>
      <dgm:spPr/>
      <dgm:t>
        <a:bodyPr/>
        <a:lstStyle/>
        <a:p>
          <a:endParaRPr lang="en-US"/>
        </a:p>
      </dgm:t>
    </dgm:pt>
    <dgm:pt modelId="{F8D613CA-A84F-4EC1-A3EE-045B7C5AFA9B}" type="sibTrans" cxnId="{C23AB658-D7E8-49B5-9832-FBC1BFC5B97D}">
      <dgm:prSet/>
      <dgm:spPr/>
      <dgm:t>
        <a:bodyPr/>
        <a:lstStyle/>
        <a:p>
          <a:endParaRPr lang="en-US"/>
        </a:p>
      </dgm:t>
    </dgm:pt>
    <dgm:pt modelId="{05963D1B-8ACC-41EA-B051-E6DD702C6A24}">
      <dgm:prSet/>
      <dgm:spPr/>
      <dgm:t>
        <a:bodyPr/>
        <a:lstStyle/>
        <a:p>
          <a:r>
            <a:rPr lang="es-ES" b="1"/>
            <a:t>Contribuyen a las reacciones enzimáticas.</a:t>
          </a:r>
          <a:endParaRPr lang="en-US"/>
        </a:p>
      </dgm:t>
    </dgm:pt>
    <dgm:pt modelId="{DC4DD5F8-C5A1-4DBC-BFE7-8D849250280C}" type="parTrans" cxnId="{8A87C41C-7934-4559-8D86-D525B2083299}">
      <dgm:prSet/>
      <dgm:spPr/>
      <dgm:t>
        <a:bodyPr/>
        <a:lstStyle/>
        <a:p>
          <a:endParaRPr lang="en-US"/>
        </a:p>
      </dgm:t>
    </dgm:pt>
    <dgm:pt modelId="{4109F564-2AD0-4612-A99C-8ADBA9F65C45}" type="sibTrans" cxnId="{8A87C41C-7934-4559-8D86-D525B2083299}">
      <dgm:prSet/>
      <dgm:spPr/>
      <dgm:t>
        <a:bodyPr/>
        <a:lstStyle/>
        <a:p>
          <a:endParaRPr lang="en-US"/>
        </a:p>
      </dgm:t>
    </dgm:pt>
    <dgm:pt modelId="{269A429B-9173-4B6C-B44D-3AEC47D6B2D9}">
      <dgm:prSet/>
      <dgm:spPr/>
      <dgm:t>
        <a:bodyPr/>
        <a:lstStyle/>
        <a:p>
          <a:r>
            <a:rPr lang="es-ES" b="1"/>
            <a:t>Son esenciales para la actividad neuromuscular.</a:t>
          </a:r>
          <a:endParaRPr lang="en-US"/>
        </a:p>
      </dgm:t>
    </dgm:pt>
    <dgm:pt modelId="{F368293B-546B-44AE-99F4-844BAE40235E}" type="parTrans" cxnId="{8776B189-A8F1-4316-9EAB-DEAD96E2CC59}">
      <dgm:prSet/>
      <dgm:spPr/>
      <dgm:t>
        <a:bodyPr/>
        <a:lstStyle/>
        <a:p>
          <a:endParaRPr lang="en-US"/>
        </a:p>
      </dgm:t>
    </dgm:pt>
    <dgm:pt modelId="{7C9BD8D8-3BAD-44F3-91A2-2D5B9549B2F3}" type="sibTrans" cxnId="{8776B189-A8F1-4316-9EAB-DEAD96E2CC59}">
      <dgm:prSet/>
      <dgm:spPr/>
      <dgm:t>
        <a:bodyPr/>
        <a:lstStyle/>
        <a:p>
          <a:endParaRPr lang="en-US"/>
        </a:p>
      </dgm:t>
    </dgm:pt>
    <dgm:pt modelId="{3B167397-6DE2-41B2-993F-A86C330A6F2F}" type="pres">
      <dgm:prSet presAssocID="{650DF069-9BE5-45B3-B905-E63AB55AF18D}" presName="root" presStyleCnt="0">
        <dgm:presLayoutVars>
          <dgm:dir/>
          <dgm:resizeHandles val="exact"/>
        </dgm:presLayoutVars>
      </dgm:prSet>
      <dgm:spPr/>
    </dgm:pt>
    <dgm:pt modelId="{E522B197-FC53-497E-A3F3-74B7D13C5A15}" type="pres">
      <dgm:prSet presAssocID="{67157F4B-C60B-4207-8F6B-0C90483A90BE}" presName="compNode" presStyleCnt="0"/>
      <dgm:spPr/>
    </dgm:pt>
    <dgm:pt modelId="{5DCE805E-CAD5-4B0A-97BC-06683B89D023}" type="pres">
      <dgm:prSet presAssocID="{67157F4B-C60B-4207-8F6B-0C90483A90BE}" presName="bgRect" presStyleLbl="bgShp" presStyleIdx="0" presStyleCnt="4"/>
      <dgm:spPr/>
    </dgm:pt>
    <dgm:pt modelId="{681B4307-0FD3-41FE-9B2A-633C9596D06A}" type="pres">
      <dgm:prSet presAssocID="{67157F4B-C60B-4207-8F6B-0C90483A90B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7729F83A-4239-49A6-95FF-F8A5975528F8}" type="pres">
      <dgm:prSet presAssocID="{67157F4B-C60B-4207-8F6B-0C90483A90BE}" presName="spaceRect" presStyleCnt="0"/>
      <dgm:spPr/>
    </dgm:pt>
    <dgm:pt modelId="{2F97778F-5CBC-4BE0-A1A8-AF272ED9C22E}" type="pres">
      <dgm:prSet presAssocID="{67157F4B-C60B-4207-8F6B-0C90483A90BE}" presName="parTx" presStyleLbl="revTx" presStyleIdx="0" presStyleCnt="4">
        <dgm:presLayoutVars>
          <dgm:chMax val="0"/>
          <dgm:chPref val="0"/>
        </dgm:presLayoutVars>
      </dgm:prSet>
      <dgm:spPr/>
    </dgm:pt>
    <dgm:pt modelId="{D9DEBFC0-6FE4-4CA5-B70F-BF9BE56F5729}" type="pres">
      <dgm:prSet presAssocID="{AECA4ACF-D38D-4A9B-8CB0-87A0EB9259B7}" presName="sibTrans" presStyleCnt="0"/>
      <dgm:spPr/>
    </dgm:pt>
    <dgm:pt modelId="{CF8BD009-4697-4409-9CA2-A7AD28131F5B}" type="pres">
      <dgm:prSet presAssocID="{36666DBE-6BA4-42F9-BAFC-3769A768132B}" presName="compNode" presStyleCnt="0"/>
      <dgm:spPr/>
    </dgm:pt>
    <dgm:pt modelId="{D350EA95-E88C-4DFA-8129-CDAC32A1AD58}" type="pres">
      <dgm:prSet presAssocID="{36666DBE-6BA4-42F9-BAFC-3769A768132B}" presName="bgRect" presStyleLbl="bgShp" presStyleIdx="1" presStyleCnt="4"/>
      <dgm:spPr/>
    </dgm:pt>
    <dgm:pt modelId="{975158F9-0D2B-46CA-97B1-E3D31D796C65}" type="pres">
      <dgm:prSet presAssocID="{36666DBE-6BA4-42F9-BAFC-3769A768132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ca de verificación"/>
        </a:ext>
      </dgm:extLst>
    </dgm:pt>
    <dgm:pt modelId="{5EBA7C95-F865-45E7-84A3-98357DD1C5FD}" type="pres">
      <dgm:prSet presAssocID="{36666DBE-6BA4-42F9-BAFC-3769A768132B}" presName="spaceRect" presStyleCnt="0"/>
      <dgm:spPr/>
    </dgm:pt>
    <dgm:pt modelId="{5977B273-E390-4B8F-8E91-EAAC8C2A96E4}" type="pres">
      <dgm:prSet presAssocID="{36666DBE-6BA4-42F9-BAFC-3769A768132B}" presName="parTx" presStyleLbl="revTx" presStyleIdx="1" presStyleCnt="4">
        <dgm:presLayoutVars>
          <dgm:chMax val="0"/>
          <dgm:chPref val="0"/>
        </dgm:presLayoutVars>
      </dgm:prSet>
      <dgm:spPr/>
    </dgm:pt>
    <dgm:pt modelId="{880CD8DC-632E-405C-8194-35736051ECAE}" type="pres">
      <dgm:prSet presAssocID="{F8D613CA-A84F-4EC1-A3EE-045B7C5AFA9B}" presName="sibTrans" presStyleCnt="0"/>
      <dgm:spPr/>
    </dgm:pt>
    <dgm:pt modelId="{BBEC20BB-76D6-49D6-97B5-7B6A9637B1BB}" type="pres">
      <dgm:prSet presAssocID="{05963D1B-8ACC-41EA-B051-E6DD702C6A24}" presName="compNode" presStyleCnt="0"/>
      <dgm:spPr/>
    </dgm:pt>
    <dgm:pt modelId="{10050859-312B-4F06-8762-7C185A813715}" type="pres">
      <dgm:prSet presAssocID="{05963D1B-8ACC-41EA-B051-E6DD702C6A24}" presName="bgRect" presStyleLbl="bgShp" presStyleIdx="2" presStyleCnt="4"/>
      <dgm:spPr/>
    </dgm:pt>
    <dgm:pt modelId="{D028087B-523C-42E3-85EC-AE18C2FCE0BD}" type="pres">
      <dgm:prSet presAssocID="{05963D1B-8ACC-41EA-B051-E6DD702C6A2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traz"/>
        </a:ext>
      </dgm:extLst>
    </dgm:pt>
    <dgm:pt modelId="{EF9D3C58-90E7-4B1E-BD40-94CF533346AC}" type="pres">
      <dgm:prSet presAssocID="{05963D1B-8ACC-41EA-B051-E6DD702C6A24}" presName="spaceRect" presStyleCnt="0"/>
      <dgm:spPr/>
    </dgm:pt>
    <dgm:pt modelId="{F359FFD8-E694-4BC8-871B-0A617E1CF96C}" type="pres">
      <dgm:prSet presAssocID="{05963D1B-8ACC-41EA-B051-E6DD702C6A24}" presName="parTx" presStyleLbl="revTx" presStyleIdx="2" presStyleCnt="4">
        <dgm:presLayoutVars>
          <dgm:chMax val="0"/>
          <dgm:chPref val="0"/>
        </dgm:presLayoutVars>
      </dgm:prSet>
      <dgm:spPr/>
    </dgm:pt>
    <dgm:pt modelId="{E6568DA0-576F-4217-BCCD-361EB2B9A84E}" type="pres">
      <dgm:prSet presAssocID="{4109F564-2AD0-4612-A99C-8ADBA9F65C45}" presName="sibTrans" presStyleCnt="0"/>
      <dgm:spPr/>
    </dgm:pt>
    <dgm:pt modelId="{FEFE0EEF-5793-4759-A9EB-4E53DA2042B3}" type="pres">
      <dgm:prSet presAssocID="{269A429B-9173-4B6C-B44D-3AEC47D6B2D9}" presName="compNode" presStyleCnt="0"/>
      <dgm:spPr/>
    </dgm:pt>
    <dgm:pt modelId="{4C0A4D35-AEE2-4F33-A87C-D7A340C52F42}" type="pres">
      <dgm:prSet presAssocID="{269A429B-9173-4B6C-B44D-3AEC47D6B2D9}" presName="bgRect" presStyleLbl="bgShp" presStyleIdx="3" presStyleCnt="4"/>
      <dgm:spPr/>
    </dgm:pt>
    <dgm:pt modelId="{27539730-4BE6-4985-8AB1-DC2E6A47903B}" type="pres">
      <dgm:prSet presAssocID="{269A429B-9173-4B6C-B44D-3AEC47D6B2D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erebro"/>
        </a:ext>
      </dgm:extLst>
    </dgm:pt>
    <dgm:pt modelId="{0427C113-1911-4B61-8131-68D8EC007E89}" type="pres">
      <dgm:prSet presAssocID="{269A429B-9173-4B6C-B44D-3AEC47D6B2D9}" presName="spaceRect" presStyleCnt="0"/>
      <dgm:spPr/>
    </dgm:pt>
    <dgm:pt modelId="{73EADE04-B52B-49BE-BE3E-0E45A301C9C4}" type="pres">
      <dgm:prSet presAssocID="{269A429B-9173-4B6C-B44D-3AEC47D6B2D9}" presName="parTx" presStyleLbl="revTx" presStyleIdx="3" presStyleCnt="4">
        <dgm:presLayoutVars>
          <dgm:chMax val="0"/>
          <dgm:chPref val="0"/>
        </dgm:presLayoutVars>
      </dgm:prSet>
      <dgm:spPr/>
    </dgm:pt>
  </dgm:ptLst>
  <dgm:cxnLst>
    <dgm:cxn modelId="{D2B3B302-3377-4BC4-9B33-7404D698DF98}" type="presOf" srcId="{650DF069-9BE5-45B3-B905-E63AB55AF18D}" destId="{3B167397-6DE2-41B2-993F-A86C330A6F2F}" srcOrd="0" destOrd="0" presId="urn:microsoft.com/office/officeart/2018/2/layout/IconVerticalSolidList"/>
    <dgm:cxn modelId="{8A87C41C-7934-4559-8D86-D525B2083299}" srcId="{650DF069-9BE5-45B3-B905-E63AB55AF18D}" destId="{05963D1B-8ACC-41EA-B051-E6DD702C6A24}" srcOrd="2" destOrd="0" parTransId="{DC4DD5F8-C5A1-4DBC-BFE7-8D849250280C}" sibTransId="{4109F564-2AD0-4612-A99C-8ADBA9F65C45}"/>
    <dgm:cxn modelId="{A58F2563-D971-4A9E-8EFC-036E89DF6DA8}" type="presOf" srcId="{269A429B-9173-4B6C-B44D-3AEC47D6B2D9}" destId="{73EADE04-B52B-49BE-BE3E-0E45A301C9C4}" srcOrd="0" destOrd="0" presId="urn:microsoft.com/office/officeart/2018/2/layout/IconVerticalSolidList"/>
    <dgm:cxn modelId="{F04FFF64-4CAD-482F-989D-C16365351837}" type="presOf" srcId="{67157F4B-C60B-4207-8F6B-0C90483A90BE}" destId="{2F97778F-5CBC-4BE0-A1A8-AF272ED9C22E}" srcOrd="0" destOrd="0" presId="urn:microsoft.com/office/officeart/2018/2/layout/IconVerticalSolidList"/>
    <dgm:cxn modelId="{C23AB658-D7E8-49B5-9832-FBC1BFC5B97D}" srcId="{650DF069-9BE5-45B3-B905-E63AB55AF18D}" destId="{36666DBE-6BA4-42F9-BAFC-3769A768132B}" srcOrd="1" destOrd="0" parTransId="{D399D282-E7F4-4535-8D9D-52B42C3C74B5}" sibTransId="{F8D613CA-A84F-4EC1-A3EE-045B7C5AFA9B}"/>
    <dgm:cxn modelId="{8776B189-A8F1-4316-9EAB-DEAD96E2CC59}" srcId="{650DF069-9BE5-45B3-B905-E63AB55AF18D}" destId="{269A429B-9173-4B6C-B44D-3AEC47D6B2D9}" srcOrd="3" destOrd="0" parTransId="{F368293B-546B-44AE-99F4-844BAE40235E}" sibTransId="{7C9BD8D8-3BAD-44F3-91A2-2D5B9549B2F3}"/>
    <dgm:cxn modelId="{5E80FEB8-29BA-4BAB-8AF5-9CD6901B2307}" srcId="{650DF069-9BE5-45B3-B905-E63AB55AF18D}" destId="{67157F4B-C60B-4207-8F6B-0C90483A90BE}" srcOrd="0" destOrd="0" parTransId="{6897E9C0-A7C0-4EFB-801F-E60752910021}" sibTransId="{AECA4ACF-D38D-4A9B-8CB0-87A0EB9259B7}"/>
    <dgm:cxn modelId="{EF4D93BC-7733-4931-8933-A6F902836687}" type="presOf" srcId="{36666DBE-6BA4-42F9-BAFC-3769A768132B}" destId="{5977B273-E390-4B8F-8E91-EAAC8C2A96E4}" srcOrd="0" destOrd="0" presId="urn:microsoft.com/office/officeart/2018/2/layout/IconVerticalSolidList"/>
    <dgm:cxn modelId="{CCB242DF-5CDE-404F-9804-64BCB9D68F20}" type="presOf" srcId="{05963D1B-8ACC-41EA-B051-E6DD702C6A24}" destId="{F359FFD8-E694-4BC8-871B-0A617E1CF96C}" srcOrd="0" destOrd="0" presId="urn:microsoft.com/office/officeart/2018/2/layout/IconVerticalSolidList"/>
    <dgm:cxn modelId="{C0FE7292-C372-4C44-8355-C0E66A8D26D4}" type="presParOf" srcId="{3B167397-6DE2-41B2-993F-A86C330A6F2F}" destId="{E522B197-FC53-497E-A3F3-74B7D13C5A15}" srcOrd="0" destOrd="0" presId="urn:microsoft.com/office/officeart/2018/2/layout/IconVerticalSolidList"/>
    <dgm:cxn modelId="{B67C532C-9C91-4F9F-B9DE-F48D3ADDE97E}" type="presParOf" srcId="{E522B197-FC53-497E-A3F3-74B7D13C5A15}" destId="{5DCE805E-CAD5-4B0A-97BC-06683B89D023}" srcOrd="0" destOrd="0" presId="urn:microsoft.com/office/officeart/2018/2/layout/IconVerticalSolidList"/>
    <dgm:cxn modelId="{8D4318CC-6FAC-48A8-A10D-C064B2C7768C}" type="presParOf" srcId="{E522B197-FC53-497E-A3F3-74B7D13C5A15}" destId="{681B4307-0FD3-41FE-9B2A-633C9596D06A}" srcOrd="1" destOrd="0" presId="urn:microsoft.com/office/officeart/2018/2/layout/IconVerticalSolidList"/>
    <dgm:cxn modelId="{12EE2747-5A9B-4395-A730-6A3236AD4BF5}" type="presParOf" srcId="{E522B197-FC53-497E-A3F3-74B7D13C5A15}" destId="{7729F83A-4239-49A6-95FF-F8A5975528F8}" srcOrd="2" destOrd="0" presId="urn:microsoft.com/office/officeart/2018/2/layout/IconVerticalSolidList"/>
    <dgm:cxn modelId="{F9F00472-D19F-4BA8-A9E5-9CC32E306507}" type="presParOf" srcId="{E522B197-FC53-497E-A3F3-74B7D13C5A15}" destId="{2F97778F-5CBC-4BE0-A1A8-AF272ED9C22E}" srcOrd="3" destOrd="0" presId="urn:microsoft.com/office/officeart/2018/2/layout/IconVerticalSolidList"/>
    <dgm:cxn modelId="{15654E4B-D5A4-40EC-9270-FD14E07053EB}" type="presParOf" srcId="{3B167397-6DE2-41B2-993F-A86C330A6F2F}" destId="{D9DEBFC0-6FE4-4CA5-B70F-BF9BE56F5729}" srcOrd="1" destOrd="0" presId="urn:microsoft.com/office/officeart/2018/2/layout/IconVerticalSolidList"/>
    <dgm:cxn modelId="{F4D48AF6-9F3E-47F1-AA9C-CB9011BD9BB2}" type="presParOf" srcId="{3B167397-6DE2-41B2-993F-A86C330A6F2F}" destId="{CF8BD009-4697-4409-9CA2-A7AD28131F5B}" srcOrd="2" destOrd="0" presId="urn:microsoft.com/office/officeart/2018/2/layout/IconVerticalSolidList"/>
    <dgm:cxn modelId="{9A8814B2-E838-4E9C-BAB2-C30B35BC81D6}" type="presParOf" srcId="{CF8BD009-4697-4409-9CA2-A7AD28131F5B}" destId="{D350EA95-E88C-4DFA-8129-CDAC32A1AD58}" srcOrd="0" destOrd="0" presId="urn:microsoft.com/office/officeart/2018/2/layout/IconVerticalSolidList"/>
    <dgm:cxn modelId="{29524029-4084-4548-AC89-800E82BE0ED2}" type="presParOf" srcId="{CF8BD009-4697-4409-9CA2-A7AD28131F5B}" destId="{975158F9-0D2B-46CA-97B1-E3D31D796C65}" srcOrd="1" destOrd="0" presId="urn:microsoft.com/office/officeart/2018/2/layout/IconVerticalSolidList"/>
    <dgm:cxn modelId="{E94E9675-0C0D-4253-B20F-952EB994D572}" type="presParOf" srcId="{CF8BD009-4697-4409-9CA2-A7AD28131F5B}" destId="{5EBA7C95-F865-45E7-84A3-98357DD1C5FD}" srcOrd="2" destOrd="0" presId="urn:microsoft.com/office/officeart/2018/2/layout/IconVerticalSolidList"/>
    <dgm:cxn modelId="{31CB00E0-40AB-43E2-96A8-9D663AD55CA1}" type="presParOf" srcId="{CF8BD009-4697-4409-9CA2-A7AD28131F5B}" destId="{5977B273-E390-4B8F-8E91-EAAC8C2A96E4}" srcOrd="3" destOrd="0" presId="urn:microsoft.com/office/officeart/2018/2/layout/IconVerticalSolidList"/>
    <dgm:cxn modelId="{6D19208E-1DF3-4001-8A9C-32826B5A9F74}" type="presParOf" srcId="{3B167397-6DE2-41B2-993F-A86C330A6F2F}" destId="{880CD8DC-632E-405C-8194-35736051ECAE}" srcOrd="3" destOrd="0" presId="urn:microsoft.com/office/officeart/2018/2/layout/IconVerticalSolidList"/>
    <dgm:cxn modelId="{7AAADA42-9946-4783-9760-EEF568440DE0}" type="presParOf" srcId="{3B167397-6DE2-41B2-993F-A86C330A6F2F}" destId="{BBEC20BB-76D6-49D6-97B5-7B6A9637B1BB}" srcOrd="4" destOrd="0" presId="urn:microsoft.com/office/officeart/2018/2/layout/IconVerticalSolidList"/>
    <dgm:cxn modelId="{D5098905-8BF1-40A6-B845-658600CA597C}" type="presParOf" srcId="{BBEC20BB-76D6-49D6-97B5-7B6A9637B1BB}" destId="{10050859-312B-4F06-8762-7C185A813715}" srcOrd="0" destOrd="0" presId="urn:microsoft.com/office/officeart/2018/2/layout/IconVerticalSolidList"/>
    <dgm:cxn modelId="{102A2B95-B3DE-4321-A888-2D98657B8F8E}" type="presParOf" srcId="{BBEC20BB-76D6-49D6-97B5-7B6A9637B1BB}" destId="{D028087B-523C-42E3-85EC-AE18C2FCE0BD}" srcOrd="1" destOrd="0" presId="urn:microsoft.com/office/officeart/2018/2/layout/IconVerticalSolidList"/>
    <dgm:cxn modelId="{CE2C4260-0994-4CEC-9945-8E63BD46E158}" type="presParOf" srcId="{BBEC20BB-76D6-49D6-97B5-7B6A9637B1BB}" destId="{EF9D3C58-90E7-4B1E-BD40-94CF533346AC}" srcOrd="2" destOrd="0" presId="urn:microsoft.com/office/officeart/2018/2/layout/IconVerticalSolidList"/>
    <dgm:cxn modelId="{7D3C2921-0200-45C8-91C8-EAA7A979235A}" type="presParOf" srcId="{BBEC20BB-76D6-49D6-97B5-7B6A9637B1BB}" destId="{F359FFD8-E694-4BC8-871B-0A617E1CF96C}" srcOrd="3" destOrd="0" presId="urn:microsoft.com/office/officeart/2018/2/layout/IconVerticalSolidList"/>
    <dgm:cxn modelId="{E39734C1-1C62-48B7-9CAE-A341BAC84240}" type="presParOf" srcId="{3B167397-6DE2-41B2-993F-A86C330A6F2F}" destId="{E6568DA0-576F-4217-BCCD-361EB2B9A84E}" srcOrd="5" destOrd="0" presId="urn:microsoft.com/office/officeart/2018/2/layout/IconVerticalSolidList"/>
    <dgm:cxn modelId="{68EA5ADF-EFF8-43DC-8AE4-82E431E9E149}" type="presParOf" srcId="{3B167397-6DE2-41B2-993F-A86C330A6F2F}" destId="{FEFE0EEF-5793-4759-A9EB-4E53DA2042B3}" srcOrd="6" destOrd="0" presId="urn:microsoft.com/office/officeart/2018/2/layout/IconVerticalSolidList"/>
    <dgm:cxn modelId="{7A8E4CDE-F99F-4412-8501-D703C7878DBC}" type="presParOf" srcId="{FEFE0EEF-5793-4759-A9EB-4E53DA2042B3}" destId="{4C0A4D35-AEE2-4F33-A87C-D7A340C52F42}" srcOrd="0" destOrd="0" presId="urn:microsoft.com/office/officeart/2018/2/layout/IconVerticalSolidList"/>
    <dgm:cxn modelId="{24F647BC-9C0D-4D4E-8EE8-6B24FA22504B}" type="presParOf" srcId="{FEFE0EEF-5793-4759-A9EB-4E53DA2042B3}" destId="{27539730-4BE6-4985-8AB1-DC2E6A47903B}" srcOrd="1" destOrd="0" presId="urn:microsoft.com/office/officeart/2018/2/layout/IconVerticalSolidList"/>
    <dgm:cxn modelId="{5CBC57C9-29A1-49A9-9C2B-59F162B7F129}" type="presParOf" srcId="{FEFE0EEF-5793-4759-A9EB-4E53DA2042B3}" destId="{0427C113-1911-4B61-8131-68D8EC007E89}" srcOrd="2" destOrd="0" presId="urn:microsoft.com/office/officeart/2018/2/layout/IconVerticalSolidList"/>
    <dgm:cxn modelId="{E0976390-49CA-430F-AE8F-DA425A08A82B}" type="presParOf" srcId="{FEFE0EEF-5793-4759-A9EB-4E53DA2042B3}" destId="{73EADE04-B52B-49BE-BE3E-0E45A301C9C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E805E-CAD5-4B0A-97BC-06683B89D023}">
      <dsp:nvSpPr>
        <dsp:cNvPr id="0" name=""/>
        <dsp:cNvSpPr/>
      </dsp:nvSpPr>
      <dsp:spPr>
        <a:xfrm>
          <a:off x="0" y="2288"/>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1B4307-0FD3-41FE-9B2A-633C9596D06A}">
      <dsp:nvSpPr>
        <dsp:cNvPr id="0" name=""/>
        <dsp:cNvSpPr/>
      </dsp:nvSpPr>
      <dsp:spPr>
        <a:xfrm>
          <a:off x="350852" y="263253"/>
          <a:ext cx="637913" cy="637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97778F-5CBC-4BE0-A1A8-AF272ED9C22E}">
      <dsp:nvSpPr>
        <dsp:cNvPr id="0" name=""/>
        <dsp:cNvSpPr/>
      </dsp:nvSpPr>
      <dsp:spPr>
        <a:xfrm>
          <a:off x="1339618" y="2288"/>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s-ES" sz="2200" b="1" kern="1200"/>
            <a:t>Ayudan a regular el equilibrio hídrico.</a:t>
          </a:r>
          <a:endParaRPr lang="en-US" sz="2200" kern="1200"/>
        </a:p>
      </dsp:txBody>
      <dsp:txXfrm>
        <a:off x="1339618" y="2288"/>
        <a:ext cx="5024605" cy="1159843"/>
      </dsp:txXfrm>
    </dsp:sp>
    <dsp:sp modelId="{D350EA95-E88C-4DFA-8129-CDAC32A1AD58}">
      <dsp:nvSpPr>
        <dsp:cNvPr id="0" name=""/>
        <dsp:cNvSpPr/>
      </dsp:nvSpPr>
      <dsp:spPr>
        <a:xfrm>
          <a:off x="0" y="1452092"/>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5158F9-0D2B-46CA-97B1-E3D31D796C65}">
      <dsp:nvSpPr>
        <dsp:cNvPr id="0" name=""/>
        <dsp:cNvSpPr/>
      </dsp:nvSpPr>
      <dsp:spPr>
        <a:xfrm>
          <a:off x="350852" y="1713057"/>
          <a:ext cx="637913" cy="6379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77B273-E390-4B8F-8E91-EAAC8C2A96E4}">
      <dsp:nvSpPr>
        <dsp:cNvPr id="0" name=""/>
        <dsp:cNvSpPr/>
      </dsp:nvSpPr>
      <dsp:spPr>
        <a:xfrm>
          <a:off x="1339618" y="1452092"/>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s-ES" sz="2200" b="1" kern="1200"/>
            <a:t>Ayudan a mantener y regular el equilibrio acido básico.</a:t>
          </a:r>
          <a:endParaRPr lang="en-US" sz="2200" kern="1200"/>
        </a:p>
      </dsp:txBody>
      <dsp:txXfrm>
        <a:off x="1339618" y="1452092"/>
        <a:ext cx="5024605" cy="1159843"/>
      </dsp:txXfrm>
    </dsp:sp>
    <dsp:sp modelId="{10050859-312B-4F06-8762-7C185A813715}">
      <dsp:nvSpPr>
        <dsp:cNvPr id="0" name=""/>
        <dsp:cNvSpPr/>
      </dsp:nvSpPr>
      <dsp:spPr>
        <a:xfrm>
          <a:off x="0" y="2901896"/>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28087B-523C-42E3-85EC-AE18C2FCE0BD}">
      <dsp:nvSpPr>
        <dsp:cNvPr id="0" name=""/>
        <dsp:cNvSpPr/>
      </dsp:nvSpPr>
      <dsp:spPr>
        <a:xfrm>
          <a:off x="350852" y="3162861"/>
          <a:ext cx="637913" cy="6379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59FFD8-E694-4BC8-871B-0A617E1CF96C}">
      <dsp:nvSpPr>
        <dsp:cNvPr id="0" name=""/>
        <dsp:cNvSpPr/>
      </dsp:nvSpPr>
      <dsp:spPr>
        <a:xfrm>
          <a:off x="1339618" y="2901896"/>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s-ES" sz="2200" b="1" kern="1200"/>
            <a:t>Contribuyen a las reacciones enzimáticas.</a:t>
          </a:r>
          <a:endParaRPr lang="en-US" sz="2200" kern="1200"/>
        </a:p>
      </dsp:txBody>
      <dsp:txXfrm>
        <a:off x="1339618" y="2901896"/>
        <a:ext cx="5024605" cy="1159843"/>
      </dsp:txXfrm>
    </dsp:sp>
    <dsp:sp modelId="{4C0A4D35-AEE2-4F33-A87C-D7A340C52F42}">
      <dsp:nvSpPr>
        <dsp:cNvPr id="0" name=""/>
        <dsp:cNvSpPr/>
      </dsp:nvSpPr>
      <dsp:spPr>
        <a:xfrm>
          <a:off x="0" y="4351700"/>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539730-4BE6-4985-8AB1-DC2E6A47903B}">
      <dsp:nvSpPr>
        <dsp:cNvPr id="0" name=""/>
        <dsp:cNvSpPr/>
      </dsp:nvSpPr>
      <dsp:spPr>
        <a:xfrm>
          <a:off x="350852" y="4612665"/>
          <a:ext cx="637913" cy="6379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EADE04-B52B-49BE-BE3E-0E45A301C9C4}">
      <dsp:nvSpPr>
        <dsp:cNvPr id="0" name=""/>
        <dsp:cNvSpPr/>
      </dsp:nvSpPr>
      <dsp:spPr>
        <a:xfrm>
          <a:off x="1339618" y="4351700"/>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s-ES" sz="2200" b="1" kern="1200"/>
            <a:t>Son esenciales para la actividad neuromuscular.</a:t>
          </a:r>
          <a:endParaRPr lang="en-US" sz="2200" kern="1200"/>
        </a:p>
      </dsp:txBody>
      <dsp:txXfrm>
        <a:off x="1339618" y="4351700"/>
        <a:ext cx="5024605" cy="115984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0A545-AFCD-4C20-8965-11BFB809621B}" type="datetimeFigureOut">
              <a:rPr lang="es-AR" smtClean="0"/>
              <a:t>4/3/2026</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154751-F421-4564-8A98-E7DC0791BC2B}" type="slidenum">
              <a:rPr lang="es-AR" smtClean="0"/>
              <a:t>‹Nº›</a:t>
            </a:fld>
            <a:endParaRPr lang="es-AR"/>
          </a:p>
        </p:txBody>
      </p:sp>
    </p:spTree>
    <p:extLst>
      <p:ext uri="{BB962C8B-B14F-4D97-AF65-F5344CB8AC3E}">
        <p14:creationId xmlns:p14="http://schemas.microsoft.com/office/powerpoint/2010/main" val="777017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CAC0F820-6CA1-4504-86E5-83A8E8921A4F}" type="slidenum">
              <a:rPr lang="es-AR" smtClean="0"/>
              <a:t>37</a:t>
            </a:fld>
            <a:endParaRPr lang="es-AR"/>
          </a:p>
        </p:txBody>
      </p:sp>
    </p:spTree>
    <p:extLst>
      <p:ext uri="{BB962C8B-B14F-4D97-AF65-F5344CB8AC3E}">
        <p14:creationId xmlns:p14="http://schemas.microsoft.com/office/powerpoint/2010/main" val="3598706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A6E2F0-41E0-6F71-A10D-107A461B4F7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84467D04-80E3-C5A3-50D3-B74B053287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9BC9B9C9-D104-13E0-E707-5F2ADA1FF541}"/>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5" name="Marcador de pie de página 4">
            <a:extLst>
              <a:ext uri="{FF2B5EF4-FFF2-40B4-BE49-F238E27FC236}">
                <a16:creationId xmlns:a16="http://schemas.microsoft.com/office/drawing/2014/main" id="{E45DB71E-7420-336F-F953-9E57DF9B8F24}"/>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930262B9-2435-9BBE-5FB1-DA4F6F95E024}"/>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863087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2EF1E5-CA35-F9AF-1B01-BBD3AD5634CC}"/>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69AC4486-B768-818A-5251-04B7731FB3B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B08D4EFB-3821-B9AC-BAC4-E3F5B60E6BB3}"/>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5" name="Marcador de pie de página 4">
            <a:extLst>
              <a:ext uri="{FF2B5EF4-FFF2-40B4-BE49-F238E27FC236}">
                <a16:creationId xmlns:a16="http://schemas.microsoft.com/office/drawing/2014/main" id="{6A9C0985-4369-8464-694B-592A8B7058EA}"/>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63AB821A-4F12-8724-4940-7E831EA36392}"/>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3296766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DDFFFBE-4CFF-EA36-3D40-56F2D6625BE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742E775A-17B3-3FBA-3FE3-FB63BBE6980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7DB56560-71F5-D0F1-E311-37E95ECB1C0B}"/>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5" name="Marcador de pie de página 4">
            <a:extLst>
              <a:ext uri="{FF2B5EF4-FFF2-40B4-BE49-F238E27FC236}">
                <a16:creationId xmlns:a16="http://schemas.microsoft.com/office/drawing/2014/main" id="{398A2809-6804-4EC0-6908-B642A997EBE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A5D1D39E-50BF-EBEA-83A8-EB6942199D2A}"/>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3821943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5DD8F8-4A2C-1A29-6ECA-6BEB97615FEA}"/>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A2B7232C-4E4F-C084-1C92-353C7E06BEB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78C53B88-4DB8-7B71-C5C8-7C2E640F9F78}"/>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5" name="Marcador de pie de página 4">
            <a:extLst>
              <a:ext uri="{FF2B5EF4-FFF2-40B4-BE49-F238E27FC236}">
                <a16:creationId xmlns:a16="http://schemas.microsoft.com/office/drawing/2014/main" id="{312AC5B1-129F-7AA7-6064-DABA059B37D6}"/>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569328A0-838E-1C1D-8C81-4223AE13D81E}"/>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2799009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BCADA3-A047-29AC-8C34-6F773414A91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7B7C067D-27A2-2971-284D-1F85A848F7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EC24464-81CF-C107-E847-BE13C7C0607F}"/>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5" name="Marcador de pie de página 4">
            <a:extLst>
              <a:ext uri="{FF2B5EF4-FFF2-40B4-BE49-F238E27FC236}">
                <a16:creationId xmlns:a16="http://schemas.microsoft.com/office/drawing/2014/main" id="{95EC1F6E-DF54-9178-642A-FB60E212B7BD}"/>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93EB9107-EA3D-3A60-0025-368EC9A826C8}"/>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1116240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B66575-F44C-5FAD-0A00-0034246FA41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DFA61270-039E-E2C6-4793-C671CBD9C4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3FBEA515-88FF-43F3-C01B-0E889D9CA3E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C076D91C-08CC-2135-2B6E-B73B866BA404}"/>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6" name="Marcador de pie de página 5">
            <a:extLst>
              <a:ext uri="{FF2B5EF4-FFF2-40B4-BE49-F238E27FC236}">
                <a16:creationId xmlns:a16="http://schemas.microsoft.com/office/drawing/2014/main" id="{82AF8F8B-9DC4-0F74-DDF4-E6462944C6D1}"/>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43A85668-4F5A-4F5F-B41C-C6CF496FE3CF}"/>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2206274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FDFEA0-9F2B-8047-3901-964E9FDA1A98}"/>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BE9D27C4-3CA8-1B5B-F2ED-863B6617A8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03BE078-5B99-CBE7-449E-AF61AD00784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BD34E825-49ED-A5C2-7A99-3723853CFF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72916AE-DE51-6CF7-8914-6E08AE9E99A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8AC6EB96-DA06-F1C7-9EBB-07A2C963A97C}"/>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8" name="Marcador de pie de página 7">
            <a:extLst>
              <a:ext uri="{FF2B5EF4-FFF2-40B4-BE49-F238E27FC236}">
                <a16:creationId xmlns:a16="http://schemas.microsoft.com/office/drawing/2014/main" id="{E84E9DFA-B680-71E1-7DCE-B84182953D16}"/>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72DA0B28-3950-3669-5CEF-424B8ACFF4BE}"/>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2274606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DA35E0-CD00-6166-7DE1-DFCE9F1ABB6D}"/>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766C163D-F885-AA4C-37E0-93A820FC5E06}"/>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4" name="Marcador de pie de página 3">
            <a:extLst>
              <a:ext uri="{FF2B5EF4-FFF2-40B4-BE49-F238E27FC236}">
                <a16:creationId xmlns:a16="http://schemas.microsoft.com/office/drawing/2014/main" id="{8D9065C1-CBC8-A396-FB59-F85F5E7D79FF}"/>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23FF314C-BC90-AD46-3DF4-77527E498144}"/>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91651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C0D5AEF-BA0A-C09C-E2B0-29F321A00A35}"/>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3" name="Marcador de pie de página 2">
            <a:extLst>
              <a:ext uri="{FF2B5EF4-FFF2-40B4-BE49-F238E27FC236}">
                <a16:creationId xmlns:a16="http://schemas.microsoft.com/office/drawing/2014/main" id="{FFE49D56-8B96-BA4F-A0C1-A660D88171D5}"/>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5623E7B5-D3EC-6A44-E3FF-59945948E839}"/>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132760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EFA977-A9F1-DDE4-F7D6-18377D4D3E1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0FAD43C7-1209-0BA4-3F08-80C303D613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156604D4-2F65-49FD-4ACA-E84F0FE4D7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2D8E2D1-1B18-869A-1030-914EE303A6AD}"/>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6" name="Marcador de pie de página 5">
            <a:extLst>
              <a:ext uri="{FF2B5EF4-FFF2-40B4-BE49-F238E27FC236}">
                <a16:creationId xmlns:a16="http://schemas.microsoft.com/office/drawing/2014/main" id="{C593DBD7-EB20-506B-F016-EA81C77CE6F2}"/>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EE293B89-E86C-D2AF-DA11-5049399009CC}"/>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1046003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B77F57-BD2E-5AC6-BF2D-07EB4F32B15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06606AAB-BC00-2442-27DE-ADF236ED2B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84B14A72-5784-3DD9-45B5-D8EE88398E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EF26C84-00DA-3439-4613-77758F05ADAD}"/>
              </a:ext>
            </a:extLst>
          </p:cNvPr>
          <p:cNvSpPr>
            <a:spLocks noGrp="1"/>
          </p:cNvSpPr>
          <p:nvPr>
            <p:ph type="dt" sz="half" idx="10"/>
          </p:nvPr>
        </p:nvSpPr>
        <p:spPr/>
        <p:txBody>
          <a:bodyPr/>
          <a:lstStyle/>
          <a:p>
            <a:fld id="{2FEC287C-D2A1-4B63-90AA-57142F7779A9}" type="datetimeFigureOut">
              <a:rPr lang="es-AR" smtClean="0"/>
              <a:t>4/3/2026</a:t>
            </a:fld>
            <a:endParaRPr lang="es-AR"/>
          </a:p>
        </p:txBody>
      </p:sp>
      <p:sp>
        <p:nvSpPr>
          <p:cNvPr id="6" name="Marcador de pie de página 5">
            <a:extLst>
              <a:ext uri="{FF2B5EF4-FFF2-40B4-BE49-F238E27FC236}">
                <a16:creationId xmlns:a16="http://schemas.microsoft.com/office/drawing/2014/main" id="{74C171E3-4F3D-9719-49A7-CC48C86CE447}"/>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9BB97BD7-AE6E-D596-F0A0-693B9400F274}"/>
              </a:ext>
            </a:extLst>
          </p:cNvPr>
          <p:cNvSpPr>
            <a:spLocks noGrp="1"/>
          </p:cNvSpPr>
          <p:nvPr>
            <p:ph type="sldNum" sz="quarter" idx="12"/>
          </p:nvPr>
        </p:nvSpPr>
        <p:spPr/>
        <p:txBody>
          <a:bodyPr/>
          <a:lstStyle/>
          <a:p>
            <a:fld id="{E44AA92F-F7FC-4728-903B-C4632D7BC20A}" type="slidenum">
              <a:rPr lang="es-AR" smtClean="0"/>
              <a:t>‹Nº›</a:t>
            </a:fld>
            <a:endParaRPr lang="es-AR"/>
          </a:p>
        </p:txBody>
      </p:sp>
    </p:spTree>
    <p:extLst>
      <p:ext uri="{BB962C8B-B14F-4D97-AF65-F5344CB8AC3E}">
        <p14:creationId xmlns:p14="http://schemas.microsoft.com/office/powerpoint/2010/main" val="2081686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F519BCE-6420-F37A-F1EA-01971B3E31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E769521F-DD7A-8624-5D92-FF4EA5BB92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E91A4167-D7F6-1D26-2468-F2319B3794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EC287C-D2A1-4B63-90AA-57142F7779A9}" type="datetimeFigureOut">
              <a:rPr lang="es-AR" smtClean="0"/>
              <a:t>4/3/2026</a:t>
            </a:fld>
            <a:endParaRPr lang="es-AR"/>
          </a:p>
        </p:txBody>
      </p:sp>
      <p:sp>
        <p:nvSpPr>
          <p:cNvPr id="5" name="Marcador de pie de página 4">
            <a:extLst>
              <a:ext uri="{FF2B5EF4-FFF2-40B4-BE49-F238E27FC236}">
                <a16:creationId xmlns:a16="http://schemas.microsoft.com/office/drawing/2014/main" id="{8DD7703A-9894-8780-9575-09CE9CF4D5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AR"/>
          </a:p>
        </p:txBody>
      </p:sp>
      <p:sp>
        <p:nvSpPr>
          <p:cNvPr id="6" name="Marcador de número de diapositiva 5">
            <a:extLst>
              <a:ext uri="{FF2B5EF4-FFF2-40B4-BE49-F238E27FC236}">
                <a16:creationId xmlns:a16="http://schemas.microsoft.com/office/drawing/2014/main" id="{FE595436-AEDC-A779-E06A-BB9A595B08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44AA92F-F7FC-4728-903B-C4632D7BC20A}" type="slidenum">
              <a:rPr lang="es-AR" smtClean="0"/>
              <a:t>‹Nº›</a:t>
            </a:fld>
            <a:endParaRPr lang="es-AR"/>
          </a:p>
        </p:txBody>
      </p:sp>
    </p:spTree>
    <p:extLst>
      <p:ext uri="{BB962C8B-B14F-4D97-AF65-F5344CB8AC3E}">
        <p14:creationId xmlns:p14="http://schemas.microsoft.com/office/powerpoint/2010/main" val="2137772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image" Target="../media/image15.jfif"/><Relationship Id="rId1" Type="http://schemas.openxmlformats.org/officeDocument/2006/relationships/slideLayout" Target="../slideLayouts/slideLayout7.xml"/><Relationship Id="rId4" Type="http://schemas.openxmlformats.org/officeDocument/2006/relationships/image" Target="../media/image17.jfif"/></Relationships>
</file>

<file path=ppt/slides/_rels/slide15.xml.rels><?xml version="1.0" encoding="UTF-8" standalone="yes"?>
<Relationships xmlns="http://schemas.openxmlformats.org/package/2006/relationships"><Relationship Id="rId3" Type="http://schemas.openxmlformats.org/officeDocument/2006/relationships/image" Target="../media/image19.jfif"/><Relationship Id="rId2" Type="http://schemas.openxmlformats.org/officeDocument/2006/relationships/image" Target="../media/image18.jf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f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jf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f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97264A61-6AE3-4DC0-A455-5EDC604E39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1" name="Color Cover">
              <a:extLst>
                <a:ext uri="{FF2B5EF4-FFF2-40B4-BE49-F238E27FC236}">
                  <a16:creationId xmlns:a16="http://schemas.microsoft.com/office/drawing/2014/main" id="{2F23900D-D5D0-4EE8-80F4-D25038DE24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Cover">
              <a:extLst>
                <a:ext uri="{FF2B5EF4-FFF2-40B4-BE49-F238E27FC236}">
                  <a16:creationId xmlns:a16="http://schemas.microsoft.com/office/drawing/2014/main" id="{C55310DE-258B-4134-9DA8-DC4C2D0EBE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D691EE10-D5F3-48FA-BE55-F24A0BE59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 name="Color">
              <a:extLst>
                <a:ext uri="{FF2B5EF4-FFF2-40B4-BE49-F238E27FC236}">
                  <a16:creationId xmlns:a16="http://schemas.microsoft.com/office/drawing/2014/main" id="{7EF3BBC7-022F-4CD5-BE8E-BD8206C4BB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A877CB3E-FE2B-43A7-A987-F921A92494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ítulo 1">
            <a:extLst>
              <a:ext uri="{FF2B5EF4-FFF2-40B4-BE49-F238E27FC236}">
                <a16:creationId xmlns:a16="http://schemas.microsoft.com/office/drawing/2014/main" id="{EFF3FBD4-9305-E420-4528-60391F765147}"/>
              </a:ext>
            </a:extLst>
          </p:cNvPr>
          <p:cNvSpPr>
            <a:spLocks noGrp="1"/>
          </p:cNvSpPr>
          <p:nvPr>
            <p:ph type="ctrTitle"/>
          </p:nvPr>
        </p:nvSpPr>
        <p:spPr>
          <a:xfrm>
            <a:off x="1012644" y="841664"/>
            <a:ext cx="5155073" cy="5156800"/>
          </a:xfrm>
        </p:spPr>
        <p:txBody>
          <a:bodyPr anchor="ctr">
            <a:normAutofit/>
          </a:bodyPr>
          <a:lstStyle/>
          <a:p>
            <a:pPr algn="l"/>
            <a:r>
              <a:rPr lang="es-MX" sz="4800" dirty="0">
                <a:solidFill>
                  <a:schemeClr val="bg1"/>
                </a:solidFill>
              </a:rPr>
              <a:t>INTRODUCCIÓN AL CUIDADO DEL ADULTO Y SU FAMILIA</a:t>
            </a:r>
            <a:br>
              <a:rPr lang="es-MX" sz="4800" dirty="0">
                <a:solidFill>
                  <a:schemeClr val="bg1"/>
                </a:solidFill>
              </a:rPr>
            </a:br>
            <a:r>
              <a:rPr lang="es-MX" sz="4800" dirty="0">
                <a:solidFill>
                  <a:schemeClr val="bg1"/>
                </a:solidFill>
              </a:rPr>
              <a:t>(ICA)</a:t>
            </a:r>
            <a:endParaRPr lang="es-AR" sz="4800" dirty="0">
              <a:solidFill>
                <a:schemeClr val="bg1"/>
              </a:solidFill>
            </a:endParaRPr>
          </a:p>
        </p:txBody>
      </p:sp>
      <p:sp>
        <p:nvSpPr>
          <p:cNvPr id="3" name="Subtítulo 2">
            <a:extLst>
              <a:ext uri="{FF2B5EF4-FFF2-40B4-BE49-F238E27FC236}">
                <a16:creationId xmlns:a16="http://schemas.microsoft.com/office/drawing/2014/main" id="{0B0B1E06-CB84-6159-1AEB-8F3307EE427C}"/>
              </a:ext>
            </a:extLst>
          </p:cNvPr>
          <p:cNvSpPr>
            <a:spLocks noGrp="1"/>
          </p:cNvSpPr>
          <p:nvPr>
            <p:ph type="subTitle" idx="1"/>
          </p:nvPr>
        </p:nvSpPr>
        <p:spPr>
          <a:xfrm>
            <a:off x="6534687" y="841664"/>
            <a:ext cx="4602517" cy="5156800"/>
          </a:xfrm>
        </p:spPr>
        <p:txBody>
          <a:bodyPr anchor="ctr">
            <a:normAutofit/>
          </a:bodyPr>
          <a:lstStyle/>
          <a:p>
            <a:pPr algn="l"/>
            <a:r>
              <a:rPr lang="es-MX" sz="4000" dirty="0">
                <a:solidFill>
                  <a:schemeClr val="bg1"/>
                </a:solidFill>
              </a:rPr>
              <a:t>MEDIO INTERNO</a:t>
            </a:r>
            <a:endParaRPr lang="es-AR" sz="4000" dirty="0">
              <a:solidFill>
                <a:schemeClr val="bg1"/>
              </a:solidFill>
            </a:endParaRPr>
          </a:p>
        </p:txBody>
      </p:sp>
    </p:spTree>
    <p:extLst>
      <p:ext uri="{BB962C8B-B14F-4D97-AF65-F5344CB8AC3E}">
        <p14:creationId xmlns:p14="http://schemas.microsoft.com/office/powerpoint/2010/main" val="2088738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Para establecer la cantidad de electrolitos séricos se usa:</a:t>
            </a:r>
          </a:p>
        </p:txBody>
      </p:sp>
      <p:sp>
        <p:nvSpPr>
          <p:cNvPr id="3" name="2 Marcador de contenido"/>
          <p:cNvSpPr>
            <a:spLocks noGrp="1"/>
          </p:cNvSpPr>
          <p:nvPr>
            <p:ph idx="1"/>
          </p:nvPr>
        </p:nvSpPr>
        <p:spPr/>
        <p:txBody>
          <a:bodyPr/>
          <a:lstStyle/>
          <a:p>
            <a:r>
              <a:rPr lang="es-ES" dirty="0"/>
              <a:t>IONOGRAMA PLASMATICO</a:t>
            </a:r>
          </a:p>
          <a:p>
            <a:r>
              <a:rPr lang="es-ES" dirty="0"/>
              <a:t>(muestra de sangre con tubo seco/tapa marmolada o amarilla)</a:t>
            </a: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3592" y="3284984"/>
            <a:ext cx="7139508" cy="3024336"/>
          </a:xfrm>
          <a:prstGeom prst="rect">
            <a:avLst/>
          </a:prstGeom>
        </p:spPr>
      </p:pic>
    </p:spTree>
    <p:extLst>
      <p:ext uri="{BB962C8B-B14F-4D97-AF65-F5344CB8AC3E}">
        <p14:creationId xmlns:p14="http://schemas.microsoft.com/office/powerpoint/2010/main" val="3899226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2423592" y="188640"/>
            <a:ext cx="7056784" cy="86409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2"/>
                </a:solidFill>
              </a:rPr>
              <a:t>LIQUIDOS SEGÚN EL ESPACIO DONDE SE ENCUENTRAN</a:t>
            </a:r>
          </a:p>
        </p:txBody>
      </p:sp>
      <p:sp>
        <p:nvSpPr>
          <p:cNvPr id="3" name="2 Rectángulo"/>
          <p:cNvSpPr/>
          <p:nvPr/>
        </p:nvSpPr>
        <p:spPr>
          <a:xfrm>
            <a:off x="4727848" y="4005064"/>
            <a:ext cx="2664296" cy="11521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PRIMER ESPACIO</a:t>
            </a:r>
          </a:p>
          <a:p>
            <a:pPr algn="ctr"/>
            <a:r>
              <a:rPr lang="es-ES" dirty="0">
                <a:solidFill>
                  <a:schemeClr val="tx1"/>
                </a:solidFill>
              </a:rPr>
              <a:t>Distribución intracelular y extracelular normal</a:t>
            </a:r>
          </a:p>
        </p:txBody>
      </p:sp>
      <p:cxnSp>
        <p:nvCxnSpPr>
          <p:cNvPr id="7" name="6 Conector recto"/>
          <p:cNvCxnSpPr/>
          <p:nvPr/>
        </p:nvCxnSpPr>
        <p:spPr>
          <a:xfrm>
            <a:off x="3935760" y="2780928"/>
            <a:ext cx="45365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8472264" y="2780928"/>
            <a:ext cx="0" cy="28803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14 CuadroTexto"/>
          <p:cNvSpPr txBox="1"/>
          <p:nvPr/>
        </p:nvSpPr>
        <p:spPr>
          <a:xfrm>
            <a:off x="3935760" y="2924944"/>
            <a:ext cx="4248472" cy="923330"/>
          </a:xfrm>
          <a:prstGeom prst="rect">
            <a:avLst/>
          </a:prstGeom>
          <a:noFill/>
        </p:spPr>
        <p:txBody>
          <a:bodyPr wrap="square" rtlCol="0">
            <a:spAutoFit/>
          </a:bodyPr>
          <a:lstStyle/>
          <a:p>
            <a:r>
              <a:rPr lang="es-ES" b="1" dirty="0"/>
              <a:t>SEGUNDO ESPACIO</a:t>
            </a:r>
          </a:p>
          <a:p>
            <a:r>
              <a:rPr lang="es-ES" dirty="0"/>
              <a:t>Colección anormal de líquidos en el espacio intersticial (EDEMAS)</a:t>
            </a:r>
          </a:p>
        </p:txBody>
      </p:sp>
      <p:cxnSp>
        <p:nvCxnSpPr>
          <p:cNvPr id="17" name="16 Conector recto"/>
          <p:cNvCxnSpPr/>
          <p:nvPr/>
        </p:nvCxnSpPr>
        <p:spPr>
          <a:xfrm flipH="1">
            <a:off x="3359696" y="2780928"/>
            <a:ext cx="5760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Conector recto"/>
          <p:cNvCxnSpPr/>
          <p:nvPr/>
        </p:nvCxnSpPr>
        <p:spPr>
          <a:xfrm>
            <a:off x="3359696" y="2780928"/>
            <a:ext cx="0" cy="28803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Conector recto"/>
          <p:cNvCxnSpPr/>
          <p:nvPr/>
        </p:nvCxnSpPr>
        <p:spPr>
          <a:xfrm>
            <a:off x="3359696" y="5661248"/>
            <a:ext cx="51125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24 CuadroTexto"/>
          <p:cNvSpPr txBox="1"/>
          <p:nvPr/>
        </p:nvSpPr>
        <p:spPr>
          <a:xfrm>
            <a:off x="3359696" y="1628800"/>
            <a:ext cx="5112568" cy="923330"/>
          </a:xfrm>
          <a:prstGeom prst="rect">
            <a:avLst/>
          </a:prstGeom>
          <a:noFill/>
        </p:spPr>
        <p:txBody>
          <a:bodyPr wrap="square" rtlCol="0">
            <a:spAutoFit/>
          </a:bodyPr>
          <a:lstStyle/>
          <a:p>
            <a:r>
              <a:rPr lang="es-ES" b="1" dirty="0"/>
              <a:t>TERCER ESPACIO</a:t>
            </a:r>
          </a:p>
          <a:p>
            <a:r>
              <a:rPr lang="es-ES" dirty="0"/>
              <a:t>Colección anormal de líquidos potenciales donde anormalmente no se encuentra líquido. (ASCITIS)</a:t>
            </a:r>
          </a:p>
        </p:txBody>
      </p:sp>
      <p:cxnSp>
        <p:nvCxnSpPr>
          <p:cNvPr id="27" name="26 Conector recto"/>
          <p:cNvCxnSpPr/>
          <p:nvPr/>
        </p:nvCxnSpPr>
        <p:spPr>
          <a:xfrm>
            <a:off x="2423592" y="1412776"/>
            <a:ext cx="70567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29 Conector recto"/>
          <p:cNvCxnSpPr/>
          <p:nvPr/>
        </p:nvCxnSpPr>
        <p:spPr>
          <a:xfrm>
            <a:off x="2440466" y="1436006"/>
            <a:ext cx="0" cy="4824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31 Conector recto"/>
          <p:cNvCxnSpPr/>
          <p:nvPr/>
        </p:nvCxnSpPr>
        <p:spPr>
          <a:xfrm>
            <a:off x="2423592" y="6237312"/>
            <a:ext cx="70567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Conector recto"/>
          <p:cNvCxnSpPr/>
          <p:nvPr/>
        </p:nvCxnSpPr>
        <p:spPr>
          <a:xfrm>
            <a:off x="9480376" y="1412776"/>
            <a:ext cx="0" cy="4824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2184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 hombre en una cama&#10;&#10;El contenido generado por IA puede ser incorrecto.">
            <a:extLst>
              <a:ext uri="{FF2B5EF4-FFF2-40B4-BE49-F238E27FC236}">
                <a16:creationId xmlns:a16="http://schemas.microsoft.com/office/drawing/2014/main" id="{83E6F2B0-F4D1-781E-8F6E-F49F0B00A3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599" y="812800"/>
            <a:ext cx="10232571" cy="5297714"/>
          </a:xfrm>
          <a:prstGeom prst="rect">
            <a:avLst/>
          </a:prstGeom>
        </p:spPr>
      </p:pic>
    </p:spTree>
    <p:extLst>
      <p:ext uri="{BB962C8B-B14F-4D97-AF65-F5344CB8AC3E}">
        <p14:creationId xmlns:p14="http://schemas.microsoft.com/office/powerpoint/2010/main" val="3603286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árbol, hombre&#10;&#10;El contenido generado por IA puede ser incorrecto.">
            <a:extLst>
              <a:ext uri="{FF2B5EF4-FFF2-40B4-BE49-F238E27FC236}">
                <a16:creationId xmlns:a16="http://schemas.microsoft.com/office/drawing/2014/main" id="{3F351DBA-C4E8-0E86-0801-A51B62D6A3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914" y="537029"/>
            <a:ext cx="10435771" cy="5834742"/>
          </a:xfrm>
          <a:prstGeom prst="rect">
            <a:avLst/>
          </a:prstGeom>
        </p:spPr>
      </p:pic>
    </p:spTree>
    <p:extLst>
      <p:ext uri="{BB962C8B-B14F-4D97-AF65-F5344CB8AC3E}">
        <p14:creationId xmlns:p14="http://schemas.microsoft.com/office/powerpoint/2010/main" val="2828488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CF602C3B-05EB-73F4-3572-C19883E18564}"/>
              </a:ext>
            </a:extLst>
          </p:cNvPr>
          <p:cNvSpPr/>
          <p:nvPr/>
        </p:nvSpPr>
        <p:spPr>
          <a:xfrm>
            <a:off x="2802195" y="117987"/>
            <a:ext cx="5471650" cy="988142"/>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rgbClr val="002060"/>
                </a:solidFill>
              </a:rPr>
              <a:t>MECANISMOS HOMEOSTÁTICOS</a:t>
            </a:r>
            <a:endParaRPr lang="es-AR" sz="2800" b="1" dirty="0">
              <a:solidFill>
                <a:srgbClr val="002060"/>
              </a:solidFill>
            </a:endParaRPr>
          </a:p>
        </p:txBody>
      </p:sp>
      <p:pic>
        <p:nvPicPr>
          <p:cNvPr id="4" name="Imagen 3" descr="Logotipo&#10;&#10;El contenido generado por IA puede ser incorrecto.">
            <a:extLst>
              <a:ext uri="{FF2B5EF4-FFF2-40B4-BE49-F238E27FC236}">
                <a16:creationId xmlns:a16="http://schemas.microsoft.com/office/drawing/2014/main" id="{CFB833F1-D7B2-CBA7-8FE5-281316AAE8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973" y="1640757"/>
            <a:ext cx="3442429" cy="2781341"/>
          </a:xfrm>
          <a:prstGeom prst="rect">
            <a:avLst/>
          </a:prstGeom>
        </p:spPr>
      </p:pic>
      <p:pic>
        <p:nvPicPr>
          <p:cNvPr id="6" name="Imagen 5" descr="Una caricatura de una persona&#10;&#10;El contenido generado por IA puede ser incorrecto.">
            <a:extLst>
              <a:ext uri="{FF2B5EF4-FFF2-40B4-BE49-F238E27FC236}">
                <a16:creationId xmlns:a16="http://schemas.microsoft.com/office/drawing/2014/main" id="{562811AF-BCB3-67B1-8E2E-C6A16DAD68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7030" y="3234753"/>
            <a:ext cx="2578308" cy="2667000"/>
          </a:xfrm>
          <a:prstGeom prst="rect">
            <a:avLst/>
          </a:prstGeom>
        </p:spPr>
      </p:pic>
      <p:pic>
        <p:nvPicPr>
          <p:cNvPr id="8" name="Imagen 7" descr="Imagen que contiene tatuaje&#10;&#10;El contenido generado por IA puede ser incorrecto.">
            <a:extLst>
              <a:ext uri="{FF2B5EF4-FFF2-40B4-BE49-F238E27FC236}">
                <a16:creationId xmlns:a16="http://schemas.microsoft.com/office/drawing/2014/main" id="{B9F2C6C7-B30F-4CD8-6558-6BAD33B21D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3845" y="1409310"/>
            <a:ext cx="3220620" cy="3158943"/>
          </a:xfrm>
          <a:prstGeom prst="rect">
            <a:avLst/>
          </a:prstGeom>
        </p:spPr>
      </p:pic>
      <p:sp>
        <p:nvSpPr>
          <p:cNvPr id="9" name="CuadroTexto 8">
            <a:extLst>
              <a:ext uri="{FF2B5EF4-FFF2-40B4-BE49-F238E27FC236}">
                <a16:creationId xmlns:a16="http://schemas.microsoft.com/office/drawing/2014/main" id="{2477CBF4-3E22-43F1-D736-672FBF81FE42}"/>
              </a:ext>
            </a:extLst>
          </p:cNvPr>
          <p:cNvSpPr txBox="1"/>
          <p:nvPr/>
        </p:nvSpPr>
        <p:spPr>
          <a:xfrm>
            <a:off x="1106129" y="4748981"/>
            <a:ext cx="2374490" cy="523220"/>
          </a:xfrm>
          <a:prstGeom prst="rect">
            <a:avLst/>
          </a:prstGeom>
          <a:noFill/>
        </p:spPr>
        <p:txBody>
          <a:bodyPr wrap="square" rtlCol="0">
            <a:spAutoFit/>
          </a:bodyPr>
          <a:lstStyle/>
          <a:p>
            <a:r>
              <a:rPr lang="es-MX" sz="2800" b="1" dirty="0"/>
              <a:t>RIÑONES</a:t>
            </a:r>
            <a:endParaRPr lang="es-AR" sz="2800" b="1" dirty="0"/>
          </a:p>
        </p:txBody>
      </p:sp>
      <p:sp>
        <p:nvSpPr>
          <p:cNvPr id="10" name="CuadroTexto 9">
            <a:extLst>
              <a:ext uri="{FF2B5EF4-FFF2-40B4-BE49-F238E27FC236}">
                <a16:creationId xmlns:a16="http://schemas.microsoft.com/office/drawing/2014/main" id="{7E352F52-A9AE-27BD-A900-16FA90D6D7D8}"/>
              </a:ext>
            </a:extLst>
          </p:cNvPr>
          <p:cNvSpPr txBox="1"/>
          <p:nvPr/>
        </p:nvSpPr>
        <p:spPr>
          <a:xfrm>
            <a:off x="4954733" y="6091083"/>
            <a:ext cx="2684931" cy="461665"/>
          </a:xfrm>
          <a:prstGeom prst="rect">
            <a:avLst/>
          </a:prstGeom>
          <a:noFill/>
        </p:spPr>
        <p:txBody>
          <a:bodyPr wrap="square" rtlCol="0">
            <a:spAutoFit/>
          </a:bodyPr>
          <a:lstStyle/>
          <a:p>
            <a:r>
              <a:rPr lang="es-MX" sz="2400" b="1" dirty="0"/>
              <a:t>CORAZÓN</a:t>
            </a:r>
            <a:endParaRPr lang="es-AR" sz="2400" b="1" dirty="0"/>
          </a:p>
        </p:txBody>
      </p:sp>
      <p:sp>
        <p:nvSpPr>
          <p:cNvPr id="11" name="CuadroTexto 10">
            <a:extLst>
              <a:ext uri="{FF2B5EF4-FFF2-40B4-BE49-F238E27FC236}">
                <a16:creationId xmlns:a16="http://schemas.microsoft.com/office/drawing/2014/main" id="{B42BE1EF-8DE1-8443-30BF-801B9BF16363}"/>
              </a:ext>
            </a:extLst>
          </p:cNvPr>
          <p:cNvSpPr txBox="1"/>
          <p:nvPr/>
        </p:nvSpPr>
        <p:spPr>
          <a:xfrm>
            <a:off x="8465574" y="5010591"/>
            <a:ext cx="2905432" cy="584775"/>
          </a:xfrm>
          <a:prstGeom prst="rect">
            <a:avLst/>
          </a:prstGeom>
          <a:noFill/>
        </p:spPr>
        <p:txBody>
          <a:bodyPr wrap="square" rtlCol="0">
            <a:spAutoFit/>
          </a:bodyPr>
          <a:lstStyle/>
          <a:p>
            <a:r>
              <a:rPr lang="es-MX" sz="3200" b="1" dirty="0"/>
              <a:t>PULMONES</a:t>
            </a:r>
            <a:endParaRPr lang="es-AR" sz="3200" b="1" dirty="0"/>
          </a:p>
        </p:txBody>
      </p:sp>
    </p:spTree>
    <p:extLst>
      <p:ext uri="{BB962C8B-B14F-4D97-AF65-F5344CB8AC3E}">
        <p14:creationId xmlns:p14="http://schemas.microsoft.com/office/powerpoint/2010/main" val="3596636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B4FB854-AF11-4F0B-25F5-E112CF349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715" y="344775"/>
            <a:ext cx="6250897" cy="6115986"/>
          </a:xfrm>
          <a:prstGeom prst="rect">
            <a:avLst/>
          </a:prstGeom>
        </p:spPr>
      </p:pic>
      <p:pic>
        <p:nvPicPr>
          <p:cNvPr id="5" name="Imagen 4" descr="Imagen que contiene Diagrama&#10;&#10;El contenido generado por IA puede ser incorrecto.">
            <a:extLst>
              <a:ext uri="{FF2B5EF4-FFF2-40B4-BE49-F238E27FC236}">
                <a16:creationId xmlns:a16="http://schemas.microsoft.com/office/drawing/2014/main" id="{46A48D09-FA0F-A584-387A-E6ED4B5BA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5061" y="344775"/>
            <a:ext cx="3882453" cy="6115986"/>
          </a:xfrm>
          <a:prstGeom prst="rect">
            <a:avLst/>
          </a:prstGeom>
        </p:spPr>
      </p:pic>
      <p:sp>
        <p:nvSpPr>
          <p:cNvPr id="6" name="CuadroTexto 5">
            <a:extLst>
              <a:ext uri="{FF2B5EF4-FFF2-40B4-BE49-F238E27FC236}">
                <a16:creationId xmlns:a16="http://schemas.microsoft.com/office/drawing/2014/main" id="{F2697801-4424-EC6A-9FE4-C2084FDE2539}"/>
              </a:ext>
            </a:extLst>
          </p:cNvPr>
          <p:cNvSpPr txBox="1"/>
          <p:nvPr/>
        </p:nvSpPr>
        <p:spPr>
          <a:xfrm>
            <a:off x="434715" y="344775"/>
            <a:ext cx="3034199" cy="523220"/>
          </a:xfrm>
          <a:prstGeom prst="rect">
            <a:avLst/>
          </a:prstGeom>
          <a:noFill/>
        </p:spPr>
        <p:txBody>
          <a:bodyPr wrap="square" rtlCol="0">
            <a:spAutoFit/>
          </a:bodyPr>
          <a:lstStyle/>
          <a:p>
            <a:r>
              <a:rPr lang="es-MX" sz="2800" b="1" dirty="0"/>
              <a:t>HIPOTÁLAMO</a:t>
            </a:r>
            <a:endParaRPr lang="es-AR" sz="2800" b="1" dirty="0"/>
          </a:p>
        </p:txBody>
      </p:sp>
    </p:spTree>
    <p:extLst>
      <p:ext uri="{BB962C8B-B14F-4D97-AF65-F5344CB8AC3E}">
        <p14:creationId xmlns:p14="http://schemas.microsoft.com/office/powerpoint/2010/main" val="390199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Diagrama&#10;&#10;El contenido generado por IA puede ser incorrecto.">
            <a:extLst>
              <a:ext uri="{FF2B5EF4-FFF2-40B4-BE49-F238E27FC236}">
                <a16:creationId xmlns:a16="http://schemas.microsoft.com/office/drawing/2014/main" id="{2CE65CA9-8586-D38F-B716-E17704E57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472" y="779489"/>
            <a:ext cx="10583056" cy="5666282"/>
          </a:xfrm>
          <a:prstGeom prst="rect">
            <a:avLst/>
          </a:prstGeom>
        </p:spPr>
      </p:pic>
    </p:spTree>
    <p:extLst>
      <p:ext uri="{BB962C8B-B14F-4D97-AF65-F5344CB8AC3E}">
        <p14:creationId xmlns:p14="http://schemas.microsoft.com/office/powerpoint/2010/main" val="2924659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81DA93D-E170-895E-9F83-D952188B0D32}"/>
              </a:ext>
            </a:extLst>
          </p:cNvPr>
          <p:cNvSpPr txBox="1"/>
          <p:nvPr/>
        </p:nvSpPr>
        <p:spPr>
          <a:xfrm>
            <a:off x="3522406" y="132735"/>
            <a:ext cx="5147187" cy="646331"/>
          </a:xfrm>
          <a:prstGeom prst="rect">
            <a:avLst/>
          </a:prstGeom>
          <a:noFill/>
        </p:spPr>
        <p:txBody>
          <a:bodyPr wrap="square" rtlCol="0">
            <a:spAutoFit/>
          </a:bodyPr>
          <a:lstStyle/>
          <a:p>
            <a:r>
              <a:rPr lang="es-MX" sz="3600" b="1" dirty="0"/>
              <a:t>OTROS MECANISMOS</a:t>
            </a:r>
            <a:endParaRPr lang="es-AR" sz="3600" b="1" dirty="0"/>
          </a:p>
        </p:txBody>
      </p:sp>
      <p:sp>
        <p:nvSpPr>
          <p:cNvPr id="4" name="Rectángulo: esquinas redondeadas 3">
            <a:extLst>
              <a:ext uri="{FF2B5EF4-FFF2-40B4-BE49-F238E27FC236}">
                <a16:creationId xmlns:a16="http://schemas.microsoft.com/office/drawing/2014/main" id="{B7472E1D-60BA-C62A-E795-9A1306F82B7C}"/>
              </a:ext>
            </a:extLst>
          </p:cNvPr>
          <p:cNvSpPr/>
          <p:nvPr/>
        </p:nvSpPr>
        <p:spPr>
          <a:xfrm>
            <a:off x="457200" y="1002890"/>
            <a:ext cx="11253019" cy="196153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solidFill>
                  <a:srgbClr val="002060"/>
                </a:solidFill>
              </a:rPr>
              <a:t>BARRORECEPTORES</a:t>
            </a:r>
          </a:p>
          <a:p>
            <a:pPr algn="ctr"/>
            <a:r>
              <a:rPr lang="es-MX" sz="2400" b="1" dirty="0">
                <a:solidFill>
                  <a:srgbClr val="002060"/>
                </a:solidFill>
              </a:rPr>
              <a:t>SE UBICAN EN LA AURICULA IZQUIERDA, CAYADO AORTICO Y EN LAS ARTERIAS CARÓTIDAS. RESPONDEN A CAMBIOS DEL VOLUMEN CIRCULANTE DE SANGRE Y REGULAN LA ACTIVIDAD NERVIOSA DEL SISTEMA SIMPÁTICO Y PARASIMPÁTICO, ASI COMO LAS ACTIVIDADES ENDOCRINAS.</a:t>
            </a:r>
            <a:endParaRPr lang="es-AR" sz="2400" b="1" dirty="0">
              <a:solidFill>
                <a:srgbClr val="002060"/>
              </a:solidFill>
            </a:endParaRPr>
          </a:p>
        </p:txBody>
      </p:sp>
      <p:sp>
        <p:nvSpPr>
          <p:cNvPr id="5" name="Triángulo rectángulo 4">
            <a:extLst>
              <a:ext uri="{FF2B5EF4-FFF2-40B4-BE49-F238E27FC236}">
                <a16:creationId xmlns:a16="http://schemas.microsoft.com/office/drawing/2014/main" id="{47C9EB52-493C-098E-2797-CC4C92002F19}"/>
              </a:ext>
            </a:extLst>
          </p:cNvPr>
          <p:cNvSpPr/>
          <p:nvPr/>
        </p:nvSpPr>
        <p:spPr>
          <a:xfrm>
            <a:off x="457200" y="3188250"/>
            <a:ext cx="7020232" cy="3212550"/>
          </a:xfrm>
          <a:prstGeom prst="rtTriangl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rgbClr val="002060"/>
                </a:solidFill>
              </a:rPr>
              <a:t>SISTEMA RENINA-ANGIOTENSINA-ALDOSTERONA</a:t>
            </a:r>
            <a:endParaRPr lang="es-AR" sz="2800" b="1" dirty="0">
              <a:solidFill>
                <a:srgbClr val="002060"/>
              </a:solidFill>
            </a:endParaRPr>
          </a:p>
        </p:txBody>
      </p:sp>
      <p:sp>
        <p:nvSpPr>
          <p:cNvPr id="7" name="Triángulo isósceles 6">
            <a:extLst>
              <a:ext uri="{FF2B5EF4-FFF2-40B4-BE49-F238E27FC236}">
                <a16:creationId xmlns:a16="http://schemas.microsoft.com/office/drawing/2014/main" id="{7EA695D0-EF6A-56A5-A862-5D968260E4A1}"/>
              </a:ext>
            </a:extLst>
          </p:cNvPr>
          <p:cNvSpPr/>
          <p:nvPr/>
        </p:nvSpPr>
        <p:spPr>
          <a:xfrm>
            <a:off x="4881717" y="3188251"/>
            <a:ext cx="6695768" cy="3212550"/>
          </a:xfrm>
          <a:prstGeom prst="triangle">
            <a:avLst>
              <a:gd name="adj" fmla="val 48529"/>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3600" b="1" dirty="0">
                <a:solidFill>
                  <a:srgbClr val="002060"/>
                </a:solidFill>
              </a:rPr>
              <a:t>VASOPRESINA</a:t>
            </a:r>
          </a:p>
          <a:p>
            <a:pPr algn="ctr"/>
            <a:r>
              <a:rPr lang="es-MX" sz="3600" b="1" dirty="0">
                <a:solidFill>
                  <a:srgbClr val="002060"/>
                </a:solidFill>
              </a:rPr>
              <a:t>SED</a:t>
            </a:r>
            <a:endParaRPr lang="es-AR" sz="3600" b="1" dirty="0">
              <a:solidFill>
                <a:srgbClr val="002060"/>
              </a:solidFill>
            </a:endParaRPr>
          </a:p>
        </p:txBody>
      </p:sp>
    </p:spTree>
    <p:extLst>
      <p:ext uri="{BB962C8B-B14F-4D97-AF65-F5344CB8AC3E}">
        <p14:creationId xmlns:p14="http://schemas.microsoft.com/office/powerpoint/2010/main" val="499874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ágono 1">
            <a:extLst>
              <a:ext uri="{FF2B5EF4-FFF2-40B4-BE49-F238E27FC236}">
                <a16:creationId xmlns:a16="http://schemas.microsoft.com/office/drawing/2014/main" id="{9EABC6A6-56EC-688C-B4D1-87CC7B93FD3B}"/>
              </a:ext>
            </a:extLst>
          </p:cNvPr>
          <p:cNvSpPr/>
          <p:nvPr/>
        </p:nvSpPr>
        <p:spPr>
          <a:xfrm>
            <a:off x="513736" y="538316"/>
            <a:ext cx="11164528" cy="5781368"/>
          </a:xfrm>
          <a:prstGeom prst="hexagon">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000" b="1" dirty="0">
                <a:solidFill>
                  <a:schemeClr val="tx1"/>
                </a:solidFill>
              </a:rPr>
              <a:t>EL SRAA ES UN SISTEMA HORMONAL CLAVE QUE REGULA LA PRESION ARTERIAL, EL VOLUMEN SANGUÍNEO Y EL EQUILIBRIO  DE ELECTROLITOS.</a:t>
            </a:r>
          </a:p>
          <a:p>
            <a:pPr algn="ctr"/>
            <a:r>
              <a:rPr lang="es-MX" sz="2000" b="1" dirty="0">
                <a:solidFill>
                  <a:schemeClr val="tx1"/>
                </a:solidFill>
              </a:rPr>
              <a:t>SE ACTIVA CUANDO DISMINUYE EL FLUJO SANGUINEO RENAL O LA PRESIÓN ARTERIAL. LAS CÉLULAS YUXTAGLOMERULARES DEL RIÑON SECRETAN RENINA, UNA ENZIMA QUE CONVIERTE EL ANGIOTENSINOGENO, PRODUCIDO POR EL HIGADO EN ANGIOTENSINA I.</a:t>
            </a:r>
          </a:p>
          <a:p>
            <a:pPr algn="ctr"/>
            <a:r>
              <a:rPr lang="es-MX" sz="2000" b="1" dirty="0">
                <a:solidFill>
                  <a:schemeClr val="tx1"/>
                </a:solidFill>
              </a:rPr>
              <a:t>POSTERIORMENTE, LA ENZIMA CONVERTIDORA DE ANGIOTENSINA (ECA), PRESENTE EN EL ENDOTELIO VASCULAR, ESPECIALMENTE EN LOS PULMONES, TRASNFORMA LA ANGIOTENSINA I EN ANGIOTENSINA II, QUE ES UN POTENTE VASOCONSTRICTOR QUE AUMENTA LA RESISTENCIA PERIFÉRICA. ESTE ADEMÁS ESTIMULA LA HORMONA ALDOSTERONA, LA CUAL PROVOCA LA RETENCIÓN DE SODIO Y AGUA</a:t>
            </a:r>
            <a:r>
              <a:rPr lang="es-MX" b="1" dirty="0">
                <a:solidFill>
                  <a:schemeClr val="tx1"/>
                </a:solidFill>
              </a:rPr>
              <a:t>. </a:t>
            </a:r>
          </a:p>
          <a:p>
            <a:pPr algn="ctr"/>
            <a:endParaRPr lang="es-AR" dirty="0"/>
          </a:p>
        </p:txBody>
      </p:sp>
    </p:spTree>
    <p:extLst>
      <p:ext uri="{BB962C8B-B14F-4D97-AF65-F5344CB8AC3E}">
        <p14:creationId xmlns:p14="http://schemas.microsoft.com/office/powerpoint/2010/main" val="2246654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3405416" y="126326"/>
            <a:ext cx="4896544" cy="122413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Clasificación de líquidos según su concentración</a:t>
            </a:r>
          </a:p>
        </p:txBody>
      </p:sp>
      <p:sp>
        <p:nvSpPr>
          <p:cNvPr id="5" name="4 Flecha abajo"/>
          <p:cNvSpPr/>
          <p:nvPr/>
        </p:nvSpPr>
        <p:spPr>
          <a:xfrm>
            <a:off x="5311387" y="1523193"/>
            <a:ext cx="792088" cy="57606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Elipse"/>
          <p:cNvSpPr/>
          <p:nvPr/>
        </p:nvSpPr>
        <p:spPr>
          <a:xfrm>
            <a:off x="4310050" y="2285992"/>
            <a:ext cx="3024336" cy="100811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solidFill>
              </a:rPr>
              <a:t>ISOTONICAS</a:t>
            </a:r>
          </a:p>
        </p:txBody>
      </p:sp>
      <p:sp>
        <p:nvSpPr>
          <p:cNvPr id="7" name="6 Flecha abajo"/>
          <p:cNvSpPr/>
          <p:nvPr/>
        </p:nvSpPr>
        <p:spPr>
          <a:xfrm rot="2164347">
            <a:off x="3297986" y="1610471"/>
            <a:ext cx="648072" cy="57606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Elipse"/>
          <p:cNvSpPr/>
          <p:nvPr/>
        </p:nvSpPr>
        <p:spPr>
          <a:xfrm>
            <a:off x="1421024" y="2218551"/>
            <a:ext cx="2555776" cy="113901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rPr>
              <a:t>HIPOTONICAS</a:t>
            </a:r>
          </a:p>
        </p:txBody>
      </p:sp>
      <p:sp>
        <p:nvSpPr>
          <p:cNvPr id="9" name="8 Flecha abajo"/>
          <p:cNvSpPr/>
          <p:nvPr/>
        </p:nvSpPr>
        <p:spPr>
          <a:xfrm rot="19629689">
            <a:off x="7773016" y="1564406"/>
            <a:ext cx="839597" cy="58370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Elipse"/>
          <p:cNvSpPr/>
          <p:nvPr/>
        </p:nvSpPr>
        <p:spPr>
          <a:xfrm>
            <a:off x="7667636" y="2285992"/>
            <a:ext cx="2734646" cy="10001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rPr>
              <a:t>HIPERTONICAS</a:t>
            </a:r>
          </a:p>
        </p:txBody>
      </p:sp>
      <p:sp>
        <p:nvSpPr>
          <p:cNvPr id="13" name="12 Rectángulo"/>
          <p:cNvSpPr/>
          <p:nvPr/>
        </p:nvSpPr>
        <p:spPr>
          <a:xfrm>
            <a:off x="4421990" y="3500438"/>
            <a:ext cx="2912396" cy="123138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MISMA CONCENTRACION QUE EL CUERPO HUMANO</a:t>
            </a:r>
          </a:p>
        </p:txBody>
      </p:sp>
      <p:sp>
        <p:nvSpPr>
          <p:cNvPr id="16" name="15 Rectángulo"/>
          <p:cNvSpPr/>
          <p:nvPr/>
        </p:nvSpPr>
        <p:spPr>
          <a:xfrm>
            <a:off x="1421024" y="3500439"/>
            <a:ext cx="2622084" cy="126280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MENOS CONCENTRACION</a:t>
            </a:r>
          </a:p>
          <a:p>
            <a:pPr algn="ctr"/>
            <a:r>
              <a:rPr lang="es-ES" dirty="0">
                <a:solidFill>
                  <a:schemeClr val="tx1"/>
                </a:solidFill>
              </a:rPr>
              <a:t>(mas agua y menos sal)</a:t>
            </a:r>
          </a:p>
        </p:txBody>
      </p:sp>
      <p:sp>
        <p:nvSpPr>
          <p:cNvPr id="19" name="18 Rectángulo"/>
          <p:cNvSpPr/>
          <p:nvPr/>
        </p:nvSpPr>
        <p:spPr>
          <a:xfrm flipH="1">
            <a:off x="7739074" y="3500438"/>
            <a:ext cx="2663208" cy="123138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MAS CONCENTRACION</a:t>
            </a:r>
          </a:p>
          <a:p>
            <a:pPr algn="ctr"/>
            <a:r>
              <a:rPr lang="es-ES" dirty="0">
                <a:solidFill>
                  <a:schemeClr val="tx1"/>
                </a:solidFill>
              </a:rPr>
              <a:t>(Mayor cantidad de solutos)</a:t>
            </a:r>
          </a:p>
        </p:txBody>
      </p:sp>
      <p:sp>
        <p:nvSpPr>
          <p:cNvPr id="22" name="21 Rectángulo"/>
          <p:cNvSpPr/>
          <p:nvPr/>
        </p:nvSpPr>
        <p:spPr>
          <a:xfrm>
            <a:off x="1421024" y="5072074"/>
            <a:ext cx="2632504" cy="138297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Hematíes captan agua, se hinchan y estallan)</a:t>
            </a:r>
          </a:p>
          <a:p>
            <a:pPr algn="ctr"/>
            <a:r>
              <a:rPr lang="es-ES" dirty="0">
                <a:solidFill>
                  <a:schemeClr val="tx1"/>
                </a:solidFill>
              </a:rPr>
              <a:t>Suero salino 0,45%</a:t>
            </a:r>
          </a:p>
        </p:txBody>
      </p:sp>
      <p:sp>
        <p:nvSpPr>
          <p:cNvPr id="25" name="24 Rectángulo"/>
          <p:cNvSpPr/>
          <p:nvPr/>
        </p:nvSpPr>
        <p:spPr>
          <a:xfrm>
            <a:off x="7739074" y="5072074"/>
            <a:ext cx="2663208" cy="138297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rPr>
              <a:t>Agua sale de las células. Esta se encoje. </a:t>
            </a:r>
          </a:p>
          <a:p>
            <a:pPr algn="ctr"/>
            <a:r>
              <a:rPr lang="es-ES" sz="1600" b="1" dirty="0">
                <a:solidFill>
                  <a:schemeClr val="tx1"/>
                </a:solidFill>
              </a:rPr>
              <a:t>Dextrosa 10%</a:t>
            </a:r>
          </a:p>
          <a:p>
            <a:pPr algn="ctr"/>
            <a:r>
              <a:rPr lang="es-ES" sz="1600" b="1" dirty="0">
                <a:solidFill>
                  <a:schemeClr val="tx1"/>
                </a:solidFill>
              </a:rPr>
              <a:t>Solución Fisiologica 3%</a:t>
            </a:r>
          </a:p>
        </p:txBody>
      </p:sp>
      <p:sp>
        <p:nvSpPr>
          <p:cNvPr id="28" name="27 Rectángulo"/>
          <p:cNvSpPr/>
          <p:nvPr/>
        </p:nvSpPr>
        <p:spPr>
          <a:xfrm>
            <a:off x="4452927" y="5072074"/>
            <a:ext cx="2881459" cy="138297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DEXTROSA EN AGUA 5%</a:t>
            </a:r>
          </a:p>
          <a:p>
            <a:pPr algn="ctr"/>
            <a:r>
              <a:rPr lang="es-ES" sz="1600" dirty="0">
                <a:solidFill>
                  <a:schemeClr val="tx1"/>
                </a:solidFill>
              </a:rPr>
              <a:t>SOLUCION FISIOLOGICA  </a:t>
            </a:r>
            <a:r>
              <a:rPr lang="es-ES" dirty="0">
                <a:solidFill>
                  <a:schemeClr val="tx1"/>
                </a:solidFill>
              </a:rPr>
              <a:t>0,9 %</a:t>
            </a:r>
          </a:p>
        </p:txBody>
      </p:sp>
    </p:spTree>
    <p:extLst>
      <p:ext uri="{BB962C8B-B14F-4D97-AF65-F5344CB8AC3E}">
        <p14:creationId xmlns:p14="http://schemas.microsoft.com/office/powerpoint/2010/main" val="115835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3" grpId="0" animBg="1"/>
      <p:bldP spid="16" grpId="0" animBg="1"/>
      <p:bldP spid="19" grpId="0" animBg="1"/>
      <p:bldP spid="22" grpId="0" animBg="1"/>
      <p:bldP spid="25"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Hexágono 4">
            <a:extLst>
              <a:ext uri="{FF2B5EF4-FFF2-40B4-BE49-F238E27FC236}">
                <a16:creationId xmlns:a16="http://schemas.microsoft.com/office/drawing/2014/main" id="{1D08649D-590C-CB0E-8AC6-B70C643C2287}"/>
              </a:ext>
            </a:extLst>
          </p:cNvPr>
          <p:cNvSpPr/>
          <p:nvPr/>
        </p:nvSpPr>
        <p:spPr>
          <a:xfrm>
            <a:off x="4447308" y="591344"/>
            <a:ext cx="6906491" cy="5585619"/>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b="1">
                <a:solidFill>
                  <a:schemeClr val="tx1"/>
                </a:solidFill>
              </a:rPr>
              <a:t>Los líquidos corporales son esenciales para mantener estable los medios internos y externos de las células sanas. Cualquier cambio de volumen, concentración o composición afecta a la función celular</a:t>
            </a:r>
            <a:r>
              <a:rPr lang="en-US">
                <a:solidFill>
                  <a:schemeClr val="tx1"/>
                </a:solidFill>
              </a:rPr>
              <a:t>. </a:t>
            </a:r>
          </a:p>
        </p:txBody>
      </p:sp>
    </p:spTree>
    <p:extLst>
      <p:ext uri="{BB962C8B-B14F-4D97-AF65-F5344CB8AC3E}">
        <p14:creationId xmlns:p14="http://schemas.microsoft.com/office/powerpoint/2010/main" val="2184612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4151784" y="191816"/>
            <a:ext cx="4104456" cy="936104"/>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800" b="1" dirty="0">
                <a:solidFill>
                  <a:schemeClr val="tx1"/>
                </a:solidFill>
              </a:rPr>
              <a:t>SOLUCIONES</a:t>
            </a:r>
          </a:p>
        </p:txBody>
      </p:sp>
      <p:sp>
        <p:nvSpPr>
          <p:cNvPr id="3" name="2 Rectángulo redondeado"/>
          <p:cNvSpPr/>
          <p:nvPr/>
        </p:nvSpPr>
        <p:spPr>
          <a:xfrm>
            <a:off x="693174" y="1556792"/>
            <a:ext cx="4970778" cy="496855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2400" dirty="0">
              <a:solidFill>
                <a:schemeClr val="tx1"/>
              </a:solidFill>
            </a:endParaRPr>
          </a:p>
          <a:p>
            <a:pPr algn="ctr"/>
            <a:r>
              <a:rPr lang="es-AR" sz="2400" b="1" dirty="0">
                <a:solidFill>
                  <a:schemeClr val="tx1"/>
                </a:solidFill>
              </a:rPr>
              <a:t>CRISTALOIDES</a:t>
            </a:r>
          </a:p>
          <a:p>
            <a:pPr algn="ctr"/>
            <a:endParaRPr lang="es-AR" dirty="0">
              <a:solidFill>
                <a:schemeClr val="tx1"/>
              </a:solidFill>
            </a:endParaRPr>
          </a:p>
          <a:p>
            <a:pPr algn="ctr"/>
            <a:r>
              <a:rPr lang="es-AR" sz="2400" b="1" dirty="0">
                <a:solidFill>
                  <a:schemeClr val="tx1"/>
                </a:solidFill>
              </a:rPr>
              <a:t>Son soluciones que contienen agua, electrolitos y/o azucares en diferentes proporciones y osmolaridades. Respecto al plasma pueden ser isotónicas, hipertónicas e hipotónicas.</a:t>
            </a:r>
          </a:p>
          <a:p>
            <a:pPr algn="ctr"/>
            <a:r>
              <a:rPr lang="es-AR" sz="2400" b="1" dirty="0">
                <a:solidFill>
                  <a:schemeClr val="tx1"/>
                </a:solidFill>
              </a:rPr>
              <a:t>Ej. Solución Fisiológica 0,9%, Dextrosa 5%</a:t>
            </a:r>
            <a:endParaRPr lang="es-AR" sz="2400" b="1" dirty="0"/>
          </a:p>
          <a:p>
            <a:pPr algn="ctr"/>
            <a:r>
              <a:rPr lang="es-AR" sz="2400" b="1" dirty="0" err="1">
                <a:solidFill>
                  <a:schemeClr val="tx1"/>
                </a:solidFill>
              </a:rPr>
              <a:t>Ringer</a:t>
            </a:r>
            <a:r>
              <a:rPr lang="es-AR" sz="2400" b="1" dirty="0">
                <a:solidFill>
                  <a:schemeClr val="tx1"/>
                </a:solidFill>
              </a:rPr>
              <a:t> Lactato</a:t>
            </a:r>
          </a:p>
          <a:p>
            <a:pPr algn="ctr"/>
            <a:endParaRPr lang="es-AR" dirty="0"/>
          </a:p>
          <a:p>
            <a:pPr algn="ctr"/>
            <a:endParaRPr lang="es-AR" dirty="0"/>
          </a:p>
          <a:p>
            <a:pPr algn="ctr"/>
            <a:endParaRPr lang="es-AR" dirty="0"/>
          </a:p>
          <a:p>
            <a:pPr algn="ctr"/>
            <a:endParaRPr lang="es-AR" dirty="0"/>
          </a:p>
        </p:txBody>
      </p:sp>
      <p:sp>
        <p:nvSpPr>
          <p:cNvPr id="4" name="3 Rectángulo redondeado"/>
          <p:cNvSpPr/>
          <p:nvPr/>
        </p:nvSpPr>
        <p:spPr>
          <a:xfrm>
            <a:off x="6384032" y="1556792"/>
            <a:ext cx="5114794" cy="496855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800" b="1" dirty="0">
                <a:solidFill>
                  <a:schemeClr val="tx1"/>
                </a:solidFill>
              </a:rPr>
              <a:t>COLOIDES</a:t>
            </a:r>
          </a:p>
          <a:p>
            <a:pPr algn="ctr"/>
            <a:endParaRPr lang="es-AR" sz="2800" b="1" dirty="0">
              <a:solidFill>
                <a:schemeClr val="tx1"/>
              </a:solidFill>
            </a:endParaRPr>
          </a:p>
          <a:p>
            <a:pPr algn="ctr"/>
            <a:r>
              <a:rPr lang="es-AR" sz="2000" b="1" dirty="0">
                <a:solidFill>
                  <a:schemeClr val="tx1"/>
                </a:solidFill>
              </a:rPr>
              <a:t>Son soluciones que contienen partículas en suspensión de alto peso molecular que no atraviesan las membranas capilares.  Aumentan la presión osmótica plasmática y </a:t>
            </a:r>
            <a:r>
              <a:rPr lang="es-AR" sz="2000" b="1" dirty="0" err="1">
                <a:solidFill>
                  <a:schemeClr val="tx1"/>
                </a:solidFill>
              </a:rPr>
              <a:t>retenien</a:t>
            </a:r>
            <a:r>
              <a:rPr lang="es-AR" sz="2000" b="1" dirty="0">
                <a:solidFill>
                  <a:schemeClr val="tx1"/>
                </a:solidFill>
              </a:rPr>
              <a:t> agua en el espacio intravascular.</a:t>
            </a:r>
          </a:p>
          <a:p>
            <a:pPr algn="ctr"/>
            <a:r>
              <a:rPr lang="es-AR" sz="2000" b="1" dirty="0">
                <a:solidFill>
                  <a:schemeClr val="tx1"/>
                </a:solidFill>
              </a:rPr>
              <a:t>Se clasifican en naturales (albumina) y artificiales (dextranos, gelatinas, HAEMACELL)</a:t>
            </a:r>
          </a:p>
        </p:txBody>
      </p:sp>
    </p:spTree>
    <p:extLst>
      <p:ext uri="{BB962C8B-B14F-4D97-AF65-F5344CB8AC3E}">
        <p14:creationId xmlns:p14="http://schemas.microsoft.com/office/powerpoint/2010/main" val="1055730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alimentos&#10;&#10;El contenido generado por IA puede ser incorrecto.">
            <a:extLst>
              <a:ext uri="{FF2B5EF4-FFF2-40B4-BE49-F238E27FC236}">
                <a16:creationId xmlns:a16="http://schemas.microsoft.com/office/drawing/2014/main" id="{4DA34BE3-6576-0052-01C1-333472AFF6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3166328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ángulo: esquinas redondeadas 1">
            <a:extLst>
              <a:ext uri="{FF2B5EF4-FFF2-40B4-BE49-F238E27FC236}">
                <a16:creationId xmlns:a16="http://schemas.microsoft.com/office/drawing/2014/main" id="{E6BEC063-19B8-527B-1E99-4FECB8A9FDB9}"/>
              </a:ext>
            </a:extLst>
          </p:cNvPr>
          <p:cNvSpPr/>
          <p:nvPr/>
        </p:nvSpPr>
        <p:spPr>
          <a:xfrm>
            <a:off x="5533694" y="5059192"/>
            <a:ext cx="5858184" cy="11606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p>
            <a:pPr algn="r">
              <a:lnSpc>
                <a:spcPct val="90000"/>
              </a:lnSpc>
              <a:spcBef>
                <a:spcPct val="0"/>
              </a:spcBef>
              <a:spcAft>
                <a:spcPts val="600"/>
              </a:spcAft>
            </a:pPr>
            <a:r>
              <a:rPr lang="en-US" sz="2800" b="1" kern="1200">
                <a:solidFill>
                  <a:schemeClr val="tx2"/>
                </a:solidFill>
                <a:latin typeface="+mj-lt"/>
                <a:ea typeface="+mj-ea"/>
                <a:cs typeface="+mj-cs"/>
              </a:rPr>
              <a:t>IMPACTO HIDROELECTROLITICO EN LOS DISTINTOS GRUPOS ETÁREOS</a:t>
            </a:r>
          </a:p>
        </p:txBody>
      </p:sp>
      <p:pic>
        <p:nvPicPr>
          <p:cNvPr id="6" name="Imagen 5" descr="Hombre sentado en una silla&#10;&#10;El contenido generado por IA puede ser incorrecto.">
            <a:extLst>
              <a:ext uri="{FF2B5EF4-FFF2-40B4-BE49-F238E27FC236}">
                <a16:creationId xmlns:a16="http://schemas.microsoft.com/office/drawing/2014/main" id="{D938FCE8-3DDD-BB74-3DBB-103B0E686218}"/>
              </a:ext>
            </a:extLst>
          </p:cNvPr>
          <p:cNvPicPr>
            <a:picLocks noChangeAspect="1"/>
          </p:cNvPicPr>
          <p:nvPr/>
        </p:nvPicPr>
        <p:blipFill>
          <a:blip r:embed="rId2">
            <a:alphaModFix/>
            <a:extLst>
              <a:ext uri="{28A0092B-C50C-407E-A947-70E740481C1C}">
                <a14:useLocalDpi xmlns:a14="http://schemas.microsoft.com/office/drawing/2010/main" val="0"/>
              </a:ext>
            </a:extLst>
          </a:blip>
          <a:srcRect l="22496" r="15612" b="1"/>
          <a:stretch>
            <a:fillRect/>
          </a:stretch>
        </p:blipFill>
        <p:spPr>
          <a:xfrm>
            <a:off x="1" y="1326931"/>
            <a:ext cx="5190767" cy="5530385"/>
          </a:xfrm>
          <a:custGeom>
            <a:avLst/>
            <a:gdLst/>
            <a:ahLst/>
            <a:cxnLst/>
            <a:rect l="l" t="t" r="r" b="b"/>
            <a:pathLst>
              <a:path w="5190767" h="5530385">
                <a:moveTo>
                  <a:pt x="1986067" y="0"/>
                </a:moveTo>
                <a:cubicBezTo>
                  <a:pt x="3755974" y="0"/>
                  <a:pt x="5190767" y="1434794"/>
                  <a:pt x="5190767" y="3204701"/>
                </a:cubicBezTo>
                <a:cubicBezTo>
                  <a:pt x="5190767" y="4089655"/>
                  <a:pt x="4832069" y="4890830"/>
                  <a:pt x="4252132" y="5470767"/>
                </a:cubicBezTo>
                <a:lnTo>
                  <a:pt x="4186536" y="5530385"/>
                </a:lnTo>
                <a:lnTo>
                  <a:pt x="0" y="5530385"/>
                </a:lnTo>
                <a:lnTo>
                  <a:pt x="0" y="692598"/>
                </a:lnTo>
                <a:lnTo>
                  <a:pt x="194287" y="547313"/>
                </a:lnTo>
                <a:cubicBezTo>
                  <a:pt x="705761" y="201768"/>
                  <a:pt x="1322351" y="0"/>
                  <a:pt x="1986067" y="0"/>
                </a:cubicBezTo>
                <a:close/>
              </a:path>
            </a:pathLst>
          </a:custGeom>
          <a:effectLst>
            <a:softEdge rad="0"/>
          </a:effectLst>
        </p:spPr>
      </p:pic>
      <p:grpSp>
        <p:nvGrpSpPr>
          <p:cNvPr id="15" name="Group 14">
            <a:extLst>
              <a:ext uri="{FF2B5EF4-FFF2-40B4-BE49-F238E27FC236}">
                <a16:creationId xmlns:a16="http://schemas.microsoft.com/office/drawing/2014/main" id="{54C5F191-28EB-4204-8F9D-2EA4965148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96559"/>
            <a:ext cx="5462274" cy="5561548"/>
            <a:chOff x="1" y="1301814"/>
            <a:chExt cx="5462274" cy="5561548"/>
          </a:xfrm>
        </p:grpSpPr>
        <p:sp useBgFill="1">
          <p:nvSpPr>
            <p:cNvPr id="16" name="Freeform: Shape 15">
              <a:extLst>
                <a:ext uri="{FF2B5EF4-FFF2-40B4-BE49-F238E27FC236}">
                  <a16:creationId xmlns:a16="http://schemas.microsoft.com/office/drawing/2014/main" id="{D5CF2992-A97F-420B-AD95-7FEE94813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01814"/>
              <a:ext cx="5462274" cy="5561548"/>
            </a:xfrm>
            <a:custGeom>
              <a:avLst/>
              <a:gdLst>
                <a:gd name="connsiteX0" fmla="*/ 2074347 w 5533693"/>
                <a:gd name="connsiteY0" fmla="*/ 1975 h 5658322"/>
                <a:gd name="connsiteX1" fmla="*/ 3381971 w 5533693"/>
                <a:gd name="connsiteY1" fmla="*/ 198165 h 5658322"/>
                <a:gd name="connsiteX2" fmla="*/ 3460615 w 5533693"/>
                <a:gd name="connsiteY2" fmla="*/ 226209 h 5658322"/>
                <a:gd name="connsiteX3" fmla="*/ 3500059 w 5533693"/>
                <a:gd name="connsiteY3" fmla="*/ 240111 h 5658322"/>
                <a:gd name="connsiteX4" fmla="*/ 3539260 w 5533693"/>
                <a:gd name="connsiteY4" fmla="*/ 254728 h 5658322"/>
                <a:gd name="connsiteX5" fmla="*/ 3693872 w 5533693"/>
                <a:gd name="connsiteY5" fmla="*/ 319254 h 5658322"/>
                <a:gd name="connsiteX6" fmla="*/ 3845439 w 5533693"/>
                <a:gd name="connsiteY6" fmla="*/ 391504 h 5658322"/>
                <a:gd name="connsiteX7" fmla="*/ 3993112 w 5533693"/>
                <a:gd name="connsiteY7" fmla="*/ 472189 h 5658322"/>
                <a:gd name="connsiteX8" fmla="*/ 4534860 w 5533693"/>
                <a:gd name="connsiteY8" fmla="*/ 874076 h 5658322"/>
                <a:gd name="connsiteX9" fmla="*/ 5290387 w 5533693"/>
                <a:gd name="connsiteY9" fmla="*/ 1983958 h 5658322"/>
                <a:gd name="connsiteX10" fmla="*/ 5533504 w 5533693"/>
                <a:gd name="connsiteY10" fmla="*/ 3296091 h 5658322"/>
                <a:gd name="connsiteX11" fmla="*/ 4766873 w 5533693"/>
                <a:gd name="connsiteY11" fmla="*/ 5450843 h 5658322"/>
                <a:gd name="connsiteX12" fmla="*/ 4582558 w 5533693"/>
                <a:gd name="connsiteY12" fmla="*/ 5658322 h 5658322"/>
                <a:gd name="connsiteX13" fmla="*/ 4423702 w 5533693"/>
                <a:gd name="connsiteY13" fmla="*/ 5658322 h 5658322"/>
                <a:gd name="connsiteX14" fmla="*/ 4460355 w 5533693"/>
                <a:gd name="connsiteY14" fmla="*/ 5621021 h 5658322"/>
                <a:gd name="connsiteX15" fmla="*/ 4514287 w 5533693"/>
                <a:gd name="connsiteY15" fmla="*/ 5562320 h 5658322"/>
                <a:gd name="connsiteX16" fmla="*/ 4565051 w 5533693"/>
                <a:gd name="connsiteY16" fmla="*/ 5501003 h 5658322"/>
                <a:gd name="connsiteX17" fmla="*/ 4615332 w 5533693"/>
                <a:gd name="connsiteY17" fmla="*/ 5439330 h 5658322"/>
                <a:gd name="connsiteX18" fmla="*/ 4662324 w 5533693"/>
                <a:gd name="connsiteY18" fmla="*/ 5375280 h 5658322"/>
                <a:gd name="connsiteX19" fmla="*/ 4708586 w 5533693"/>
                <a:gd name="connsiteY19" fmla="*/ 5310874 h 5658322"/>
                <a:gd name="connsiteX20" fmla="*/ 4751439 w 5533693"/>
                <a:gd name="connsiteY20" fmla="*/ 5244209 h 5658322"/>
                <a:gd name="connsiteX21" fmla="*/ 4793805 w 5533693"/>
                <a:gd name="connsiteY21" fmla="*/ 5177308 h 5658322"/>
                <a:gd name="connsiteX22" fmla="*/ 4832883 w 5533693"/>
                <a:gd name="connsiteY22" fmla="*/ 5108504 h 5658322"/>
                <a:gd name="connsiteX23" fmla="*/ 5079531 w 5533693"/>
                <a:gd name="connsiteY23" fmla="*/ 4530628 h 5658322"/>
                <a:gd name="connsiteX24" fmla="*/ 5207481 w 5533693"/>
                <a:gd name="connsiteY24" fmla="*/ 3920310 h 5658322"/>
                <a:gd name="connsiteX25" fmla="*/ 5222212 w 5533693"/>
                <a:gd name="connsiteY25" fmla="*/ 3765594 h 5658322"/>
                <a:gd name="connsiteX26" fmla="*/ 5230368 w 5533693"/>
                <a:gd name="connsiteY26" fmla="*/ 3610637 h 5658322"/>
                <a:gd name="connsiteX27" fmla="*/ 5232682 w 5533693"/>
                <a:gd name="connsiteY27" fmla="*/ 3455681 h 5658322"/>
                <a:gd name="connsiteX28" fmla="*/ 5230978 w 5533693"/>
                <a:gd name="connsiteY28" fmla="*/ 3378323 h 5658322"/>
                <a:gd name="connsiteX29" fmla="*/ 5228908 w 5533693"/>
                <a:gd name="connsiteY29" fmla="*/ 3301082 h 5658322"/>
                <a:gd name="connsiteX30" fmla="*/ 5224526 w 5533693"/>
                <a:gd name="connsiteY30" fmla="*/ 3223843 h 5658322"/>
                <a:gd name="connsiteX31" fmla="*/ 5219047 w 5533693"/>
                <a:gd name="connsiteY31" fmla="*/ 3146841 h 5658322"/>
                <a:gd name="connsiteX32" fmla="*/ 5211986 w 5533693"/>
                <a:gd name="connsiteY32" fmla="*/ 3069956 h 5658322"/>
                <a:gd name="connsiteX33" fmla="*/ 5208577 w 5533693"/>
                <a:gd name="connsiteY33" fmla="*/ 3031574 h 5658322"/>
                <a:gd name="connsiteX34" fmla="*/ 5203707 w 5533693"/>
                <a:gd name="connsiteY34" fmla="*/ 2993310 h 5658322"/>
                <a:gd name="connsiteX35" fmla="*/ 5154766 w 5533693"/>
                <a:gd name="connsiteY35" fmla="*/ 2688746 h 5658322"/>
                <a:gd name="connsiteX36" fmla="*/ 4987372 w 5533693"/>
                <a:gd name="connsiteY36" fmla="*/ 2096253 h 5658322"/>
                <a:gd name="connsiteX37" fmla="*/ 4365884 w 5533693"/>
                <a:gd name="connsiteY37" fmla="*/ 1031051 h 5658322"/>
                <a:gd name="connsiteX38" fmla="*/ 3904118 w 5533693"/>
                <a:gd name="connsiteY38" fmla="*/ 602309 h 5658322"/>
                <a:gd name="connsiteX39" fmla="*/ 3773246 w 5533693"/>
                <a:gd name="connsiteY39" fmla="*/ 511048 h 5658322"/>
                <a:gd name="connsiteX40" fmla="*/ 3636896 w 5533693"/>
                <a:gd name="connsiteY40" fmla="*/ 426797 h 5658322"/>
                <a:gd name="connsiteX41" fmla="*/ 3495068 w 5533693"/>
                <a:gd name="connsiteY41" fmla="*/ 350745 h 5658322"/>
                <a:gd name="connsiteX42" fmla="*/ 3348491 w 5533693"/>
                <a:gd name="connsiteY42" fmla="*/ 282654 h 5658322"/>
                <a:gd name="connsiteX43" fmla="*/ 3329986 w 5533693"/>
                <a:gd name="connsiteY43" fmla="*/ 274335 h 5658322"/>
                <a:gd name="connsiteX44" fmla="*/ 3311117 w 5533693"/>
                <a:gd name="connsiteY44" fmla="*/ 266968 h 5658322"/>
                <a:gd name="connsiteX45" fmla="*/ 3273377 w 5533693"/>
                <a:gd name="connsiteY45" fmla="*/ 252233 h 5658322"/>
                <a:gd name="connsiteX46" fmla="*/ 3197776 w 5533693"/>
                <a:gd name="connsiteY46" fmla="*/ 222763 h 5658322"/>
                <a:gd name="connsiteX47" fmla="*/ 3120834 w 5533693"/>
                <a:gd name="connsiteY47" fmla="*/ 196501 h 5658322"/>
                <a:gd name="connsiteX48" fmla="*/ 3043285 w 5533693"/>
                <a:gd name="connsiteY48" fmla="*/ 171784 h 5658322"/>
                <a:gd name="connsiteX49" fmla="*/ 3004449 w 5533693"/>
                <a:gd name="connsiteY49" fmla="*/ 159544 h 5658322"/>
                <a:gd name="connsiteX50" fmla="*/ 2965006 w 5533693"/>
                <a:gd name="connsiteY50" fmla="*/ 149325 h 5658322"/>
                <a:gd name="connsiteX51" fmla="*/ 2885996 w 5533693"/>
                <a:gd name="connsiteY51" fmla="*/ 129123 h 5658322"/>
                <a:gd name="connsiteX52" fmla="*/ 2726270 w 5533693"/>
                <a:gd name="connsiteY52" fmla="*/ 95020 h 5658322"/>
                <a:gd name="connsiteX53" fmla="*/ 2073858 w 5533693"/>
                <a:gd name="connsiteY53" fmla="*/ 37624 h 5658322"/>
                <a:gd name="connsiteX54" fmla="*/ 1421447 w 5533693"/>
                <a:gd name="connsiteY54" fmla="*/ 85631 h 5658322"/>
                <a:gd name="connsiteX55" fmla="*/ 1341097 w 5533693"/>
                <a:gd name="connsiteY55" fmla="*/ 100130 h 5658322"/>
                <a:gd name="connsiteX56" fmla="*/ 1261844 w 5533693"/>
                <a:gd name="connsiteY56" fmla="*/ 119260 h 5658322"/>
                <a:gd name="connsiteX57" fmla="*/ 1182834 w 5533693"/>
                <a:gd name="connsiteY57" fmla="*/ 138748 h 5658322"/>
                <a:gd name="connsiteX58" fmla="*/ 1105041 w 5533693"/>
                <a:gd name="connsiteY58" fmla="*/ 162278 h 5658322"/>
                <a:gd name="connsiteX59" fmla="*/ 1027492 w 5533693"/>
                <a:gd name="connsiteY59" fmla="*/ 186520 h 5658322"/>
                <a:gd name="connsiteX60" fmla="*/ 1008135 w 5533693"/>
                <a:gd name="connsiteY60" fmla="*/ 192699 h 5658322"/>
                <a:gd name="connsiteX61" fmla="*/ 989144 w 5533693"/>
                <a:gd name="connsiteY61" fmla="*/ 199829 h 5658322"/>
                <a:gd name="connsiteX62" fmla="*/ 951282 w 5533693"/>
                <a:gd name="connsiteY62" fmla="*/ 214326 h 5658322"/>
                <a:gd name="connsiteX63" fmla="*/ 875803 w 5533693"/>
                <a:gd name="connsiteY63" fmla="*/ 243439 h 5658322"/>
                <a:gd name="connsiteX64" fmla="*/ 856933 w 5533693"/>
                <a:gd name="connsiteY64" fmla="*/ 250688 h 5658322"/>
                <a:gd name="connsiteX65" fmla="*/ 838551 w 5533693"/>
                <a:gd name="connsiteY65" fmla="*/ 259007 h 5658322"/>
                <a:gd name="connsiteX66" fmla="*/ 801784 w 5533693"/>
                <a:gd name="connsiteY66" fmla="*/ 275762 h 5658322"/>
                <a:gd name="connsiteX67" fmla="*/ 256262 w 5533693"/>
                <a:gd name="connsiteY67" fmla="*/ 607301 h 5658322"/>
                <a:gd name="connsiteX68" fmla="*/ 21255 w 5533693"/>
                <a:gd name="connsiteY68" fmla="*/ 817914 h 5658322"/>
                <a:gd name="connsiteX69" fmla="*/ 0 w 5533693"/>
                <a:gd name="connsiteY69" fmla="*/ 841922 h 5658322"/>
                <a:gd name="connsiteX70" fmla="*/ 0 w 5533693"/>
                <a:gd name="connsiteY70" fmla="*/ 582568 h 5658322"/>
                <a:gd name="connsiteX71" fmla="*/ 18177 w 5533693"/>
                <a:gd name="connsiteY71" fmla="*/ 568907 h 5658322"/>
                <a:gd name="connsiteX72" fmla="*/ 158868 w 5533693"/>
                <a:gd name="connsiteY72" fmla="*/ 475399 h 5658322"/>
                <a:gd name="connsiteX73" fmla="*/ 764774 w 5533693"/>
                <a:gd name="connsiteY73" fmla="*/ 186758 h 5658322"/>
                <a:gd name="connsiteX74" fmla="*/ 2074347 w 5533693"/>
                <a:gd name="connsiteY74" fmla="*/ 1975 h 565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5533693" h="5658322">
                  <a:moveTo>
                    <a:pt x="2074347" y="1975"/>
                  </a:moveTo>
                  <a:cubicBezTo>
                    <a:pt x="2514563" y="2331"/>
                    <a:pt x="2958797" y="57351"/>
                    <a:pt x="3381971" y="198165"/>
                  </a:cubicBezTo>
                  <a:lnTo>
                    <a:pt x="3460615" y="226209"/>
                  </a:lnTo>
                  <a:lnTo>
                    <a:pt x="3500059" y="240111"/>
                  </a:lnTo>
                  <a:cubicBezTo>
                    <a:pt x="3513208" y="244865"/>
                    <a:pt x="3526478" y="249024"/>
                    <a:pt x="3539260" y="254728"/>
                  </a:cubicBezTo>
                  <a:cubicBezTo>
                    <a:pt x="3590634" y="276237"/>
                    <a:pt x="3642619" y="296913"/>
                    <a:pt x="3693872" y="319254"/>
                  </a:cubicBezTo>
                  <a:cubicBezTo>
                    <a:pt x="3744271" y="343258"/>
                    <a:pt x="3795282" y="366549"/>
                    <a:pt x="3845439" y="391504"/>
                  </a:cubicBezTo>
                  <a:cubicBezTo>
                    <a:pt x="3894501" y="418359"/>
                    <a:pt x="3944415" y="444265"/>
                    <a:pt x="3993112" y="472189"/>
                  </a:cubicBezTo>
                  <a:cubicBezTo>
                    <a:pt x="4187046" y="585435"/>
                    <a:pt x="4369536" y="720191"/>
                    <a:pt x="4534860" y="874076"/>
                  </a:cubicBezTo>
                  <a:cubicBezTo>
                    <a:pt x="4865631" y="1182086"/>
                    <a:pt x="5123844" y="1566505"/>
                    <a:pt x="5290387" y="1983958"/>
                  </a:cubicBezTo>
                  <a:cubicBezTo>
                    <a:pt x="5457904" y="2401531"/>
                    <a:pt x="5538132" y="2850357"/>
                    <a:pt x="5533504" y="3296091"/>
                  </a:cubicBezTo>
                  <a:cubicBezTo>
                    <a:pt x="5526154" y="4076856"/>
                    <a:pt x="5251390" y="4847250"/>
                    <a:pt x="4766873" y="5450843"/>
                  </a:cubicBezTo>
                  <a:lnTo>
                    <a:pt x="4582558" y="5658322"/>
                  </a:lnTo>
                  <a:lnTo>
                    <a:pt x="4423702" y="5658322"/>
                  </a:lnTo>
                  <a:lnTo>
                    <a:pt x="4460355" y="5621021"/>
                  </a:lnTo>
                  <a:lnTo>
                    <a:pt x="4514287" y="5562320"/>
                  </a:lnTo>
                  <a:cubicBezTo>
                    <a:pt x="4531939" y="5542475"/>
                    <a:pt x="4548009" y="5521322"/>
                    <a:pt x="4565051" y="5501003"/>
                  </a:cubicBezTo>
                  <a:lnTo>
                    <a:pt x="4615332" y="5439330"/>
                  </a:lnTo>
                  <a:cubicBezTo>
                    <a:pt x="4631279" y="5418177"/>
                    <a:pt x="4646619" y="5396669"/>
                    <a:pt x="4662324" y="5375280"/>
                  </a:cubicBezTo>
                  <a:cubicBezTo>
                    <a:pt x="4677906" y="5353889"/>
                    <a:pt x="4693490" y="5332501"/>
                    <a:pt x="4708586" y="5310874"/>
                  </a:cubicBezTo>
                  <a:lnTo>
                    <a:pt x="4751439" y="5244209"/>
                  </a:lnTo>
                  <a:cubicBezTo>
                    <a:pt x="4765560" y="5221869"/>
                    <a:pt x="4780535" y="5200122"/>
                    <a:pt x="4793805" y="5177308"/>
                  </a:cubicBezTo>
                  <a:lnTo>
                    <a:pt x="4832883" y="5108504"/>
                  </a:lnTo>
                  <a:cubicBezTo>
                    <a:pt x="4936119" y="4924791"/>
                    <a:pt x="5018052" y="4730264"/>
                    <a:pt x="5079531" y="4530628"/>
                  </a:cubicBezTo>
                  <a:cubicBezTo>
                    <a:pt x="5141133" y="4330992"/>
                    <a:pt x="5183620" y="4126364"/>
                    <a:pt x="5207481" y="3920310"/>
                  </a:cubicBezTo>
                  <a:lnTo>
                    <a:pt x="5222212" y="3765594"/>
                  </a:lnTo>
                  <a:cubicBezTo>
                    <a:pt x="5224889" y="3713902"/>
                    <a:pt x="5228422" y="3662211"/>
                    <a:pt x="5230368" y="3610637"/>
                  </a:cubicBezTo>
                  <a:cubicBezTo>
                    <a:pt x="5230978" y="3558946"/>
                    <a:pt x="5233047" y="3507372"/>
                    <a:pt x="5232682" y="3455681"/>
                  </a:cubicBezTo>
                  <a:lnTo>
                    <a:pt x="5230978" y="3378323"/>
                  </a:lnTo>
                  <a:cubicBezTo>
                    <a:pt x="5230247" y="3352536"/>
                    <a:pt x="5230978" y="3326750"/>
                    <a:pt x="5228908" y="3301082"/>
                  </a:cubicBezTo>
                  <a:lnTo>
                    <a:pt x="5224526" y="3223843"/>
                  </a:lnTo>
                  <a:cubicBezTo>
                    <a:pt x="5222942" y="3198176"/>
                    <a:pt x="5222091" y="3172388"/>
                    <a:pt x="5219047" y="3146841"/>
                  </a:cubicBezTo>
                  <a:lnTo>
                    <a:pt x="5211986" y="3069956"/>
                  </a:lnTo>
                  <a:lnTo>
                    <a:pt x="5208577" y="3031574"/>
                  </a:lnTo>
                  <a:cubicBezTo>
                    <a:pt x="5207481" y="3018739"/>
                    <a:pt x="5205291" y="3006024"/>
                    <a:pt x="5203707" y="2993310"/>
                  </a:cubicBezTo>
                  <a:cubicBezTo>
                    <a:pt x="5190925" y="2891234"/>
                    <a:pt x="5174976" y="2789515"/>
                    <a:pt x="5154766" y="2688746"/>
                  </a:cubicBezTo>
                  <a:cubicBezTo>
                    <a:pt x="5114592" y="2487208"/>
                    <a:pt x="5058835" y="2288879"/>
                    <a:pt x="4987372" y="2096253"/>
                  </a:cubicBezTo>
                  <a:cubicBezTo>
                    <a:pt x="4844205" y="1711360"/>
                    <a:pt x="4640044" y="1346549"/>
                    <a:pt x="4365884" y="1031051"/>
                  </a:cubicBezTo>
                  <a:cubicBezTo>
                    <a:pt x="4229168" y="873245"/>
                    <a:pt x="4074921" y="728388"/>
                    <a:pt x="3904118" y="602309"/>
                  </a:cubicBezTo>
                  <a:cubicBezTo>
                    <a:pt x="3861266" y="571057"/>
                    <a:pt x="3816952" y="541587"/>
                    <a:pt x="3773246" y="511048"/>
                  </a:cubicBezTo>
                  <a:cubicBezTo>
                    <a:pt x="3728445" y="482291"/>
                    <a:pt x="3682427" y="455077"/>
                    <a:pt x="3636896" y="426797"/>
                  </a:cubicBezTo>
                  <a:cubicBezTo>
                    <a:pt x="3590268" y="400416"/>
                    <a:pt x="3542425" y="376174"/>
                    <a:pt x="3495068" y="350745"/>
                  </a:cubicBezTo>
                  <a:cubicBezTo>
                    <a:pt x="3446980" y="326859"/>
                    <a:pt x="3397553" y="305232"/>
                    <a:pt x="3348491" y="282654"/>
                  </a:cubicBezTo>
                  <a:lnTo>
                    <a:pt x="3329986" y="274335"/>
                  </a:lnTo>
                  <a:lnTo>
                    <a:pt x="3311117" y="266968"/>
                  </a:lnTo>
                  <a:lnTo>
                    <a:pt x="3273377" y="252233"/>
                  </a:lnTo>
                  <a:lnTo>
                    <a:pt x="3197776" y="222763"/>
                  </a:lnTo>
                  <a:cubicBezTo>
                    <a:pt x="3172818" y="212187"/>
                    <a:pt x="3146644" y="205057"/>
                    <a:pt x="3120834" y="196501"/>
                  </a:cubicBezTo>
                  <a:lnTo>
                    <a:pt x="3043285" y="171784"/>
                  </a:lnTo>
                  <a:lnTo>
                    <a:pt x="3004449" y="159544"/>
                  </a:lnTo>
                  <a:lnTo>
                    <a:pt x="2965006" y="149325"/>
                  </a:lnTo>
                  <a:lnTo>
                    <a:pt x="2885996" y="129123"/>
                  </a:lnTo>
                  <a:cubicBezTo>
                    <a:pt x="2833525" y="114388"/>
                    <a:pt x="2779716" y="105596"/>
                    <a:pt x="2726270" y="95020"/>
                  </a:cubicBezTo>
                  <a:cubicBezTo>
                    <a:pt x="2511884" y="54617"/>
                    <a:pt x="2293237" y="36911"/>
                    <a:pt x="2073858" y="37624"/>
                  </a:cubicBezTo>
                  <a:cubicBezTo>
                    <a:pt x="1854602" y="32158"/>
                    <a:pt x="1635835" y="46774"/>
                    <a:pt x="1421447" y="85631"/>
                  </a:cubicBezTo>
                  <a:lnTo>
                    <a:pt x="1341097" y="100130"/>
                  </a:lnTo>
                  <a:lnTo>
                    <a:pt x="1261844" y="119260"/>
                  </a:lnTo>
                  <a:lnTo>
                    <a:pt x="1182834" y="138748"/>
                  </a:lnTo>
                  <a:cubicBezTo>
                    <a:pt x="1156538" y="145404"/>
                    <a:pt x="1130972" y="154555"/>
                    <a:pt x="1105041" y="162278"/>
                  </a:cubicBezTo>
                  <a:lnTo>
                    <a:pt x="1027492" y="186520"/>
                  </a:lnTo>
                  <a:cubicBezTo>
                    <a:pt x="1021040" y="188540"/>
                    <a:pt x="1014589" y="190440"/>
                    <a:pt x="1008135" y="192699"/>
                  </a:cubicBezTo>
                  <a:lnTo>
                    <a:pt x="989144" y="199829"/>
                  </a:lnTo>
                  <a:lnTo>
                    <a:pt x="951282" y="214326"/>
                  </a:lnTo>
                  <a:lnTo>
                    <a:pt x="875803" y="243439"/>
                  </a:lnTo>
                  <a:lnTo>
                    <a:pt x="856933" y="250688"/>
                  </a:lnTo>
                  <a:lnTo>
                    <a:pt x="838551" y="259007"/>
                  </a:lnTo>
                  <a:lnTo>
                    <a:pt x="801784" y="275762"/>
                  </a:lnTo>
                  <a:cubicBezTo>
                    <a:pt x="605294" y="363459"/>
                    <a:pt x="421707" y="475635"/>
                    <a:pt x="256262" y="607301"/>
                  </a:cubicBezTo>
                  <a:cubicBezTo>
                    <a:pt x="173416" y="673014"/>
                    <a:pt x="95045" y="743481"/>
                    <a:pt x="21255" y="817914"/>
                  </a:cubicBezTo>
                  <a:lnTo>
                    <a:pt x="0" y="841922"/>
                  </a:lnTo>
                  <a:lnTo>
                    <a:pt x="0" y="582568"/>
                  </a:lnTo>
                  <a:lnTo>
                    <a:pt x="18177" y="568907"/>
                  </a:lnTo>
                  <a:cubicBezTo>
                    <a:pt x="64191" y="536358"/>
                    <a:pt x="111115" y="505165"/>
                    <a:pt x="158868" y="475399"/>
                  </a:cubicBezTo>
                  <a:cubicBezTo>
                    <a:pt x="349879" y="356329"/>
                    <a:pt x="553918" y="259838"/>
                    <a:pt x="764774" y="186758"/>
                  </a:cubicBezTo>
                  <a:cubicBezTo>
                    <a:pt x="1186974" y="39644"/>
                    <a:pt x="1634251" y="-11096"/>
                    <a:pt x="2074347" y="197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90DCACEF-1C30-43E7-A31A-CDEA73261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01814"/>
              <a:ext cx="5373609" cy="5561548"/>
            </a:xfrm>
            <a:custGeom>
              <a:avLst/>
              <a:gdLst>
                <a:gd name="connsiteX0" fmla="*/ 0 w 5357389"/>
                <a:gd name="connsiteY0" fmla="*/ 4891867 h 5648266"/>
                <a:gd name="connsiteX1" fmla="*/ 31013 w 5357389"/>
                <a:gd name="connsiteY1" fmla="*/ 4942857 h 5648266"/>
                <a:gd name="connsiteX2" fmla="*/ 165807 w 5357389"/>
                <a:gd name="connsiteY2" fmla="*/ 5122096 h 5648266"/>
                <a:gd name="connsiteX3" fmla="*/ 670330 w 5357389"/>
                <a:gd name="connsiteY3" fmla="*/ 5558143 h 5648266"/>
                <a:gd name="connsiteX4" fmla="*/ 839514 w 5357389"/>
                <a:gd name="connsiteY4" fmla="*/ 5648266 h 5648266"/>
                <a:gd name="connsiteX5" fmla="*/ 0 w 5357389"/>
                <a:gd name="connsiteY5" fmla="*/ 5648266 h 5648266"/>
                <a:gd name="connsiteX6" fmla="*/ 1924604 w 5357389"/>
                <a:gd name="connsiteY6" fmla="*/ 0 h 5648266"/>
                <a:gd name="connsiteX7" fmla="*/ 2045371 w 5357389"/>
                <a:gd name="connsiteY7" fmla="*/ 1902 h 5648266"/>
                <a:gd name="connsiteX8" fmla="*/ 2052920 w 5357389"/>
                <a:gd name="connsiteY8" fmla="*/ 1902 h 5648266"/>
                <a:gd name="connsiteX9" fmla="*/ 4545522 w 5357389"/>
                <a:gd name="connsiteY9" fmla="*/ 5554508 h 5648266"/>
                <a:gd name="connsiteX10" fmla="*/ 4452220 w 5357389"/>
                <a:gd name="connsiteY10" fmla="*/ 5648266 h 5648266"/>
                <a:gd name="connsiteX11" fmla="*/ 3207530 w 5357389"/>
                <a:gd name="connsiteY11" fmla="*/ 5648266 h 5648266"/>
                <a:gd name="connsiteX12" fmla="*/ 3422735 w 5357389"/>
                <a:gd name="connsiteY12" fmla="*/ 5542964 h 5648266"/>
                <a:gd name="connsiteX13" fmla="*/ 3985928 w 5357389"/>
                <a:gd name="connsiteY13" fmla="*/ 5096072 h 5648266"/>
                <a:gd name="connsiteX14" fmla="*/ 4462911 w 5357389"/>
                <a:gd name="connsiteY14" fmla="*/ 4290397 h 5648266"/>
                <a:gd name="connsiteX15" fmla="*/ 4626897 w 5357389"/>
                <a:gd name="connsiteY15" fmla="*/ 3328934 h 5648266"/>
                <a:gd name="connsiteX16" fmla="*/ 4458285 w 5357389"/>
                <a:gd name="connsiteY16" fmla="*/ 2344776 h 5648266"/>
                <a:gd name="connsiteX17" fmla="*/ 3971076 w 5357389"/>
                <a:gd name="connsiteY17" fmla="*/ 1510225 h 5648266"/>
                <a:gd name="connsiteX18" fmla="*/ 3188280 w 5357389"/>
                <a:gd name="connsiteY18" fmla="*/ 938054 h 5648266"/>
                <a:gd name="connsiteX19" fmla="*/ 2052797 w 5357389"/>
                <a:gd name="connsiteY19" fmla="*/ 714888 h 5648266"/>
                <a:gd name="connsiteX20" fmla="*/ 2046101 w 5357389"/>
                <a:gd name="connsiteY20" fmla="*/ 714888 h 5648266"/>
                <a:gd name="connsiteX21" fmla="*/ 2033806 w 5357389"/>
                <a:gd name="connsiteY21" fmla="*/ 714888 h 5648266"/>
                <a:gd name="connsiteX22" fmla="*/ 2021510 w 5357389"/>
                <a:gd name="connsiteY22" fmla="*/ 714532 h 5648266"/>
                <a:gd name="connsiteX23" fmla="*/ 1924604 w 5357389"/>
                <a:gd name="connsiteY23" fmla="*/ 712986 h 5648266"/>
                <a:gd name="connsiteX24" fmla="*/ 900881 w 5357389"/>
                <a:gd name="connsiteY24" fmla="*/ 928903 h 5648266"/>
                <a:gd name="connsiteX25" fmla="*/ 186015 w 5357389"/>
                <a:gd name="connsiteY25" fmla="*/ 1492045 h 5648266"/>
                <a:gd name="connsiteX26" fmla="*/ 46934 w 5357389"/>
                <a:gd name="connsiteY26" fmla="*/ 1679105 h 5648266"/>
                <a:gd name="connsiteX27" fmla="*/ 0 w 5357389"/>
                <a:gd name="connsiteY27" fmla="*/ 1756869 h 5648266"/>
                <a:gd name="connsiteX28" fmla="*/ 0 w 5357389"/>
                <a:gd name="connsiteY28" fmla="*/ 663336 h 5648266"/>
                <a:gd name="connsiteX29" fmla="*/ 63688 w 5357389"/>
                <a:gd name="connsiteY29" fmla="*/ 607678 h 5648266"/>
                <a:gd name="connsiteX30" fmla="*/ 1924604 w 5357389"/>
                <a:gd name="connsiteY30" fmla="*/ 0 h 564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57389" h="5648266">
                  <a:moveTo>
                    <a:pt x="0" y="4891867"/>
                  </a:moveTo>
                  <a:lnTo>
                    <a:pt x="31013" y="4942857"/>
                  </a:lnTo>
                  <a:cubicBezTo>
                    <a:pt x="73284" y="5005300"/>
                    <a:pt x="118237" y="5065086"/>
                    <a:pt x="165807" y="5122096"/>
                  </a:cubicBezTo>
                  <a:cubicBezTo>
                    <a:pt x="311897" y="5297223"/>
                    <a:pt x="480995" y="5443274"/>
                    <a:pt x="670330" y="5558143"/>
                  </a:cubicBezTo>
                  <a:lnTo>
                    <a:pt x="839514" y="5648266"/>
                  </a:lnTo>
                  <a:lnTo>
                    <a:pt x="0" y="5648266"/>
                  </a:lnTo>
                  <a:close/>
                  <a:moveTo>
                    <a:pt x="1924604" y="0"/>
                  </a:moveTo>
                  <a:cubicBezTo>
                    <a:pt x="1964778" y="0"/>
                    <a:pt x="2004467" y="595"/>
                    <a:pt x="2045371" y="1902"/>
                  </a:cubicBezTo>
                  <a:cubicBezTo>
                    <a:pt x="2047806" y="1902"/>
                    <a:pt x="2050485" y="1902"/>
                    <a:pt x="2052920" y="1902"/>
                  </a:cubicBezTo>
                  <a:cubicBezTo>
                    <a:pt x="5302775" y="1902"/>
                    <a:pt x="6200906" y="3703639"/>
                    <a:pt x="4545522" y="5554508"/>
                  </a:cubicBezTo>
                  <a:lnTo>
                    <a:pt x="4452220" y="5648266"/>
                  </a:lnTo>
                  <a:lnTo>
                    <a:pt x="3207530" y="5648266"/>
                  </a:lnTo>
                  <a:lnTo>
                    <a:pt x="3422735" y="5542964"/>
                  </a:lnTo>
                  <a:cubicBezTo>
                    <a:pt x="3635085" y="5424714"/>
                    <a:pt x="3823859" y="5275032"/>
                    <a:pt x="3985928" y="5096072"/>
                  </a:cubicBezTo>
                  <a:cubicBezTo>
                    <a:pt x="4192281" y="4868273"/>
                    <a:pt x="4352735" y="4597219"/>
                    <a:pt x="4462911" y="4290397"/>
                  </a:cubicBezTo>
                  <a:cubicBezTo>
                    <a:pt x="4571747" y="3987377"/>
                    <a:pt x="4626897" y="3663918"/>
                    <a:pt x="4626897" y="3328934"/>
                  </a:cubicBezTo>
                  <a:cubicBezTo>
                    <a:pt x="4626897" y="2988840"/>
                    <a:pt x="4570165" y="2657776"/>
                    <a:pt x="4458285" y="2344776"/>
                  </a:cubicBezTo>
                  <a:cubicBezTo>
                    <a:pt x="4345188" y="2028209"/>
                    <a:pt x="4181201" y="1747411"/>
                    <a:pt x="3971076" y="1510225"/>
                  </a:cubicBezTo>
                  <a:cubicBezTo>
                    <a:pt x="3752794" y="1263887"/>
                    <a:pt x="3489346" y="1071382"/>
                    <a:pt x="3188280" y="938054"/>
                  </a:cubicBezTo>
                  <a:cubicBezTo>
                    <a:pt x="2853735" y="789989"/>
                    <a:pt x="2471710" y="714888"/>
                    <a:pt x="2052797" y="714888"/>
                  </a:cubicBezTo>
                  <a:lnTo>
                    <a:pt x="2046101" y="714888"/>
                  </a:lnTo>
                  <a:lnTo>
                    <a:pt x="2033806" y="714888"/>
                  </a:lnTo>
                  <a:lnTo>
                    <a:pt x="2021510" y="714532"/>
                  </a:lnTo>
                  <a:cubicBezTo>
                    <a:pt x="1988762" y="713463"/>
                    <a:pt x="1956987" y="712986"/>
                    <a:pt x="1924604" y="712986"/>
                  </a:cubicBezTo>
                  <a:cubicBezTo>
                    <a:pt x="1546353" y="712986"/>
                    <a:pt x="1201825" y="785592"/>
                    <a:pt x="900881" y="928903"/>
                  </a:cubicBezTo>
                  <a:cubicBezTo>
                    <a:pt x="626962" y="1059141"/>
                    <a:pt x="386403" y="1248678"/>
                    <a:pt x="186015" y="1492045"/>
                  </a:cubicBezTo>
                  <a:cubicBezTo>
                    <a:pt x="136954" y="1551638"/>
                    <a:pt x="90571" y="1614032"/>
                    <a:pt x="46934" y="1679105"/>
                  </a:cubicBezTo>
                  <a:lnTo>
                    <a:pt x="0" y="1756869"/>
                  </a:lnTo>
                  <a:lnTo>
                    <a:pt x="0" y="663336"/>
                  </a:lnTo>
                  <a:lnTo>
                    <a:pt x="63688" y="607678"/>
                  </a:lnTo>
                  <a:cubicBezTo>
                    <a:pt x="544246" y="231497"/>
                    <a:pt x="1165235" y="0"/>
                    <a:pt x="1924604"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423A71FB-1B1D-4F66-AFBD-A5F3375B2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34067"/>
              <a:ext cx="5392031" cy="5529295"/>
            </a:xfrm>
            <a:custGeom>
              <a:avLst/>
              <a:gdLst>
                <a:gd name="connsiteX0" fmla="*/ 0 w 5375755"/>
                <a:gd name="connsiteY0" fmla="*/ 5335055 h 5615510"/>
                <a:gd name="connsiteX1" fmla="*/ 59892 w 5375755"/>
                <a:gd name="connsiteY1" fmla="*/ 5413392 h 5615510"/>
                <a:gd name="connsiteX2" fmla="*/ 256379 w 5375755"/>
                <a:gd name="connsiteY2" fmla="*/ 5615510 h 5615510"/>
                <a:gd name="connsiteX3" fmla="*/ 0 w 5375755"/>
                <a:gd name="connsiteY3" fmla="*/ 5615510 h 5615510"/>
                <a:gd name="connsiteX4" fmla="*/ 2077511 w 5375755"/>
                <a:gd name="connsiteY4" fmla="*/ 40 h 5615510"/>
                <a:gd name="connsiteX5" fmla="*/ 3337290 w 5375755"/>
                <a:gd name="connsiteY5" fmla="*/ 214650 h 5615510"/>
                <a:gd name="connsiteX6" fmla="*/ 3412892 w 5375755"/>
                <a:gd name="connsiteY6" fmla="*/ 243763 h 5615510"/>
                <a:gd name="connsiteX7" fmla="*/ 3450754 w 5375755"/>
                <a:gd name="connsiteY7" fmla="*/ 258260 h 5615510"/>
                <a:gd name="connsiteX8" fmla="*/ 3487885 w 5375755"/>
                <a:gd name="connsiteY8" fmla="*/ 274541 h 5615510"/>
                <a:gd name="connsiteX9" fmla="*/ 3562025 w 5375755"/>
                <a:gd name="connsiteY9" fmla="*/ 307575 h 5615510"/>
                <a:gd name="connsiteX10" fmla="*/ 3599156 w 5375755"/>
                <a:gd name="connsiteY10" fmla="*/ 324092 h 5615510"/>
                <a:gd name="connsiteX11" fmla="*/ 3635434 w 5375755"/>
                <a:gd name="connsiteY11" fmla="*/ 342393 h 5615510"/>
                <a:gd name="connsiteX12" fmla="*/ 3707992 w 5375755"/>
                <a:gd name="connsiteY12" fmla="*/ 379111 h 5615510"/>
                <a:gd name="connsiteX13" fmla="*/ 3744273 w 5375755"/>
                <a:gd name="connsiteY13" fmla="*/ 397530 h 5615510"/>
                <a:gd name="connsiteX14" fmla="*/ 3779576 w 5375755"/>
                <a:gd name="connsiteY14" fmla="*/ 417612 h 5615510"/>
                <a:gd name="connsiteX15" fmla="*/ 3850188 w 5375755"/>
                <a:gd name="connsiteY15" fmla="*/ 458253 h 5615510"/>
                <a:gd name="connsiteX16" fmla="*/ 3885491 w 5375755"/>
                <a:gd name="connsiteY16" fmla="*/ 478692 h 5615510"/>
                <a:gd name="connsiteX17" fmla="*/ 3919702 w 5375755"/>
                <a:gd name="connsiteY17" fmla="*/ 500675 h 5615510"/>
                <a:gd name="connsiteX18" fmla="*/ 4430528 w 5375755"/>
                <a:gd name="connsiteY18" fmla="*/ 904463 h 5615510"/>
                <a:gd name="connsiteX19" fmla="*/ 4845178 w 5375755"/>
                <a:gd name="connsiteY19" fmla="*/ 1405811 h 5615510"/>
                <a:gd name="connsiteX20" fmla="*/ 5150018 w 5375755"/>
                <a:gd name="connsiteY20" fmla="*/ 1977985 h 5615510"/>
                <a:gd name="connsiteX21" fmla="*/ 5335796 w 5375755"/>
                <a:gd name="connsiteY21" fmla="*/ 2596262 h 5615510"/>
                <a:gd name="connsiteX22" fmla="*/ 5370737 w 5375755"/>
                <a:gd name="connsiteY22" fmla="*/ 2916275 h 5615510"/>
                <a:gd name="connsiteX23" fmla="*/ 5373779 w 5375755"/>
                <a:gd name="connsiteY23" fmla="*/ 2996603 h 5615510"/>
                <a:gd name="connsiteX24" fmla="*/ 5375363 w 5375755"/>
                <a:gd name="connsiteY24" fmla="*/ 3076816 h 5615510"/>
                <a:gd name="connsiteX25" fmla="*/ 5374875 w 5375755"/>
                <a:gd name="connsiteY25" fmla="*/ 3157026 h 5615510"/>
                <a:gd name="connsiteX26" fmla="*/ 5372928 w 5375755"/>
                <a:gd name="connsiteY26" fmla="*/ 3237119 h 5615510"/>
                <a:gd name="connsiteX27" fmla="*/ 5273343 w 5375755"/>
                <a:gd name="connsiteY27" fmla="*/ 3866566 h 5615510"/>
                <a:gd name="connsiteX28" fmla="*/ 5234628 w 5375755"/>
                <a:gd name="connsiteY28" fmla="*/ 4019859 h 5615510"/>
                <a:gd name="connsiteX29" fmla="*/ 5213811 w 5375755"/>
                <a:gd name="connsiteY29" fmla="*/ 4095911 h 5615510"/>
                <a:gd name="connsiteX30" fmla="*/ 5193968 w 5375755"/>
                <a:gd name="connsiteY30" fmla="*/ 4172081 h 5615510"/>
                <a:gd name="connsiteX31" fmla="*/ 5172177 w 5375755"/>
                <a:gd name="connsiteY31" fmla="*/ 4247778 h 5615510"/>
                <a:gd name="connsiteX32" fmla="*/ 5150628 w 5375755"/>
                <a:gd name="connsiteY32" fmla="*/ 4323353 h 5615510"/>
                <a:gd name="connsiteX33" fmla="*/ 5102419 w 5375755"/>
                <a:gd name="connsiteY33" fmla="*/ 4473200 h 5615510"/>
                <a:gd name="connsiteX34" fmla="*/ 4854188 w 5375755"/>
                <a:gd name="connsiteY34" fmla="*/ 5055591 h 5615510"/>
                <a:gd name="connsiteX35" fmla="*/ 4489816 w 5375755"/>
                <a:gd name="connsiteY35" fmla="*/ 5584627 h 5615510"/>
                <a:gd name="connsiteX36" fmla="*/ 4462155 w 5375755"/>
                <a:gd name="connsiteY36" fmla="*/ 5615510 h 5615510"/>
                <a:gd name="connsiteX37" fmla="*/ 3923435 w 5375755"/>
                <a:gd name="connsiteY37" fmla="*/ 5615510 h 5615510"/>
                <a:gd name="connsiteX38" fmla="*/ 3957928 w 5375755"/>
                <a:gd name="connsiteY38" fmla="*/ 5587004 h 5615510"/>
                <a:gd name="connsiteX39" fmla="*/ 4011007 w 5375755"/>
                <a:gd name="connsiteY39" fmla="*/ 5539828 h 5615510"/>
                <a:gd name="connsiteX40" fmla="*/ 4064574 w 5375755"/>
                <a:gd name="connsiteY40" fmla="*/ 5493126 h 5615510"/>
                <a:gd name="connsiteX41" fmla="*/ 4116071 w 5375755"/>
                <a:gd name="connsiteY41" fmla="*/ 5444288 h 5615510"/>
                <a:gd name="connsiteX42" fmla="*/ 4167810 w 5375755"/>
                <a:gd name="connsiteY42" fmla="*/ 5395567 h 5615510"/>
                <a:gd name="connsiteX43" fmla="*/ 4217116 w 5375755"/>
                <a:gd name="connsiteY43" fmla="*/ 5344469 h 5615510"/>
                <a:gd name="connsiteX44" fmla="*/ 4572234 w 5375755"/>
                <a:gd name="connsiteY44" fmla="*/ 4898614 h 5615510"/>
                <a:gd name="connsiteX45" fmla="*/ 4824361 w 5375755"/>
                <a:gd name="connsiteY45" fmla="*/ 4382650 h 5615510"/>
                <a:gd name="connsiteX46" fmla="*/ 4846153 w 5375755"/>
                <a:gd name="connsiteY46" fmla="*/ 4313966 h 5615510"/>
                <a:gd name="connsiteX47" fmla="*/ 4866970 w 5375755"/>
                <a:gd name="connsiteY47" fmla="*/ 4244925 h 5615510"/>
                <a:gd name="connsiteX48" fmla="*/ 4901059 w 5375755"/>
                <a:gd name="connsiteY48" fmla="*/ 4104823 h 5615510"/>
                <a:gd name="connsiteX49" fmla="*/ 4924432 w 5375755"/>
                <a:gd name="connsiteY49" fmla="*/ 3962583 h 5615510"/>
                <a:gd name="connsiteX50" fmla="*/ 4935997 w 5375755"/>
                <a:gd name="connsiteY50" fmla="*/ 3818915 h 5615510"/>
                <a:gd name="connsiteX51" fmla="*/ 4908606 w 5375755"/>
                <a:gd name="connsiteY51" fmla="*/ 3247695 h 5615510"/>
                <a:gd name="connsiteX52" fmla="*/ 4900936 w 5375755"/>
                <a:gd name="connsiteY52" fmla="*/ 3177346 h 5615510"/>
                <a:gd name="connsiteX53" fmla="*/ 4892415 w 5375755"/>
                <a:gd name="connsiteY53" fmla="*/ 3107235 h 5615510"/>
                <a:gd name="connsiteX54" fmla="*/ 4882068 w 5375755"/>
                <a:gd name="connsiteY54" fmla="*/ 3037482 h 5615510"/>
                <a:gd name="connsiteX55" fmla="*/ 4870744 w 5375755"/>
                <a:gd name="connsiteY55" fmla="*/ 2967966 h 5615510"/>
                <a:gd name="connsiteX56" fmla="*/ 4857839 w 5375755"/>
                <a:gd name="connsiteY56" fmla="*/ 2898806 h 5615510"/>
                <a:gd name="connsiteX57" fmla="*/ 4851753 w 5375755"/>
                <a:gd name="connsiteY57" fmla="*/ 2864227 h 5615510"/>
                <a:gd name="connsiteX58" fmla="*/ 4844327 w 5375755"/>
                <a:gd name="connsiteY58" fmla="*/ 2829883 h 5615510"/>
                <a:gd name="connsiteX59" fmla="*/ 4829961 w 5375755"/>
                <a:gd name="connsiteY59" fmla="*/ 2761200 h 5615510"/>
                <a:gd name="connsiteX60" fmla="*/ 4823145 w 5375755"/>
                <a:gd name="connsiteY60" fmla="*/ 2726858 h 5615510"/>
                <a:gd name="connsiteX61" fmla="*/ 4815231 w 5375755"/>
                <a:gd name="connsiteY61" fmla="*/ 2692753 h 5615510"/>
                <a:gd name="connsiteX62" fmla="*/ 4669993 w 5375755"/>
                <a:gd name="connsiteY62" fmla="*/ 2152784 h 5615510"/>
                <a:gd name="connsiteX63" fmla="*/ 4442458 w 5375755"/>
                <a:gd name="connsiteY63" fmla="*/ 1640978 h 5615510"/>
                <a:gd name="connsiteX64" fmla="*/ 4408371 w 5375755"/>
                <a:gd name="connsiteY64" fmla="*/ 1579425 h 5615510"/>
                <a:gd name="connsiteX65" fmla="*/ 4371484 w 5375755"/>
                <a:gd name="connsiteY65" fmla="*/ 1519652 h 5615510"/>
                <a:gd name="connsiteX66" fmla="*/ 4334596 w 5375755"/>
                <a:gd name="connsiteY66" fmla="*/ 1459643 h 5615510"/>
                <a:gd name="connsiteX67" fmla="*/ 4295030 w 5375755"/>
                <a:gd name="connsiteY67" fmla="*/ 1401416 h 5615510"/>
                <a:gd name="connsiteX68" fmla="*/ 4254977 w 5375755"/>
                <a:gd name="connsiteY68" fmla="*/ 1343307 h 5615510"/>
                <a:gd name="connsiteX69" fmla="*/ 4212611 w 5375755"/>
                <a:gd name="connsiteY69" fmla="*/ 1286862 h 5615510"/>
                <a:gd name="connsiteX70" fmla="*/ 4191429 w 5375755"/>
                <a:gd name="connsiteY70" fmla="*/ 1258581 h 5615510"/>
                <a:gd name="connsiteX71" fmla="*/ 4180836 w 5375755"/>
                <a:gd name="connsiteY71" fmla="*/ 1244439 h 5615510"/>
                <a:gd name="connsiteX72" fmla="*/ 4169514 w 5375755"/>
                <a:gd name="connsiteY72" fmla="*/ 1230893 h 5615510"/>
                <a:gd name="connsiteX73" fmla="*/ 4124227 w 5375755"/>
                <a:gd name="connsiteY73" fmla="*/ 1176587 h 5615510"/>
                <a:gd name="connsiteX74" fmla="*/ 3714323 w 5375755"/>
                <a:gd name="connsiteY74" fmla="*/ 783019 h 5615510"/>
                <a:gd name="connsiteX75" fmla="*/ 3476929 w 5375755"/>
                <a:gd name="connsiteY75" fmla="*/ 620814 h 5615510"/>
                <a:gd name="connsiteX76" fmla="*/ 3220419 w 5375755"/>
                <a:gd name="connsiteY76" fmla="*/ 486297 h 5615510"/>
                <a:gd name="connsiteX77" fmla="*/ 2664061 w 5375755"/>
                <a:gd name="connsiteY77" fmla="*/ 305675 h 5615510"/>
                <a:gd name="connsiteX78" fmla="*/ 2591868 w 5375755"/>
                <a:gd name="connsiteY78" fmla="*/ 290463 h 5615510"/>
                <a:gd name="connsiteX79" fmla="*/ 2518823 w 5375755"/>
                <a:gd name="connsiteY79" fmla="*/ 279174 h 5615510"/>
                <a:gd name="connsiteX80" fmla="*/ 2372003 w 5375755"/>
                <a:gd name="connsiteY80" fmla="*/ 259686 h 5615510"/>
                <a:gd name="connsiteX81" fmla="*/ 2298107 w 5375755"/>
                <a:gd name="connsiteY81" fmla="*/ 252794 h 5615510"/>
                <a:gd name="connsiteX82" fmla="*/ 2223967 w 5375755"/>
                <a:gd name="connsiteY82" fmla="*/ 247446 h 5615510"/>
                <a:gd name="connsiteX83" fmla="*/ 2074955 w 5375755"/>
                <a:gd name="connsiteY83" fmla="*/ 241386 h 5615510"/>
                <a:gd name="connsiteX84" fmla="*/ 1487797 w 5375755"/>
                <a:gd name="connsiteY84" fmla="*/ 301157 h 5615510"/>
                <a:gd name="connsiteX85" fmla="*/ 945682 w 5375755"/>
                <a:gd name="connsiteY85" fmla="*/ 504716 h 5615510"/>
                <a:gd name="connsiteX86" fmla="*/ 476369 w 5375755"/>
                <a:gd name="connsiteY86" fmla="*/ 820450 h 5615510"/>
                <a:gd name="connsiteX87" fmla="*/ 370819 w 5375755"/>
                <a:gd name="connsiteY87" fmla="*/ 912662 h 5615510"/>
                <a:gd name="connsiteX88" fmla="*/ 344646 w 5375755"/>
                <a:gd name="connsiteY88" fmla="*/ 935717 h 5615510"/>
                <a:gd name="connsiteX89" fmla="*/ 319324 w 5375755"/>
                <a:gd name="connsiteY89" fmla="*/ 959839 h 5615510"/>
                <a:gd name="connsiteX90" fmla="*/ 268192 w 5375755"/>
                <a:gd name="connsiteY90" fmla="*/ 1007610 h 5615510"/>
                <a:gd name="connsiteX91" fmla="*/ 242505 w 5375755"/>
                <a:gd name="connsiteY91" fmla="*/ 1031375 h 5615510"/>
                <a:gd name="connsiteX92" fmla="*/ 217913 w 5375755"/>
                <a:gd name="connsiteY92" fmla="*/ 1056212 h 5615510"/>
                <a:gd name="connsiteX93" fmla="*/ 168607 w 5375755"/>
                <a:gd name="connsiteY93" fmla="*/ 1105883 h 5615510"/>
                <a:gd name="connsiteX94" fmla="*/ 121371 w 5375755"/>
                <a:gd name="connsiteY94" fmla="*/ 1157575 h 5615510"/>
                <a:gd name="connsiteX95" fmla="*/ 75353 w 5375755"/>
                <a:gd name="connsiteY95" fmla="*/ 1210454 h 5615510"/>
                <a:gd name="connsiteX96" fmla="*/ 0 w 5375755"/>
                <a:gd name="connsiteY96" fmla="*/ 1310828 h 5615510"/>
                <a:gd name="connsiteX97" fmla="*/ 0 w 5375755"/>
                <a:gd name="connsiteY97" fmla="*/ 651493 h 5615510"/>
                <a:gd name="connsiteX98" fmla="*/ 16186 w 5375755"/>
                <a:gd name="connsiteY98" fmla="*/ 636856 h 5615510"/>
                <a:gd name="connsiteX99" fmla="*/ 47352 w 5375755"/>
                <a:gd name="connsiteY99" fmla="*/ 609763 h 5615510"/>
                <a:gd name="connsiteX100" fmla="*/ 80102 w 5375755"/>
                <a:gd name="connsiteY100" fmla="*/ 584332 h 5615510"/>
                <a:gd name="connsiteX101" fmla="*/ 213774 w 5375755"/>
                <a:gd name="connsiteY101" fmla="*/ 486653 h 5615510"/>
                <a:gd name="connsiteX102" fmla="*/ 803123 w 5375755"/>
                <a:gd name="connsiteY102" fmla="*/ 190408 h 5615510"/>
                <a:gd name="connsiteX103" fmla="*/ 1437151 w 5375755"/>
                <a:gd name="connsiteY103" fmla="*/ 40681 h 5615510"/>
                <a:gd name="connsiteX104" fmla="*/ 2077511 w 5375755"/>
                <a:gd name="connsiteY104" fmla="*/ 40 h 5615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375755" h="5615510">
                  <a:moveTo>
                    <a:pt x="0" y="5335055"/>
                  </a:moveTo>
                  <a:lnTo>
                    <a:pt x="59892" y="5413392"/>
                  </a:lnTo>
                  <a:lnTo>
                    <a:pt x="256379" y="5615510"/>
                  </a:lnTo>
                  <a:lnTo>
                    <a:pt x="0" y="5615510"/>
                  </a:lnTo>
                  <a:close/>
                  <a:moveTo>
                    <a:pt x="2077511" y="40"/>
                  </a:moveTo>
                  <a:cubicBezTo>
                    <a:pt x="2500927" y="1109"/>
                    <a:pt x="2931893" y="64446"/>
                    <a:pt x="3337290" y="214650"/>
                  </a:cubicBezTo>
                  <a:lnTo>
                    <a:pt x="3412892" y="243763"/>
                  </a:lnTo>
                  <a:lnTo>
                    <a:pt x="3450754" y="258260"/>
                  </a:lnTo>
                  <a:cubicBezTo>
                    <a:pt x="3463171" y="263488"/>
                    <a:pt x="3475466" y="269074"/>
                    <a:pt x="3487885" y="274541"/>
                  </a:cubicBezTo>
                  <a:lnTo>
                    <a:pt x="3562025" y="307575"/>
                  </a:lnTo>
                  <a:lnTo>
                    <a:pt x="3599156" y="324092"/>
                  </a:lnTo>
                  <a:cubicBezTo>
                    <a:pt x="3611452" y="329796"/>
                    <a:pt x="3623262" y="336214"/>
                    <a:pt x="3635434" y="342393"/>
                  </a:cubicBezTo>
                  <a:lnTo>
                    <a:pt x="3707992" y="379111"/>
                  </a:lnTo>
                  <a:lnTo>
                    <a:pt x="3744273" y="397530"/>
                  </a:lnTo>
                  <a:cubicBezTo>
                    <a:pt x="3756203" y="403948"/>
                    <a:pt x="3767769" y="410958"/>
                    <a:pt x="3779576" y="417612"/>
                  </a:cubicBezTo>
                  <a:lnTo>
                    <a:pt x="3850188" y="458253"/>
                  </a:lnTo>
                  <a:lnTo>
                    <a:pt x="3885491" y="478692"/>
                  </a:lnTo>
                  <a:lnTo>
                    <a:pt x="3919702" y="500675"/>
                  </a:lnTo>
                  <a:cubicBezTo>
                    <a:pt x="4103287" y="616773"/>
                    <a:pt x="4275308" y="752241"/>
                    <a:pt x="4430528" y="904463"/>
                  </a:cubicBezTo>
                  <a:cubicBezTo>
                    <a:pt x="4585261" y="1057161"/>
                    <a:pt x="4725142" y="1225189"/>
                    <a:pt x="4845178" y="1405811"/>
                  </a:cubicBezTo>
                  <a:cubicBezTo>
                    <a:pt x="4965703" y="1586197"/>
                    <a:pt x="5067113" y="1778585"/>
                    <a:pt x="5150018" y="1977985"/>
                  </a:cubicBezTo>
                  <a:cubicBezTo>
                    <a:pt x="5231586" y="2177739"/>
                    <a:pt x="5299274" y="2384029"/>
                    <a:pt x="5335796" y="2596262"/>
                  </a:cubicBezTo>
                  <a:cubicBezTo>
                    <a:pt x="5354302" y="2702260"/>
                    <a:pt x="5365137" y="2809325"/>
                    <a:pt x="5370737" y="2916275"/>
                  </a:cubicBezTo>
                  <a:cubicBezTo>
                    <a:pt x="5372928" y="2943012"/>
                    <a:pt x="5373293" y="2969748"/>
                    <a:pt x="5373779" y="2996603"/>
                  </a:cubicBezTo>
                  <a:lnTo>
                    <a:pt x="5375363" y="3076816"/>
                  </a:lnTo>
                  <a:cubicBezTo>
                    <a:pt x="5376335" y="3103553"/>
                    <a:pt x="5375242" y="3130289"/>
                    <a:pt x="5374875" y="3157026"/>
                  </a:cubicBezTo>
                  <a:lnTo>
                    <a:pt x="5372928" y="3237119"/>
                  </a:lnTo>
                  <a:cubicBezTo>
                    <a:pt x="5365379" y="3450659"/>
                    <a:pt x="5323866" y="3661584"/>
                    <a:pt x="5273343" y="3866566"/>
                  </a:cubicBezTo>
                  <a:cubicBezTo>
                    <a:pt x="5259952" y="3917783"/>
                    <a:pt x="5246924" y="3968880"/>
                    <a:pt x="5234628" y="4019859"/>
                  </a:cubicBezTo>
                  <a:lnTo>
                    <a:pt x="5213811" y="4095911"/>
                  </a:lnTo>
                  <a:lnTo>
                    <a:pt x="5193968" y="4172081"/>
                  </a:lnTo>
                  <a:lnTo>
                    <a:pt x="5172177" y="4247778"/>
                  </a:lnTo>
                  <a:cubicBezTo>
                    <a:pt x="5164993" y="4272969"/>
                    <a:pt x="5158540" y="4298398"/>
                    <a:pt x="5150628" y="4323353"/>
                  </a:cubicBezTo>
                  <a:cubicBezTo>
                    <a:pt x="5134313" y="4373263"/>
                    <a:pt x="5119341" y="4423529"/>
                    <a:pt x="5102419" y="4473200"/>
                  </a:cubicBezTo>
                  <a:cubicBezTo>
                    <a:pt x="5034243" y="4671767"/>
                    <a:pt x="4954259" y="4867601"/>
                    <a:pt x="4854188" y="5055591"/>
                  </a:cubicBezTo>
                  <a:cubicBezTo>
                    <a:pt x="4754359" y="5243344"/>
                    <a:pt x="4633957" y="5423135"/>
                    <a:pt x="4489816" y="5584627"/>
                  </a:cubicBezTo>
                  <a:lnTo>
                    <a:pt x="4462155" y="5615510"/>
                  </a:lnTo>
                  <a:lnTo>
                    <a:pt x="3923435" y="5615510"/>
                  </a:lnTo>
                  <a:lnTo>
                    <a:pt x="3957928" y="5587004"/>
                  </a:lnTo>
                  <a:cubicBezTo>
                    <a:pt x="3976310" y="5572031"/>
                    <a:pt x="3993111" y="5555276"/>
                    <a:pt x="4011007" y="5539828"/>
                  </a:cubicBezTo>
                  <a:cubicBezTo>
                    <a:pt x="4028661" y="5524024"/>
                    <a:pt x="4046557" y="5508576"/>
                    <a:pt x="4064574" y="5493126"/>
                  </a:cubicBezTo>
                  <a:cubicBezTo>
                    <a:pt x="4082226" y="5477442"/>
                    <a:pt x="4098661" y="5460330"/>
                    <a:pt x="4116071" y="5444288"/>
                  </a:cubicBezTo>
                  <a:lnTo>
                    <a:pt x="4167810" y="5395567"/>
                  </a:lnTo>
                  <a:lnTo>
                    <a:pt x="4217116" y="5344469"/>
                  </a:lnTo>
                  <a:cubicBezTo>
                    <a:pt x="4348232" y="5207933"/>
                    <a:pt x="4468633" y="5059512"/>
                    <a:pt x="4572234" y="4898614"/>
                  </a:cubicBezTo>
                  <a:cubicBezTo>
                    <a:pt x="4675838" y="4737955"/>
                    <a:pt x="4762517" y="4564699"/>
                    <a:pt x="4824361" y="4382650"/>
                  </a:cubicBezTo>
                  <a:cubicBezTo>
                    <a:pt x="4833127" y="4360192"/>
                    <a:pt x="4838971" y="4336781"/>
                    <a:pt x="4846153" y="4313966"/>
                  </a:cubicBezTo>
                  <a:lnTo>
                    <a:pt x="4866970" y="4244925"/>
                  </a:lnTo>
                  <a:cubicBezTo>
                    <a:pt x="4879267" y="4198463"/>
                    <a:pt x="4890224" y="4151643"/>
                    <a:pt x="4901059" y="4104823"/>
                  </a:cubicBezTo>
                  <a:cubicBezTo>
                    <a:pt x="4910066" y="4057529"/>
                    <a:pt x="4917371" y="4009996"/>
                    <a:pt x="4924432" y="3962583"/>
                  </a:cubicBezTo>
                  <a:cubicBezTo>
                    <a:pt x="4928937" y="3914574"/>
                    <a:pt x="4933441" y="3866805"/>
                    <a:pt x="4935997" y="3818915"/>
                  </a:cubicBezTo>
                  <a:cubicBezTo>
                    <a:pt x="4943912" y="3626528"/>
                    <a:pt x="4926016" y="3435329"/>
                    <a:pt x="4908606" y="3247695"/>
                  </a:cubicBezTo>
                  <a:lnTo>
                    <a:pt x="4900936" y="3177346"/>
                  </a:lnTo>
                  <a:cubicBezTo>
                    <a:pt x="4898380" y="3153937"/>
                    <a:pt x="4896431" y="3130528"/>
                    <a:pt x="4892415" y="3107235"/>
                  </a:cubicBezTo>
                  <a:lnTo>
                    <a:pt x="4882068" y="3037482"/>
                  </a:lnTo>
                  <a:cubicBezTo>
                    <a:pt x="4878658" y="3014192"/>
                    <a:pt x="4875370" y="2991019"/>
                    <a:pt x="4870744" y="2967966"/>
                  </a:cubicBezTo>
                  <a:lnTo>
                    <a:pt x="4857839" y="2898806"/>
                  </a:lnTo>
                  <a:lnTo>
                    <a:pt x="4851753" y="2864227"/>
                  </a:lnTo>
                  <a:cubicBezTo>
                    <a:pt x="4849562" y="2852699"/>
                    <a:pt x="4846762" y="2841292"/>
                    <a:pt x="4844327" y="2829883"/>
                  </a:cubicBezTo>
                  <a:cubicBezTo>
                    <a:pt x="4839213" y="2807069"/>
                    <a:pt x="4834587" y="2784134"/>
                    <a:pt x="4829961" y="2761200"/>
                  </a:cubicBezTo>
                  <a:lnTo>
                    <a:pt x="4823145" y="2726858"/>
                  </a:lnTo>
                  <a:lnTo>
                    <a:pt x="4815231" y="2692753"/>
                  </a:lnTo>
                  <a:cubicBezTo>
                    <a:pt x="4774813" y="2510703"/>
                    <a:pt x="4732326" y="2328891"/>
                    <a:pt x="4669993" y="2152784"/>
                  </a:cubicBezTo>
                  <a:cubicBezTo>
                    <a:pt x="4609122" y="1976321"/>
                    <a:pt x="4533033" y="1804847"/>
                    <a:pt x="4442458" y="1640978"/>
                  </a:cubicBezTo>
                  <a:lnTo>
                    <a:pt x="4408371" y="1579425"/>
                  </a:lnTo>
                  <a:lnTo>
                    <a:pt x="4371484" y="1519652"/>
                  </a:lnTo>
                  <a:cubicBezTo>
                    <a:pt x="4359188" y="1499689"/>
                    <a:pt x="4347378" y="1479368"/>
                    <a:pt x="4334596" y="1459643"/>
                  </a:cubicBezTo>
                  <a:lnTo>
                    <a:pt x="4295030" y="1401416"/>
                  </a:lnTo>
                  <a:cubicBezTo>
                    <a:pt x="4281639" y="1382164"/>
                    <a:pt x="4269220" y="1362083"/>
                    <a:pt x="4254977" y="1343307"/>
                  </a:cubicBezTo>
                  <a:lnTo>
                    <a:pt x="4212611" y="1286862"/>
                  </a:lnTo>
                  <a:lnTo>
                    <a:pt x="4191429" y="1258581"/>
                  </a:lnTo>
                  <a:lnTo>
                    <a:pt x="4180836" y="1244439"/>
                  </a:lnTo>
                  <a:lnTo>
                    <a:pt x="4169514" y="1230893"/>
                  </a:lnTo>
                  <a:lnTo>
                    <a:pt x="4124227" y="1176587"/>
                  </a:lnTo>
                  <a:cubicBezTo>
                    <a:pt x="4002851" y="1032207"/>
                    <a:pt x="3866014" y="899117"/>
                    <a:pt x="3714323" y="783019"/>
                  </a:cubicBezTo>
                  <a:cubicBezTo>
                    <a:pt x="3638479" y="724910"/>
                    <a:pt x="3559225" y="670723"/>
                    <a:pt x="3476929" y="620814"/>
                  </a:cubicBezTo>
                  <a:cubicBezTo>
                    <a:pt x="3394266" y="571737"/>
                    <a:pt x="3308926" y="526105"/>
                    <a:pt x="3220419" y="486297"/>
                  </a:cubicBezTo>
                  <a:cubicBezTo>
                    <a:pt x="3043894" y="405848"/>
                    <a:pt x="2856534" y="346077"/>
                    <a:pt x="2664061" y="305675"/>
                  </a:cubicBezTo>
                  <a:lnTo>
                    <a:pt x="2591868" y="290463"/>
                  </a:lnTo>
                  <a:cubicBezTo>
                    <a:pt x="2567641" y="286304"/>
                    <a:pt x="2543173" y="282976"/>
                    <a:pt x="2518823" y="279174"/>
                  </a:cubicBezTo>
                  <a:cubicBezTo>
                    <a:pt x="2470005" y="272044"/>
                    <a:pt x="2421432" y="263370"/>
                    <a:pt x="2372003" y="259686"/>
                  </a:cubicBezTo>
                  <a:lnTo>
                    <a:pt x="2298107" y="252794"/>
                  </a:lnTo>
                  <a:cubicBezTo>
                    <a:pt x="2273515" y="250537"/>
                    <a:pt x="2248924" y="247922"/>
                    <a:pt x="2223967" y="247446"/>
                  </a:cubicBezTo>
                  <a:lnTo>
                    <a:pt x="2074955" y="241386"/>
                  </a:lnTo>
                  <a:cubicBezTo>
                    <a:pt x="1875907" y="237820"/>
                    <a:pt x="1678566" y="256716"/>
                    <a:pt x="1487797" y="301157"/>
                  </a:cubicBezTo>
                  <a:cubicBezTo>
                    <a:pt x="1297028" y="345244"/>
                    <a:pt x="1114780" y="415950"/>
                    <a:pt x="945682" y="504716"/>
                  </a:cubicBezTo>
                  <a:cubicBezTo>
                    <a:pt x="776462" y="593601"/>
                    <a:pt x="620269" y="700906"/>
                    <a:pt x="476369" y="820450"/>
                  </a:cubicBezTo>
                  <a:cubicBezTo>
                    <a:pt x="439239" y="848851"/>
                    <a:pt x="406003" y="882123"/>
                    <a:pt x="370819" y="912662"/>
                  </a:cubicBezTo>
                  <a:lnTo>
                    <a:pt x="344646" y="935717"/>
                  </a:lnTo>
                  <a:cubicBezTo>
                    <a:pt x="336001" y="943560"/>
                    <a:pt x="327845" y="951878"/>
                    <a:pt x="319324" y="959839"/>
                  </a:cubicBezTo>
                  <a:cubicBezTo>
                    <a:pt x="302400" y="975882"/>
                    <a:pt x="285479" y="991924"/>
                    <a:pt x="268192" y="1007610"/>
                  </a:cubicBezTo>
                  <a:cubicBezTo>
                    <a:pt x="259671" y="1015571"/>
                    <a:pt x="250782" y="1023176"/>
                    <a:pt x="242505" y="1031375"/>
                  </a:cubicBezTo>
                  <a:lnTo>
                    <a:pt x="217913" y="1056212"/>
                  </a:lnTo>
                  <a:lnTo>
                    <a:pt x="168607" y="1105883"/>
                  </a:lnTo>
                  <a:cubicBezTo>
                    <a:pt x="151686" y="1122044"/>
                    <a:pt x="136832" y="1140107"/>
                    <a:pt x="121371" y="1157575"/>
                  </a:cubicBezTo>
                  <a:lnTo>
                    <a:pt x="75353" y="1210454"/>
                  </a:lnTo>
                  <a:lnTo>
                    <a:pt x="0" y="1310828"/>
                  </a:lnTo>
                  <a:lnTo>
                    <a:pt x="0" y="651493"/>
                  </a:lnTo>
                  <a:lnTo>
                    <a:pt x="16186" y="636856"/>
                  </a:lnTo>
                  <a:cubicBezTo>
                    <a:pt x="26535" y="627824"/>
                    <a:pt x="36640" y="618555"/>
                    <a:pt x="47352" y="609763"/>
                  </a:cubicBezTo>
                  <a:lnTo>
                    <a:pt x="80102" y="584332"/>
                  </a:lnTo>
                  <a:cubicBezTo>
                    <a:pt x="124050" y="550823"/>
                    <a:pt x="167268" y="516718"/>
                    <a:pt x="213774" y="486653"/>
                  </a:cubicBezTo>
                  <a:cubicBezTo>
                    <a:pt x="396264" y="362000"/>
                    <a:pt x="596163" y="263132"/>
                    <a:pt x="803123" y="190408"/>
                  </a:cubicBezTo>
                  <a:cubicBezTo>
                    <a:pt x="1010205" y="117207"/>
                    <a:pt x="1223860" y="70626"/>
                    <a:pt x="1437151" y="40681"/>
                  </a:cubicBezTo>
                  <a:cubicBezTo>
                    <a:pt x="1651051" y="11329"/>
                    <a:pt x="1865437" y="-791"/>
                    <a:pt x="2077511" y="4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4D75162F-FAE3-41E9-8048-074173F438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01814"/>
              <a:ext cx="5373609" cy="5561548"/>
            </a:xfrm>
            <a:custGeom>
              <a:avLst/>
              <a:gdLst>
                <a:gd name="connsiteX0" fmla="*/ 0 w 5357389"/>
                <a:gd name="connsiteY0" fmla="*/ 5102840 h 5648266"/>
                <a:gd name="connsiteX1" fmla="*/ 70970 w 5357389"/>
                <a:gd name="connsiteY1" fmla="*/ 5197196 h 5648266"/>
                <a:gd name="connsiteX2" fmla="*/ 412303 w 5357389"/>
                <a:gd name="connsiteY2" fmla="*/ 5526538 h 5648266"/>
                <a:gd name="connsiteX3" fmla="*/ 589818 w 5357389"/>
                <a:gd name="connsiteY3" fmla="*/ 5648266 h 5648266"/>
                <a:gd name="connsiteX4" fmla="*/ 0 w 5357389"/>
                <a:gd name="connsiteY4" fmla="*/ 5648266 h 5648266"/>
                <a:gd name="connsiteX5" fmla="*/ 1924604 w 5357389"/>
                <a:gd name="connsiteY5" fmla="*/ 0 h 5648266"/>
                <a:gd name="connsiteX6" fmla="*/ 2045371 w 5357389"/>
                <a:gd name="connsiteY6" fmla="*/ 1902 h 5648266"/>
                <a:gd name="connsiteX7" fmla="*/ 2052920 w 5357389"/>
                <a:gd name="connsiteY7" fmla="*/ 1902 h 5648266"/>
                <a:gd name="connsiteX8" fmla="*/ 4545522 w 5357389"/>
                <a:gd name="connsiteY8" fmla="*/ 5554508 h 5648266"/>
                <a:gd name="connsiteX9" fmla="*/ 4452220 w 5357389"/>
                <a:gd name="connsiteY9" fmla="*/ 5648266 h 5648266"/>
                <a:gd name="connsiteX10" fmla="*/ 3478528 w 5357389"/>
                <a:gd name="connsiteY10" fmla="*/ 5648266 h 5648266"/>
                <a:gd name="connsiteX11" fmla="*/ 3483103 w 5357389"/>
                <a:gd name="connsiteY11" fmla="*/ 5646028 h 5648266"/>
                <a:gd name="connsiteX12" fmla="*/ 4076991 w 5357389"/>
                <a:gd name="connsiteY12" fmla="*/ 5174738 h 5648266"/>
                <a:gd name="connsiteX13" fmla="*/ 4577714 w 5357389"/>
                <a:gd name="connsiteY13" fmla="*/ 4329730 h 5648266"/>
                <a:gd name="connsiteX14" fmla="*/ 4748517 w 5357389"/>
                <a:gd name="connsiteY14" fmla="*/ 3328934 h 5648266"/>
                <a:gd name="connsiteX15" fmla="*/ 4573086 w 5357389"/>
                <a:gd name="connsiteY15" fmla="*/ 2305681 h 5648266"/>
                <a:gd name="connsiteX16" fmla="*/ 4062990 w 5357389"/>
                <a:gd name="connsiteY16" fmla="*/ 1432628 h 5648266"/>
                <a:gd name="connsiteX17" fmla="*/ 3238436 w 5357389"/>
                <a:gd name="connsiteY17" fmla="*/ 829917 h 5648266"/>
                <a:gd name="connsiteX18" fmla="*/ 2052676 w 5357389"/>
                <a:gd name="connsiteY18" fmla="*/ 596176 h 5648266"/>
                <a:gd name="connsiteX19" fmla="*/ 2046467 w 5357389"/>
                <a:gd name="connsiteY19" fmla="*/ 596176 h 5648266"/>
                <a:gd name="connsiteX20" fmla="*/ 2035997 w 5357389"/>
                <a:gd name="connsiteY20" fmla="*/ 596176 h 5648266"/>
                <a:gd name="connsiteX21" fmla="*/ 2025528 w 5357389"/>
                <a:gd name="connsiteY21" fmla="*/ 595819 h 5648266"/>
                <a:gd name="connsiteX22" fmla="*/ 1924604 w 5357389"/>
                <a:gd name="connsiteY22" fmla="*/ 594155 h 5648266"/>
                <a:gd name="connsiteX23" fmla="*/ 847193 w 5357389"/>
                <a:gd name="connsiteY23" fmla="*/ 822074 h 5648266"/>
                <a:gd name="connsiteX24" fmla="*/ 90693 w 5357389"/>
                <a:gd name="connsiteY24" fmla="*/ 1417655 h 5648266"/>
                <a:gd name="connsiteX25" fmla="*/ 0 w 5357389"/>
                <a:gd name="connsiteY25" fmla="*/ 1539648 h 5648266"/>
                <a:gd name="connsiteX26" fmla="*/ 0 w 5357389"/>
                <a:gd name="connsiteY26" fmla="*/ 663336 h 5648266"/>
                <a:gd name="connsiteX27" fmla="*/ 63688 w 5357389"/>
                <a:gd name="connsiteY27" fmla="*/ 607678 h 5648266"/>
                <a:gd name="connsiteX28" fmla="*/ 1924604 w 5357389"/>
                <a:gd name="connsiteY28" fmla="*/ 0 h 564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57389" h="5648266">
                  <a:moveTo>
                    <a:pt x="0" y="5102840"/>
                  </a:moveTo>
                  <a:lnTo>
                    <a:pt x="70970" y="5197196"/>
                  </a:lnTo>
                  <a:cubicBezTo>
                    <a:pt x="174146" y="5320841"/>
                    <a:pt x="288218" y="5430849"/>
                    <a:pt x="412303" y="5526538"/>
                  </a:cubicBezTo>
                  <a:lnTo>
                    <a:pt x="589818" y="5648266"/>
                  </a:lnTo>
                  <a:lnTo>
                    <a:pt x="0" y="5648266"/>
                  </a:lnTo>
                  <a:close/>
                  <a:moveTo>
                    <a:pt x="1924604" y="0"/>
                  </a:moveTo>
                  <a:cubicBezTo>
                    <a:pt x="1964778" y="0"/>
                    <a:pt x="2004467" y="595"/>
                    <a:pt x="2045371" y="1902"/>
                  </a:cubicBezTo>
                  <a:cubicBezTo>
                    <a:pt x="2047806" y="1902"/>
                    <a:pt x="2050485" y="1902"/>
                    <a:pt x="2052920" y="1902"/>
                  </a:cubicBezTo>
                  <a:cubicBezTo>
                    <a:pt x="5302775" y="1902"/>
                    <a:pt x="6200906" y="3703639"/>
                    <a:pt x="4545522" y="5554508"/>
                  </a:cubicBezTo>
                  <a:lnTo>
                    <a:pt x="4452220" y="5648266"/>
                  </a:lnTo>
                  <a:lnTo>
                    <a:pt x="3478528" y="5648266"/>
                  </a:lnTo>
                  <a:lnTo>
                    <a:pt x="3483103" y="5646028"/>
                  </a:lnTo>
                  <a:cubicBezTo>
                    <a:pt x="3706951" y="5521384"/>
                    <a:pt x="3905975" y="5363502"/>
                    <a:pt x="4076991" y="5174738"/>
                  </a:cubicBezTo>
                  <a:cubicBezTo>
                    <a:pt x="4293812" y="4935413"/>
                    <a:pt x="4462303" y="4651049"/>
                    <a:pt x="4577714" y="4329730"/>
                  </a:cubicBezTo>
                  <a:cubicBezTo>
                    <a:pt x="4691055" y="4013996"/>
                    <a:pt x="4748517" y="3677348"/>
                    <a:pt x="4748517" y="3328934"/>
                  </a:cubicBezTo>
                  <a:cubicBezTo>
                    <a:pt x="4748517" y="2975531"/>
                    <a:pt x="4689471" y="2631278"/>
                    <a:pt x="4573086" y="2305681"/>
                  </a:cubicBezTo>
                  <a:cubicBezTo>
                    <a:pt x="4454875" y="1974973"/>
                    <a:pt x="4283221" y="1681223"/>
                    <a:pt x="4062990" y="1432628"/>
                  </a:cubicBezTo>
                  <a:cubicBezTo>
                    <a:pt x="3833143" y="1173101"/>
                    <a:pt x="3555695" y="970375"/>
                    <a:pt x="3238436" y="829917"/>
                  </a:cubicBezTo>
                  <a:cubicBezTo>
                    <a:pt x="2888066" y="674842"/>
                    <a:pt x="2489118" y="596176"/>
                    <a:pt x="2052676" y="596176"/>
                  </a:cubicBezTo>
                  <a:lnTo>
                    <a:pt x="2046467" y="596176"/>
                  </a:lnTo>
                  <a:lnTo>
                    <a:pt x="2035997" y="596176"/>
                  </a:lnTo>
                  <a:lnTo>
                    <a:pt x="2025528" y="595819"/>
                  </a:lnTo>
                  <a:cubicBezTo>
                    <a:pt x="1991318" y="594632"/>
                    <a:pt x="1958326" y="594155"/>
                    <a:pt x="1924604" y="594155"/>
                  </a:cubicBezTo>
                  <a:cubicBezTo>
                    <a:pt x="1527726" y="594155"/>
                    <a:pt x="1165303" y="670802"/>
                    <a:pt x="847193" y="822074"/>
                  </a:cubicBezTo>
                  <a:cubicBezTo>
                    <a:pt x="556962" y="960155"/>
                    <a:pt x="302400" y="1160504"/>
                    <a:pt x="90693" y="1417655"/>
                  </a:cubicBezTo>
                  <a:lnTo>
                    <a:pt x="0" y="1539648"/>
                  </a:lnTo>
                  <a:lnTo>
                    <a:pt x="0" y="663336"/>
                  </a:lnTo>
                  <a:lnTo>
                    <a:pt x="63688" y="607678"/>
                  </a:lnTo>
                  <a:cubicBezTo>
                    <a:pt x="544246" y="231497"/>
                    <a:pt x="1165235" y="0"/>
                    <a:pt x="1924604"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8" name="Imagen 7" descr="Imagen que contiene persona, hombre, vistiendo, gente&#10;&#10;El contenido generado por IA puede ser incorrecto.">
            <a:extLst>
              <a:ext uri="{FF2B5EF4-FFF2-40B4-BE49-F238E27FC236}">
                <a16:creationId xmlns:a16="http://schemas.microsoft.com/office/drawing/2014/main" id="{123F4C0C-8E23-372C-3912-09C334012FDC}"/>
              </a:ext>
            </a:extLst>
          </p:cNvPr>
          <p:cNvPicPr>
            <a:picLocks noChangeAspect="1"/>
          </p:cNvPicPr>
          <p:nvPr/>
        </p:nvPicPr>
        <p:blipFill>
          <a:blip r:embed="rId3">
            <a:alphaModFix/>
            <a:extLst>
              <a:ext uri="{28A0092B-C50C-407E-A947-70E740481C1C}">
                <a14:useLocalDpi xmlns:a14="http://schemas.microsoft.com/office/drawing/2010/main" val="0"/>
              </a:ext>
            </a:extLst>
          </a:blip>
          <a:srcRect l="10959" r="2" b="2"/>
          <a:stretch>
            <a:fillRect/>
          </a:stretch>
        </p:blipFill>
        <p:spPr>
          <a:xfrm>
            <a:off x="4074406" y="1"/>
            <a:ext cx="3975445" cy="3189088"/>
          </a:xfrm>
          <a:custGeom>
            <a:avLst/>
            <a:gdLst/>
            <a:ahLst/>
            <a:cxnLst/>
            <a:rect l="l" t="t" r="r" b="b"/>
            <a:pathLst>
              <a:path w="4215670" h="3381796">
                <a:moveTo>
                  <a:pt x="431362" y="0"/>
                </a:moveTo>
                <a:lnTo>
                  <a:pt x="3784309" y="0"/>
                </a:lnTo>
                <a:lnTo>
                  <a:pt x="3855685" y="95451"/>
                </a:lnTo>
                <a:cubicBezTo>
                  <a:pt x="4082961" y="431863"/>
                  <a:pt x="4215670" y="837414"/>
                  <a:pt x="4215670" y="1273961"/>
                </a:cubicBezTo>
                <a:cubicBezTo>
                  <a:pt x="4215670" y="2438087"/>
                  <a:pt x="3271960" y="3381796"/>
                  <a:pt x="2107836" y="3381796"/>
                </a:cubicBezTo>
                <a:cubicBezTo>
                  <a:pt x="943711" y="3381796"/>
                  <a:pt x="0" y="2438087"/>
                  <a:pt x="0" y="1273961"/>
                </a:cubicBezTo>
                <a:cubicBezTo>
                  <a:pt x="0" y="837414"/>
                  <a:pt x="132710" y="431863"/>
                  <a:pt x="359986" y="95451"/>
                </a:cubicBezTo>
                <a:close/>
              </a:path>
            </a:pathLst>
          </a:custGeom>
          <a:effectLst>
            <a:softEdge rad="0"/>
          </a:effectLst>
        </p:spPr>
      </p:pic>
      <p:grpSp>
        <p:nvGrpSpPr>
          <p:cNvPr id="21" name="Group 20">
            <a:extLst>
              <a:ext uri="{FF2B5EF4-FFF2-40B4-BE49-F238E27FC236}">
                <a16:creationId xmlns:a16="http://schemas.microsoft.com/office/drawing/2014/main" id="{19A5CE6D-B0CD-44A3-A50A-64467EB071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31051" y="0"/>
            <a:ext cx="4181070" cy="3274319"/>
            <a:chOff x="3901945" y="8190"/>
            <a:chExt cx="4337554" cy="3396866"/>
          </a:xfrm>
        </p:grpSpPr>
        <p:sp>
          <p:nvSpPr>
            <p:cNvPr id="22" name="Freeform: Shape 21">
              <a:extLst>
                <a:ext uri="{FF2B5EF4-FFF2-40B4-BE49-F238E27FC236}">
                  <a16:creationId xmlns:a16="http://schemas.microsoft.com/office/drawing/2014/main" id="{3B81239D-E5B6-4FF4-88B8-790269C5F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804" y="8191"/>
              <a:ext cx="4113464" cy="3186653"/>
            </a:xfrm>
            <a:custGeom>
              <a:avLst/>
              <a:gdLst>
                <a:gd name="connsiteX0" fmla="*/ 531280 w 4113464"/>
                <a:gd name="connsiteY0" fmla="*/ 0 h 3186653"/>
                <a:gd name="connsiteX1" fmla="*/ 785823 w 4113464"/>
                <a:gd name="connsiteY1" fmla="*/ 0 h 3186653"/>
                <a:gd name="connsiteX2" fmla="*/ 733553 w 4113464"/>
                <a:gd name="connsiteY2" fmla="*/ 43575 h 3186653"/>
                <a:gd name="connsiteX3" fmla="*/ 489421 w 4113464"/>
                <a:gd name="connsiteY3" fmla="*/ 305636 h 3186653"/>
                <a:gd name="connsiteX4" fmla="*/ 296400 w 4113464"/>
                <a:gd name="connsiteY4" fmla="*/ 606590 h 3186653"/>
                <a:gd name="connsiteX5" fmla="*/ 165405 w 4113464"/>
                <a:gd name="connsiteY5" fmla="*/ 939280 h 3186653"/>
                <a:gd name="connsiteX6" fmla="*/ 117765 w 4113464"/>
                <a:gd name="connsiteY6" fmla="*/ 1293947 h 3186653"/>
                <a:gd name="connsiteX7" fmla="*/ 137862 w 4113464"/>
                <a:gd name="connsiteY7" fmla="*/ 1467594 h 3186653"/>
                <a:gd name="connsiteX8" fmla="*/ 197214 w 4113464"/>
                <a:gd name="connsiteY8" fmla="*/ 1630036 h 3186653"/>
                <a:gd name="connsiteX9" fmla="*/ 238638 w 4113464"/>
                <a:gd name="connsiteY9" fmla="*/ 1706521 h 3186653"/>
                <a:gd name="connsiteX10" fmla="*/ 286206 w 4113464"/>
                <a:gd name="connsiteY10" fmla="*/ 1780549 h 3186653"/>
                <a:gd name="connsiteX11" fmla="*/ 396091 w 4113464"/>
                <a:gd name="connsiteY11" fmla="*/ 1923616 h 3186653"/>
                <a:gd name="connsiteX12" fmla="*/ 515012 w 4113464"/>
                <a:gd name="connsiteY12" fmla="*/ 2067767 h 3186653"/>
                <a:gd name="connsiteX13" fmla="*/ 574148 w 4113464"/>
                <a:gd name="connsiteY13" fmla="*/ 2143024 h 3186653"/>
                <a:gd name="connsiteX14" fmla="*/ 602559 w 4113464"/>
                <a:gd name="connsiteY14" fmla="*/ 2179965 h 3186653"/>
                <a:gd name="connsiteX15" fmla="*/ 630391 w 4113464"/>
                <a:gd name="connsiteY15" fmla="*/ 2215316 h 3186653"/>
                <a:gd name="connsiteX16" fmla="*/ 869535 w 4113464"/>
                <a:gd name="connsiteY16" fmla="*/ 2476581 h 3186653"/>
                <a:gd name="connsiteX17" fmla="*/ 996698 w 4113464"/>
                <a:gd name="connsiteY17" fmla="*/ 2594129 h 3186653"/>
                <a:gd name="connsiteX18" fmla="*/ 1129861 w 4113464"/>
                <a:gd name="connsiteY18" fmla="*/ 2702496 h 3186653"/>
                <a:gd name="connsiteX19" fmla="*/ 1427345 w 4113464"/>
                <a:gd name="connsiteY19" fmla="*/ 2873901 h 3186653"/>
                <a:gd name="connsiteX20" fmla="*/ 1593762 w 4113464"/>
                <a:gd name="connsiteY20" fmla="*/ 2922338 h 3186653"/>
                <a:gd name="connsiteX21" fmla="*/ 1636415 w 4113464"/>
                <a:gd name="connsiteY21" fmla="*/ 2930868 h 3186653"/>
                <a:gd name="connsiteX22" fmla="*/ 1679429 w 4113464"/>
                <a:gd name="connsiteY22" fmla="*/ 2938025 h 3186653"/>
                <a:gd name="connsiteX23" fmla="*/ 1766252 w 4113464"/>
                <a:gd name="connsiteY23" fmla="*/ 2948290 h 3186653"/>
                <a:gd name="connsiteX24" fmla="*/ 1809917 w 4113464"/>
                <a:gd name="connsiteY24" fmla="*/ 2951616 h 3186653"/>
                <a:gd name="connsiteX25" fmla="*/ 1853726 w 4113464"/>
                <a:gd name="connsiteY25" fmla="*/ 2953929 h 3186653"/>
                <a:gd name="connsiteX26" fmla="*/ 1897680 w 4113464"/>
                <a:gd name="connsiteY26" fmla="*/ 2954942 h 3186653"/>
                <a:gd name="connsiteX27" fmla="*/ 1941706 w 4113464"/>
                <a:gd name="connsiteY27" fmla="*/ 2954725 h 3186653"/>
                <a:gd name="connsiteX28" fmla="*/ 1963755 w 4113464"/>
                <a:gd name="connsiteY28" fmla="*/ 2954507 h 3186653"/>
                <a:gd name="connsiteX29" fmla="*/ 1985009 w 4113464"/>
                <a:gd name="connsiteY29" fmla="*/ 2953568 h 3186653"/>
                <a:gd name="connsiteX30" fmla="*/ 2006191 w 4113464"/>
                <a:gd name="connsiteY30" fmla="*/ 2952483 h 3186653"/>
                <a:gd name="connsiteX31" fmla="*/ 2027301 w 4113464"/>
                <a:gd name="connsiteY31" fmla="*/ 2950749 h 3186653"/>
                <a:gd name="connsiteX32" fmla="*/ 2111015 w 4113464"/>
                <a:gd name="connsiteY32" fmla="*/ 2940411 h 3186653"/>
                <a:gd name="connsiteX33" fmla="*/ 2429898 w 4113464"/>
                <a:gd name="connsiteY33" fmla="*/ 2835731 h 3186653"/>
                <a:gd name="connsiteX34" fmla="*/ 2724490 w 4113464"/>
                <a:gd name="connsiteY34" fmla="*/ 2652180 h 3186653"/>
                <a:gd name="connsiteX35" fmla="*/ 2795915 w 4113464"/>
                <a:gd name="connsiteY35" fmla="*/ 2598250 h 3186653"/>
                <a:gd name="connsiteX36" fmla="*/ 2867340 w 4113464"/>
                <a:gd name="connsiteY36" fmla="*/ 2542512 h 3186653"/>
                <a:gd name="connsiteX37" fmla="*/ 3011998 w 4113464"/>
                <a:gd name="connsiteY37" fmla="*/ 2426844 h 3186653"/>
                <a:gd name="connsiteX38" fmla="*/ 3309337 w 4113464"/>
                <a:gd name="connsiteY38" fmla="*/ 2202954 h 3186653"/>
                <a:gd name="connsiteX39" fmla="*/ 3586362 w 4113464"/>
                <a:gd name="connsiteY39" fmla="*/ 1980293 h 3186653"/>
                <a:gd name="connsiteX40" fmla="*/ 3807866 w 4113464"/>
                <a:gd name="connsiteY40" fmla="*/ 1725100 h 3186653"/>
                <a:gd name="connsiteX41" fmla="*/ 3883340 w 4113464"/>
                <a:gd name="connsiteY41" fmla="*/ 1576756 h 3186653"/>
                <a:gd name="connsiteX42" fmla="*/ 3929318 w 4113464"/>
                <a:gd name="connsiteY42" fmla="*/ 1414676 h 3186653"/>
                <a:gd name="connsiteX43" fmla="*/ 3942041 w 4113464"/>
                <a:gd name="connsiteY43" fmla="*/ 1329660 h 3186653"/>
                <a:gd name="connsiteX44" fmla="*/ 3944138 w 4113464"/>
                <a:gd name="connsiteY44" fmla="*/ 1308117 h 3186653"/>
                <a:gd name="connsiteX45" fmla="*/ 3945728 w 4113464"/>
                <a:gd name="connsiteY45" fmla="*/ 1286140 h 3186653"/>
                <a:gd name="connsiteX46" fmla="*/ 3948042 w 4113464"/>
                <a:gd name="connsiteY46" fmla="*/ 1240740 h 3186653"/>
                <a:gd name="connsiteX47" fmla="*/ 3944066 w 4113464"/>
                <a:gd name="connsiteY47" fmla="*/ 1059213 h 3186653"/>
                <a:gd name="connsiteX48" fmla="*/ 3918546 w 4113464"/>
                <a:gd name="connsiteY48" fmla="*/ 879928 h 3186653"/>
                <a:gd name="connsiteX49" fmla="*/ 3875243 w 4113464"/>
                <a:gd name="connsiteY49" fmla="*/ 704980 h 3186653"/>
                <a:gd name="connsiteX50" fmla="*/ 3763406 w 4113464"/>
                <a:gd name="connsiteY50" fmla="*/ 365566 h 3186653"/>
                <a:gd name="connsiteX51" fmla="*/ 3687210 w 4113464"/>
                <a:gd name="connsiteY51" fmla="*/ 204426 h 3186653"/>
                <a:gd name="connsiteX52" fmla="*/ 3665016 w 4113464"/>
                <a:gd name="connsiteY52" fmla="*/ 165822 h 3186653"/>
                <a:gd name="connsiteX53" fmla="*/ 3641666 w 4113464"/>
                <a:gd name="connsiteY53" fmla="*/ 127940 h 3186653"/>
                <a:gd name="connsiteX54" fmla="*/ 3616942 w 4113464"/>
                <a:gd name="connsiteY54" fmla="*/ 90927 h 3186653"/>
                <a:gd name="connsiteX55" fmla="*/ 3591133 w 4113464"/>
                <a:gd name="connsiteY55" fmla="*/ 54708 h 3186653"/>
                <a:gd name="connsiteX56" fmla="*/ 3544762 w 4113464"/>
                <a:gd name="connsiteY56" fmla="*/ 0 h 3186653"/>
                <a:gd name="connsiteX57" fmla="*/ 3746698 w 4113464"/>
                <a:gd name="connsiteY57" fmla="*/ 0 h 3186653"/>
                <a:gd name="connsiteX58" fmla="*/ 3747647 w 4113464"/>
                <a:gd name="connsiteY58" fmla="*/ 1356 h 3186653"/>
                <a:gd name="connsiteX59" fmla="*/ 3774540 w 4113464"/>
                <a:gd name="connsiteY59" fmla="*/ 42129 h 3186653"/>
                <a:gd name="connsiteX60" fmla="*/ 3800637 w 4113464"/>
                <a:gd name="connsiteY60" fmla="*/ 83336 h 3186653"/>
                <a:gd name="connsiteX61" fmla="*/ 3825795 w 4113464"/>
                <a:gd name="connsiteY61" fmla="*/ 125121 h 3186653"/>
                <a:gd name="connsiteX62" fmla="*/ 3917679 w 4113464"/>
                <a:gd name="connsiteY62" fmla="*/ 297033 h 3186653"/>
                <a:gd name="connsiteX63" fmla="*/ 4043468 w 4113464"/>
                <a:gd name="connsiteY63" fmla="*/ 664279 h 3186653"/>
                <a:gd name="connsiteX64" fmla="*/ 4072963 w 4113464"/>
                <a:gd name="connsiteY64" fmla="*/ 855348 h 3186653"/>
                <a:gd name="connsiteX65" fmla="*/ 4092121 w 4113464"/>
                <a:gd name="connsiteY65" fmla="*/ 1046562 h 3186653"/>
                <a:gd name="connsiteX66" fmla="*/ 4107375 w 4113464"/>
                <a:gd name="connsiteY66" fmla="*/ 1237776 h 3186653"/>
                <a:gd name="connsiteX67" fmla="*/ 4110483 w 4113464"/>
                <a:gd name="connsiteY67" fmla="*/ 1285706 h 3186653"/>
                <a:gd name="connsiteX68" fmla="*/ 4111857 w 4113464"/>
                <a:gd name="connsiteY68" fmla="*/ 1310358 h 3186653"/>
                <a:gd name="connsiteX69" fmla="*/ 4112869 w 4113464"/>
                <a:gd name="connsiteY69" fmla="*/ 1335443 h 3186653"/>
                <a:gd name="connsiteX70" fmla="*/ 4111495 w 4113464"/>
                <a:gd name="connsiteY70" fmla="*/ 1436508 h 3186653"/>
                <a:gd name="connsiteX71" fmla="*/ 4008551 w 4113464"/>
                <a:gd name="connsiteY71" fmla="*/ 1833467 h 3186653"/>
                <a:gd name="connsiteX72" fmla="*/ 3779745 w 4113464"/>
                <a:gd name="connsiteY72" fmla="*/ 2170567 h 3186653"/>
                <a:gd name="connsiteX73" fmla="*/ 3640292 w 4113464"/>
                <a:gd name="connsiteY73" fmla="*/ 2311104 h 3186653"/>
                <a:gd name="connsiteX74" fmla="*/ 3494912 w 4113464"/>
                <a:gd name="connsiteY74" fmla="*/ 2438845 h 3186653"/>
                <a:gd name="connsiteX75" fmla="*/ 3199597 w 4113464"/>
                <a:gd name="connsiteY75" fmla="*/ 2669024 h 3186653"/>
                <a:gd name="connsiteX76" fmla="*/ 3125280 w 4113464"/>
                <a:gd name="connsiteY76" fmla="*/ 2725196 h 3186653"/>
                <a:gd name="connsiteX77" fmla="*/ 3048939 w 4113464"/>
                <a:gd name="connsiteY77" fmla="*/ 2781728 h 3186653"/>
                <a:gd name="connsiteX78" fmla="*/ 2970719 w 4113464"/>
                <a:gd name="connsiteY78" fmla="*/ 2837538 h 3186653"/>
                <a:gd name="connsiteX79" fmla="*/ 2890040 w 4113464"/>
                <a:gd name="connsiteY79" fmla="*/ 2891758 h 3186653"/>
                <a:gd name="connsiteX80" fmla="*/ 2720658 w 4113464"/>
                <a:gd name="connsiteY80" fmla="*/ 2993546 h 3186653"/>
                <a:gd name="connsiteX81" fmla="*/ 2538481 w 4113464"/>
                <a:gd name="connsiteY81" fmla="*/ 3080080 h 3186653"/>
                <a:gd name="connsiteX82" fmla="*/ 2142029 w 4113464"/>
                <a:gd name="connsiteY82" fmla="*/ 3179627 h 3186653"/>
                <a:gd name="connsiteX83" fmla="*/ 2039952 w 4113464"/>
                <a:gd name="connsiteY83" fmla="*/ 3186061 h 3186653"/>
                <a:gd name="connsiteX84" fmla="*/ 2014433 w 4113464"/>
                <a:gd name="connsiteY84" fmla="*/ 3186639 h 3186653"/>
                <a:gd name="connsiteX85" fmla="*/ 1988985 w 4113464"/>
                <a:gd name="connsiteY85" fmla="*/ 3186494 h 3186653"/>
                <a:gd name="connsiteX86" fmla="*/ 1963611 w 4113464"/>
                <a:gd name="connsiteY86" fmla="*/ 3186205 h 3186653"/>
                <a:gd name="connsiteX87" fmla="*/ 1938959 w 4113464"/>
                <a:gd name="connsiteY87" fmla="*/ 3185266 h 3186653"/>
                <a:gd name="connsiteX88" fmla="*/ 1742034 w 4113464"/>
                <a:gd name="connsiteY88" fmla="*/ 3169578 h 3186653"/>
                <a:gd name="connsiteX89" fmla="*/ 1546338 w 4113464"/>
                <a:gd name="connsiteY89" fmla="*/ 3135022 h 3186653"/>
                <a:gd name="connsiteX90" fmla="*/ 1354112 w 4113464"/>
                <a:gd name="connsiteY90" fmla="*/ 3080875 h 3186653"/>
                <a:gd name="connsiteX91" fmla="*/ 986143 w 4113464"/>
                <a:gd name="connsiteY91" fmla="*/ 2918072 h 3186653"/>
                <a:gd name="connsiteX92" fmla="*/ 676008 w 4113464"/>
                <a:gd name="connsiteY92" fmla="*/ 2664614 h 3186653"/>
                <a:gd name="connsiteX93" fmla="*/ 550291 w 4113464"/>
                <a:gd name="connsiteY93" fmla="*/ 2512077 h 3186653"/>
                <a:gd name="connsiteX94" fmla="*/ 440479 w 4113464"/>
                <a:gd name="connsiteY94" fmla="*/ 2350575 h 3186653"/>
                <a:gd name="connsiteX95" fmla="*/ 414815 w 4113464"/>
                <a:gd name="connsiteY95" fmla="*/ 2309441 h 3186653"/>
                <a:gd name="connsiteX96" fmla="*/ 390308 w 4113464"/>
                <a:gd name="connsiteY96" fmla="*/ 2269536 h 3186653"/>
                <a:gd name="connsiteX97" fmla="*/ 341944 w 4113464"/>
                <a:gd name="connsiteY97" fmla="*/ 2192182 h 3186653"/>
                <a:gd name="connsiteX98" fmla="*/ 241746 w 4113464"/>
                <a:gd name="connsiteY98" fmla="*/ 2034151 h 3186653"/>
                <a:gd name="connsiteX99" fmla="*/ 143935 w 4113464"/>
                <a:gd name="connsiteY99" fmla="*/ 1867083 h 3186653"/>
                <a:gd name="connsiteX100" fmla="*/ 99836 w 4113464"/>
                <a:gd name="connsiteY100" fmla="*/ 1778524 h 3186653"/>
                <a:gd name="connsiteX101" fmla="*/ 62388 w 4113464"/>
                <a:gd name="connsiteY101" fmla="*/ 1685845 h 3186653"/>
                <a:gd name="connsiteX102" fmla="*/ 33688 w 4113464"/>
                <a:gd name="connsiteY102" fmla="*/ 1589696 h 3186653"/>
                <a:gd name="connsiteX103" fmla="*/ 22989 w 4113464"/>
                <a:gd name="connsiteY103" fmla="*/ 1540682 h 3186653"/>
                <a:gd name="connsiteX104" fmla="*/ 18290 w 4113464"/>
                <a:gd name="connsiteY104" fmla="*/ 1516102 h 3186653"/>
                <a:gd name="connsiteX105" fmla="*/ 14386 w 4113464"/>
                <a:gd name="connsiteY105" fmla="*/ 1491451 h 3186653"/>
                <a:gd name="connsiteX106" fmla="*/ 0 w 4113464"/>
                <a:gd name="connsiteY106" fmla="*/ 1293947 h 3186653"/>
                <a:gd name="connsiteX107" fmla="*/ 40122 w 4113464"/>
                <a:gd name="connsiteY107" fmla="*/ 909134 h 3186653"/>
                <a:gd name="connsiteX108" fmla="*/ 160706 w 4113464"/>
                <a:gd name="connsiteY108" fmla="*/ 540442 h 3186653"/>
                <a:gd name="connsiteX109" fmla="*/ 479161 w 4113464"/>
                <a:gd name="connsiteY109" fmla="*/ 54765 h 3186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113464" h="3186653">
                  <a:moveTo>
                    <a:pt x="531280" y="0"/>
                  </a:moveTo>
                  <a:lnTo>
                    <a:pt x="785823" y="0"/>
                  </a:lnTo>
                  <a:lnTo>
                    <a:pt x="733553" y="43575"/>
                  </a:lnTo>
                  <a:cubicBezTo>
                    <a:pt x="644994" y="123892"/>
                    <a:pt x="562942" y="211511"/>
                    <a:pt x="489421" y="305636"/>
                  </a:cubicBezTo>
                  <a:cubicBezTo>
                    <a:pt x="415755" y="399616"/>
                    <a:pt x="350764" y="500392"/>
                    <a:pt x="296400" y="606590"/>
                  </a:cubicBezTo>
                  <a:cubicBezTo>
                    <a:pt x="242036" y="712715"/>
                    <a:pt x="196780" y="823829"/>
                    <a:pt x="165405" y="939280"/>
                  </a:cubicBezTo>
                  <a:cubicBezTo>
                    <a:pt x="134030" y="1054442"/>
                    <a:pt x="117692" y="1174159"/>
                    <a:pt x="117765" y="1293947"/>
                  </a:cubicBezTo>
                  <a:cubicBezTo>
                    <a:pt x="118415" y="1352794"/>
                    <a:pt x="124199" y="1411206"/>
                    <a:pt x="137862" y="1467594"/>
                  </a:cubicBezTo>
                  <a:cubicBezTo>
                    <a:pt x="151308" y="1524055"/>
                    <a:pt x="172201" y="1578057"/>
                    <a:pt x="197214" y="1630036"/>
                  </a:cubicBezTo>
                  <a:cubicBezTo>
                    <a:pt x="209865" y="1655989"/>
                    <a:pt x="223890" y="1681435"/>
                    <a:pt x="238638" y="1706521"/>
                  </a:cubicBezTo>
                  <a:cubicBezTo>
                    <a:pt x="253602" y="1731534"/>
                    <a:pt x="269579" y="1756186"/>
                    <a:pt x="286206" y="1780549"/>
                  </a:cubicBezTo>
                  <a:cubicBezTo>
                    <a:pt x="319895" y="1829129"/>
                    <a:pt x="357342" y="1876264"/>
                    <a:pt x="396091" y="1923616"/>
                  </a:cubicBezTo>
                  <a:cubicBezTo>
                    <a:pt x="434840" y="1971039"/>
                    <a:pt x="475324" y="2018463"/>
                    <a:pt x="515012" y="2067767"/>
                  </a:cubicBezTo>
                  <a:cubicBezTo>
                    <a:pt x="534893" y="2092346"/>
                    <a:pt x="554556" y="2117504"/>
                    <a:pt x="574148" y="2143024"/>
                  </a:cubicBezTo>
                  <a:lnTo>
                    <a:pt x="602559" y="2179965"/>
                  </a:lnTo>
                  <a:cubicBezTo>
                    <a:pt x="611884" y="2191749"/>
                    <a:pt x="620776" y="2203822"/>
                    <a:pt x="630391" y="2215316"/>
                  </a:cubicBezTo>
                  <a:cubicBezTo>
                    <a:pt x="705431" y="2308863"/>
                    <a:pt x="786832" y="2394963"/>
                    <a:pt x="869535" y="2476581"/>
                  </a:cubicBezTo>
                  <a:cubicBezTo>
                    <a:pt x="911103" y="2517210"/>
                    <a:pt x="953394" y="2556465"/>
                    <a:pt x="996698" y="2594129"/>
                  </a:cubicBezTo>
                  <a:cubicBezTo>
                    <a:pt x="1040001" y="2631794"/>
                    <a:pt x="1084099" y="2668229"/>
                    <a:pt x="1129861" y="2702496"/>
                  </a:cubicBezTo>
                  <a:cubicBezTo>
                    <a:pt x="1221021" y="2771174"/>
                    <a:pt x="1319339" y="2832550"/>
                    <a:pt x="1427345" y="2873901"/>
                  </a:cubicBezTo>
                  <a:cubicBezTo>
                    <a:pt x="1481202" y="2894577"/>
                    <a:pt x="1537012" y="2910409"/>
                    <a:pt x="1593762" y="2922338"/>
                  </a:cubicBezTo>
                  <a:cubicBezTo>
                    <a:pt x="1608004" y="2925157"/>
                    <a:pt x="1622101" y="2928410"/>
                    <a:pt x="1636415" y="2930868"/>
                  </a:cubicBezTo>
                  <a:lnTo>
                    <a:pt x="1679429" y="2938025"/>
                  </a:lnTo>
                  <a:cubicBezTo>
                    <a:pt x="1708273" y="2941856"/>
                    <a:pt x="1737118" y="2945905"/>
                    <a:pt x="1766252" y="2948290"/>
                  </a:cubicBezTo>
                  <a:cubicBezTo>
                    <a:pt x="1780783" y="2949664"/>
                    <a:pt x="1795314" y="2950965"/>
                    <a:pt x="1809917" y="2951616"/>
                  </a:cubicBezTo>
                  <a:cubicBezTo>
                    <a:pt x="1824520" y="2952339"/>
                    <a:pt x="1839051" y="2953496"/>
                    <a:pt x="1853726" y="2953929"/>
                  </a:cubicBezTo>
                  <a:lnTo>
                    <a:pt x="1897680" y="2954942"/>
                  </a:lnTo>
                  <a:cubicBezTo>
                    <a:pt x="1912283" y="2955303"/>
                    <a:pt x="1927031" y="2954797"/>
                    <a:pt x="1941706" y="2954725"/>
                  </a:cubicBezTo>
                  <a:lnTo>
                    <a:pt x="1963755" y="2954507"/>
                  </a:lnTo>
                  <a:cubicBezTo>
                    <a:pt x="1970912" y="2954291"/>
                    <a:pt x="1977925" y="2953857"/>
                    <a:pt x="1985009" y="2953568"/>
                  </a:cubicBezTo>
                  <a:cubicBezTo>
                    <a:pt x="1992094" y="2953206"/>
                    <a:pt x="1999179" y="2952990"/>
                    <a:pt x="2006191" y="2952483"/>
                  </a:cubicBezTo>
                  <a:lnTo>
                    <a:pt x="2027301" y="2950749"/>
                  </a:lnTo>
                  <a:cubicBezTo>
                    <a:pt x="2055422" y="2948507"/>
                    <a:pt x="2083327" y="2944748"/>
                    <a:pt x="2111015" y="2940411"/>
                  </a:cubicBezTo>
                  <a:cubicBezTo>
                    <a:pt x="2221840" y="2922048"/>
                    <a:pt x="2328399" y="2886119"/>
                    <a:pt x="2429898" y="2835731"/>
                  </a:cubicBezTo>
                  <a:cubicBezTo>
                    <a:pt x="2531758" y="2785922"/>
                    <a:pt x="2628703" y="2722159"/>
                    <a:pt x="2724490" y="2652180"/>
                  </a:cubicBezTo>
                  <a:cubicBezTo>
                    <a:pt x="2748419" y="2634758"/>
                    <a:pt x="2772203" y="2616612"/>
                    <a:pt x="2795915" y="2598250"/>
                  </a:cubicBezTo>
                  <a:cubicBezTo>
                    <a:pt x="2819772" y="2579960"/>
                    <a:pt x="2843556" y="2561381"/>
                    <a:pt x="2867340" y="2542512"/>
                  </a:cubicBezTo>
                  <a:lnTo>
                    <a:pt x="3011998" y="2426844"/>
                  </a:lnTo>
                  <a:cubicBezTo>
                    <a:pt x="3111255" y="2348118"/>
                    <a:pt x="3211453" y="2274813"/>
                    <a:pt x="3309337" y="2202954"/>
                  </a:cubicBezTo>
                  <a:cubicBezTo>
                    <a:pt x="3407149" y="2131095"/>
                    <a:pt x="3501274" y="2058514"/>
                    <a:pt x="3586362" y="1980293"/>
                  </a:cubicBezTo>
                  <a:cubicBezTo>
                    <a:pt x="3671450" y="1902217"/>
                    <a:pt x="3748297" y="1819008"/>
                    <a:pt x="3807866" y="1725100"/>
                  </a:cubicBezTo>
                  <a:cubicBezTo>
                    <a:pt x="3837651" y="1678182"/>
                    <a:pt x="3863098" y="1628734"/>
                    <a:pt x="3883340" y="1576756"/>
                  </a:cubicBezTo>
                  <a:cubicBezTo>
                    <a:pt x="3903726" y="1524850"/>
                    <a:pt x="3918402" y="1470486"/>
                    <a:pt x="3929318" y="1414676"/>
                  </a:cubicBezTo>
                  <a:cubicBezTo>
                    <a:pt x="3934740" y="1386771"/>
                    <a:pt x="3939078" y="1358360"/>
                    <a:pt x="3942041" y="1329660"/>
                  </a:cubicBezTo>
                  <a:cubicBezTo>
                    <a:pt x="3942909" y="1322503"/>
                    <a:pt x="3943487" y="1315274"/>
                    <a:pt x="3944138" y="1308117"/>
                  </a:cubicBezTo>
                  <a:cubicBezTo>
                    <a:pt x="3944716" y="1300887"/>
                    <a:pt x="3945439" y="1293803"/>
                    <a:pt x="3945728" y="1286140"/>
                  </a:cubicBezTo>
                  <a:lnTo>
                    <a:pt x="3948042" y="1240740"/>
                  </a:lnTo>
                  <a:cubicBezTo>
                    <a:pt x="3950138" y="1180159"/>
                    <a:pt x="3948837" y="1119505"/>
                    <a:pt x="3944066" y="1059213"/>
                  </a:cubicBezTo>
                  <a:cubicBezTo>
                    <a:pt x="3939439" y="998849"/>
                    <a:pt x="3930547" y="938991"/>
                    <a:pt x="3918546" y="879928"/>
                  </a:cubicBezTo>
                  <a:cubicBezTo>
                    <a:pt x="3906401" y="820865"/>
                    <a:pt x="3891220" y="762597"/>
                    <a:pt x="3875243" y="704980"/>
                  </a:cubicBezTo>
                  <a:cubicBezTo>
                    <a:pt x="3843362" y="589673"/>
                    <a:pt x="3808155" y="475885"/>
                    <a:pt x="3763406" y="365566"/>
                  </a:cubicBezTo>
                  <a:cubicBezTo>
                    <a:pt x="3740996" y="310479"/>
                    <a:pt x="3715982" y="256404"/>
                    <a:pt x="3687210" y="204426"/>
                  </a:cubicBezTo>
                  <a:cubicBezTo>
                    <a:pt x="3680198" y="191341"/>
                    <a:pt x="3672463" y="178618"/>
                    <a:pt x="3665016" y="165822"/>
                  </a:cubicBezTo>
                  <a:cubicBezTo>
                    <a:pt x="3657353" y="153098"/>
                    <a:pt x="3649401" y="140592"/>
                    <a:pt x="3641666" y="127940"/>
                  </a:cubicBezTo>
                  <a:lnTo>
                    <a:pt x="3616942" y="90927"/>
                  </a:lnTo>
                  <a:lnTo>
                    <a:pt x="3591133" y="54708"/>
                  </a:lnTo>
                  <a:lnTo>
                    <a:pt x="3544762" y="0"/>
                  </a:lnTo>
                  <a:lnTo>
                    <a:pt x="3746698" y="0"/>
                  </a:lnTo>
                  <a:lnTo>
                    <a:pt x="3747647" y="1356"/>
                  </a:lnTo>
                  <a:lnTo>
                    <a:pt x="3774540" y="42129"/>
                  </a:lnTo>
                  <a:cubicBezTo>
                    <a:pt x="3783215" y="55865"/>
                    <a:pt x="3792107" y="69528"/>
                    <a:pt x="3800637" y="83336"/>
                  </a:cubicBezTo>
                  <a:lnTo>
                    <a:pt x="3825795" y="125121"/>
                  </a:lnTo>
                  <a:cubicBezTo>
                    <a:pt x="3858688" y="181220"/>
                    <a:pt x="3889702" y="238403"/>
                    <a:pt x="3917679" y="297033"/>
                  </a:cubicBezTo>
                  <a:cubicBezTo>
                    <a:pt x="3973778" y="414291"/>
                    <a:pt x="4017009" y="537695"/>
                    <a:pt x="4043468" y="664279"/>
                  </a:cubicBezTo>
                  <a:cubicBezTo>
                    <a:pt x="4056625" y="727607"/>
                    <a:pt x="4065806" y="791442"/>
                    <a:pt x="4072963" y="855348"/>
                  </a:cubicBezTo>
                  <a:cubicBezTo>
                    <a:pt x="4080265" y="919183"/>
                    <a:pt x="4086121" y="982945"/>
                    <a:pt x="4092121" y="1046562"/>
                  </a:cubicBezTo>
                  <a:cubicBezTo>
                    <a:pt x="4097832" y="1110252"/>
                    <a:pt x="4102892" y="1173942"/>
                    <a:pt x="4107375" y="1237776"/>
                  </a:cubicBezTo>
                  <a:lnTo>
                    <a:pt x="4110483" y="1285706"/>
                  </a:lnTo>
                  <a:cubicBezTo>
                    <a:pt x="4111062" y="1293586"/>
                    <a:pt x="4111423" y="1302044"/>
                    <a:pt x="4111857" y="1310358"/>
                  </a:cubicBezTo>
                  <a:cubicBezTo>
                    <a:pt x="4112290" y="1318671"/>
                    <a:pt x="4112724" y="1327057"/>
                    <a:pt x="4112869" y="1335443"/>
                  </a:cubicBezTo>
                  <a:cubicBezTo>
                    <a:pt x="4113953" y="1368915"/>
                    <a:pt x="4113592" y="1402675"/>
                    <a:pt x="4111495" y="1436508"/>
                  </a:cubicBezTo>
                  <a:cubicBezTo>
                    <a:pt x="4103688" y="1571912"/>
                    <a:pt x="4067325" y="1708328"/>
                    <a:pt x="4008551" y="1833467"/>
                  </a:cubicBezTo>
                  <a:cubicBezTo>
                    <a:pt x="3949922" y="1958967"/>
                    <a:pt x="3869098" y="2071598"/>
                    <a:pt x="3779745" y="2170567"/>
                  </a:cubicBezTo>
                  <a:cubicBezTo>
                    <a:pt x="3735068" y="2220232"/>
                    <a:pt x="3688150" y="2266788"/>
                    <a:pt x="3640292" y="2311104"/>
                  </a:cubicBezTo>
                  <a:cubicBezTo>
                    <a:pt x="3592435" y="2355419"/>
                    <a:pt x="3543926" y="2398072"/>
                    <a:pt x="3494912" y="2438845"/>
                  </a:cubicBezTo>
                  <a:cubicBezTo>
                    <a:pt x="3397100" y="2520752"/>
                    <a:pt x="3297120" y="2595430"/>
                    <a:pt x="3199597" y="2669024"/>
                  </a:cubicBezTo>
                  <a:lnTo>
                    <a:pt x="3125280" y="2725196"/>
                  </a:lnTo>
                  <a:cubicBezTo>
                    <a:pt x="3100122" y="2744064"/>
                    <a:pt x="3074748" y="2763077"/>
                    <a:pt x="3048939" y="2781728"/>
                  </a:cubicBezTo>
                  <a:cubicBezTo>
                    <a:pt x="3023203" y="2800452"/>
                    <a:pt x="2997178" y="2819104"/>
                    <a:pt x="2970719" y="2837538"/>
                  </a:cubicBezTo>
                  <a:cubicBezTo>
                    <a:pt x="2944187" y="2855828"/>
                    <a:pt x="2917439" y="2873974"/>
                    <a:pt x="2890040" y="2891758"/>
                  </a:cubicBezTo>
                  <a:cubicBezTo>
                    <a:pt x="2835531" y="2927398"/>
                    <a:pt x="2779288" y="2961954"/>
                    <a:pt x="2720658" y="2993546"/>
                  </a:cubicBezTo>
                  <a:cubicBezTo>
                    <a:pt x="2662102" y="3025282"/>
                    <a:pt x="2601520" y="3054778"/>
                    <a:pt x="2538481" y="3080080"/>
                  </a:cubicBezTo>
                  <a:cubicBezTo>
                    <a:pt x="2412981" y="3131408"/>
                    <a:pt x="2278156" y="3166036"/>
                    <a:pt x="2142029" y="3179627"/>
                  </a:cubicBezTo>
                  <a:cubicBezTo>
                    <a:pt x="2107979" y="3182880"/>
                    <a:pt x="2073929" y="3185338"/>
                    <a:pt x="2039952" y="3186061"/>
                  </a:cubicBezTo>
                  <a:lnTo>
                    <a:pt x="2014433" y="3186639"/>
                  </a:lnTo>
                  <a:cubicBezTo>
                    <a:pt x="2005974" y="3186712"/>
                    <a:pt x="1997444" y="3186494"/>
                    <a:pt x="1988985" y="3186494"/>
                  </a:cubicBezTo>
                  <a:lnTo>
                    <a:pt x="1963611" y="3186205"/>
                  </a:lnTo>
                  <a:lnTo>
                    <a:pt x="1938959" y="3185266"/>
                  </a:lnTo>
                  <a:cubicBezTo>
                    <a:pt x="1873317" y="3183169"/>
                    <a:pt x="1807531" y="3177964"/>
                    <a:pt x="1742034" y="3169578"/>
                  </a:cubicBezTo>
                  <a:cubicBezTo>
                    <a:pt x="1676465" y="3161626"/>
                    <a:pt x="1611040" y="3150203"/>
                    <a:pt x="1546338" y="3135022"/>
                  </a:cubicBezTo>
                  <a:cubicBezTo>
                    <a:pt x="1481708" y="3119696"/>
                    <a:pt x="1417585" y="3101551"/>
                    <a:pt x="1354112" y="3080875"/>
                  </a:cubicBezTo>
                  <a:cubicBezTo>
                    <a:pt x="1227383" y="3039162"/>
                    <a:pt x="1102100" y="2987256"/>
                    <a:pt x="986143" y="2918072"/>
                  </a:cubicBezTo>
                  <a:cubicBezTo>
                    <a:pt x="870113" y="2849033"/>
                    <a:pt x="766518" y="2761487"/>
                    <a:pt x="676008" y="2664614"/>
                  </a:cubicBezTo>
                  <a:cubicBezTo>
                    <a:pt x="630536" y="2616251"/>
                    <a:pt x="589184" y="2564778"/>
                    <a:pt x="550291" y="2512077"/>
                  </a:cubicBezTo>
                  <a:cubicBezTo>
                    <a:pt x="511615" y="2459159"/>
                    <a:pt x="474818" y="2405446"/>
                    <a:pt x="440479" y="2350575"/>
                  </a:cubicBezTo>
                  <a:cubicBezTo>
                    <a:pt x="431659" y="2336984"/>
                    <a:pt x="423345" y="2323177"/>
                    <a:pt x="414815" y="2309441"/>
                  </a:cubicBezTo>
                  <a:lnTo>
                    <a:pt x="390308" y="2269536"/>
                  </a:lnTo>
                  <a:cubicBezTo>
                    <a:pt x="374620" y="2243727"/>
                    <a:pt x="358354" y="2218135"/>
                    <a:pt x="341944" y="2192182"/>
                  </a:cubicBezTo>
                  <a:lnTo>
                    <a:pt x="241746" y="2034151"/>
                  </a:lnTo>
                  <a:cubicBezTo>
                    <a:pt x="208130" y="1980293"/>
                    <a:pt x="174948" y="1924845"/>
                    <a:pt x="143935" y="1867083"/>
                  </a:cubicBezTo>
                  <a:cubicBezTo>
                    <a:pt x="128464" y="1838166"/>
                    <a:pt x="113499" y="1808743"/>
                    <a:pt x="99836" y="1778524"/>
                  </a:cubicBezTo>
                  <a:cubicBezTo>
                    <a:pt x="86245" y="1748234"/>
                    <a:pt x="73594" y="1717365"/>
                    <a:pt x="62388" y="1685845"/>
                  </a:cubicBezTo>
                  <a:cubicBezTo>
                    <a:pt x="51400" y="1654253"/>
                    <a:pt x="41641" y="1622228"/>
                    <a:pt x="33688" y="1589696"/>
                  </a:cubicBezTo>
                  <a:cubicBezTo>
                    <a:pt x="29929" y="1573430"/>
                    <a:pt x="26098" y="1557092"/>
                    <a:pt x="22989" y="1540682"/>
                  </a:cubicBezTo>
                  <a:lnTo>
                    <a:pt x="18290" y="1516102"/>
                  </a:lnTo>
                  <a:lnTo>
                    <a:pt x="14386" y="1491451"/>
                  </a:lnTo>
                  <a:cubicBezTo>
                    <a:pt x="4265" y="1425592"/>
                    <a:pt x="0" y="1359517"/>
                    <a:pt x="0" y="1293947"/>
                  </a:cubicBezTo>
                  <a:cubicBezTo>
                    <a:pt x="361" y="1164905"/>
                    <a:pt x="13808" y="1035863"/>
                    <a:pt x="40122" y="909134"/>
                  </a:cubicBezTo>
                  <a:cubicBezTo>
                    <a:pt x="66365" y="782477"/>
                    <a:pt x="106559" y="658279"/>
                    <a:pt x="160706" y="540442"/>
                  </a:cubicBezTo>
                  <a:cubicBezTo>
                    <a:pt x="242307" y="363687"/>
                    <a:pt x="351397" y="200879"/>
                    <a:pt x="479161" y="54765"/>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572A5E24-E894-4881-89D8-70125546BA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7490" y="8190"/>
              <a:ext cx="4091759" cy="3148976"/>
            </a:xfrm>
            <a:custGeom>
              <a:avLst/>
              <a:gdLst>
                <a:gd name="connsiteX0" fmla="*/ 565922 w 4091759"/>
                <a:gd name="connsiteY0" fmla="*/ 0 h 3148976"/>
                <a:gd name="connsiteX1" fmla="*/ 1126669 w 4091759"/>
                <a:gd name="connsiteY1" fmla="*/ 0 h 3148976"/>
                <a:gd name="connsiteX2" fmla="*/ 1097005 w 4091759"/>
                <a:gd name="connsiteY2" fmla="*/ 19379 h 3148976"/>
                <a:gd name="connsiteX3" fmla="*/ 953756 w 4091759"/>
                <a:gd name="connsiteY3" fmla="*/ 131556 h 3148976"/>
                <a:gd name="connsiteX4" fmla="*/ 519133 w 4091759"/>
                <a:gd name="connsiteY4" fmla="*/ 670497 h 3148976"/>
                <a:gd name="connsiteX5" fmla="*/ 361535 w 4091759"/>
                <a:gd name="connsiteY5" fmla="*/ 1297708 h 3148976"/>
                <a:gd name="connsiteX6" fmla="*/ 622367 w 4091759"/>
                <a:gd name="connsiteY6" fmla="*/ 1880096 h 3148976"/>
                <a:gd name="connsiteX7" fmla="*/ 753795 w 4091759"/>
                <a:gd name="connsiteY7" fmla="*/ 2064949 h 3148976"/>
                <a:gd name="connsiteX8" fmla="*/ 1987034 w 4091759"/>
                <a:gd name="connsiteY8" fmla="*/ 2787513 h 3148976"/>
                <a:gd name="connsiteX9" fmla="*/ 2923222 w 4091759"/>
                <a:gd name="connsiteY9" fmla="*/ 2342986 h 3148976"/>
                <a:gd name="connsiteX10" fmla="*/ 3037155 w 4091759"/>
                <a:gd name="connsiteY10" fmla="*/ 2254717 h 3148976"/>
                <a:gd name="connsiteX11" fmla="*/ 3555349 w 4091759"/>
                <a:gd name="connsiteY11" fmla="*/ 1793273 h 3148976"/>
                <a:gd name="connsiteX12" fmla="*/ 3730369 w 4091759"/>
                <a:gd name="connsiteY12" fmla="*/ 1297708 h 3148976"/>
                <a:gd name="connsiteX13" fmla="*/ 3337459 w 4091759"/>
                <a:gd name="connsiteY13" fmla="*/ 89337 h 3148976"/>
                <a:gd name="connsiteX14" fmla="*/ 3254099 w 4091759"/>
                <a:gd name="connsiteY14" fmla="*/ 0 h 3148976"/>
                <a:gd name="connsiteX15" fmla="*/ 3722351 w 4091759"/>
                <a:gd name="connsiteY15" fmla="*/ 0 h 3148976"/>
                <a:gd name="connsiteX16" fmla="*/ 3723651 w 4091759"/>
                <a:gd name="connsiteY16" fmla="*/ 1720 h 3148976"/>
                <a:gd name="connsiteX17" fmla="*/ 4091759 w 4091759"/>
                <a:gd name="connsiteY17" fmla="*/ 1297708 h 3148976"/>
                <a:gd name="connsiteX18" fmla="*/ 3145739 w 4091759"/>
                <a:gd name="connsiteY18" fmla="*/ 2627818 h 3148976"/>
                <a:gd name="connsiteX19" fmla="*/ 1986961 w 4091759"/>
                <a:gd name="connsiteY19" fmla="*/ 3148976 h 3148976"/>
                <a:gd name="connsiteX20" fmla="*/ 454648 w 4091759"/>
                <a:gd name="connsiteY20" fmla="*/ 2267874 h 3148976"/>
                <a:gd name="connsiteX21" fmla="*/ 0 w 4091759"/>
                <a:gd name="connsiteY21" fmla="*/ 1297708 h 3148976"/>
                <a:gd name="connsiteX22" fmla="*/ 564086 w 4091759"/>
                <a:gd name="connsiteY22" fmla="*/ 1720 h 314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91759" h="3148976">
                  <a:moveTo>
                    <a:pt x="565922" y="0"/>
                  </a:moveTo>
                  <a:lnTo>
                    <a:pt x="1126669" y="0"/>
                  </a:lnTo>
                  <a:lnTo>
                    <a:pt x="1097005" y="19379"/>
                  </a:lnTo>
                  <a:cubicBezTo>
                    <a:pt x="1047353" y="54908"/>
                    <a:pt x="999481" y="92374"/>
                    <a:pt x="953756" y="131556"/>
                  </a:cubicBezTo>
                  <a:cubicBezTo>
                    <a:pt x="767675" y="290961"/>
                    <a:pt x="621427" y="472343"/>
                    <a:pt x="519133" y="670497"/>
                  </a:cubicBezTo>
                  <a:cubicBezTo>
                    <a:pt x="414598" y="873061"/>
                    <a:pt x="361535" y="1084083"/>
                    <a:pt x="361535" y="1297708"/>
                  </a:cubicBezTo>
                  <a:cubicBezTo>
                    <a:pt x="361535" y="1512850"/>
                    <a:pt x="446190" y="1638495"/>
                    <a:pt x="622367" y="1880096"/>
                  </a:cubicBezTo>
                  <a:cubicBezTo>
                    <a:pt x="664875" y="1938364"/>
                    <a:pt x="708829" y="1998656"/>
                    <a:pt x="753795" y="2064949"/>
                  </a:cubicBezTo>
                  <a:cubicBezTo>
                    <a:pt x="1097401" y="2571430"/>
                    <a:pt x="1466238" y="2787513"/>
                    <a:pt x="1987034" y="2787513"/>
                  </a:cubicBezTo>
                  <a:cubicBezTo>
                    <a:pt x="2328833" y="2787513"/>
                    <a:pt x="2579616" y="2611480"/>
                    <a:pt x="2923222" y="2342986"/>
                  </a:cubicBezTo>
                  <a:cubicBezTo>
                    <a:pt x="2961610" y="2312984"/>
                    <a:pt x="2999997" y="2283344"/>
                    <a:pt x="3037155" y="2254717"/>
                  </a:cubicBezTo>
                  <a:cubicBezTo>
                    <a:pt x="3238562" y="2099360"/>
                    <a:pt x="3428764" y="1952606"/>
                    <a:pt x="3555349" y="1793273"/>
                  </a:cubicBezTo>
                  <a:cubicBezTo>
                    <a:pt x="3676366" y="1640953"/>
                    <a:pt x="3730369" y="1488126"/>
                    <a:pt x="3730369" y="1297708"/>
                  </a:cubicBezTo>
                  <a:cubicBezTo>
                    <a:pt x="3730369" y="820432"/>
                    <a:pt x="3590844" y="391303"/>
                    <a:pt x="3337459" y="89337"/>
                  </a:cubicBezTo>
                  <a:lnTo>
                    <a:pt x="3254099" y="0"/>
                  </a:lnTo>
                  <a:lnTo>
                    <a:pt x="3722351" y="0"/>
                  </a:lnTo>
                  <a:lnTo>
                    <a:pt x="3723651" y="1720"/>
                  </a:lnTo>
                  <a:cubicBezTo>
                    <a:pt x="3963059" y="353907"/>
                    <a:pt x="4091759" y="805418"/>
                    <a:pt x="4091759" y="1297708"/>
                  </a:cubicBezTo>
                  <a:cubicBezTo>
                    <a:pt x="4091759" y="1948702"/>
                    <a:pt x="3623014" y="2254861"/>
                    <a:pt x="3145739" y="2627818"/>
                  </a:cubicBezTo>
                  <a:cubicBezTo>
                    <a:pt x="2798084" y="2899494"/>
                    <a:pt x="2463153" y="3148976"/>
                    <a:pt x="1986961" y="3148976"/>
                  </a:cubicBezTo>
                  <a:cubicBezTo>
                    <a:pt x="1280807" y="3148976"/>
                    <a:pt x="822328" y="2809851"/>
                    <a:pt x="454648" y="2267874"/>
                  </a:cubicBezTo>
                  <a:cubicBezTo>
                    <a:pt x="234011" y="1942702"/>
                    <a:pt x="0" y="1719679"/>
                    <a:pt x="0" y="1297708"/>
                  </a:cubicBezTo>
                  <a:cubicBezTo>
                    <a:pt x="0" y="805418"/>
                    <a:pt x="220663" y="353907"/>
                    <a:pt x="564086" y="172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3194ADEA-34F6-4208-A525-B69BC9032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7490" y="8190"/>
              <a:ext cx="4091759" cy="3148976"/>
            </a:xfrm>
            <a:custGeom>
              <a:avLst/>
              <a:gdLst>
                <a:gd name="connsiteX0" fmla="*/ 565922 w 4091759"/>
                <a:gd name="connsiteY0" fmla="*/ 0 h 3148976"/>
                <a:gd name="connsiteX1" fmla="*/ 1258674 w 4091759"/>
                <a:gd name="connsiteY1" fmla="*/ 0 h 3148976"/>
                <a:gd name="connsiteX2" fmla="*/ 1139152 w 4091759"/>
                <a:gd name="connsiteY2" fmla="*/ 78064 h 3148976"/>
                <a:gd name="connsiteX3" fmla="*/ 1000746 w 4091759"/>
                <a:gd name="connsiteY3" fmla="*/ 186426 h 3148976"/>
                <a:gd name="connsiteX4" fmla="*/ 583329 w 4091759"/>
                <a:gd name="connsiteY4" fmla="*/ 703607 h 3148976"/>
                <a:gd name="connsiteX5" fmla="*/ 433755 w 4091759"/>
                <a:gd name="connsiteY5" fmla="*/ 1297708 h 3148976"/>
                <a:gd name="connsiteX6" fmla="*/ 680707 w 4091759"/>
                <a:gd name="connsiteY6" fmla="*/ 1837516 h 3148976"/>
                <a:gd name="connsiteX7" fmla="*/ 813581 w 4091759"/>
                <a:gd name="connsiteY7" fmla="*/ 2024392 h 3148976"/>
                <a:gd name="connsiteX8" fmla="*/ 1320496 w 4091759"/>
                <a:gd name="connsiteY8" fmla="*/ 2541863 h 3148976"/>
                <a:gd name="connsiteX9" fmla="*/ 1986961 w 4091759"/>
                <a:gd name="connsiteY9" fmla="*/ 2715220 h 3148976"/>
                <a:gd name="connsiteX10" fmla="*/ 2415656 w 4091759"/>
                <a:gd name="connsiteY10" fmla="*/ 2604829 h 3148976"/>
                <a:gd name="connsiteX11" fmla="*/ 2878618 w 4091759"/>
                <a:gd name="connsiteY11" fmla="*/ 2286092 h 3148976"/>
                <a:gd name="connsiteX12" fmla="*/ 2992912 w 4091759"/>
                <a:gd name="connsiteY12" fmla="*/ 2197533 h 3148976"/>
                <a:gd name="connsiteX13" fmla="*/ 3498671 w 4091759"/>
                <a:gd name="connsiteY13" fmla="*/ 1748307 h 3148976"/>
                <a:gd name="connsiteX14" fmla="*/ 3658004 w 4091759"/>
                <a:gd name="connsiteY14" fmla="*/ 1297708 h 3148976"/>
                <a:gd name="connsiteX15" fmla="*/ 3282010 w 4091759"/>
                <a:gd name="connsiteY15" fmla="*/ 135821 h 3148976"/>
                <a:gd name="connsiteX16" fmla="*/ 3189895 w 4091759"/>
                <a:gd name="connsiteY16" fmla="*/ 37067 h 3148976"/>
                <a:gd name="connsiteX17" fmla="*/ 3146993 w 4091759"/>
                <a:gd name="connsiteY17" fmla="*/ 0 h 3148976"/>
                <a:gd name="connsiteX18" fmla="*/ 3722351 w 4091759"/>
                <a:gd name="connsiteY18" fmla="*/ 0 h 3148976"/>
                <a:gd name="connsiteX19" fmla="*/ 3723651 w 4091759"/>
                <a:gd name="connsiteY19" fmla="*/ 1720 h 3148976"/>
                <a:gd name="connsiteX20" fmla="*/ 4091759 w 4091759"/>
                <a:gd name="connsiteY20" fmla="*/ 1297708 h 3148976"/>
                <a:gd name="connsiteX21" fmla="*/ 3145739 w 4091759"/>
                <a:gd name="connsiteY21" fmla="*/ 2627818 h 3148976"/>
                <a:gd name="connsiteX22" fmla="*/ 1986961 w 4091759"/>
                <a:gd name="connsiteY22" fmla="*/ 3148976 h 3148976"/>
                <a:gd name="connsiteX23" fmla="*/ 454648 w 4091759"/>
                <a:gd name="connsiteY23" fmla="*/ 2267874 h 3148976"/>
                <a:gd name="connsiteX24" fmla="*/ 0 w 4091759"/>
                <a:gd name="connsiteY24" fmla="*/ 1297708 h 3148976"/>
                <a:gd name="connsiteX25" fmla="*/ 564086 w 4091759"/>
                <a:gd name="connsiteY25" fmla="*/ 1720 h 314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091759" h="3148976">
                  <a:moveTo>
                    <a:pt x="565922" y="0"/>
                  </a:moveTo>
                  <a:lnTo>
                    <a:pt x="1258674" y="0"/>
                  </a:lnTo>
                  <a:lnTo>
                    <a:pt x="1139152" y="78064"/>
                  </a:lnTo>
                  <a:cubicBezTo>
                    <a:pt x="1091171" y="112390"/>
                    <a:pt x="1044917" y="148581"/>
                    <a:pt x="1000746" y="186426"/>
                  </a:cubicBezTo>
                  <a:cubicBezTo>
                    <a:pt x="824280" y="337590"/>
                    <a:pt x="679984" y="516442"/>
                    <a:pt x="583329" y="703607"/>
                  </a:cubicBezTo>
                  <a:cubicBezTo>
                    <a:pt x="484071" y="895833"/>
                    <a:pt x="433755" y="1095722"/>
                    <a:pt x="433755" y="1297708"/>
                  </a:cubicBezTo>
                  <a:cubicBezTo>
                    <a:pt x="433755" y="1490729"/>
                    <a:pt x="509446" y="1602710"/>
                    <a:pt x="680707" y="1837516"/>
                  </a:cubicBezTo>
                  <a:cubicBezTo>
                    <a:pt x="723576" y="1896290"/>
                    <a:pt x="767892" y="1957088"/>
                    <a:pt x="813581" y="2024392"/>
                  </a:cubicBezTo>
                  <a:cubicBezTo>
                    <a:pt x="975154" y="2262524"/>
                    <a:pt x="1140921" y="2431833"/>
                    <a:pt x="1320496" y="2541863"/>
                  </a:cubicBezTo>
                  <a:cubicBezTo>
                    <a:pt x="1510842" y="2658543"/>
                    <a:pt x="1728877" y="2715220"/>
                    <a:pt x="1986961" y="2715220"/>
                  </a:cubicBezTo>
                  <a:cubicBezTo>
                    <a:pt x="2133426" y="2715220"/>
                    <a:pt x="2269625" y="2680158"/>
                    <a:pt x="2415656" y="2604829"/>
                  </a:cubicBezTo>
                  <a:cubicBezTo>
                    <a:pt x="2565591" y="2527476"/>
                    <a:pt x="2714008" y="2414700"/>
                    <a:pt x="2878618" y="2286092"/>
                  </a:cubicBezTo>
                  <a:cubicBezTo>
                    <a:pt x="2917222" y="2255945"/>
                    <a:pt x="2955682" y="2226233"/>
                    <a:pt x="2992912" y="2197533"/>
                  </a:cubicBezTo>
                  <a:cubicBezTo>
                    <a:pt x="3190705" y="2044923"/>
                    <a:pt x="3377509" y="1900772"/>
                    <a:pt x="3498671" y="1748307"/>
                  </a:cubicBezTo>
                  <a:cubicBezTo>
                    <a:pt x="3610363" y="1607770"/>
                    <a:pt x="3658004" y="1473017"/>
                    <a:pt x="3658004" y="1297708"/>
                  </a:cubicBezTo>
                  <a:cubicBezTo>
                    <a:pt x="3658004" y="837421"/>
                    <a:pt x="3524480" y="424775"/>
                    <a:pt x="3282010" y="135821"/>
                  </a:cubicBezTo>
                  <a:cubicBezTo>
                    <a:pt x="3252732" y="100940"/>
                    <a:pt x="3222007" y="68006"/>
                    <a:pt x="3189895" y="37067"/>
                  </a:cubicBezTo>
                  <a:lnTo>
                    <a:pt x="3146993" y="0"/>
                  </a:lnTo>
                  <a:lnTo>
                    <a:pt x="3722351" y="0"/>
                  </a:lnTo>
                  <a:lnTo>
                    <a:pt x="3723651" y="1720"/>
                  </a:lnTo>
                  <a:cubicBezTo>
                    <a:pt x="3963059" y="353907"/>
                    <a:pt x="4091759" y="805418"/>
                    <a:pt x="4091759" y="1297708"/>
                  </a:cubicBezTo>
                  <a:cubicBezTo>
                    <a:pt x="4091759" y="1948702"/>
                    <a:pt x="3623014" y="2254861"/>
                    <a:pt x="3145739" y="2627818"/>
                  </a:cubicBezTo>
                  <a:cubicBezTo>
                    <a:pt x="2798084" y="2899494"/>
                    <a:pt x="2463153" y="3148976"/>
                    <a:pt x="1986961" y="3148976"/>
                  </a:cubicBezTo>
                  <a:cubicBezTo>
                    <a:pt x="1280807" y="3148976"/>
                    <a:pt x="822328" y="2809851"/>
                    <a:pt x="454648" y="2267874"/>
                  </a:cubicBezTo>
                  <a:cubicBezTo>
                    <a:pt x="234011" y="1942702"/>
                    <a:pt x="0" y="1719679"/>
                    <a:pt x="0" y="1297708"/>
                  </a:cubicBezTo>
                  <a:cubicBezTo>
                    <a:pt x="0" y="805418"/>
                    <a:pt x="220663" y="353907"/>
                    <a:pt x="564086" y="172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5" name="Freeform: Shape 24">
              <a:extLst>
                <a:ext uri="{FF2B5EF4-FFF2-40B4-BE49-F238E27FC236}">
                  <a16:creationId xmlns:a16="http://schemas.microsoft.com/office/drawing/2014/main" id="{FBDED2AF-FE3B-46C2-A641-F3FE6F01B5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01945" y="8190"/>
              <a:ext cx="4337554" cy="3396866"/>
            </a:xfrm>
            <a:custGeom>
              <a:avLst/>
              <a:gdLst>
                <a:gd name="connsiteX0" fmla="*/ 2075375 w 4337554"/>
                <a:gd name="connsiteY0" fmla="*/ 3367732 h 3396866"/>
                <a:gd name="connsiteX1" fmla="*/ 2087376 w 4337554"/>
                <a:gd name="connsiteY1" fmla="*/ 3367877 h 3396866"/>
                <a:gd name="connsiteX2" fmla="*/ 2097930 w 4337554"/>
                <a:gd name="connsiteY2" fmla="*/ 3367804 h 3396866"/>
                <a:gd name="connsiteX3" fmla="*/ 2075375 w 4337554"/>
                <a:gd name="connsiteY3" fmla="*/ 3367732 h 3396866"/>
                <a:gd name="connsiteX4" fmla="*/ 381332 w 4337554"/>
                <a:gd name="connsiteY4" fmla="*/ 0 h 3396866"/>
                <a:gd name="connsiteX5" fmla="*/ 722138 w 4337554"/>
                <a:gd name="connsiteY5" fmla="*/ 0 h 3396866"/>
                <a:gd name="connsiteX6" fmla="*/ 614098 w 4337554"/>
                <a:gd name="connsiteY6" fmla="*/ 110789 h 3396866"/>
                <a:gd name="connsiteX7" fmla="*/ 493035 w 4337554"/>
                <a:gd name="connsiteY7" fmla="*/ 257995 h 3396866"/>
                <a:gd name="connsiteX8" fmla="*/ 384235 w 4337554"/>
                <a:gd name="connsiteY8" fmla="*/ 416677 h 3396866"/>
                <a:gd name="connsiteX9" fmla="*/ 291628 w 4337554"/>
                <a:gd name="connsiteY9" fmla="*/ 586059 h 3396866"/>
                <a:gd name="connsiteX10" fmla="*/ 291556 w 4337554"/>
                <a:gd name="connsiteY10" fmla="*/ 586275 h 3396866"/>
                <a:gd name="connsiteX11" fmla="*/ 291484 w 4337554"/>
                <a:gd name="connsiteY11" fmla="*/ 586492 h 3396866"/>
                <a:gd name="connsiteX12" fmla="*/ 271169 w 4337554"/>
                <a:gd name="connsiteY12" fmla="*/ 630012 h 3396866"/>
                <a:gd name="connsiteX13" fmla="*/ 261193 w 4337554"/>
                <a:gd name="connsiteY13" fmla="*/ 652062 h 3396866"/>
                <a:gd name="connsiteX14" fmla="*/ 251795 w 4337554"/>
                <a:gd name="connsiteY14" fmla="*/ 674183 h 3396866"/>
                <a:gd name="connsiteX15" fmla="*/ 250349 w 4337554"/>
                <a:gd name="connsiteY15" fmla="*/ 677653 h 3396866"/>
                <a:gd name="connsiteX16" fmla="*/ 233866 w 4337554"/>
                <a:gd name="connsiteY16" fmla="*/ 718788 h 3396866"/>
                <a:gd name="connsiteX17" fmla="*/ 227505 w 4337554"/>
                <a:gd name="connsiteY17" fmla="*/ 735487 h 3396866"/>
                <a:gd name="connsiteX18" fmla="*/ 216950 w 4337554"/>
                <a:gd name="connsiteY18" fmla="*/ 764043 h 3396866"/>
                <a:gd name="connsiteX19" fmla="*/ 216878 w 4337554"/>
                <a:gd name="connsiteY19" fmla="*/ 764332 h 3396866"/>
                <a:gd name="connsiteX20" fmla="*/ 216733 w 4337554"/>
                <a:gd name="connsiteY20" fmla="*/ 764621 h 3396866"/>
                <a:gd name="connsiteX21" fmla="*/ 161718 w 4337554"/>
                <a:gd name="connsiteY21" fmla="*/ 950268 h 3396866"/>
                <a:gd name="connsiteX22" fmla="*/ 117186 w 4337554"/>
                <a:gd name="connsiteY22" fmla="*/ 1335010 h 3396866"/>
                <a:gd name="connsiteX23" fmla="*/ 135693 w 4337554"/>
                <a:gd name="connsiteY23" fmla="*/ 1524705 h 3396866"/>
                <a:gd name="connsiteX24" fmla="*/ 192154 w 4337554"/>
                <a:gd name="connsiteY24" fmla="*/ 1706015 h 3396866"/>
                <a:gd name="connsiteX25" fmla="*/ 192298 w 4337554"/>
                <a:gd name="connsiteY25" fmla="*/ 1706304 h 3396866"/>
                <a:gd name="connsiteX26" fmla="*/ 192443 w 4337554"/>
                <a:gd name="connsiteY26" fmla="*/ 1706593 h 3396866"/>
                <a:gd name="connsiteX27" fmla="*/ 206106 w 4337554"/>
                <a:gd name="connsiteY27" fmla="*/ 1737245 h 3396866"/>
                <a:gd name="connsiteX28" fmla="*/ 211817 w 4337554"/>
                <a:gd name="connsiteY28" fmla="*/ 1749680 h 3396866"/>
                <a:gd name="connsiteX29" fmla="*/ 217022 w 4337554"/>
                <a:gd name="connsiteY29" fmla="*/ 1760162 h 3396866"/>
                <a:gd name="connsiteX30" fmla="*/ 233360 w 4337554"/>
                <a:gd name="connsiteY30" fmla="*/ 1791826 h 3396866"/>
                <a:gd name="connsiteX31" fmla="*/ 233505 w 4337554"/>
                <a:gd name="connsiteY31" fmla="*/ 1792115 h 3396866"/>
                <a:gd name="connsiteX32" fmla="*/ 233650 w 4337554"/>
                <a:gd name="connsiteY32" fmla="*/ 1792405 h 3396866"/>
                <a:gd name="connsiteX33" fmla="*/ 282086 w 4337554"/>
                <a:gd name="connsiteY33" fmla="*/ 1875180 h 3396866"/>
                <a:gd name="connsiteX34" fmla="*/ 335799 w 4337554"/>
                <a:gd name="connsiteY34" fmla="*/ 1955497 h 3396866"/>
                <a:gd name="connsiteX35" fmla="*/ 393850 w 4337554"/>
                <a:gd name="connsiteY35" fmla="*/ 2034295 h 3396866"/>
                <a:gd name="connsiteX36" fmla="*/ 467082 w 4337554"/>
                <a:gd name="connsiteY36" fmla="*/ 2128999 h 3396866"/>
                <a:gd name="connsiteX37" fmla="*/ 515518 w 4337554"/>
                <a:gd name="connsiteY37" fmla="*/ 2191098 h 3396866"/>
                <a:gd name="connsiteX38" fmla="*/ 576750 w 4337554"/>
                <a:gd name="connsiteY38" fmla="*/ 2271126 h 3396866"/>
                <a:gd name="connsiteX39" fmla="*/ 608053 w 4337554"/>
                <a:gd name="connsiteY39" fmla="*/ 2313634 h 3396866"/>
                <a:gd name="connsiteX40" fmla="*/ 636102 w 4337554"/>
                <a:gd name="connsiteY40" fmla="*/ 2351805 h 3396866"/>
                <a:gd name="connsiteX41" fmla="*/ 636247 w 4337554"/>
                <a:gd name="connsiteY41" fmla="*/ 2351949 h 3396866"/>
                <a:gd name="connsiteX42" fmla="*/ 636391 w 4337554"/>
                <a:gd name="connsiteY42" fmla="*/ 2352094 h 3396866"/>
                <a:gd name="connsiteX43" fmla="*/ 685478 w 4337554"/>
                <a:gd name="connsiteY43" fmla="*/ 2416795 h 3396866"/>
                <a:gd name="connsiteX44" fmla="*/ 694948 w 4337554"/>
                <a:gd name="connsiteY44" fmla="*/ 2429013 h 3396866"/>
                <a:gd name="connsiteX45" fmla="*/ 699720 w 4337554"/>
                <a:gd name="connsiteY45" fmla="*/ 2434941 h 3396866"/>
                <a:gd name="connsiteX46" fmla="*/ 756253 w 4337554"/>
                <a:gd name="connsiteY46" fmla="*/ 2503474 h 3396866"/>
                <a:gd name="connsiteX47" fmla="*/ 885945 w 4337554"/>
                <a:gd name="connsiteY47" fmla="*/ 2643577 h 3396866"/>
                <a:gd name="connsiteX48" fmla="*/ 1176055 w 4337554"/>
                <a:gd name="connsiteY48" fmla="*/ 2876576 h 3396866"/>
                <a:gd name="connsiteX49" fmla="*/ 1335822 w 4337554"/>
                <a:gd name="connsiteY49" fmla="*/ 2963833 h 3396866"/>
                <a:gd name="connsiteX50" fmla="*/ 1335967 w 4337554"/>
                <a:gd name="connsiteY50" fmla="*/ 2963906 h 3396866"/>
                <a:gd name="connsiteX51" fmla="*/ 1336111 w 4337554"/>
                <a:gd name="connsiteY51" fmla="*/ 2963978 h 3396866"/>
                <a:gd name="connsiteX52" fmla="*/ 1504770 w 4337554"/>
                <a:gd name="connsiteY52" fmla="*/ 3029909 h 3396866"/>
                <a:gd name="connsiteX53" fmla="*/ 1680874 w 4337554"/>
                <a:gd name="connsiteY53" fmla="*/ 3075526 h 3396866"/>
                <a:gd name="connsiteX54" fmla="*/ 1770228 w 4337554"/>
                <a:gd name="connsiteY54" fmla="*/ 3090562 h 3396866"/>
                <a:gd name="connsiteX55" fmla="*/ 1859943 w 4337554"/>
                <a:gd name="connsiteY55" fmla="*/ 3100756 h 3396866"/>
                <a:gd name="connsiteX56" fmla="*/ 2045663 w 4337554"/>
                <a:gd name="connsiteY56" fmla="*/ 3108852 h 3396866"/>
                <a:gd name="connsiteX57" fmla="*/ 2054989 w 4337554"/>
                <a:gd name="connsiteY57" fmla="*/ 3108852 h 3396866"/>
                <a:gd name="connsiteX58" fmla="*/ 2067278 w 4337554"/>
                <a:gd name="connsiteY58" fmla="*/ 3108925 h 3396866"/>
                <a:gd name="connsiteX59" fmla="*/ 2091207 w 4337554"/>
                <a:gd name="connsiteY59" fmla="*/ 3108563 h 3396866"/>
                <a:gd name="connsiteX60" fmla="*/ 2091424 w 4337554"/>
                <a:gd name="connsiteY60" fmla="*/ 3108563 h 3396866"/>
                <a:gd name="connsiteX61" fmla="*/ 2091641 w 4337554"/>
                <a:gd name="connsiteY61" fmla="*/ 3108563 h 3396866"/>
                <a:gd name="connsiteX62" fmla="*/ 2114124 w 4337554"/>
                <a:gd name="connsiteY62" fmla="*/ 3107985 h 3396866"/>
                <a:gd name="connsiteX63" fmla="*/ 2136752 w 4337554"/>
                <a:gd name="connsiteY63" fmla="*/ 3106828 h 3396866"/>
                <a:gd name="connsiteX64" fmla="*/ 2225382 w 4337554"/>
                <a:gd name="connsiteY64" fmla="*/ 3099093 h 3396866"/>
                <a:gd name="connsiteX65" fmla="*/ 2568049 w 4337554"/>
                <a:gd name="connsiteY65" fmla="*/ 3006486 h 3396866"/>
                <a:gd name="connsiteX66" fmla="*/ 2730779 w 4337554"/>
                <a:gd name="connsiteY66" fmla="*/ 2925807 h 3396866"/>
                <a:gd name="connsiteX67" fmla="*/ 2888666 w 4337554"/>
                <a:gd name="connsiteY67" fmla="*/ 2827200 h 3396866"/>
                <a:gd name="connsiteX68" fmla="*/ 3043011 w 4337554"/>
                <a:gd name="connsiteY68" fmla="*/ 2715075 h 3396866"/>
                <a:gd name="connsiteX69" fmla="*/ 3119208 w 4337554"/>
                <a:gd name="connsiteY69" fmla="*/ 2655650 h 3396866"/>
                <a:gd name="connsiteX70" fmla="*/ 3196922 w 4337554"/>
                <a:gd name="connsiteY70" fmla="*/ 2593479 h 3396866"/>
                <a:gd name="connsiteX71" fmla="*/ 3327916 w 4337554"/>
                <a:gd name="connsiteY71" fmla="*/ 2490895 h 3396866"/>
                <a:gd name="connsiteX72" fmla="*/ 3507925 w 4337554"/>
                <a:gd name="connsiteY72" fmla="*/ 2348624 h 3396866"/>
                <a:gd name="connsiteX73" fmla="*/ 3788131 w 4337554"/>
                <a:gd name="connsiteY73" fmla="*/ 2093575 h 3396866"/>
                <a:gd name="connsiteX74" fmla="*/ 3904016 w 4337554"/>
                <a:gd name="connsiteY74" fmla="*/ 1952894 h 3396866"/>
                <a:gd name="connsiteX75" fmla="*/ 3995683 w 4337554"/>
                <a:gd name="connsiteY75" fmla="*/ 1799706 h 3396866"/>
                <a:gd name="connsiteX76" fmla="*/ 4091470 w 4337554"/>
                <a:gd name="connsiteY76" fmla="*/ 1456678 h 3396866"/>
                <a:gd name="connsiteX77" fmla="*/ 4096892 w 4337554"/>
                <a:gd name="connsiteY77" fmla="*/ 1365228 h 3396866"/>
                <a:gd name="connsiteX78" fmla="*/ 4096964 w 4337554"/>
                <a:gd name="connsiteY78" fmla="*/ 1361686 h 3396866"/>
                <a:gd name="connsiteX79" fmla="*/ 4097181 w 4337554"/>
                <a:gd name="connsiteY79" fmla="*/ 1318021 h 3396866"/>
                <a:gd name="connsiteX80" fmla="*/ 4097109 w 4337554"/>
                <a:gd name="connsiteY80" fmla="*/ 1304213 h 3396866"/>
                <a:gd name="connsiteX81" fmla="*/ 4096675 w 4337554"/>
                <a:gd name="connsiteY81" fmla="*/ 1269585 h 3396866"/>
                <a:gd name="connsiteX82" fmla="*/ 4087133 w 4337554"/>
                <a:gd name="connsiteY82" fmla="*/ 1076708 h 3396866"/>
                <a:gd name="connsiteX83" fmla="*/ 4029010 w 4337554"/>
                <a:gd name="connsiteY83" fmla="*/ 694786 h 3396866"/>
                <a:gd name="connsiteX84" fmla="*/ 3912184 w 4337554"/>
                <a:gd name="connsiteY84" fmla="*/ 326890 h 3396866"/>
                <a:gd name="connsiteX85" fmla="*/ 3873219 w 4337554"/>
                <a:gd name="connsiteY85" fmla="*/ 238693 h 3396866"/>
                <a:gd name="connsiteX86" fmla="*/ 3829844 w 4337554"/>
                <a:gd name="connsiteY86" fmla="*/ 152375 h 3396866"/>
                <a:gd name="connsiteX87" fmla="*/ 3738618 w 4337554"/>
                <a:gd name="connsiteY87" fmla="*/ 0 h 3396866"/>
                <a:gd name="connsiteX88" fmla="*/ 3952061 w 4337554"/>
                <a:gd name="connsiteY88" fmla="*/ 0 h 3396866"/>
                <a:gd name="connsiteX89" fmla="*/ 4048022 w 4337554"/>
                <a:gd name="connsiteY89" fmla="*/ 144134 h 3396866"/>
                <a:gd name="connsiteX90" fmla="*/ 4337554 w 4337554"/>
                <a:gd name="connsiteY90" fmla="*/ 1227366 h 3396866"/>
                <a:gd name="connsiteX91" fmla="*/ 4167088 w 4337554"/>
                <a:gd name="connsiteY91" fmla="*/ 2071743 h 3396866"/>
                <a:gd name="connsiteX92" fmla="*/ 3702319 w 4337554"/>
                <a:gd name="connsiteY92" fmla="*/ 2761125 h 3396866"/>
                <a:gd name="connsiteX93" fmla="*/ 3012937 w 4337554"/>
                <a:gd name="connsiteY93" fmla="*/ 3225894 h 3396866"/>
                <a:gd name="connsiteX94" fmla="*/ 2168777 w 4337554"/>
                <a:gd name="connsiteY94" fmla="*/ 3396360 h 3396866"/>
                <a:gd name="connsiteX95" fmla="*/ 2151933 w 4337554"/>
                <a:gd name="connsiteY95" fmla="*/ 3396143 h 3396866"/>
                <a:gd name="connsiteX96" fmla="*/ 2143692 w 4337554"/>
                <a:gd name="connsiteY96" fmla="*/ 3395998 h 3396866"/>
                <a:gd name="connsiteX97" fmla="*/ 2125691 w 4337554"/>
                <a:gd name="connsiteY97" fmla="*/ 3396649 h 3396866"/>
                <a:gd name="connsiteX98" fmla="*/ 2125257 w 4337554"/>
                <a:gd name="connsiteY98" fmla="*/ 3396649 h 3396866"/>
                <a:gd name="connsiteX99" fmla="*/ 2124823 w 4337554"/>
                <a:gd name="connsiteY99" fmla="*/ 3396649 h 3396866"/>
                <a:gd name="connsiteX100" fmla="*/ 2098364 w 4337554"/>
                <a:gd name="connsiteY100" fmla="*/ 3396794 h 3396866"/>
                <a:gd name="connsiteX101" fmla="*/ 2087376 w 4337554"/>
                <a:gd name="connsiteY101" fmla="*/ 3396866 h 3396866"/>
                <a:gd name="connsiteX102" fmla="*/ 2054338 w 4337554"/>
                <a:gd name="connsiteY102" fmla="*/ 3396360 h 3396866"/>
                <a:gd name="connsiteX103" fmla="*/ 2044940 w 4337554"/>
                <a:gd name="connsiteY103" fmla="*/ 3396143 h 3396866"/>
                <a:gd name="connsiteX104" fmla="*/ 1953490 w 4337554"/>
                <a:gd name="connsiteY104" fmla="*/ 3392456 h 3396866"/>
                <a:gd name="connsiteX105" fmla="*/ 1939537 w 4337554"/>
                <a:gd name="connsiteY105" fmla="*/ 3391733 h 3396866"/>
                <a:gd name="connsiteX106" fmla="*/ 1939104 w 4337554"/>
                <a:gd name="connsiteY106" fmla="*/ 3391733 h 3396866"/>
                <a:gd name="connsiteX107" fmla="*/ 1938670 w 4337554"/>
                <a:gd name="connsiteY107" fmla="*/ 3391661 h 3396866"/>
                <a:gd name="connsiteX108" fmla="*/ 1925802 w 4337554"/>
                <a:gd name="connsiteY108" fmla="*/ 3390576 h 3396866"/>
                <a:gd name="connsiteX109" fmla="*/ 1833340 w 4337554"/>
                <a:gd name="connsiteY109" fmla="*/ 3381540 h 3396866"/>
                <a:gd name="connsiteX110" fmla="*/ 1622607 w 4337554"/>
                <a:gd name="connsiteY110" fmla="*/ 3345466 h 3396866"/>
                <a:gd name="connsiteX111" fmla="*/ 1415922 w 4337554"/>
                <a:gd name="connsiteY111" fmla="*/ 3283005 h 3396866"/>
                <a:gd name="connsiteX112" fmla="*/ 1219070 w 4337554"/>
                <a:gd name="connsiteY112" fmla="*/ 3192205 h 3396866"/>
                <a:gd name="connsiteX113" fmla="*/ 1071376 w 4337554"/>
                <a:gd name="connsiteY113" fmla="*/ 3098297 h 3396866"/>
                <a:gd name="connsiteX114" fmla="*/ 295677 w 4337554"/>
                <a:gd name="connsiteY114" fmla="*/ 2321152 h 3396866"/>
                <a:gd name="connsiteX115" fmla="*/ 0 w 4337554"/>
                <a:gd name="connsiteY115" fmla="*/ 1227366 h 3396866"/>
                <a:gd name="connsiteX116" fmla="*/ 170466 w 4337554"/>
                <a:gd name="connsiteY116" fmla="*/ 383205 h 3396866"/>
                <a:gd name="connsiteX117" fmla="*/ 369126 w 4337554"/>
                <a:gd name="connsiteY117" fmla="*/ 16339 h 3396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337554" h="3396866">
                  <a:moveTo>
                    <a:pt x="2075375" y="3367732"/>
                  </a:moveTo>
                  <a:cubicBezTo>
                    <a:pt x="2079351" y="3367804"/>
                    <a:pt x="2083327" y="3367877"/>
                    <a:pt x="2087376" y="3367877"/>
                  </a:cubicBezTo>
                  <a:cubicBezTo>
                    <a:pt x="2090846" y="3367877"/>
                    <a:pt x="2094316" y="3367877"/>
                    <a:pt x="2097930" y="3367804"/>
                  </a:cubicBezTo>
                  <a:cubicBezTo>
                    <a:pt x="2090267" y="3367949"/>
                    <a:pt x="2082821" y="3367804"/>
                    <a:pt x="2075375" y="3367732"/>
                  </a:cubicBezTo>
                  <a:close/>
                  <a:moveTo>
                    <a:pt x="381332" y="0"/>
                  </a:moveTo>
                  <a:lnTo>
                    <a:pt x="722138" y="0"/>
                  </a:lnTo>
                  <a:lnTo>
                    <a:pt x="614098" y="110789"/>
                  </a:lnTo>
                  <a:cubicBezTo>
                    <a:pt x="571401" y="158430"/>
                    <a:pt x="530953" y="207607"/>
                    <a:pt x="493035" y="257995"/>
                  </a:cubicBezTo>
                  <a:cubicBezTo>
                    <a:pt x="453780" y="310190"/>
                    <a:pt x="417128" y="363614"/>
                    <a:pt x="384235" y="416677"/>
                  </a:cubicBezTo>
                  <a:cubicBezTo>
                    <a:pt x="347366" y="477475"/>
                    <a:pt x="317075" y="532851"/>
                    <a:pt x="291628" y="586059"/>
                  </a:cubicBezTo>
                  <a:lnTo>
                    <a:pt x="291556" y="586275"/>
                  </a:lnTo>
                  <a:lnTo>
                    <a:pt x="291484" y="586492"/>
                  </a:lnTo>
                  <a:cubicBezTo>
                    <a:pt x="283965" y="601601"/>
                    <a:pt x="277025" y="616927"/>
                    <a:pt x="271169" y="630012"/>
                  </a:cubicBezTo>
                  <a:lnTo>
                    <a:pt x="261193" y="652062"/>
                  </a:lnTo>
                  <a:lnTo>
                    <a:pt x="251795" y="674183"/>
                  </a:lnTo>
                  <a:lnTo>
                    <a:pt x="250349" y="677653"/>
                  </a:lnTo>
                  <a:cubicBezTo>
                    <a:pt x="244493" y="691750"/>
                    <a:pt x="238927" y="705124"/>
                    <a:pt x="233866" y="718788"/>
                  </a:cubicBezTo>
                  <a:cubicBezTo>
                    <a:pt x="231770" y="724354"/>
                    <a:pt x="229673" y="729921"/>
                    <a:pt x="227505" y="735487"/>
                  </a:cubicBezTo>
                  <a:cubicBezTo>
                    <a:pt x="223673" y="745319"/>
                    <a:pt x="220131" y="754645"/>
                    <a:pt x="216950" y="764043"/>
                  </a:cubicBezTo>
                  <a:lnTo>
                    <a:pt x="216878" y="764332"/>
                  </a:lnTo>
                  <a:lnTo>
                    <a:pt x="216733" y="764621"/>
                  </a:lnTo>
                  <a:cubicBezTo>
                    <a:pt x="194395" y="826431"/>
                    <a:pt x="175888" y="888892"/>
                    <a:pt x="161718" y="950268"/>
                  </a:cubicBezTo>
                  <a:cubicBezTo>
                    <a:pt x="132151" y="1076636"/>
                    <a:pt x="117114" y="1206112"/>
                    <a:pt x="117186" y="1335010"/>
                  </a:cubicBezTo>
                  <a:cubicBezTo>
                    <a:pt x="117620" y="1400217"/>
                    <a:pt x="123837" y="1464196"/>
                    <a:pt x="135693" y="1524705"/>
                  </a:cubicBezTo>
                  <a:cubicBezTo>
                    <a:pt x="148923" y="1588756"/>
                    <a:pt x="167863" y="1649771"/>
                    <a:pt x="192154" y="1706015"/>
                  </a:cubicBezTo>
                  <a:lnTo>
                    <a:pt x="192298" y="1706304"/>
                  </a:lnTo>
                  <a:lnTo>
                    <a:pt x="192443" y="1706593"/>
                  </a:lnTo>
                  <a:cubicBezTo>
                    <a:pt x="196564" y="1716714"/>
                    <a:pt x="201190" y="1726691"/>
                    <a:pt x="206106" y="1737245"/>
                  </a:cubicBezTo>
                  <a:cubicBezTo>
                    <a:pt x="207986" y="1741366"/>
                    <a:pt x="209938" y="1745487"/>
                    <a:pt x="211817" y="1749680"/>
                  </a:cubicBezTo>
                  <a:cubicBezTo>
                    <a:pt x="213552" y="1753222"/>
                    <a:pt x="215287" y="1756692"/>
                    <a:pt x="217022" y="1760162"/>
                  </a:cubicBezTo>
                  <a:cubicBezTo>
                    <a:pt x="222517" y="1771151"/>
                    <a:pt x="227722" y="1781561"/>
                    <a:pt x="233360" y="1791826"/>
                  </a:cubicBezTo>
                  <a:lnTo>
                    <a:pt x="233505" y="1792115"/>
                  </a:lnTo>
                  <a:lnTo>
                    <a:pt x="233650" y="1792405"/>
                  </a:lnTo>
                  <a:cubicBezTo>
                    <a:pt x="246590" y="1817056"/>
                    <a:pt x="261482" y="1842576"/>
                    <a:pt x="282086" y="1875180"/>
                  </a:cubicBezTo>
                  <a:cubicBezTo>
                    <a:pt x="298135" y="1900843"/>
                    <a:pt x="315268" y="1925929"/>
                    <a:pt x="335799" y="1955497"/>
                  </a:cubicBezTo>
                  <a:cubicBezTo>
                    <a:pt x="355101" y="1982679"/>
                    <a:pt x="375054" y="2009282"/>
                    <a:pt x="393850" y="2034295"/>
                  </a:cubicBezTo>
                  <a:cubicBezTo>
                    <a:pt x="417779" y="2066032"/>
                    <a:pt x="442864" y="2098058"/>
                    <a:pt x="467082" y="2128999"/>
                  </a:cubicBezTo>
                  <a:cubicBezTo>
                    <a:pt x="482987" y="2149313"/>
                    <a:pt x="499469" y="2170278"/>
                    <a:pt x="515518" y="2191098"/>
                  </a:cubicBezTo>
                  <a:cubicBezTo>
                    <a:pt x="532362" y="2212858"/>
                    <a:pt x="554556" y="2241558"/>
                    <a:pt x="576750" y="2271126"/>
                  </a:cubicBezTo>
                  <a:cubicBezTo>
                    <a:pt x="587305" y="2285078"/>
                    <a:pt x="597860" y="2299609"/>
                    <a:pt x="608053" y="2313634"/>
                  </a:cubicBezTo>
                  <a:cubicBezTo>
                    <a:pt x="617740" y="2326936"/>
                    <a:pt x="626921" y="2339587"/>
                    <a:pt x="636102" y="2351805"/>
                  </a:cubicBezTo>
                  <a:lnTo>
                    <a:pt x="636247" y="2351949"/>
                  </a:lnTo>
                  <a:lnTo>
                    <a:pt x="636391" y="2352094"/>
                  </a:lnTo>
                  <a:cubicBezTo>
                    <a:pt x="652224" y="2373854"/>
                    <a:pt x="669140" y="2395686"/>
                    <a:pt x="685478" y="2416795"/>
                  </a:cubicBezTo>
                  <a:lnTo>
                    <a:pt x="694948" y="2429013"/>
                  </a:lnTo>
                  <a:lnTo>
                    <a:pt x="699720" y="2434941"/>
                  </a:lnTo>
                  <a:cubicBezTo>
                    <a:pt x="718082" y="2457641"/>
                    <a:pt x="736950" y="2481136"/>
                    <a:pt x="756253" y="2503474"/>
                  </a:cubicBezTo>
                  <a:cubicBezTo>
                    <a:pt x="798688" y="2553211"/>
                    <a:pt x="842353" y="2600346"/>
                    <a:pt x="885945" y="2643577"/>
                  </a:cubicBezTo>
                  <a:cubicBezTo>
                    <a:pt x="978769" y="2735172"/>
                    <a:pt x="1076436" y="2813609"/>
                    <a:pt x="1176055" y="2876576"/>
                  </a:cubicBezTo>
                  <a:cubicBezTo>
                    <a:pt x="1232444" y="2911927"/>
                    <a:pt x="1284639" y="2940483"/>
                    <a:pt x="1335822" y="2963833"/>
                  </a:cubicBezTo>
                  <a:lnTo>
                    <a:pt x="1335967" y="2963906"/>
                  </a:lnTo>
                  <a:lnTo>
                    <a:pt x="1336111" y="2963978"/>
                  </a:lnTo>
                  <a:cubicBezTo>
                    <a:pt x="1388162" y="2988485"/>
                    <a:pt x="1444912" y="3010679"/>
                    <a:pt x="1504770" y="3029909"/>
                  </a:cubicBezTo>
                  <a:cubicBezTo>
                    <a:pt x="1559857" y="3047620"/>
                    <a:pt x="1619137" y="3063019"/>
                    <a:pt x="1680874" y="3075526"/>
                  </a:cubicBezTo>
                  <a:cubicBezTo>
                    <a:pt x="1709286" y="3081164"/>
                    <a:pt x="1739432" y="3086225"/>
                    <a:pt x="1770228" y="3090562"/>
                  </a:cubicBezTo>
                  <a:cubicBezTo>
                    <a:pt x="1799145" y="3094610"/>
                    <a:pt x="1829363" y="3098008"/>
                    <a:pt x="1859943" y="3100756"/>
                  </a:cubicBezTo>
                  <a:cubicBezTo>
                    <a:pt x="1918428" y="3106105"/>
                    <a:pt x="1979154" y="3108708"/>
                    <a:pt x="2045663" y="3108852"/>
                  </a:cubicBezTo>
                  <a:lnTo>
                    <a:pt x="2054989" y="3108852"/>
                  </a:lnTo>
                  <a:cubicBezTo>
                    <a:pt x="2059109" y="3108925"/>
                    <a:pt x="2063158" y="3108925"/>
                    <a:pt x="2067278" y="3108925"/>
                  </a:cubicBezTo>
                  <a:cubicBezTo>
                    <a:pt x="2077182" y="3108925"/>
                    <a:pt x="2084556" y="3108852"/>
                    <a:pt x="2091207" y="3108563"/>
                  </a:cubicBezTo>
                  <a:lnTo>
                    <a:pt x="2091424" y="3108563"/>
                  </a:lnTo>
                  <a:lnTo>
                    <a:pt x="2091641" y="3108563"/>
                  </a:lnTo>
                  <a:lnTo>
                    <a:pt x="2114124" y="3107985"/>
                  </a:lnTo>
                  <a:lnTo>
                    <a:pt x="2136752" y="3106828"/>
                  </a:lnTo>
                  <a:cubicBezTo>
                    <a:pt x="2162488" y="3105671"/>
                    <a:pt x="2189887" y="3103286"/>
                    <a:pt x="2225382" y="3099093"/>
                  </a:cubicBezTo>
                  <a:cubicBezTo>
                    <a:pt x="2340689" y="3084996"/>
                    <a:pt x="2455996" y="3053838"/>
                    <a:pt x="2568049" y="3006486"/>
                  </a:cubicBezTo>
                  <a:cubicBezTo>
                    <a:pt x="2619449" y="2985015"/>
                    <a:pt x="2672656" y="2958628"/>
                    <a:pt x="2730779" y="2925807"/>
                  </a:cubicBezTo>
                  <a:cubicBezTo>
                    <a:pt x="2780806" y="2897758"/>
                    <a:pt x="2832423" y="2865515"/>
                    <a:pt x="2888666" y="2827200"/>
                  </a:cubicBezTo>
                  <a:cubicBezTo>
                    <a:pt x="2934934" y="2795681"/>
                    <a:pt x="2984020" y="2760041"/>
                    <a:pt x="3043011" y="2715075"/>
                  </a:cubicBezTo>
                  <a:cubicBezTo>
                    <a:pt x="3068892" y="2695411"/>
                    <a:pt x="3094989" y="2674808"/>
                    <a:pt x="3119208" y="2655650"/>
                  </a:cubicBezTo>
                  <a:lnTo>
                    <a:pt x="3196922" y="2593479"/>
                  </a:lnTo>
                  <a:cubicBezTo>
                    <a:pt x="3240659" y="2558778"/>
                    <a:pt x="3285047" y="2524294"/>
                    <a:pt x="3327916" y="2490895"/>
                  </a:cubicBezTo>
                  <a:cubicBezTo>
                    <a:pt x="3387630" y="2444411"/>
                    <a:pt x="3449440" y="2396337"/>
                    <a:pt x="3507925" y="2348624"/>
                  </a:cubicBezTo>
                  <a:cubicBezTo>
                    <a:pt x="3627713" y="2251679"/>
                    <a:pt x="3714175" y="2172953"/>
                    <a:pt x="3788131" y="2093575"/>
                  </a:cubicBezTo>
                  <a:cubicBezTo>
                    <a:pt x="3833169" y="2044922"/>
                    <a:pt x="3871122" y="1998872"/>
                    <a:pt x="3904016" y="1952894"/>
                  </a:cubicBezTo>
                  <a:cubicBezTo>
                    <a:pt x="3941101" y="1900627"/>
                    <a:pt x="3971031" y="1850600"/>
                    <a:pt x="3995683" y="1799706"/>
                  </a:cubicBezTo>
                  <a:cubicBezTo>
                    <a:pt x="4047227" y="1694593"/>
                    <a:pt x="4079470" y="1579142"/>
                    <a:pt x="4091470" y="1456678"/>
                  </a:cubicBezTo>
                  <a:cubicBezTo>
                    <a:pt x="4094289" y="1427616"/>
                    <a:pt x="4096097" y="1396747"/>
                    <a:pt x="4096892" y="1365228"/>
                  </a:cubicBezTo>
                  <a:lnTo>
                    <a:pt x="4096964" y="1361686"/>
                  </a:lnTo>
                  <a:cubicBezTo>
                    <a:pt x="4097181" y="1347516"/>
                    <a:pt x="4097398" y="1332985"/>
                    <a:pt x="4097181" y="1318021"/>
                  </a:cubicBezTo>
                  <a:cubicBezTo>
                    <a:pt x="4097181" y="1313394"/>
                    <a:pt x="4097109" y="1308840"/>
                    <a:pt x="4097109" y="1304213"/>
                  </a:cubicBezTo>
                  <a:cubicBezTo>
                    <a:pt x="4097109" y="1292863"/>
                    <a:pt x="4097037" y="1281224"/>
                    <a:pt x="4096675" y="1269585"/>
                  </a:cubicBezTo>
                  <a:cubicBezTo>
                    <a:pt x="4095446" y="1203654"/>
                    <a:pt x="4092193" y="1138735"/>
                    <a:pt x="4087133" y="1076708"/>
                  </a:cubicBezTo>
                  <a:cubicBezTo>
                    <a:pt x="4075783" y="942099"/>
                    <a:pt x="4056264" y="813635"/>
                    <a:pt x="4029010" y="694786"/>
                  </a:cubicBezTo>
                  <a:cubicBezTo>
                    <a:pt x="3999153" y="564877"/>
                    <a:pt x="3959825" y="441112"/>
                    <a:pt x="3912184" y="326890"/>
                  </a:cubicBezTo>
                  <a:cubicBezTo>
                    <a:pt x="3899823" y="297105"/>
                    <a:pt x="3886665" y="267393"/>
                    <a:pt x="3873219" y="238693"/>
                  </a:cubicBezTo>
                  <a:cubicBezTo>
                    <a:pt x="3860062" y="210932"/>
                    <a:pt x="3845459" y="181943"/>
                    <a:pt x="3829844" y="152375"/>
                  </a:cubicBezTo>
                  <a:lnTo>
                    <a:pt x="3738618" y="0"/>
                  </a:lnTo>
                  <a:lnTo>
                    <a:pt x="3952061" y="0"/>
                  </a:lnTo>
                  <a:lnTo>
                    <a:pt x="4048022" y="144134"/>
                  </a:lnTo>
                  <a:cubicBezTo>
                    <a:pt x="4237429" y="471981"/>
                    <a:pt x="4337554" y="846601"/>
                    <a:pt x="4337554" y="1227366"/>
                  </a:cubicBezTo>
                  <a:cubicBezTo>
                    <a:pt x="4337554" y="1520151"/>
                    <a:pt x="4280226" y="1804188"/>
                    <a:pt x="4167088" y="2071743"/>
                  </a:cubicBezTo>
                  <a:cubicBezTo>
                    <a:pt x="4057854" y="2330044"/>
                    <a:pt x="3901485" y="2561959"/>
                    <a:pt x="3702319" y="2761125"/>
                  </a:cubicBezTo>
                  <a:cubicBezTo>
                    <a:pt x="3503153" y="2960291"/>
                    <a:pt x="3271166" y="3116660"/>
                    <a:pt x="3012937" y="3225894"/>
                  </a:cubicBezTo>
                  <a:cubicBezTo>
                    <a:pt x="2745600" y="3339032"/>
                    <a:pt x="2461562" y="3396360"/>
                    <a:pt x="2168777" y="3396360"/>
                  </a:cubicBezTo>
                  <a:cubicBezTo>
                    <a:pt x="2163138" y="3396360"/>
                    <a:pt x="2157572" y="3396215"/>
                    <a:pt x="2151933" y="3396143"/>
                  </a:cubicBezTo>
                  <a:cubicBezTo>
                    <a:pt x="2149186" y="3396071"/>
                    <a:pt x="2146439" y="3395998"/>
                    <a:pt x="2143692" y="3395998"/>
                  </a:cubicBezTo>
                  <a:lnTo>
                    <a:pt x="2125691" y="3396649"/>
                  </a:lnTo>
                  <a:lnTo>
                    <a:pt x="2125257" y="3396649"/>
                  </a:lnTo>
                  <a:lnTo>
                    <a:pt x="2124823" y="3396649"/>
                  </a:lnTo>
                  <a:lnTo>
                    <a:pt x="2098364" y="3396794"/>
                  </a:lnTo>
                  <a:cubicBezTo>
                    <a:pt x="2094677" y="3396866"/>
                    <a:pt x="2090990" y="3396866"/>
                    <a:pt x="2087376" y="3396866"/>
                  </a:cubicBezTo>
                  <a:cubicBezTo>
                    <a:pt x="2076098" y="3396866"/>
                    <a:pt x="2065037" y="3396649"/>
                    <a:pt x="2054338" y="3396360"/>
                  </a:cubicBezTo>
                  <a:lnTo>
                    <a:pt x="2044940" y="3396143"/>
                  </a:lnTo>
                  <a:cubicBezTo>
                    <a:pt x="2014288" y="3395782"/>
                    <a:pt x="1983419" y="3394047"/>
                    <a:pt x="1953490" y="3392456"/>
                  </a:cubicBezTo>
                  <a:lnTo>
                    <a:pt x="1939537" y="3391733"/>
                  </a:lnTo>
                  <a:lnTo>
                    <a:pt x="1939104" y="3391733"/>
                  </a:lnTo>
                  <a:lnTo>
                    <a:pt x="1938670" y="3391661"/>
                  </a:lnTo>
                  <a:lnTo>
                    <a:pt x="1925802" y="3390576"/>
                  </a:lnTo>
                  <a:cubicBezTo>
                    <a:pt x="1895511" y="3388046"/>
                    <a:pt x="1864208" y="3385444"/>
                    <a:pt x="1833340" y="3381540"/>
                  </a:cubicBezTo>
                  <a:cubicBezTo>
                    <a:pt x="1757577" y="3372503"/>
                    <a:pt x="1688610" y="3360719"/>
                    <a:pt x="1622607" y="3345466"/>
                  </a:cubicBezTo>
                  <a:cubicBezTo>
                    <a:pt x="1552121" y="3329200"/>
                    <a:pt x="1482576" y="3308163"/>
                    <a:pt x="1415922" y="3283005"/>
                  </a:cubicBezTo>
                  <a:cubicBezTo>
                    <a:pt x="1349919" y="3258064"/>
                    <a:pt x="1283699" y="3227557"/>
                    <a:pt x="1219070" y="3192205"/>
                  </a:cubicBezTo>
                  <a:cubicBezTo>
                    <a:pt x="1168103" y="3163722"/>
                    <a:pt x="1118366" y="3132130"/>
                    <a:pt x="1071376" y="3098297"/>
                  </a:cubicBezTo>
                  <a:cubicBezTo>
                    <a:pt x="751409" y="2910192"/>
                    <a:pt x="483131" y="2641481"/>
                    <a:pt x="295677" y="2321152"/>
                  </a:cubicBezTo>
                  <a:cubicBezTo>
                    <a:pt x="102222" y="1990631"/>
                    <a:pt x="0" y="1612468"/>
                    <a:pt x="0" y="1227366"/>
                  </a:cubicBezTo>
                  <a:cubicBezTo>
                    <a:pt x="0" y="934653"/>
                    <a:pt x="57328" y="650616"/>
                    <a:pt x="170466" y="383205"/>
                  </a:cubicBezTo>
                  <a:cubicBezTo>
                    <a:pt x="225083" y="254055"/>
                    <a:pt x="291484" y="131501"/>
                    <a:pt x="369126" y="16339"/>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Imagen 3" descr="Un hombre con una camisa de cuadros&#10;&#10;El contenido generado por IA puede ser incorrecto.">
            <a:extLst>
              <a:ext uri="{FF2B5EF4-FFF2-40B4-BE49-F238E27FC236}">
                <a16:creationId xmlns:a16="http://schemas.microsoft.com/office/drawing/2014/main" id="{55C15247-B048-8B3D-9E3B-F8848F66ECA4}"/>
              </a:ext>
            </a:extLst>
          </p:cNvPr>
          <p:cNvPicPr>
            <a:picLocks noChangeAspect="1"/>
          </p:cNvPicPr>
          <p:nvPr/>
        </p:nvPicPr>
        <p:blipFill>
          <a:blip r:embed="rId4">
            <a:alphaModFix/>
            <a:extLst>
              <a:ext uri="{28A0092B-C50C-407E-A947-70E740481C1C}">
                <a14:useLocalDpi xmlns:a14="http://schemas.microsoft.com/office/drawing/2010/main" val="0"/>
              </a:ext>
            </a:extLst>
          </a:blip>
          <a:srcRect l="13402" r="21038"/>
          <a:stretch>
            <a:fillRect/>
          </a:stretch>
        </p:blipFill>
        <p:spPr>
          <a:xfrm>
            <a:off x="8236424" y="1"/>
            <a:ext cx="3955576" cy="4015007"/>
          </a:xfrm>
          <a:custGeom>
            <a:avLst/>
            <a:gdLst/>
            <a:ahLst/>
            <a:cxnLst/>
            <a:rect l="l" t="t" r="r" b="b"/>
            <a:pathLst>
              <a:path w="4184139" h="4247004">
                <a:moveTo>
                  <a:pt x="807468" y="0"/>
                </a:moveTo>
                <a:lnTo>
                  <a:pt x="4068803" y="0"/>
                </a:lnTo>
                <a:lnTo>
                  <a:pt x="4162158" y="84846"/>
                </a:lnTo>
                <a:lnTo>
                  <a:pt x="4184139" y="109032"/>
                </a:lnTo>
                <a:lnTo>
                  <a:pt x="4184139" y="3508705"/>
                </a:lnTo>
                <a:lnTo>
                  <a:pt x="4162158" y="3532891"/>
                </a:lnTo>
                <a:cubicBezTo>
                  <a:pt x="3720942" y="3974107"/>
                  <a:pt x="3111408" y="4247004"/>
                  <a:pt x="2438135" y="4247004"/>
                </a:cubicBezTo>
                <a:cubicBezTo>
                  <a:pt x="1091590" y="4247004"/>
                  <a:pt x="0" y="3155414"/>
                  <a:pt x="0" y="1808869"/>
                </a:cubicBezTo>
                <a:cubicBezTo>
                  <a:pt x="0" y="1135596"/>
                  <a:pt x="272898" y="526062"/>
                  <a:pt x="714113" y="84846"/>
                </a:cubicBezTo>
                <a:close/>
              </a:path>
            </a:pathLst>
          </a:custGeom>
          <a:effectLst>
            <a:softEdge rad="0"/>
          </a:effectLst>
        </p:spPr>
      </p:pic>
      <p:grpSp>
        <p:nvGrpSpPr>
          <p:cNvPr id="27" name="Group 26">
            <a:extLst>
              <a:ext uri="{FF2B5EF4-FFF2-40B4-BE49-F238E27FC236}">
                <a16:creationId xmlns:a16="http://schemas.microsoft.com/office/drawing/2014/main" id="{1F5AD99D-D9DE-4538-B93F-D082821D36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19432" y="1"/>
            <a:ext cx="4072265" cy="4166243"/>
            <a:chOff x="8119432" y="8192"/>
            <a:chExt cx="4072265" cy="4166243"/>
          </a:xfrm>
        </p:grpSpPr>
        <p:sp>
          <p:nvSpPr>
            <p:cNvPr id="28" name="Freeform: Shape 27">
              <a:extLst>
                <a:ext uri="{FF2B5EF4-FFF2-40B4-BE49-F238E27FC236}">
                  <a16:creationId xmlns:a16="http://schemas.microsoft.com/office/drawing/2014/main" id="{410CA934-5316-43E1-B594-D7F7A4912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3782" y="8192"/>
              <a:ext cx="3837915" cy="4003221"/>
            </a:xfrm>
            <a:custGeom>
              <a:avLst/>
              <a:gdLst>
                <a:gd name="connsiteX0" fmla="*/ 3255052 w 3837915"/>
                <a:gd name="connsiteY0" fmla="*/ 0 h 4003221"/>
                <a:gd name="connsiteX1" fmla="*/ 3542345 w 3837915"/>
                <a:gd name="connsiteY1" fmla="*/ 0 h 4003221"/>
                <a:gd name="connsiteX2" fmla="*/ 3648079 w 3837915"/>
                <a:gd name="connsiteY2" fmla="*/ 100626 h 4003221"/>
                <a:gd name="connsiteX3" fmla="*/ 3791576 w 3837915"/>
                <a:gd name="connsiteY3" fmla="*/ 262236 h 4003221"/>
                <a:gd name="connsiteX4" fmla="*/ 3837915 w 3837915"/>
                <a:gd name="connsiteY4" fmla="*/ 323783 h 4003221"/>
                <a:gd name="connsiteX5" fmla="*/ 3837915 w 3837915"/>
                <a:gd name="connsiteY5" fmla="*/ 700420 h 4003221"/>
                <a:gd name="connsiteX6" fmla="*/ 3748015 w 3837915"/>
                <a:gd name="connsiteY6" fmla="*/ 551697 h 4003221"/>
                <a:gd name="connsiteX7" fmla="*/ 3503979 w 3837915"/>
                <a:gd name="connsiteY7" fmla="*/ 235217 h 4003221"/>
                <a:gd name="connsiteX8" fmla="*/ 3363675 w 3837915"/>
                <a:gd name="connsiteY8" fmla="*/ 92848 h 4003221"/>
                <a:gd name="connsiteX9" fmla="*/ 797496 w 3837915"/>
                <a:gd name="connsiteY9" fmla="*/ 0 h 4003221"/>
                <a:gd name="connsiteX10" fmla="*/ 1236649 w 3837915"/>
                <a:gd name="connsiteY10" fmla="*/ 0 h 4003221"/>
                <a:gd name="connsiteX11" fmla="*/ 1163463 w 3837915"/>
                <a:gd name="connsiteY11" fmla="*/ 57508 h 4003221"/>
                <a:gd name="connsiteX12" fmla="*/ 1122281 w 3837915"/>
                <a:gd name="connsiteY12" fmla="*/ 89181 h 4003221"/>
                <a:gd name="connsiteX13" fmla="*/ 1082871 w 3837915"/>
                <a:gd name="connsiteY13" fmla="*/ 120210 h 4003221"/>
                <a:gd name="connsiteX14" fmla="*/ 791605 w 3837915"/>
                <a:gd name="connsiteY14" fmla="*/ 386813 h 4003221"/>
                <a:gd name="connsiteX15" fmla="*/ 660561 w 3837915"/>
                <a:gd name="connsiteY15" fmla="*/ 528577 h 4003221"/>
                <a:gd name="connsiteX16" fmla="*/ 539751 w 3837915"/>
                <a:gd name="connsiteY16" fmla="*/ 677030 h 4003221"/>
                <a:gd name="connsiteX17" fmla="*/ 348663 w 3837915"/>
                <a:gd name="connsiteY17" fmla="*/ 1008672 h 4003221"/>
                <a:gd name="connsiteX18" fmla="*/ 294667 w 3837915"/>
                <a:gd name="connsiteY18" fmla="*/ 1194198 h 4003221"/>
                <a:gd name="connsiteX19" fmla="*/ 285157 w 3837915"/>
                <a:gd name="connsiteY19" fmla="*/ 1241748 h 4003221"/>
                <a:gd name="connsiteX20" fmla="*/ 277177 w 3837915"/>
                <a:gd name="connsiteY20" fmla="*/ 1289702 h 4003221"/>
                <a:gd name="connsiteX21" fmla="*/ 265733 w 3837915"/>
                <a:gd name="connsiteY21" fmla="*/ 1386494 h 4003221"/>
                <a:gd name="connsiteX22" fmla="*/ 262025 w 3837915"/>
                <a:gd name="connsiteY22" fmla="*/ 1435173 h 4003221"/>
                <a:gd name="connsiteX23" fmla="*/ 259447 w 3837915"/>
                <a:gd name="connsiteY23" fmla="*/ 1484012 h 4003221"/>
                <a:gd name="connsiteX24" fmla="*/ 258319 w 3837915"/>
                <a:gd name="connsiteY24" fmla="*/ 1533013 h 4003221"/>
                <a:gd name="connsiteX25" fmla="*/ 258561 w 3837915"/>
                <a:gd name="connsiteY25" fmla="*/ 1582094 h 4003221"/>
                <a:gd name="connsiteX26" fmla="*/ 258803 w 3837915"/>
                <a:gd name="connsiteY26" fmla="*/ 1606676 h 4003221"/>
                <a:gd name="connsiteX27" fmla="*/ 259849 w 3837915"/>
                <a:gd name="connsiteY27" fmla="*/ 1630370 h 4003221"/>
                <a:gd name="connsiteX28" fmla="*/ 261059 w 3837915"/>
                <a:gd name="connsiteY28" fmla="*/ 1653984 h 4003221"/>
                <a:gd name="connsiteX29" fmla="*/ 262993 w 3837915"/>
                <a:gd name="connsiteY29" fmla="*/ 1677517 h 4003221"/>
                <a:gd name="connsiteX30" fmla="*/ 274517 w 3837915"/>
                <a:gd name="connsiteY30" fmla="*/ 1770844 h 4003221"/>
                <a:gd name="connsiteX31" fmla="*/ 391217 w 3837915"/>
                <a:gd name="connsiteY31" fmla="*/ 2126342 h 4003221"/>
                <a:gd name="connsiteX32" fmla="*/ 595845 w 3837915"/>
                <a:gd name="connsiteY32" fmla="*/ 2454761 h 4003221"/>
                <a:gd name="connsiteX33" fmla="*/ 655967 w 3837915"/>
                <a:gd name="connsiteY33" fmla="*/ 2534387 h 4003221"/>
                <a:gd name="connsiteX34" fmla="*/ 718105 w 3837915"/>
                <a:gd name="connsiteY34" fmla="*/ 2614013 h 4003221"/>
                <a:gd name="connsiteX35" fmla="*/ 847053 w 3837915"/>
                <a:gd name="connsiteY35" fmla="*/ 2775281 h 4003221"/>
                <a:gd name="connsiteX36" fmla="*/ 1096651 w 3837915"/>
                <a:gd name="connsiteY36" fmla="*/ 3106762 h 4003221"/>
                <a:gd name="connsiteX37" fmla="*/ 1344879 w 3837915"/>
                <a:gd name="connsiteY37" fmla="*/ 3415595 h 4003221"/>
                <a:gd name="connsiteX38" fmla="*/ 1629375 w 3837915"/>
                <a:gd name="connsiteY38" fmla="*/ 3662534 h 4003221"/>
                <a:gd name="connsiteX39" fmla="*/ 1794753 w 3837915"/>
                <a:gd name="connsiteY39" fmla="*/ 3746674 h 4003221"/>
                <a:gd name="connsiteX40" fmla="*/ 1975443 w 3837915"/>
                <a:gd name="connsiteY40" fmla="*/ 3797931 h 4003221"/>
                <a:gd name="connsiteX41" fmla="*/ 2070221 w 3837915"/>
                <a:gd name="connsiteY41" fmla="*/ 3812115 h 4003221"/>
                <a:gd name="connsiteX42" fmla="*/ 2094237 w 3837915"/>
                <a:gd name="connsiteY42" fmla="*/ 3814452 h 4003221"/>
                <a:gd name="connsiteX43" fmla="*/ 2118737 w 3837915"/>
                <a:gd name="connsiteY43" fmla="*/ 3816226 h 4003221"/>
                <a:gd name="connsiteX44" fmla="*/ 2169351 w 3837915"/>
                <a:gd name="connsiteY44" fmla="*/ 3818805 h 4003221"/>
                <a:gd name="connsiteX45" fmla="*/ 2371721 w 3837915"/>
                <a:gd name="connsiteY45" fmla="*/ 3814372 h 4003221"/>
                <a:gd name="connsiteX46" fmla="*/ 2571593 w 3837915"/>
                <a:gd name="connsiteY46" fmla="*/ 3785923 h 4003221"/>
                <a:gd name="connsiteX47" fmla="*/ 2766629 w 3837915"/>
                <a:gd name="connsiteY47" fmla="*/ 3737647 h 4003221"/>
                <a:gd name="connsiteX48" fmla="*/ 3145015 w 3837915"/>
                <a:gd name="connsiteY48" fmla="*/ 3612969 h 4003221"/>
                <a:gd name="connsiteX49" fmla="*/ 3324657 w 3837915"/>
                <a:gd name="connsiteY49" fmla="*/ 3528023 h 4003221"/>
                <a:gd name="connsiteX50" fmla="*/ 3367695 w 3837915"/>
                <a:gd name="connsiteY50" fmla="*/ 3503281 h 4003221"/>
                <a:gd name="connsiteX51" fmla="*/ 3409925 w 3837915"/>
                <a:gd name="connsiteY51" fmla="*/ 3477250 h 4003221"/>
                <a:gd name="connsiteX52" fmla="*/ 3451189 w 3837915"/>
                <a:gd name="connsiteY52" fmla="*/ 3449687 h 4003221"/>
                <a:gd name="connsiteX53" fmla="*/ 3491567 w 3837915"/>
                <a:gd name="connsiteY53" fmla="*/ 3420915 h 4003221"/>
                <a:gd name="connsiteX54" fmla="*/ 3775819 w 3837915"/>
                <a:gd name="connsiteY54" fmla="*/ 3148509 h 4003221"/>
                <a:gd name="connsiteX55" fmla="*/ 3837915 w 3837915"/>
                <a:gd name="connsiteY55" fmla="*/ 3064394 h 4003221"/>
                <a:gd name="connsiteX56" fmla="*/ 3837915 w 3837915"/>
                <a:gd name="connsiteY56" fmla="*/ 3357901 h 4003221"/>
                <a:gd name="connsiteX57" fmla="*/ 3766814 w 3837915"/>
                <a:gd name="connsiteY57" fmla="*/ 3428500 h 4003221"/>
                <a:gd name="connsiteX58" fmla="*/ 3595693 w 3837915"/>
                <a:gd name="connsiteY58" fmla="*/ 3564129 h 4003221"/>
                <a:gd name="connsiteX59" fmla="*/ 3551045 w 3837915"/>
                <a:gd name="connsiteY59" fmla="*/ 3595399 h 4003221"/>
                <a:gd name="connsiteX60" fmla="*/ 3505589 w 3837915"/>
                <a:gd name="connsiteY60" fmla="*/ 3625381 h 4003221"/>
                <a:gd name="connsiteX61" fmla="*/ 3459651 w 3837915"/>
                <a:gd name="connsiteY61" fmla="*/ 3654475 h 4003221"/>
                <a:gd name="connsiteX62" fmla="*/ 3413069 w 3837915"/>
                <a:gd name="connsiteY62" fmla="*/ 3682521 h 4003221"/>
                <a:gd name="connsiteX63" fmla="*/ 3221417 w 3837915"/>
                <a:gd name="connsiteY63" fmla="*/ 3784956 h 4003221"/>
                <a:gd name="connsiteX64" fmla="*/ 2812003 w 3837915"/>
                <a:gd name="connsiteY64" fmla="*/ 3925188 h 4003221"/>
                <a:gd name="connsiteX65" fmla="*/ 2598995 w 3837915"/>
                <a:gd name="connsiteY65" fmla="*/ 3958070 h 4003221"/>
                <a:gd name="connsiteX66" fmla="*/ 2385825 w 3837915"/>
                <a:gd name="connsiteY66" fmla="*/ 3979428 h 4003221"/>
                <a:gd name="connsiteX67" fmla="*/ 2172655 w 3837915"/>
                <a:gd name="connsiteY67" fmla="*/ 3996433 h 4003221"/>
                <a:gd name="connsiteX68" fmla="*/ 2119221 w 3837915"/>
                <a:gd name="connsiteY68" fmla="*/ 3999898 h 4003221"/>
                <a:gd name="connsiteX69" fmla="*/ 2091739 w 3837915"/>
                <a:gd name="connsiteY69" fmla="*/ 4001429 h 4003221"/>
                <a:gd name="connsiteX70" fmla="*/ 2063773 w 3837915"/>
                <a:gd name="connsiteY70" fmla="*/ 4002558 h 4003221"/>
                <a:gd name="connsiteX71" fmla="*/ 1951103 w 3837915"/>
                <a:gd name="connsiteY71" fmla="*/ 4001027 h 4003221"/>
                <a:gd name="connsiteX72" fmla="*/ 1508565 w 3837915"/>
                <a:gd name="connsiteY72" fmla="*/ 3886262 h 4003221"/>
                <a:gd name="connsiteX73" fmla="*/ 1132757 w 3837915"/>
                <a:gd name="connsiteY73" fmla="*/ 3631183 h 4003221"/>
                <a:gd name="connsiteX74" fmla="*/ 976083 w 3837915"/>
                <a:gd name="connsiteY74" fmla="*/ 3475718 h 4003221"/>
                <a:gd name="connsiteX75" fmla="*/ 833675 w 3837915"/>
                <a:gd name="connsiteY75" fmla="*/ 3313645 h 4003221"/>
                <a:gd name="connsiteX76" fmla="*/ 577065 w 3837915"/>
                <a:gd name="connsiteY76" fmla="*/ 2984421 h 4003221"/>
                <a:gd name="connsiteX77" fmla="*/ 514445 w 3837915"/>
                <a:gd name="connsiteY77" fmla="*/ 2901570 h 4003221"/>
                <a:gd name="connsiteX78" fmla="*/ 451421 w 3837915"/>
                <a:gd name="connsiteY78" fmla="*/ 2816464 h 4003221"/>
                <a:gd name="connsiteX79" fmla="*/ 389203 w 3837915"/>
                <a:gd name="connsiteY79" fmla="*/ 2729262 h 4003221"/>
                <a:gd name="connsiteX80" fmla="*/ 328757 w 3837915"/>
                <a:gd name="connsiteY80" fmla="*/ 2639320 h 4003221"/>
                <a:gd name="connsiteX81" fmla="*/ 215281 w 3837915"/>
                <a:gd name="connsiteY81" fmla="*/ 2450489 h 4003221"/>
                <a:gd name="connsiteX82" fmla="*/ 118811 w 3837915"/>
                <a:gd name="connsiteY82" fmla="*/ 2247394 h 4003221"/>
                <a:gd name="connsiteX83" fmla="*/ 7835 w 3837915"/>
                <a:gd name="connsiteY83" fmla="*/ 1805419 h 4003221"/>
                <a:gd name="connsiteX84" fmla="*/ 662 w 3837915"/>
                <a:gd name="connsiteY84" fmla="*/ 1691621 h 4003221"/>
                <a:gd name="connsiteX85" fmla="*/ 17 w 3837915"/>
                <a:gd name="connsiteY85" fmla="*/ 1663172 h 4003221"/>
                <a:gd name="connsiteX86" fmla="*/ 178 w 3837915"/>
                <a:gd name="connsiteY86" fmla="*/ 1634803 h 4003221"/>
                <a:gd name="connsiteX87" fmla="*/ 500 w 3837915"/>
                <a:gd name="connsiteY87" fmla="*/ 1606515 h 4003221"/>
                <a:gd name="connsiteX88" fmla="*/ 1548 w 3837915"/>
                <a:gd name="connsiteY88" fmla="*/ 1579032 h 4003221"/>
                <a:gd name="connsiteX89" fmla="*/ 19037 w 3837915"/>
                <a:gd name="connsiteY89" fmla="*/ 1359495 h 4003221"/>
                <a:gd name="connsiteX90" fmla="*/ 57561 w 3837915"/>
                <a:gd name="connsiteY90" fmla="*/ 1141329 h 4003221"/>
                <a:gd name="connsiteX91" fmla="*/ 117925 w 3837915"/>
                <a:gd name="connsiteY91" fmla="*/ 927031 h 4003221"/>
                <a:gd name="connsiteX92" fmla="*/ 299421 w 3837915"/>
                <a:gd name="connsiteY92" fmla="*/ 516810 h 4003221"/>
                <a:gd name="connsiteX93" fmla="*/ 581981 w 3837915"/>
                <a:gd name="connsiteY93" fmla="*/ 171064 h 4003221"/>
                <a:gd name="connsiteX94" fmla="*/ 752035 w 3837915"/>
                <a:gd name="connsiteY94" fmla="*/ 30912 h 400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837915" h="4003221">
                  <a:moveTo>
                    <a:pt x="3255052" y="0"/>
                  </a:moveTo>
                  <a:lnTo>
                    <a:pt x="3542345" y="0"/>
                  </a:lnTo>
                  <a:lnTo>
                    <a:pt x="3648079" y="100626"/>
                  </a:lnTo>
                  <a:cubicBezTo>
                    <a:pt x="3698128" y="152488"/>
                    <a:pt x="3745981" y="206445"/>
                    <a:pt x="3791576" y="262236"/>
                  </a:cubicBezTo>
                  <a:lnTo>
                    <a:pt x="3837915" y="323783"/>
                  </a:lnTo>
                  <a:lnTo>
                    <a:pt x="3837915" y="700420"/>
                  </a:lnTo>
                  <a:lnTo>
                    <a:pt x="3748015" y="551697"/>
                  </a:lnTo>
                  <a:cubicBezTo>
                    <a:pt x="3674817" y="440246"/>
                    <a:pt x="3593236" y="334266"/>
                    <a:pt x="3503979" y="235217"/>
                  </a:cubicBezTo>
                  <a:cubicBezTo>
                    <a:pt x="3459209" y="185853"/>
                    <a:pt x="3412404" y="138303"/>
                    <a:pt x="3363675" y="92848"/>
                  </a:cubicBezTo>
                  <a:close/>
                  <a:moveTo>
                    <a:pt x="797496" y="0"/>
                  </a:moveTo>
                  <a:lnTo>
                    <a:pt x="1236649" y="0"/>
                  </a:lnTo>
                  <a:lnTo>
                    <a:pt x="1163463" y="57508"/>
                  </a:lnTo>
                  <a:lnTo>
                    <a:pt x="1122281" y="89181"/>
                  </a:lnTo>
                  <a:cubicBezTo>
                    <a:pt x="1109143" y="99578"/>
                    <a:pt x="1095685" y="109491"/>
                    <a:pt x="1082871" y="120210"/>
                  </a:cubicBezTo>
                  <a:cubicBezTo>
                    <a:pt x="978583" y="203866"/>
                    <a:pt x="882595" y="294614"/>
                    <a:pt x="791605" y="386813"/>
                  </a:cubicBezTo>
                  <a:cubicBezTo>
                    <a:pt x="746311" y="433154"/>
                    <a:pt x="702549" y="480301"/>
                    <a:pt x="660561" y="528577"/>
                  </a:cubicBezTo>
                  <a:cubicBezTo>
                    <a:pt x="618571" y="576852"/>
                    <a:pt x="577953" y="626014"/>
                    <a:pt x="539751" y="677030"/>
                  </a:cubicBezTo>
                  <a:cubicBezTo>
                    <a:pt x="463187" y="778658"/>
                    <a:pt x="394763" y="888266"/>
                    <a:pt x="348663" y="1008672"/>
                  </a:cubicBezTo>
                  <a:cubicBezTo>
                    <a:pt x="325615" y="1068714"/>
                    <a:pt x="307965" y="1130932"/>
                    <a:pt x="294667" y="1194198"/>
                  </a:cubicBezTo>
                  <a:cubicBezTo>
                    <a:pt x="291523" y="1210075"/>
                    <a:pt x="287897" y="1225791"/>
                    <a:pt x="285157" y="1241748"/>
                  </a:cubicBezTo>
                  <a:lnTo>
                    <a:pt x="277177" y="1289702"/>
                  </a:lnTo>
                  <a:cubicBezTo>
                    <a:pt x="272907" y="1321858"/>
                    <a:pt x="268393" y="1354015"/>
                    <a:pt x="265733" y="1386494"/>
                  </a:cubicBezTo>
                  <a:cubicBezTo>
                    <a:pt x="264203" y="1402694"/>
                    <a:pt x="262751" y="1418893"/>
                    <a:pt x="262025" y="1435173"/>
                  </a:cubicBezTo>
                  <a:cubicBezTo>
                    <a:pt x="261221" y="1451453"/>
                    <a:pt x="259931" y="1467652"/>
                    <a:pt x="259447" y="1484012"/>
                  </a:cubicBezTo>
                  <a:lnTo>
                    <a:pt x="258319" y="1533013"/>
                  </a:lnTo>
                  <a:cubicBezTo>
                    <a:pt x="257915" y="1549293"/>
                    <a:pt x="258479" y="1565734"/>
                    <a:pt x="258561" y="1582094"/>
                  </a:cubicBezTo>
                  <a:lnTo>
                    <a:pt x="258803" y="1606676"/>
                  </a:lnTo>
                  <a:cubicBezTo>
                    <a:pt x="259043" y="1614654"/>
                    <a:pt x="259527" y="1622472"/>
                    <a:pt x="259849" y="1630370"/>
                  </a:cubicBezTo>
                  <a:cubicBezTo>
                    <a:pt x="260253" y="1638268"/>
                    <a:pt x="260495" y="1646166"/>
                    <a:pt x="261059" y="1653984"/>
                  </a:cubicBezTo>
                  <a:lnTo>
                    <a:pt x="262993" y="1677517"/>
                  </a:lnTo>
                  <a:cubicBezTo>
                    <a:pt x="265491" y="1708868"/>
                    <a:pt x="269683" y="1739977"/>
                    <a:pt x="274517" y="1770844"/>
                  </a:cubicBezTo>
                  <a:cubicBezTo>
                    <a:pt x="294989" y="1894394"/>
                    <a:pt x="335043" y="2013189"/>
                    <a:pt x="391217" y="2126342"/>
                  </a:cubicBezTo>
                  <a:cubicBezTo>
                    <a:pt x="446745" y="2239898"/>
                    <a:pt x="517829" y="2347974"/>
                    <a:pt x="595845" y="2454761"/>
                  </a:cubicBezTo>
                  <a:cubicBezTo>
                    <a:pt x="615267" y="2481437"/>
                    <a:pt x="635495" y="2507952"/>
                    <a:pt x="655967" y="2534387"/>
                  </a:cubicBezTo>
                  <a:cubicBezTo>
                    <a:pt x="676357" y="2560983"/>
                    <a:pt x="697069" y="2587498"/>
                    <a:pt x="718105" y="2614013"/>
                  </a:cubicBezTo>
                  <a:lnTo>
                    <a:pt x="847053" y="2775281"/>
                  </a:lnTo>
                  <a:cubicBezTo>
                    <a:pt x="934821" y="2885936"/>
                    <a:pt x="1016541" y="2997638"/>
                    <a:pt x="1096651" y="3106762"/>
                  </a:cubicBezTo>
                  <a:cubicBezTo>
                    <a:pt x="1176761" y="3215804"/>
                    <a:pt x="1257677" y="3320737"/>
                    <a:pt x="1344879" y="3415595"/>
                  </a:cubicBezTo>
                  <a:cubicBezTo>
                    <a:pt x="1431921" y="3510454"/>
                    <a:pt x="1524683" y="3596125"/>
                    <a:pt x="1629375" y="3662534"/>
                  </a:cubicBezTo>
                  <a:cubicBezTo>
                    <a:pt x="1681679" y="3695739"/>
                    <a:pt x="1736805" y="3724108"/>
                    <a:pt x="1794753" y="3746674"/>
                  </a:cubicBezTo>
                  <a:cubicBezTo>
                    <a:pt x="1852619" y="3769401"/>
                    <a:pt x="1913225" y="3785761"/>
                    <a:pt x="1975443" y="3797931"/>
                  </a:cubicBezTo>
                  <a:cubicBezTo>
                    <a:pt x="2006551" y="3803975"/>
                    <a:pt x="2038225" y="3808811"/>
                    <a:pt x="2070221" y="3812115"/>
                  </a:cubicBezTo>
                  <a:cubicBezTo>
                    <a:pt x="2078199" y="3813083"/>
                    <a:pt x="2086259" y="3813727"/>
                    <a:pt x="2094237" y="3814452"/>
                  </a:cubicBezTo>
                  <a:cubicBezTo>
                    <a:pt x="2102297" y="3815097"/>
                    <a:pt x="2110195" y="3815904"/>
                    <a:pt x="2118737" y="3816226"/>
                  </a:cubicBezTo>
                  <a:lnTo>
                    <a:pt x="2169351" y="3818805"/>
                  </a:lnTo>
                  <a:cubicBezTo>
                    <a:pt x="2236887" y="3821142"/>
                    <a:pt x="2304505" y="3819691"/>
                    <a:pt x="2371721" y="3814372"/>
                  </a:cubicBezTo>
                  <a:cubicBezTo>
                    <a:pt x="2439017" y="3809214"/>
                    <a:pt x="2505747" y="3799301"/>
                    <a:pt x="2571593" y="3785923"/>
                  </a:cubicBezTo>
                  <a:cubicBezTo>
                    <a:pt x="2637437" y="3772383"/>
                    <a:pt x="2702395" y="3755459"/>
                    <a:pt x="2766629" y="3737647"/>
                  </a:cubicBezTo>
                  <a:cubicBezTo>
                    <a:pt x="2895175" y="3702105"/>
                    <a:pt x="3022029" y="3662856"/>
                    <a:pt x="3145015" y="3612969"/>
                  </a:cubicBezTo>
                  <a:cubicBezTo>
                    <a:pt x="3206427" y="3587985"/>
                    <a:pt x="3266711" y="3560099"/>
                    <a:pt x="3324657" y="3528023"/>
                  </a:cubicBezTo>
                  <a:cubicBezTo>
                    <a:pt x="3339245" y="3520206"/>
                    <a:pt x="3353429" y="3511583"/>
                    <a:pt x="3367695" y="3503281"/>
                  </a:cubicBezTo>
                  <a:cubicBezTo>
                    <a:pt x="3381879" y="3494738"/>
                    <a:pt x="3395821" y="3485873"/>
                    <a:pt x="3409925" y="3477250"/>
                  </a:cubicBezTo>
                  <a:lnTo>
                    <a:pt x="3451189" y="3449687"/>
                  </a:lnTo>
                  <a:lnTo>
                    <a:pt x="3491567" y="3420915"/>
                  </a:lnTo>
                  <a:cubicBezTo>
                    <a:pt x="3597709" y="3342175"/>
                    <a:pt x="3692647" y="3249734"/>
                    <a:pt x="3775819" y="3148509"/>
                  </a:cubicBezTo>
                  <a:lnTo>
                    <a:pt x="3837915" y="3064394"/>
                  </a:lnTo>
                  <a:lnTo>
                    <a:pt x="3837915" y="3357901"/>
                  </a:lnTo>
                  <a:lnTo>
                    <a:pt x="3766814" y="3428500"/>
                  </a:lnTo>
                  <a:cubicBezTo>
                    <a:pt x="3712111" y="3476786"/>
                    <a:pt x="3654809" y="3521938"/>
                    <a:pt x="3595693" y="3564129"/>
                  </a:cubicBezTo>
                  <a:lnTo>
                    <a:pt x="3551045" y="3595399"/>
                  </a:lnTo>
                  <a:lnTo>
                    <a:pt x="3505589" y="3625381"/>
                  </a:lnTo>
                  <a:cubicBezTo>
                    <a:pt x="3490277" y="3635052"/>
                    <a:pt x="3475045" y="3644965"/>
                    <a:pt x="3459651" y="3654475"/>
                  </a:cubicBezTo>
                  <a:lnTo>
                    <a:pt x="3413069" y="3682521"/>
                  </a:lnTo>
                  <a:cubicBezTo>
                    <a:pt x="3350529" y="3719191"/>
                    <a:pt x="3286779" y="3753766"/>
                    <a:pt x="3221417" y="3784956"/>
                  </a:cubicBezTo>
                  <a:cubicBezTo>
                    <a:pt x="3090695" y="3847496"/>
                    <a:pt x="2953121" y="3895691"/>
                    <a:pt x="2812003" y="3925188"/>
                  </a:cubicBezTo>
                  <a:cubicBezTo>
                    <a:pt x="2741403" y="3939856"/>
                    <a:pt x="2670239" y="3950091"/>
                    <a:pt x="2598995" y="3958070"/>
                  </a:cubicBezTo>
                  <a:cubicBezTo>
                    <a:pt x="2527831" y="3966210"/>
                    <a:pt x="2456747" y="3972738"/>
                    <a:pt x="2385825" y="3979428"/>
                  </a:cubicBezTo>
                  <a:cubicBezTo>
                    <a:pt x="2314821" y="3985794"/>
                    <a:pt x="2243819" y="3991436"/>
                    <a:pt x="2172655" y="3996433"/>
                  </a:cubicBezTo>
                  <a:lnTo>
                    <a:pt x="2119221" y="3999898"/>
                  </a:lnTo>
                  <a:cubicBezTo>
                    <a:pt x="2110437" y="4000543"/>
                    <a:pt x="2101007" y="4000946"/>
                    <a:pt x="2091739" y="4001429"/>
                  </a:cubicBezTo>
                  <a:cubicBezTo>
                    <a:pt x="2082471" y="4001913"/>
                    <a:pt x="2073121" y="4002396"/>
                    <a:pt x="2063773" y="4002558"/>
                  </a:cubicBezTo>
                  <a:cubicBezTo>
                    <a:pt x="2026459" y="4003767"/>
                    <a:pt x="1988821" y="4003364"/>
                    <a:pt x="1951103" y="4001027"/>
                  </a:cubicBezTo>
                  <a:cubicBezTo>
                    <a:pt x="1800151" y="3992322"/>
                    <a:pt x="1648073" y="3951784"/>
                    <a:pt x="1508565" y="3886262"/>
                  </a:cubicBezTo>
                  <a:cubicBezTo>
                    <a:pt x="1368655" y="3820900"/>
                    <a:pt x="1243089" y="3730796"/>
                    <a:pt x="1132757" y="3631183"/>
                  </a:cubicBezTo>
                  <a:cubicBezTo>
                    <a:pt x="1077389" y="3581376"/>
                    <a:pt x="1025487" y="3529071"/>
                    <a:pt x="976083" y="3475718"/>
                  </a:cubicBezTo>
                  <a:cubicBezTo>
                    <a:pt x="926681" y="3422366"/>
                    <a:pt x="879129" y="3368287"/>
                    <a:pt x="833675" y="3313645"/>
                  </a:cubicBezTo>
                  <a:cubicBezTo>
                    <a:pt x="742363" y="3204602"/>
                    <a:pt x="659109" y="3093141"/>
                    <a:pt x="577065" y="2984421"/>
                  </a:cubicBezTo>
                  <a:lnTo>
                    <a:pt x="514445" y="2901570"/>
                  </a:lnTo>
                  <a:cubicBezTo>
                    <a:pt x="493409" y="2873524"/>
                    <a:pt x="472213" y="2845236"/>
                    <a:pt x="451421" y="2816464"/>
                  </a:cubicBezTo>
                  <a:cubicBezTo>
                    <a:pt x="430547" y="2787773"/>
                    <a:pt x="409753" y="2758759"/>
                    <a:pt x="389203" y="2729262"/>
                  </a:cubicBezTo>
                  <a:cubicBezTo>
                    <a:pt x="368813" y="2699684"/>
                    <a:pt x="348583" y="2669864"/>
                    <a:pt x="328757" y="2639320"/>
                  </a:cubicBezTo>
                  <a:cubicBezTo>
                    <a:pt x="289025" y="2578552"/>
                    <a:pt x="250501" y="2515850"/>
                    <a:pt x="215281" y="2450489"/>
                  </a:cubicBezTo>
                  <a:cubicBezTo>
                    <a:pt x="179901" y="2385208"/>
                    <a:pt x="147019" y="2317671"/>
                    <a:pt x="118811" y="2247394"/>
                  </a:cubicBezTo>
                  <a:cubicBezTo>
                    <a:pt x="61589" y="2107483"/>
                    <a:pt x="22986" y="1957176"/>
                    <a:pt x="7835" y="1805419"/>
                  </a:cubicBezTo>
                  <a:cubicBezTo>
                    <a:pt x="4208" y="1767459"/>
                    <a:pt x="1467" y="1729500"/>
                    <a:pt x="662" y="1691621"/>
                  </a:cubicBezTo>
                  <a:lnTo>
                    <a:pt x="17" y="1663172"/>
                  </a:lnTo>
                  <a:cubicBezTo>
                    <a:pt x="-64" y="1653742"/>
                    <a:pt x="178" y="1644232"/>
                    <a:pt x="178" y="1634803"/>
                  </a:cubicBezTo>
                  <a:lnTo>
                    <a:pt x="500" y="1606515"/>
                  </a:lnTo>
                  <a:lnTo>
                    <a:pt x="1548" y="1579032"/>
                  </a:lnTo>
                  <a:cubicBezTo>
                    <a:pt x="3886" y="1505853"/>
                    <a:pt x="9688" y="1432513"/>
                    <a:pt x="19037" y="1359495"/>
                  </a:cubicBezTo>
                  <a:cubicBezTo>
                    <a:pt x="27902" y="1286397"/>
                    <a:pt x="40635" y="1213460"/>
                    <a:pt x="57561" y="1141329"/>
                  </a:cubicBezTo>
                  <a:cubicBezTo>
                    <a:pt x="74645" y="1069278"/>
                    <a:pt x="94875" y="997792"/>
                    <a:pt x="117925" y="927031"/>
                  </a:cubicBezTo>
                  <a:cubicBezTo>
                    <a:pt x="164427" y="785751"/>
                    <a:pt x="222293" y="646082"/>
                    <a:pt x="299421" y="516810"/>
                  </a:cubicBezTo>
                  <a:cubicBezTo>
                    <a:pt x="376387" y="387458"/>
                    <a:pt x="473987" y="271967"/>
                    <a:pt x="581981" y="171064"/>
                  </a:cubicBezTo>
                  <a:cubicBezTo>
                    <a:pt x="635899" y="120371"/>
                    <a:pt x="693281" y="74272"/>
                    <a:pt x="752035" y="30912"/>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1B4529F9-5EF5-47FB-8602-594897BCD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95786" y="8192"/>
              <a:ext cx="3795910" cy="3976446"/>
            </a:xfrm>
            <a:custGeom>
              <a:avLst/>
              <a:gdLst>
                <a:gd name="connsiteX0" fmla="*/ 2774030 w 3795910"/>
                <a:gd name="connsiteY0" fmla="*/ 0 h 3976446"/>
                <a:gd name="connsiteX1" fmla="*/ 3459445 w 3795910"/>
                <a:gd name="connsiteY1" fmla="*/ 0 h 3976446"/>
                <a:gd name="connsiteX2" fmla="*/ 3508635 w 3795910"/>
                <a:gd name="connsiteY2" fmla="*/ 43712 h 3976446"/>
                <a:gd name="connsiteX3" fmla="*/ 3669933 w 3795910"/>
                <a:gd name="connsiteY3" fmla="*/ 215854 h 3976446"/>
                <a:gd name="connsiteX4" fmla="*/ 3795910 w 3795910"/>
                <a:gd name="connsiteY4" fmla="*/ 376541 h 3976446"/>
                <a:gd name="connsiteX5" fmla="*/ 3795910 w 3795910"/>
                <a:gd name="connsiteY5" fmla="*/ 1224262 h 3976446"/>
                <a:gd name="connsiteX6" fmla="*/ 3780558 w 3795910"/>
                <a:gd name="connsiteY6" fmla="*/ 1178644 h 3976446"/>
                <a:gd name="connsiteX7" fmla="*/ 3363890 w 3795910"/>
                <a:gd name="connsiteY7" fmla="*/ 478125 h 3976446"/>
                <a:gd name="connsiteX8" fmla="*/ 2925149 w 3795910"/>
                <a:gd name="connsiteY8" fmla="*/ 88243 h 3976446"/>
                <a:gd name="connsiteX9" fmla="*/ 875937 w 3795910"/>
                <a:gd name="connsiteY9" fmla="*/ 0 h 3976446"/>
                <a:gd name="connsiteX10" fmla="*/ 1567553 w 3795910"/>
                <a:gd name="connsiteY10" fmla="*/ 0 h 3976446"/>
                <a:gd name="connsiteX11" fmla="*/ 1509968 w 3795910"/>
                <a:gd name="connsiteY11" fmla="*/ 39800 h 3976446"/>
                <a:gd name="connsiteX12" fmla="*/ 1414576 w 3795910"/>
                <a:gd name="connsiteY12" fmla="*/ 108685 h 3976446"/>
                <a:gd name="connsiteX13" fmla="*/ 1208498 w 3795910"/>
                <a:gd name="connsiteY13" fmla="*/ 255204 h 3976446"/>
                <a:gd name="connsiteX14" fmla="*/ 402968 w 3795910"/>
                <a:gd name="connsiteY14" fmla="*/ 1630048 h 3976446"/>
                <a:gd name="connsiteX15" fmla="*/ 898536 w 3795910"/>
                <a:gd name="connsiteY15" fmla="*/ 2673733 h 3976446"/>
                <a:gd name="connsiteX16" fmla="*/ 996940 w 3795910"/>
                <a:gd name="connsiteY16" fmla="*/ 2800748 h 3976446"/>
                <a:gd name="connsiteX17" fmla="*/ 1511370 w 3795910"/>
                <a:gd name="connsiteY17" fmla="*/ 3378442 h 3976446"/>
                <a:gd name="connsiteX18" fmla="*/ 2063838 w 3795910"/>
                <a:gd name="connsiteY18" fmla="*/ 3573559 h 3976446"/>
                <a:gd name="connsiteX19" fmla="*/ 3410956 w 3795910"/>
                <a:gd name="connsiteY19" fmla="*/ 3135533 h 3976446"/>
                <a:gd name="connsiteX20" fmla="*/ 3791278 w 3795910"/>
                <a:gd name="connsiteY20" fmla="*/ 2642785 h 3976446"/>
                <a:gd name="connsiteX21" fmla="*/ 3795910 w 3795910"/>
                <a:gd name="connsiteY21" fmla="*/ 2631043 h 3976446"/>
                <a:gd name="connsiteX22" fmla="*/ 3795910 w 3795910"/>
                <a:gd name="connsiteY22" fmla="*/ 3326763 h 3976446"/>
                <a:gd name="connsiteX23" fmla="*/ 3669933 w 3795910"/>
                <a:gd name="connsiteY23" fmla="*/ 3444186 h 3976446"/>
                <a:gd name="connsiteX24" fmla="*/ 2063838 w 3795910"/>
                <a:gd name="connsiteY24" fmla="*/ 3976446 h 3976446"/>
                <a:gd name="connsiteX25" fmla="*/ 580998 w 3795910"/>
                <a:gd name="connsiteY25" fmla="*/ 2921799 h 3976446"/>
                <a:gd name="connsiteX26" fmla="*/ 0 w 3795910"/>
                <a:gd name="connsiteY26" fmla="*/ 1629967 h 3976446"/>
                <a:gd name="connsiteX27" fmla="*/ 766593 w 3795910"/>
                <a:gd name="connsiteY27" fmla="*/ 80506 h 397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95910" h="3976446">
                  <a:moveTo>
                    <a:pt x="2774030" y="0"/>
                  </a:moveTo>
                  <a:lnTo>
                    <a:pt x="3459445" y="0"/>
                  </a:lnTo>
                  <a:lnTo>
                    <a:pt x="3508635" y="43712"/>
                  </a:lnTo>
                  <a:cubicBezTo>
                    <a:pt x="3564724" y="98406"/>
                    <a:pt x="3618554" y="155892"/>
                    <a:pt x="3669933" y="215854"/>
                  </a:cubicBezTo>
                  <a:lnTo>
                    <a:pt x="3795910" y="376541"/>
                  </a:lnTo>
                  <a:lnTo>
                    <a:pt x="3795910" y="1224262"/>
                  </a:lnTo>
                  <a:lnTo>
                    <a:pt x="3780558" y="1178644"/>
                  </a:lnTo>
                  <a:cubicBezTo>
                    <a:pt x="3682718" y="924210"/>
                    <a:pt x="3538616" y="682027"/>
                    <a:pt x="3363890" y="478125"/>
                  </a:cubicBezTo>
                  <a:cubicBezTo>
                    <a:pt x="3230609" y="322539"/>
                    <a:pt x="3083546" y="191932"/>
                    <a:pt x="2925149" y="88243"/>
                  </a:cubicBezTo>
                  <a:close/>
                  <a:moveTo>
                    <a:pt x="875937" y="0"/>
                  </a:moveTo>
                  <a:lnTo>
                    <a:pt x="1567553" y="0"/>
                  </a:lnTo>
                  <a:lnTo>
                    <a:pt x="1509968" y="39800"/>
                  </a:lnTo>
                  <a:cubicBezTo>
                    <a:pt x="1479892" y="61177"/>
                    <a:pt x="1448244" y="84134"/>
                    <a:pt x="1414576" y="108685"/>
                  </a:cubicBezTo>
                  <a:cubicBezTo>
                    <a:pt x="1349618" y="156074"/>
                    <a:pt x="1282404" y="205075"/>
                    <a:pt x="1208498" y="255204"/>
                  </a:cubicBezTo>
                  <a:cubicBezTo>
                    <a:pt x="643862" y="638265"/>
                    <a:pt x="402968" y="1049452"/>
                    <a:pt x="402968" y="1630048"/>
                  </a:cubicBezTo>
                  <a:cubicBezTo>
                    <a:pt x="402968" y="2011093"/>
                    <a:pt x="599212" y="2290672"/>
                    <a:pt x="898536" y="2673733"/>
                  </a:cubicBezTo>
                  <a:cubicBezTo>
                    <a:pt x="931982" y="2716528"/>
                    <a:pt x="965026" y="2759323"/>
                    <a:pt x="996940" y="2800748"/>
                  </a:cubicBezTo>
                  <a:cubicBezTo>
                    <a:pt x="1170136" y="3025281"/>
                    <a:pt x="1333742" y="3237323"/>
                    <a:pt x="1511370" y="3378442"/>
                  </a:cubicBezTo>
                  <a:cubicBezTo>
                    <a:pt x="1681180" y="3513355"/>
                    <a:pt x="1851554" y="3573559"/>
                    <a:pt x="2063838" y="3573559"/>
                  </a:cubicBezTo>
                  <a:cubicBezTo>
                    <a:pt x="2595916" y="3573559"/>
                    <a:pt x="3074318" y="3418013"/>
                    <a:pt x="3410956" y="3135533"/>
                  </a:cubicBezTo>
                  <a:cubicBezTo>
                    <a:pt x="3575610" y="2997316"/>
                    <a:pt x="3703592" y="2831535"/>
                    <a:pt x="3791278" y="2642785"/>
                  </a:cubicBezTo>
                  <a:lnTo>
                    <a:pt x="3795910" y="2631043"/>
                  </a:lnTo>
                  <a:lnTo>
                    <a:pt x="3795910" y="3326763"/>
                  </a:lnTo>
                  <a:lnTo>
                    <a:pt x="3669933" y="3444186"/>
                  </a:lnTo>
                  <a:cubicBezTo>
                    <a:pt x="3258897" y="3789046"/>
                    <a:pt x="2691056" y="3976446"/>
                    <a:pt x="2063838" y="3976446"/>
                  </a:cubicBezTo>
                  <a:cubicBezTo>
                    <a:pt x="1338094" y="3976446"/>
                    <a:pt x="996780" y="3453877"/>
                    <a:pt x="580998" y="2921799"/>
                  </a:cubicBezTo>
                  <a:cubicBezTo>
                    <a:pt x="278128" y="2534226"/>
                    <a:pt x="0" y="2160836"/>
                    <a:pt x="0" y="1629967"/>
                  </a:cubicBezTo>
                  <a:cubicBezTo>
                    <a:pt x="0" y="941134"/>
                    <a:pt x="289455" y="463702"/>
                    <a:pt x="766593" y="80506"/>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34DBA3A0-5DF8-4AED-9948-651C52A4C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95786" y="8192"/>
              <a:ext cx="3795910" cy="3976446"/>
            </a:xfrm>
            <a:custGeom>
              <a:avLst/>
              <a:gdLst>
                <a:gd name="connsiteX0" fmla="*/ 2580815 w 3795910"/>
                <a:gd name="connsiteY0" fmla="*/ 0 h 3976446"/>
                <a:gd name="connsiteX1" fmla="*/ 3459445 w 3795910"/>
                <a:gd name="connsiteY1" fmla="*/ 0 h 3976446"/>
                <a:gd name="connsiteX2" fmla="*/ 3508635 w 3795910"/>
                <a:gd name="connsiteY2" fmla="*/ 43712 h 3976446"/>
                <a:gd name="connsiteX3" fmla="*/ 3669933 w 3795910"/>
                <a:gd name="connsiteY3" fmla="*/ 215854 h 3976446"/>
                <a:gd name="connsiteX4" fmla="*/ 3795910 w 3795910"/>
                <a:gd name="connsiteY4" fmla="*/ 376541 h 3976446"/>
                <a:gd name="connsiteX5" fmla="*/ 3795910 w 3795910"/>
                <a:gd name="connsiteY5" fmla="*/ 1510297 h 3976446"/>
                <a:gd name="connsiteX6" fmla="*/ 3768579 w 3795910"/>
                <a:gd name="connsiteY6" fmla="*/ 1396156 h 3976446"/>
                <a:gd name="connsiteX7" fmla="*/ 3705364 w 3795910"/>
                <a:gd name="connsiteY7" fmla="*/ 1207496 h 3976446"/>
                <a:gd name="connsiteX8" fmla="*/ 3302720 w 3795910"/>
                <a:gd name="connsiteY8" fmla="*/ 530511 h 3976446"/>
                <a:gd name="connsiteX9" fmla="*/ 2726154 w 3795910"/>
                <a:gd name="connsiteY9" fmla="*/ 65165 h 3976446"/>
                <a:gd name="connsiteX10" fmla="*/ 875937 w 3795910"/>
                <a:gd name="connsiteY10" fmla="*/ 0 h 3976446"/>
                <a:gd name="connsiteX11" fmla="*/ 1715693 w 3795910"/>
                <a:gd name="connsiteY11" fmla="*/ 0 h 3976446"/>
                <a:gd name="connsiteX12" fmla="*/ 1710753 w 3795910"/>
                <a:gd name="connsiteY12" fmla="*/ 2712 h 3976446"/>
                <a:gd name="connsiteX13" fmla="*/ 1462046 w 3795910"/>
                <a:gd name="connsiteY13" fmla="*/ 173724 h 3976446"/>
                <a:gd name="connsiteX14" fmla="*/ 1253712 w 3795910"/>
                <a:gd name="connsiteY14" fmla="*/ 321855 h 3976446"/>
                <a:gd name="connsiteX15" fmla="*/ 676824 w 3795910"/>
                <a:gd name="connsiteY15" fmla="*/ 886976 h 3976446"/>
                <a:gd name="connsiteX16" fmla="*/ 483560 w 3795910"/>
                <a:gd name="connsiteY16" fmla="*/ 1629967 h 3976446"/>
                <a:gd name="connsiteX17" fmla="*/ 606626 w 3795910"/>
                <a:gd name="connsiteY17" fmla="*/ 2107886 h 3976446"/>
                <a:gd name="connsiteX18" fmla="*/ 961964 w 3795910"/>
                <a:gd name="connsiteY18" fmla="*/ 2624007 h 3976446"/>
                <a:gd name="connsiteX19" fmla="*/ 1060690 w 3795910"/>
                <a:gd name="connsiteY19" fmla="*/ 2751425 h 3976446"/>
                <a:gd name="connsiteX20" fmla="*/ 1561498 w 3795910"/>
                <a:gd name="connsiteY20" fmla="*/ 3315257 h 3976446"/>
                <a:gd name="connsiteX21" fmla="*/ 2063838 w 3795910"/>
                <a:gd name="connsiteY21" fmla="*/ 3492885 h 3976446"/>
                <a:gd name="connsiteX22" fmla="*/ 3359136 w 3795910"/>
                <a:gd name="connsiteY22" fmla="*/ 3073718 h 3976446"/>
                <a:gd name="connsiteX23" fmla="*/ 3718180 w 3795910"/>
                <a:gd name="connsiteY23" fmla="*/ 2608775 h 3976446"/>
                <a:gd name="connsiteX24" fmla="*/ 3776400 w 3795910"/>
                <a:gd name="connsiteY24" fmla="*/ 2461172 h 3976446"/>
                <a:gd name="connsiteX25" fmla="*/ 3795910 w 3795910"/>
                <a:gd name="connsiteY25" fmla="*/ 2387988 h 3976446"/>
                <a:gd name="connsiteX26" fmla="*/ 3795910 w 3795910"/>
                <a:gd name="connsiteY26" fmla="*/ 3326763 h 3976446"/>
                <a:gd name="connsiteX27" fmla="*/ 3669933 w 3795910"/>
                <a:gd name="connsiteY27" fmla="*/ 3444186 h 3976446"/>
                <a:gd name="connsiteX28" fmla="*/ 2063838 w 3795910"/>
                <a:gd name="connsiteY28" fmla="*/ 3976446 h 3976446"/>
                <a:gd name="connsiteX29" fmla="*/ 580998 w 3795910"/>
                <a:gd name="connsiteY29" fmla="*/ 2921799 h 3976446"/>
                <a:gd name="connsiteX30" fmla="*/ 0 w 3795910"/>
                <a:gd name="connsiteY30" fmla="*/ 1629967 h 3976446"/>
                <a:gd name="connsiteX31" fmla="*/ 766593 w 3795910"/>
                <a:gd name="connsiteY31" fmla="*/ 80506 h 397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795910" h="3976446">
                  <a:moveTo>
                    <a:pt x="2580815" y="0"/>
                  </a:moveTo>
                  <a:lnTo>
                    <a:pt x="3459445" y="0"/>
                  </a:lnTo>
                  <a:lnTo>
                    <a:pt x="3508635" y="43712"/>
                  </a:lnTo>
                  <a:cubicBezTo>
                    <a:pt x="3564724" y="98406"/>
                    <a:pt x="3618554" y="155892"/>
                    <a:pt x="3669933" y="215854"/>
                  </a:cubicBezTo>
                  <a:lnTo>
                    <a:pt x="3795910" y="376541"/>
                  </a:lnTo>
                  <a:lnTo>
                    <a:pt x="3795910" y="1510297"/>
                  </a:lnTo>
                  <a:lnTo>
                    <a:pt x="3768579" y="1396156"/>
                  </a:lnTo>
                  <a:cubicBezTo>
                    <a:pt x="3750381" y="1332688"/>
                    <a:pt x="3729281" y="1269653"/>
                    <a:pt x="3705364" y="1207496"/>
                  </a:cubicBezTo>
                  <a:cubicBezTo>
                    <a:pt x="3610748" y="961606"/>
                    <a:pt x="3471482" y="727482"/>
                    <a:pt x="3302720" y="530511"/>
                  </a:cubicBezTo>
                  <a:cubicBezTo>
                    <a:pt x="3134198" y="333783"/>
                    <a:pt x="2934810" y="172918"/>
                    <a:pt x="2726154" y="65165"/>
                  </a:cubicBezTo>
                  <a:close/>
                  <a:moveTo>
                    <a:pt x="875937" y="0"/>
                  </a:moveTo>
                  <a:lnTo>
                    <a:pt x="1715693" y="0"/>
                  </a:lnTo>
                  <a:lnTo>
                    <a:pt x="1710753" y="2712"/>
                  </a:lnTo>
                  <a:cubicBezTo>
                    <a:pt x="1639116" y="45512"/>
                    <a:pt x="1560209" y="102126"/>
                    <a:pt x="1462046" y="173724"/>
                  </a:cubicBezTo>
                  <a:cubicBezTo>
                    <a:pt x="1396524" y="221516"/>
                    <a:pt x="1328744" y="270920"/>
                    <a:pt x="1253712" y="321855"/>
                  </a:cubicBezTo>
                  <a:cubicBezTo>
                    <a:pt x="988236" y="501981"/>
                    <a:pt x="799488" y="686782"/>
                    <a:pt x="676824" y="886976"/>
                  </a:cubicBezTo>
                  <a:cubicBezTo>
                    <a:pt x="546746" y="1099179"/>
                    <a:pt x="483560" y="1342248"/>
                    <a:pt x="483560" y="1629967"/>
                  </a:cubicBezTo>
                  <a:cubicBezTo>
                    <a:pt x="483560" y="1793249"/>
                    <a:pt x="522648" y="1945087"/>
                    <a:pt x="606626" y="2107886"/>
                  </a:cubicBezTo>
                  <a:cubicBezTo>
                    <a:pt x="692862" y="2275037"/>
                    <a:pt x="818588" y="2440495"/>
                    <a:pt x="961964" y="2624007"/>
                  </a:cubicBezTo>
                  <a:cubicBezTo>
                    <a:pt x="995572" y="2667044"/>
                    <a:pt x="1028694" y="2709919"/>
                    <a:pt x="1060690" y="2751425"/>
                  </a:cubicBezTo>
                  <a:cubicBezTo>
                    <a:pt x="1230824" y="2971929"/>
                    <a:pt x="1391526" y="3180182"/>
                    <a:pt x="1561498" y="3315257"/>
                  </a:cubicBezTo>
                  <a:cubicBezTo>
                    <a:pt x="1718172" y="3439773"/>
                    <a:pt x="1868398" y="3492885"/>
                    <a:pt x="2063838" y="3492885"/>
                  </a:cubicBezTo>
                  <a:cubicBezTo>
                    <a:pt x="2576976" y="3492885"/>
                    <a:pt x="3037004" y="3344029"/>
                    <a:pt x="3359136" y="3073718"/>
                  </a:cubicBezTo>
                  <a:cubicBezTo>
                    <a:pt x="3514680" y="2943157"/>
                    <a:pt x="3635490" y="2786805"/>
                    <a:pt x="3718180" y="2608775"/>
                  </a:cubicBezTo>
                  <a:cubicBezTo>
                    <a:pt x="3740323" y="2561124"/>
                    <a:pt x="3759736" y="2511891"/>
                    <a:pt x="3776400" y="2461172"/>
                  </a:cubicBezTo>
                  <a:lnTo>
                    <a:pt x="3795910" y="2387988"/>
                  </a:lnTo>
                  <a:lnTo>
                    <a:pt x="3795910" y="3326763"/>
                  </a:lnTo>
                  <a:lnTo>
                    <a:pt x="3669933" y="3444186"/>
                  </a:lnTo>
                  <a:cubicBezTo>
                    <a:pt x="3258897" y="3789046"/>
                    <a:pt x="2691056" y="3976446"/>
                    <a:pt x="2063838" y="3976446"/>
                  </a:cubicBezTo>
                  <a:cubicBezTo>
                    <a:pt x="1338094" y="3976446"/>
                    <a:pt x="996780" y="3453877"/>
                    <a:pt x="580998" y="2921799"/>
                  </a:cubicBezTo>
                  <a:cubicBezTo>
                    <a:pt x="278128" y="2534226"/>
                    <a:pt x="0" y="2160836"/>
                    <a:pt x="0" y="1629967"/>
                  </a:cubicBezTo>
                  <a:cubicBezTo>
                    <a:pt x="0" y="941134"/>
                    <a:pt x="289455" y="463702"/>
                    <a:pt x="766593" y="80506"/>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1" name="Freeform: Shape 30">
              <a:extLst>
                <a:ext uri="{FF2B5EF4-FFF2-40B4-BE49-F238E27FC236}">
                  <a16:creationId xmlns:a16="http://schemas.microsoft.com/office/drawing/2014/main" id="{D78D78D6-6C82-4A4B-8C11-568BD5AC7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19432" y="8192"/>
              <a:ext cx="4072264" cy="4166243"/>
            </a:xfrm>
            <a:custGeom>
              <a:avLst/>
              <a:gdLst>
                <a:gd name="connsiteX0" fmla="*/ 32479 w 4072264"/>
                <a:gd name="connsiteY0" fmla="*/ 1644313 h 4166243"/>
                <a:gd name="connsiteX1" fmla="*/ 32318 w 4072264"/>
                <a:gd name="connsiteY1" fmla="*/ 1657691 h 4166243"/>
                <a:gd name="connsiteX2" fmla="*/ 32399 w 4072264"/>
                <a:gd name="connsiteY2" fmla="*/ 1669458 h 4166243"/>
                <a:gd name="connsiteX3" fmla="*/ 32479 w 4072264"/>
                <a:gd name="connsiteY3" fmla="*/ 1644313 h 4166243"/>
                <a:gd name="connsiteX4" fmla="*/ 3644856 w 4072264"/>
                <a:gd name="connsiteY4" fmla="*/ 0 h 4166243"/>
                <a:gd name="connsiteX5" fmla="*/ 4072264 w 4072264"/>
                <a:gd name="connsiteY5" fmla="*/ 0 h 4166243"/>
                <a:gd name="connsiteX6" fmla="*/ 4072264 w 4072264"/>
                <a:gd name="connsiteY6" fmla="*/ 475595 h 4166243"/>
                <a:gd name="connsiteX7" fmla="*/ 4056974 w 4072264"/>
                <a:gd name="connsiteY7" fmla="*/ 454219 h 4166243"/>
                <a:gd name="connsiteX8" fmla="*/ 4023144 w 4072264"/>
                <a:gd name="connsiteY8" fmla="*/ 408815 h 4166243"/>
                <a:gd name="connsiteX9" fmla="*/ 4022984 w 4072264"/>
                <a:gd name="connsiteY9" fmla="*/ 408654 h 4166243"/>
                <a:gd name="connsiteX10" fmla="*/ 4022822 w 4072264"/>
                <a:gd name="connsiteY10" fmla="*/ 408493 h 4166243"/>
                <a:gd name="connsiteX11" fmla="*/ 3995984 w 4072264"/>
                <a:gd name="connsiteY11" fmla="*/ 373435 h 4166243"/>
                <a:gd name="connsiteX12" fmla="*/ 3990424 w 4072264"/>
                <a:gd name="connsiteY12" fmla="*/ 366342 h 4166243"/>
                <a:gd name="connsiteX13" fmla="*/ 3957622 w 4072264"/>
                <a:gd name="connsiteY13" fmla="*/ 325240 h 4166243"/>
                <a:gd name="connsiteX14" fmla="*/ 3817228 w 4072264"/>
                <a:gd name="connsiteY14" fmla="*/ 165262 h 4166243"/>
                <a:gd name="connsiteX15" fmla="*/ 3663395 w 4072264"/>
                <a:gd name="connsiteY15" fmla="*/ 15247 h 4166243"/>
                <a:gd name="connsiteX16" fmla="*/ 750521 w 4072264"/>
                <a:gd name="connsiteY16" fmla="*/ 0 h 4166243"/>
                <a:gd name="connsiteX17" fmla="*/ 1219165 w 4072264"/>
                <a:gd name="connsiteY17" fmla="*/ 0 h 4166243"/>
                <a:gd name="connsiteX18" fmla="*/ 1207612 w 4072264"/>
                <a:gd name="connsiteY18" fmla="*/ 8508 h 4166243"/>
                <a:gd name="connsiteX19" fmla="*/ 1165058 w 4072264"/>
                <a:gd name="connsiteY19" fmla="*/ 39778 h 4166243"/>
                <a:gd name="connsiteX20" fmla="*/ 1164898 w 4072264"/>
                <a:gd name="connsiteY20" fmla="*/ 39939 h 4166243"/>
                <a:gd name="connsiteX21" fmla="*/ 1164736 w 4072264"/>
                <a:gd name="connsiteY21" fmla="*/ 40100 h 4166243"/>
                <a:gd name="connsiteX22" fmla="*/ 1092606 w 4072264"/>
                <a:gd name="connsiteY22" fmla="*/ 94823 h 4166243"/>
                <a:gd name="connsiteX23" fmla="*/ 1078984 w 4072264"/>
                <a:gd name="connsiteY23" fmla="*/ 105381 h 4166243"/>
                <a:gd name="connsiteX24" fmla="*/ 1072376 w 4072264"/>
                <a:gd name="connsiteY24" fmla="*/ 110700 h 4166243"/>
                <a:gd name="connsiteX25" fmla="*/ 995974 w 4072264"/>
                <a:gd name="connsiteY25" fmla="*/ 173724 h 4166243"/>
                <a:gd name="connsiteX26" fmla="*/ 839784 w 4072264"/>
                <a:gd name="connsiteY26" fmla="*/ 318309 h 4166243"/>
                <a:gd name="connsiteX27" fmla="*/ 580030 w 4072264"/>
                <a:gd name="connsiteY27" fmla="*/ 641730 h 4166243"/>
                <a:gd name="connsiteX28" fmla="*/ 482754 w 4072264"/>
                <a:gd name="connsiteY28" fmla="*/ 819842 h 4166243"/>
                <a:gd name="connsiteX29" fmla="*/ 482674 w 4072264"/>
                <a:gd name="connsiteY29" fmla="*/ 820003 h 4166243"/>
                <a:gd name="connsiteX30" fmla="*/ 482594 w 4072264"/>
                <a:gd name="connsiteY30" fmla="*/ 820164 h 4166243"/>
                <a:gd name="connsiteX31" fmla="*/ 409092 w 4072264"/>
                <a:gd name="connsiteY31" fmla="*/ 1008189 h 4166243"/>
                <a:gd name="connsiteX32" fmla="*/ 358238 w 4072264"/>
                <a:gd name="connsiteY32" fmla="*/ 1204514 h 4166243"/>
                <a:gd name="connsiteX33" fmla="*/ 341474 w 4072264"/>
                <a:gd name="connsiteY33" fmla="*/ 1304128 h 4166243"/>
                <a:gd name="connsiteX34" fmla="*/ 330110 w 4072264"/>
                <a:gd name="connsiteY34" fmla="*/ 1404144 h 4166243"/>
                <a:gd name="connsiteX35" fmla="*/ 321084 w 4072264"/>
                <a:gd name="connsiteY35" fmla="*/ 1611189 h 4166243"/>
                <a:gd name="connsiteX36" fmla="*/ 321084 w 4072264"/>
                <a:gd name="connsiteY36" fmla="*/ 1621586 h 4166243"/>
                <a:gd name="connsiteX37" fmla="*/ 321004 w 4072264"/>
                <a:gd name="connsiteY37" fmla="*/ 1635286 h 4166243"/>
                <a:gd name="connsiteX38" fmla="*/ 321406 w 4072264"/>
                <a:gd name="connsiteY38" fmla="*/ 1661963 h 4166243"/>
                <a:gd name="connsiteX39" fmla="*/ 321406 w 4072264"/>
                <a:gd name="connsiteY39" fmla="*/ 1662205 h 4166243"/>
                <a:gd name="connsiteX40" fmla="*/ 321406 w 4072264"/>
                <a:gd name="connsiteY40" fmla="*/ 1662446 h 4166243"/>
                <a:gd name="connsiteX41" fmla="*/ 322052 w 4072264"/>
                <a:gd name="connsiteY41" fmla="*/ 1687511 h 4166243"/>
                <a:gd name="connsiteX42" fmla="*/ 323340 w 4072264"/>
                <a:gd name="connsiteY42" fmla="*/ 1712737 h 4166243"/>
                <a:gd name="connsiteX43" fmla="*/ 331964 w 4072264"/>
                <a:gd name="connsiteY43" fmla="*/ 1811544 h 4166243"/>
                <a:gd name="connsiteX44" fmla="*/ 435204 w 4072264"/>
                <a:gd name="connsiteY44" fmla="*/ 2193557 h 4166243"/>
                <a:gd name="connsiteX45" fmla="*/ 525146 w 4072264"/>
                <a:gd name="connsiteY45" fmla="*/ 2374973 h 4166243"/>
                <a:gd name="connsiteX46" fmla="*/ 635076 w 4072264"/>
                <a:gd name="connsiteY46" fmla="*/ 2550989 h 4166243"/>
                <a:gd name="connsiteX47" fmla="*/ 760076 w 4072264"/>
                <a:gd name="connsiteY47" fmla="*/ 2723056 h 4166243"/>
                <a:gd name="connsiteX48" fmla="*/ 826324 w 4072264"/>
                <a:gd name="connsiteY48" fmla="*/ 2808002 h 4166243"/>
                <a:gd name="connsiteX49" fmla="*/ 895634 w 4072264"/>
                <a:gd name="connsiteY49" fmla="*/ 2894640 h 4166243"/>
                <a:gd name="connsiteX50" fmla="*/ 1009998 w 4072264"/>
                <a:gd name="connsiteY50" fmla="*/ 3040675 h 4166243"/>
                <a:gd name="connsiteX51" fmla="*/ 1168604 w 4072264"/>
                <a:gd name="connsiteY51" fmla="*/ 3241353 h 4166243"/>
                <a:gd name="connsiteX52" fmla="*/ 1452938 w 4072264"/>
                <a:gd name="connsiteY52" fmla="*/ 3553733 h 4166243"/>
                <a:gd name="connsiteX53" fmla="*/ 1609774 w 4072264"/>
                <a:gd name="connsiteY53" fmla="*/ 3682925 h 4166243"/>
                <a:gd name="connsiteX54" fmla="*/ 1780550 w 4072264"/>
                <a:gd name="connsiteY54" fmla="*/ 3785117 h 4166243"/>
                <a:gd name="connsiteX55" fmla="*/ 2162966 w 4072264"/>
                <a:gd name="connsiteY55" fmla="*/ 3891903 h 4166243"/>
                <a:gd name="connsiteX56" fmla="*/ 2264918 w 4072264"/>
                <a:gd name="connsiteY56" fmla="*/ 3897948 h 4166243"/>
                <a:gd name="connsiteX57" fmla="*/ 2268866 w 4072264"/>
                <a:gd name="connsiteY57" fmla="*/ 3898028 h 4166243"/>
                <a:gd name="connsiteX58" fmla="*/ 2317546 w 4072264"/>
                <a:gd name="connsiteY58" fmla="*/ 3898270 h 4166243"/>
                <a:gd name="connsiteX59" fmla="*/ 2332938 w 4072264"/>
                <a:gd name="connsiteY59" fmla="*/ 3898189 h 4166243"/>
                <a:gd name="connsiteX60" fmla="*/ 2371542 w 4072264"/>
                <a:gd name="connsiteY60" fmla="*/ 3897706 h 4166243"/>
                <a:gd name="connsiteX61" fmla="*/ 2586566 w 4072264"/>
                <a:gd name="connsiteY61" fmla="*/ 3887067 h 4166243"/>
                <a:gd name="connsiteX62" fmla="*/ 3012342 w 4072264"/>
                <a:gd name="connsiteY62" fmla="*/ 3822270 h 4166243"/>
                <a:gd name="connsiteX63" fmla="*/ 3422482 w 4072264"/>
                <a:gd name="connsiteY63" fmla="*/ 3692031 h 4166243"/>
                <a:gd name="connsiteX64" fmla="*/ 3520806 w 4072264"/>
                <a:gd name="connsiteY64" fmla="*/ 3648592 h 4166243"/>
                <a:gd name="connsiteX65" fmla="*/ 3617034 w 4072264"/>
                <a:gd name="connsiteY65" fmla="*/ 3600236 h 4166243"/>
                <a:gd name="connsiteX66" fmla="*/ 3801190 w 4072264"/>
                <a:gd name="connsiteY66" fmla="*/ 3489984 h 4166243"/>
                <a:gd name="connsiteX67" fmla="*/ 3972270 w 4072264"/>
                <a:gd name="connsiteY67" fmla="*/ 3360792 h 4166243"/>
                <a:gd name="connsiteX68" fmla="*/ 4072264 w 4072264"/>
                <a:gd name="connsiteY68" fmla="*/ 3265310 h 4166243"/>
                <a:gd name="connsiteX69" fmla="*/ 4072264 w 4072264"/>
                <a:gd name="connsiteY69" fmla="*/ 3510549 h 4166243"/>
                <a:gd name="connsiteX70" fmla="*/ 3999825 w 4072264"/>
                <a:gd name="connsiteY70" fmla="*/ 3577347 h 4166243"/>
                <a:gd name="connsiteX71" fmla="*/ 3626222 w 4072264"/>
                <a:gd name="connsiteY71" fmla="*/ 3843467 h 4166243"/>
                <a:gd name="connsiteX72" fmla="*/ 2418610 w 4072264"/>
                <a:gd name="connsiteY72" fmla="*/ 4166243 h 4166243"/>
                <a:gd name="connsiteX73" fmla="*/ 1477278 w 4072264"/>
                <a:gd name="connsiteY73" fmla="*/ 3976204 h 4166243"/>
                <a:gd name="connsiteX74" fmla="*/ 708738 w 4072264"/>
                <a:gd name="connsiteY74" fmla="*/ 3458069 h 4166243"/>
                <a:gd name="connsiteX75" fmla="*/ 190604 w 4072264"/>
                <a:gd name="connsiteY75" fmla="*/ 2689529 h 4166243"/>
                <a:gd name="connsiteX76" fmla="*/ 564 w 4072264"/>
                <a:gd name="connsiteY76" fmla="*/ 1748440 h 4166243"/>
                <a:gd name="connsiteX77" fmla="*/ 806 w 4072264"/>
                <a:gd name="connsiteY77" fmla="*/ 1729661 h 4166243"/>
                <a:gd name="connsiteX78" fmla="*/ 968 w 4072264"/>
                <a:gd name="connsiteY78" fmla="*/ 1720474 h 4166243"/>
                <a:gd name="connsiteX79" fmla="*/ 242 w 4072264"/>
                <a:gd name="connsiteY79" fmla="*/ 1700406 h 4166243"/>
                <a:gd name="connsiteX80" fmla="*/ 242 w 4072264"/>
                <a:gd name="connsiteY80" fmla="*/ 1699922 h 4166243"/>
                <a:gd name="connsiteX81" fmla="*/ 242 w 4072264"/>
                <a:gd name="connsiteY81" fmla="*/ 1699439 h 4166243"/>
                <a:gd name="connsiteX82" fmla="*/ 81 w 4072264"/>
                <a:gd name="connsiteY82" fmla="*/ 1669942 h 4166243"/>
                <a:gd name="connsiteX83" fmla="*/ 0 w 4072264"/>
                <a:gd name="connsiteY83" fmla="*/ 1657691 h 4166243"/>
                <a:gd name="connsiteX84" fmla="*/ 564 w 4072264"/>
                <a:gd name="connsiteY84" fmla="*/ 1620860 h 4166243"/>
                <a:gd name="connsiteX85" fmla="*/ 806 w 4072264"/>
                <a:gd name="connsiteY85" fmla="*/ 1610383 h 4166243"/>
                <a:gd name="connsiteX86" fmla="*/ 4917 w 4072264"/>
                <a:gd name="connsiteY86" fmla="*/ 1508432 h 4166243"/>
                <a:gd name="connsiteX87" fmla="*/ 5722 w 4072264"/>
                <a:gd name="connsiteY87" fmla="*/ 1492878 h 4166243"/>
                <a:gd name="connsiteX88" fmla="*/ 5722 w 4072264"/>
                <a:gd name="connsiteY88" fmla="*/ 1492394 h 4166243"/>
                <a:gd name="connsiteX89" fmla="*/ 5803 w 4072264"/>
                <a:gd name="connsiteY89" fmla="*/ 1491911 h 4166243"/>
                <a:gd name="connsiteX90" fmla="*/ 7012 w 4072264"/>
                <a:gd name="connsiteY90" fmla="*/ 1477565 h 4166243"/>
                <a:gd name="connsiteX91" fmla="*/ 17086 w 4072264"/>
                <a:gd name="connsiteY91" fmla="*/ 1374486 h 4166243"/>
                <a:gd name="connsiteX92" fmla="*/ 57302 w 4072264"/>
                <a:gd name="connsiteY92" fmla="*/ 1139556 h 4166243"/>
                <a:gd name="connsiteX93" fmla="*/ 126935 w 4072264"/>
                <a:gd name="connsiteY93" fmla="*/ 909139 h 4166243"/>
                <a:gd name="connsiteX94" fmla="*/ 228161 w 4072264"/>
                <a:gd name="connsiteY94" fmla="*/ 689683 h 4166243"/>
                <a:gd name="connsiteX95" fmla="*/ 332850 w 4072264"/>
                <a:gd name="connsiteY95" fmla="*/ 525031 h 4166243"/>
                <a:gd name="connsiteX96" fmla="*/ 710763 w 4072264"/>
                <a:gd name="connsiteY96" fmla="*/ 37249 h 416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4072264" h="4166243">
                  <a:moveTo>
                    <a:pt x="32479" y="1644313"/>
                  </a:moveTo>
                  <a:cubicBezTo>
                    <a:pt x="32399" y="1648746"/>
                    <a:pt x="32318" y="1653178"/>
                    <a:pt x="32318" y="1657691"/>
                  </a:cubicBezTo>
                  <a:cubicBezTo>
                    <a:pt x="32318" y="1661560"/>
                    <a:pt x="32318" y="1665428"/>
                    <a:pt x="32399" y="1669458"/>
                  </a:cubicBezTo>
                  <a:cubicBezTo>
                    <a:pt x="32238" y="1660915"/>
                    <a:pt x="32399" y="1652614"/>
                    <a:pt x="32479" y="1644313"/>
                  </a:cubicBezTo>
                  <a:close/>
                  <a:moveTo>
                    <a:pt x="3644856" y="0"/>
                  </a:moveTo>
                  <a:lnTo>
                    <a:pt x="4072264" y="0"/>
                  </a:lnTo>
                  <a:lnTo>
                    <a:pt x="4072264" y="475595"/>
                  </a:lnTo>
                  <a:lnTo>
                    <a:pt x="4056974" y="454219"/>
                  </a:lnTo>
                  <a:cubicBezTo>
                    <a:pt x="4046396" y="439662"/>
                    <a:pt x="4034951" y="424208"/>
                    <a:pt x="4023144" y="408815"/>
                  </a:cubicBezTo>
                  <a:lnTo>
                    <a:pt x="4022984" y="408654"/>
                  </a:lnTo>
                  <a:lnTo>
                    <a:pt x="4022822" y="408493"/>
                  </a:lnTo>
                  <a:cubicBezTo>
                    <a:pt x="4014118" y="396726"/>
                    <a:pt x="4004930" y="384879"/>
                    <a:pt x="3995984" y="373435"/>
                  </a:cubicBezTo>
                  <a:lnTo>
                    <a:pt x="3990424" y="366342"/>
                  </a:lnTo>
                  <a:cubicBezTo>
                    <a:pt x="3979060" y="351433"/>
                    <a:pt x="3967454" y="337248"/>
                    <a:pt x="3957622" y="325240"/>
                  </a:cubicBezTo>
                  <a:cubicBezTo>
                    <a:pt x="3908782" y="265601"/>
                    <a:pt x="3862844" y="213295"/>
                    <a:pt x="3817228" y="165262"/>
                  </a:cubicBezTo>
                  <a:cubicBezTo>
                    <a:pt x="3767905" y="112957"/>
                    <a:pt x="3716507" y="62848"/>
                    <a:pt x="3663395" y="15247"/>
                  </a:cubicBezTo>
                  <a:close/>
                  <a:moveTo>
                    <a:pt x="750521" y="0"/>
                  </a:moveTo>
                  <a:lnTo>
                    <a:pt x="1219165" y="0"/>
                  </a:lnTo>
                  <a:lnTo>
                    <a:pt x="1207612" y="8508"/>
                  </a:lnTo>
                  <a:cubicBezTo>
                    <a:pt x="1192782" y="19307"/>
                    <a:pt x="1178680" y="29542"/>
                    <a:pt x="1165058" y="39778"/>
                  </a:cubicBezTo>
                  <a:lnTo>
                    <a:pt x="1164898" y="39939"/>
                  </a:lnTo>
                  <a:lnTo>
                    <a:pt x="1164736" y="40100"/>
                  </a:lnTo>
                  <a:cubicBezTo>
                    <a:pt x="1140478" y="57750"/>
                    <a:pt x="1116138" y="76609"/>
                    <a:pt x="1092606" y="94823"/>
                  </a:cubicBezTo>
                  <a:lnTo>
                    <a:pt x="1078984" y="105381"/>
                  </a:lnTo>
                  <a:lnTo>
                    <a:pt x="1072376" y="110700"/>
                  </a:lnTo>
                  <a:cubicBezTo>
                    <a:pt x="1047070" y="131171"/>
                    <a:pt x="1020878" y="152206"/>
                    <a:pt x="995974" y="173724"/>
                  </a:cubicBezTo>
                  <a:cubicBezTo>
                    <a:pt x="940526" y="221032"/>
                    <a:pt x="887978" y="269711"/>
                    <a:pt x="839784" y="318309"/>
                  </a:cubicBezTo>
                  <a:cubicBezTo>
                    <a:pt x="737672" y="421791"/>
                    <a:pt x="650228" y="530672"/>
                    <a:pt x="580030" y="641730"/>
                  </a:cubicBezTo>
                  <a:cubicBezTo>
                    <a:pt x="540620" y="704593"/>
                    <a:pt x="508786" y="762782"/>
                    <a:pt x="482754" y="819842"/>
                  </a:cubicBezTo>
                  <a:lnTo>
                    <a:pt x="482674" y="820003"/>
                  </a:lnTo>
                  <a:lnTo>
                    <a:pt x="482594" y="820164"/>
                  </a:lnTo>
                  <a:cubicBezTo>
                    <a:pt x="455272" y="878192"/>
                    <a:pt x="430530" y="941457"/>
                    <a:pt x="409092" y="1008189"/>
                  </a:cubicBezTo>
                  <a:cubicBezTo>
                    <a:pt x="389346" y="1069601"/>
                    <a:pt x="372180" y="1135688"/>
                    <a:pt x="358238" y="1204514"/>
                  </a:cubicBezTo>
                  <a:cubicBezTo>
                    <a:pt x="351952" y="1236188"/>
                    <a:pt x="346310" y="1269795"/>
                    <a:pt x="341474" y="1304128"/>
                  </a:cubicBezTo>
                  <a:cubicBezTo>
                    <a:pt x="336962" y="1336365"/>
                    <a:pt x="333174" y="1370053"/>
                    <a:pt x="330110" y="1404144"/>
                  </a:cubicBezTo>
                  <a:cubicBezTo>
                    <a:pt x="324146" y="1469344"/>
                    <a:pt x="321246" y="1537043"/>
                    <a:pt x="321084" y="1611189"/>
                  </a:cubicBezTo>
                  <a:lnTo>
                    <a:pt x="321084" y="1621586"/>
                  </a:lnTo>
                  <a:cubicBezTo>
                    <a:pt x="321004" y="1626179"/>
                    <a:pt x="321004" y="1630693"/>
                    <a:pt x="321004" y="1635286"/>
                  </a:cubicBezTo>
                  <a:cubicBezTo>
                    <a:pt x="321004" y="1646328"/>
                    <a:pt x="321084" y="1654548"/>
                    <a:pt x="321406" y="1661963"/>
                  </a:cubicBezTo>
                  <a:lnTo>
                    <a:pt x="321406" y="1662205"/>
                  </a:lnTo>
                  <a:lnTo>
                    <a:pt x="321406" y="1662446"/>
                  </a:lnTo>
                  <a:lnTo>
                    <a:pt x="322052" y="1687511"/>
                  </a:lnTo>
                  <a:lnTo>
                    <a:pt x="323340" y="1712737"/>
                  </a:lnTo>
                  <a:cubicBezTo>
                    <a:pt x="324630" y="1741428"/>
                    <a:pt x="327290" y="1771973"/>
                    <a:pt x="331964" y="1811544"/>
                  </a:cubicBezTo>
                  <a:cubicBezTo>
                    <a:pt x="347680" y="1940091"/>
                    <a:pt x="382416" y="2068637"/>
                    <a:pt x="435204" y="2193557"/>
                  </a:cubicBezTo>
                  <a:cubicBezTo>
                    <a:pt x="459140" y="2250859"/>
                    <a:pt x="488558" y="2310176"/>
                    <a:pt x="525146" y="2374973"/>
                  </a:cubicBezTo>
                  <a:cubicBezTo>
                    <a:pt x="556416" y="2430744"/>
                    <a:pt x="592362" y="2488287"/>
                    <a:pt x="635076" y="2550989"/>
                  </a:cubicBezTo>
                  <a:cubicBezTo>
                    <a:pt x="670216" y="2602569"/>
                    <a:pt x="709948" y="2657292"/>
                    <a:pt x="760076" y="2723056"/>
                  </a:cubicBezTo>
                  <a:cubicBezTo>
                    <a:pt x="781998" y="2751909"/>
                    <a:pt x="804968" y="2781003"/>
                    <a:pt x="826324" y="2808002"/>
                  </a:cubicBezTo>
                  <a:lnTo>
                    <a:pt x="895634" y="2894640"/>
                  </a:lnTo>
                  <a:cubicBezTo>
                    <a:pt x="934320" y="2943399"/>
                    <a:pt x="972762" y="2992883"/>
                    <a:pt x="1009998" y="3040675"/>
                  </a:cubicBezTo>
                  <a:cubicBezTo>
                    <a:pt x="1061818" y="3107245"/>
                    <a:pt x="1115414" y="3176153"/>
                    <a:pt x="1168604" y="3241353"/>
                  </a:cubicBezTo>
                  <a:cubicBezTo>
                    <a:pt x="1276680" y="3374896"/>
                    <a:pt x="1364448" y="3471286"/>
                    <a:pt x="1452938" y="3553733"/>
                  </a:cubicBezTo>
                  <a:cubicBezTo>
                    <a:pt x="1507178" y="3603943"/>
                    <a:pt x="1558516" y="3646254"/>
                    <a:pt x="1609774" y="3682925"/>
                  </a:cubicBezTo>
                  <a:cubicBezTo>
                    <a:pt x="1668042" y="3724269"/>
                    <a:pt x="1723814" y="3757634"/>
                    <a:pt x="1780550" y="3785117"/>
                  </a:cubicBezTo>
                  <a:cubicBezTo>
                    <a:pt x="1897734" y="3842580"/>
                    <a:pt x="2026442" y="3878525"/>
                    <a:pt x="2162966" y="3891903"/>
                  </a:cubicBezTo>
                  <a:cubicBezTo>
                    <a:pt x="2195366" y="3895046"/>
                    <a:pt x="2229778" y="3897061"/>
                    <a:pt x="2264918" y="3897948"/>
                  </a:cubicBezTo>
                  <a:lnTo>
                    <a:pt x="2268866" y="3898028"/>
                  </a:lnTo>
                  <a:cubicBezTo>
                    <a:pt x="2284664" y="3898270"/>
                    <a:pt x="2300862" y="3898512"/>
                    <a:pt x="2317546" y="3898270"/>
                  </a:cubicBezTo>
                  <a:cubicBezTo>
                    <a:pt x="2322704" y="3898270"/>
                    <a:pt x="2327780" y="3898189"/>
                    <a:pt x="2332938" y="3898189"/>
                  </a:cubicBezTo>
                  <a:cubicBezTo>
                    <a:pt x="2345592" y="3898189"/>
                    <a:pt x="2358568" y="3898109"/>
                    <a:pt x="2371542" y="3897706"/>
                  </a:cubicBezTo>
                  <a:cubicBezTo>
                    <a:pt x="2445044" y="3896336"/>
                    <a:pt x="2517416" y="3892709"/>
                    <a:pt x="2586566" y="3887067"/>
                  </a:cubicBezTo>
                  <a:cubicBezTo>
                    <a:pt x="2736632" y="3874414"/>
                    <a:pt x="2879846" y="3852654"/>
                    <a:pt x="3012342" y="3822270"/>
                  </a:cubicBezTo>
                  <a:cubicBezTo>
                    <a:pt x="3157168" y="3788985"/>
                    <a:pt x="3295144" y="3745142"/>
                    <a:pt x="3422482" y="3692031"/>
                  </a:cubicBezTo>
                  <a:cubicBezTo>
                    <a:pt x="3455686" y="3678250"/>
                    <a:pt x="3488810" y="3663582"/>
                    <a:pt x="3520806" y="3648592"/>
                  </a:cubicBezTo>
                  <a:cubicBezTo>
                    <a:pt x="3551754" y="3633924"/>
                    <a:pt x="3584072" y="3617644"/>
                    <a:pt x="3617034" y="3600236"/>
                  </a:cubicBezTo>
                  <a:cubicBezTo>
                    <a:pt x="3678850" y="3567595"/>
                    <a:pt x="3740826" y="3530522"/>
                    <a:pt x="3801190" y="3489984"/>
                  </a:cubicBezTo>
                  <a:cubicBezTo>
                    <a:pt x="3860789" y="3450130"/>
                    <a:pt x="3917950" y="3406952"/>
                    <a:pt x="3972270" y="3360792"/>
                  </a:cubicBezTo>
                  <a:lnTo>
                    <a:pt x="4072264" y="3265310"/>
                  </a:lnTo>
                  <a:lnTo>
                    <a:pt x="4072264" y="3510549"/>
                  </a:lnTo>
                  <a:lnTo>
                    <a:pt x="3999825" y="3577347"/>
                  </a:lnTo>
                  <a:cubicBezTo>
                    <a:pt x="3884213" y="3677435"/>
                    <a:pt x="3759111" y="3766701"/>
                    <a:pt x="3626222" y="3843467"/>
                  </a:cubicBezTo>
                  <a:cubicBezTo>
                    <a:pt x="3260730" y="4054622"/>
                    <a:pt x="2843096" y="4166243"/>
                    <a:pt x="2418610" y="4166243"/>
                  </a:cubicBezTo>
                  <a:cubicBezTo>
                    <a:pt x="2092206" y="4166243"/>
                    <a:pt x="1775554" y="4102333"/>
                    <a:pt x="1477278" y="3976204"/>
                  </a:cubicBezTo>
                  <a:cubicBezTo>
                    <a:pt x="1189318" y="3854427"/>
                    <a:pt x="930774" y="3680104"/>
                    <a:pt x="708738" y="3458069"/>
                  </a:cubicBezTo>
                  <a:cubicBezTo>
                    <a:pt x="486704" y="3236033"/>
                    <a:pt x="312380" y="2977409"/>
                    <a:pt x="190604" y="2689529"/>
                  </a:cubicBezTo>
                  <a:cubicBezTo>
                    <a:pt x="64475" y="2391495"/>
                    <a:pt x="564" y="2074843"/>
                    <a:pt x="564" y="1748440"/>
                  </a:cubicBezTo>
                  <a:cubicBezTo>
                    <a:pt x="564" y="1742153"/>
                    <a:pt x="726" y="1735948"/>
                    <a:pt x="806" y="1729661"/>
                  </a:cubicBezTo>
                  <a:cubicBezTo>
                    <a:pt x="887" y="1726599"/>
                    <a:pt x="968" y="1723536"/>
                    <a:pt x="968" y="1720474"/>
                  </a:cubicBezTo>
                  <a:lnTo>
                    <a:pt x="242" y="1700406"/>
                  </a:lnTo>
                  <a:lnTo>
                    <a:pt x="242" y="1699922"/>
                  </a:lnTo>
                  <a:lnTo>
                    <a:pt x="242" y="1699439"/>
                  </a:lnTo>
                  <a:lnTo>
                    <a:pt x="81" y="1669942"/>
                  </a:lnTo>
                  <a:cubicBezTo>
                    <a:pt x="0" y="1665831"/>
                    <a:pt x="0" y="1661721"/>
                    <a:pt x="0" y="1657691"/>
                  </a:cubicBezTo>
                  <a:cubicBezTo>
                    <a:pt x="0" y="1645119"/>
                    <a:pt x="242" y="1632788"/>
                    <a:pt x="564" y="1620860"/>
                  </a:cubicBezTo>
                  <a:lnTo>
                    <a:pt x="806" y="1610383"/>
                  </a:lnTo>
                  <a:cubicBezTo>
                    <a:pt x="1209" y="1576211"/>
                    <a:pt x="3143" y="1541798"/>
                    <a:pt x="4917" y="1508432"/>
                  </a:cubicBezTo>
                  <a:lnTo>
                    <a:pt x="5722" y="1492878"/>
                  </a:lnTo>
                  <a:lnTo>
                    <a:pt x="5722" y="1492394"/>
                  </a:lnTo>
                  <a:lnTo>
                    <a:pt x="5803" y="1491911"/>
                  </a:lnTo>
                  <a:lnTo>
                    <a:pt x="7012" y="1477565"/>
                  </a:lnTo>
                  <a:cubicBezTo>
                    <a:pt x="9833" y="1443796"/>
                    <a:pt x="12734" y="1408899"/>
                    <a:pt x="17086" y="1374486"/>
                  </a:cubicBezTo>
                  <a:cubicBezTo>
                    <a:pt x="27160" y="1290024"/>
                    <a:pt x="40297" y="1213138"/>
                    <a:pt x="57302" y="1139556"/>
                  </a:cubicBezTo>
                  <a:cubicBezTo>
                    <a:pt x="75436" y="1060977"/>
                    <a:pt x="98888" y="983447"/>
                    <a:pt x="126935" y="909139"/>
                  </a:cubicBezTo>
                  <a:cubicBezTo>
                    <a:pt x="154740" y="835558"/>
                    <a:pt x="188750" y="761734"/>
                    <a:pt x="228161" y="689683"/>
                  </a:cubicBezTo>
                  <a:cubicBezTo>
                    <a:pt x="259914" y="632865"/>
                    <a:pt x="295134" y="577417"/>
                    <a:pt x="332850" y="525031"/>
                  </a:cubicBezTo>
                  <a:cubicBezTo>
                    <a:pt x="437702" y="346677"/>
                    <a:pt x="565020" y="182730"/>
                    <a:pt x="710763" y="37249"/>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251817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59696" y="112376"/>
            <a:ext cx="5760640" cy="93610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TRANSPORTE DE LIQUIDOS</a:t>
            </a:r>
          </a:p>
        </p:txBody>
      </p:sp>
      <p:sp>
        <p:nvSpPr>
          <p:cNvPr id="5" name="4 Elipse"/>
          <p:cNvSpPr/>
          <p:nvPr/>
        </p:nvSpPr>
        <p:spPr>
          <a:xfrm>
            <a:off x="3023673" y="1760310"/>
            <a:ext cx="2737481" cy="1045208"/>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tx1"/>
                </a:solidFill>
              </a:rPr>
              <a:t>PASIVO</a:t>
            </a:r>
          </a:p>
        </p:txBody>
      </p:sp>
      <p:sp>
        <p:nvSpPr>
          <p:cNvPr id="8" name="7 Rectángulo redondeado"/>
          <p:cNvSpPr/>
          <p:nvPr/>
        </p:nvSpPr>
        <p:spPr>
          <a:xfrm>
            <a:off x="1710903" y="3429000"/>
            <a:ext cx="2512888" cy="316835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solidFill>
              </a:rPr>
              <a:t>DIFUSION</a:t>
            </a:r>
          </a:p>
          <a:p>
            <a:pPr algn="ctr"/>
            <a:r>
              <a:rPr lang="es-ES" sz="2000" dirty="0">
                <a:solidFill>
                  <a:schemeClr val="tx1"/>
                </a:solidFill>
              </a:rPr>
              <a:t>Desplazamiento de partículas de un área de mayor concentración a otra de inferior concentración</a:t>
            </a:r>
          </a:p>
          <a:p>
            <a:pPr algn="ctr"/>
            <a:r>
              <a:rPr lang="es-ES" sz="2000" dirty="0">
                <a:solidFill>
                  <a:schemeClr val="tx1"/>
                </a:solidFill>
              </a:rPr>
              <a:t>Ej.O2 de alveolos a la sangre</a:t>
            </a:r>
          </a:p>
        </p:txBody>
      </p:sp>
      <p:cxnSp>
        <p:nvCxnSpPr>
          <p:cNvPr id="12" name="11 Conector recto de flecha"/>
          <p:cNvCxnSpPr/>
          <p:nvPr/>
        </p:nvCxnSpPr>
        <p:spPr>
          <a:xfrm flipV="1">
            <a:off x="4223792" y="2589804"/>
            <a:ext cx="0" cy="119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12 Flecha abajo"/>
          <p:cNvSpPr/>
          <p:nvPr/>
        </p:nvSpPr>
        <p:spPr>
          <a:xfrm rot="2140760">
            <a:off x="4284196" y="1201951"/>
            <a:ext cx="736414" cy="44413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5" name="14 Conector recto"/>
          <p:cNvCxnSpPr>
            <a:stCxn id="5" idx="4"/>
          </p:cNvCxnSpPr>
          <p:nvPr/>
        </p:nvCxnSpPr>
        <p:spPr>
          <a:xfrm flipH="1">
            <a:off x="4392413" y="2805518"/>
            <a:ext cx="1" cy="2388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16 Conector recto"/>
          <p:cNvCxnSpPr/>
          <p:nvPr/>
        </p:nvCxnSpPr>
        <p:spPr>
          <a:xfrm>
            <a:off x="2863031" y="3032705"/>
            <a:ext cx="289812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21 Rectángulo redondeado"/>
          <p:cNvSpPr/>
          <p:nvPr/>
        </p:nvSpPr>
        <p:spPr>
          <a:xfrm>
            <a:off x="4511824" y="3429000"/>
            <a:ext cx="2656862" cy="316835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solidFill>
              </a:rPr>
              <a:t>OSMOSIS</a:t>
            </a:r>
          </a:p>
          <a:p>
            <a:pPr algn="ctr"/>
            <a:r>
              <a:rPr lang="es-ES" sz="2000" dirty="0">
                <a:solidFill>
                  <a:schemeClr val="tx1"/>
                </a:solidFill>
              </a:rPr>
              <a:t>El agua (solvente) y no las sustancias disueltas (solutos) pasa desde una zona de menor concentración de solutos a una de mayor concentración.</a:t>
            </a:r>
          </a:p>
        </p:txBody>
      </p:sp>
      <p:sp>
        <p:nvSpPr>
          <p:cNvPr id="24" name="23 Flecha abajo"/>
          <p:cNvSpPr/>
          <p:nvPr/>
        </p:nvSpPr>
        <p:spPr>
          <a:xfrm rot="19627005">
            <a:off x="8313214" y="1237330"/>
            <a:ext cx="742716" cy="456437"/>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24 Elipse"/>
          <p:cNvSpPr/>
          <p:nvPr/>
        </p:nvSpPr>
        <p:spPr>
          <a:xfrm>
            <a:off x="7918771" y="1858823"/>
            <a:ext cx="2671730" cy="104520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tx1"/>
                </a:solidFill>
              </a:rPr>
              <a:t>ACTIVO</a:t>
            </a:r>
          </a:p>
        </p:txBody>
      </p:sp>
      <p:cxnSp>
        <p:nvCxnSpPr>
          <p:cNvPr id="27" name="26 Conector recto de flecha"/>
          <p:cNvCxnSpPr>
            <a:stCxn id="25" idx="4"/>
          </p:cNvCxnSpPr>
          <p:nvPr/>
        </p:nvCxnSpPr>
        <p:spPr>
          <a:xfrm>
            <a:off x="9254636" y="2904031"/>
            <a:ext cx="0" cy="52688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27 Rectángulo redondeado"/>
          <p:cNvSpPr/>
          <p:nvPr/>
        </p:nvSpPr>
        <p:spPr>
          <a:xfrm>
            <a:off x="7918771" y="3447489"/>
            <a:ext cx="2921294" cy="314986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1"/>
                </a:solidFill>
              </a:rPr>
              <a:t>BOMBA  SODIO-POTASIO</a:t>
            </a:r>
          </a:p>
        </p:txBody>
      </p:sp>
      <p:cxnSp>
        <p:nvCxnSpPr>
          <p:cNvPr id="6" name="Straight Connector 5"/>
          <p:cNvCxnSpPr/>
          <p:nvPr/>
        </p:nvCxnSpPr>
        <p:spPr>
          <a:xfrm>
            <a:off x="2863031" y="3032706"/>
            <a:ext cx="0" cy="3962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61153" y="3032706"/>
            <a:ext cx="0" cy="3962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1870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4379059" y="181995"/>
            <a:ext cx="3960440" cy="11521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tx1"/>
                </a:solidFill>
              </a:rPr>
              <a:t>OSMOSIS</a:t>
            </a:r>
          </a:p>
        </p:txBody>
      </p:sp>
      <p:sp>
        <p:nvSpPr>
          <p:cNvPr id="3" name="Rectángulo 2"/>
          <p:cNvSpPr/>
          <p:nvPr/>
        </p:nvSpPr>
        <p:spPr>
          <a:xfrm>
            <a:off x="2783632" y="2563163"/>
            <a:ext cx="3564396" cy="324036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6348028" y="2576454"/>
            <a:ext cx="3492388" cy="324036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p:cNvSpPr txBox="1"/>
          <p:nvPr/>
        </p:nvSpPr>
        <p:spPr>
          <a:xfrm>
            <a:off x="2981654" y="1916832"/>
            <a:ext cx="3168352" cy="707886"/>
          </a:xfrm>
          <a:prstGeom prst="rect">
            <a:avLst/>
          </a:prstGeom>
          <a:noFill/>
        </p:spPr>
        <p:txBody>
          <a:bodyPr wrap="square" rtlCol="0">
            <a:spAutoFit/>
          </a:bodyPr>
          <a:lstStyle/>
          <a:p>
            <a:r>
              <a:rPr lang="es-ES" sz="2000" b="1" dirty="0"/>
              <a:t>Concentración mayor de solutos</a:t>
            </a:r>
          </a:p>
        </p:txBody>
      </p:sp>
      <p:sp>
        <p:nvSpPr>
          <p:cNvPr id="6" name="Elipse 5"/>
          <p:cNvSpPr/>
          <p:nvPr/>
        </p:nvSpPr>
        <p:spPr>
          <a:xfrm>
            <a:off x="5375920" y="3068960"/>
            <a:ext cx="288032"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Elipse 6"/>
          <p:cNvSpPr/>
          <p:nvPr/>
        </p:nvSpPr>
        <p:spPr>
          <a:xfrm>
            <a:off x="4367808" y="3212976"/>
            <a:ext cx="288032"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Elipse 7"/>
          <p:cNvSpPr/>
          <p:nvPr/>
        </p:nvSpPr>
        <p:spPr>
          <a:xfrm>
            <a:off x="5087888" y="3573017"/>
            <a:ext cx="288032" cy="2142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p:cNvSpPr/>
          <p:nvPr/>
        </p:nvSpPr>
        <p:spPr>
          <a:xfrm>
            <a:off x="4511824" y="4509120"/>
            <a:ext cx="36004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Elipse 9"/>
          <p:cNvSpPr/>
          <p:nvPr/>
        </p:nvSpPr>
        <p:spPr>
          <a:xfrm>
            <a:off x="4079776" y="3680158"/>
            <a:ext cx="288032" cy="1808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Elipse 10"/>
          <p:cNvSpPr/>
          <p:nvPr/>
        </p:nvSpPr>
        <p:spPr>
          <a:xfrm>
            <a:off x="5465930" y="4509120"/>
            <a:ext cx="25202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Elipse 11"/>
          <p:cNvSpPr/>
          <p:nvPr/>
        </p:nvSpPr>
        <p:spPr>
          <a:xfrm>
            <a:off x="3503712" y="3140968"/>
            <a:ext cx="288032"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Elipse 12"/>
          <p:cNvSpPr/>
          <p:nvPr/>
        </p:nvSpPr>
        <p:spPr>
          <a:xfrm>
            <a:off x="3359696" y="3933927"/>
            <a:ext cx="288032" cy="108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p:cNvSpPr/>
          <p:nvPr/>
        </p:nvSpPr>
        <p:spPr>
          <a:xfrm>
            <a:off x="5717958" y="3573016"/>
            <a:ext cx="234026" cy="1975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p:cNvSpPr/>
          <p:nvPr/>
        </p:nvSpPr>
        <p:spPr>
          <a:xfrm>
            <a:off x="4691844" y="4042810"/>
            <a:ext cx="252028" cy="1782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p:cNvSpPr/>
          <p:nvPr/>
        </p:nvSpPr>
        <p:spPr>
          <a:xfrm>
            <a:off x="3359696" y="4509120"/>
            <a:ext cx="288032"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Elipse 16"/>
          <p:cNvSpPr/>
          <p:nvPr/>
        </p:nvSpPr>
        <p:spPr>
          <a:xfrm>
            <a:off x="3791744" y="4922731"/>
            <a:ext cx="432048" cy="89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Elipse 17"/>
          <p:cNvSpPr/>
          <p:nvPr/>
        </p:nvSpPr>
        <p:spPr>
          <a:xfrm>
            <a:off x="5087888" y="5012305"/>
            <a:ext cx="288032" cy="1071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Elipse 18"/>
          <p:cNvSpPr/>
          <p:nvPr/>
        </p:nvSpPr>
        <p:spPr>
          <a:xfrm>
            <a:off x="4007768" y="4221088"/>
            <a:ext cx="360040" cy="108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Elipse 19"/>
          <p:cNvSpPr/>
          <p:nvPr/>
        </p:nvSpPr>
        <p:spPr>
          <a:xfrm>
            <a:off x="2981654" y="5445224"/>
            <a:ext cx="378042"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Elipse 20"/>
          <p:cNvSpPr/>
          <p:nvPr/>
        </p:nvSpPr>
        <p:spPr>
          <a:xfrm>
            <a:off x="4079776" y="5445224"/>
            <a:ext cx="288032"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Elipse 21"/>
          <p:cNvSpPr/>
          <p:nvPr/>
        </p:nvSpPr>
        <p:spPr>
          <a:xfrm>
            <a:off x="4943872" y="5517232"/>
            <a:ext cx="43204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Elipse 22"/>
          <p:cNvSpPr/>
          <p:nvPr/>
        </p:nvSpPr>
        <p:spPr>
          <a:xfrm>
            <a:off x="5717958" y="5229200"/>
            <a:ext cx="234026"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Elipse 23"/>
          <p:cNvSpPr/>
          <p:nvPr/>
        </p:nvSpPr>
        <p:spPr>
          <a:xfrm>
            <a:off x="2981655" y="3068960"/>
            <a:ext cx="189021"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Elipse 24"/>
          <p:cNvSpPr/>
          <p:nvPr/>
        </p:nvSpPr>
        <p:spPr>
          <a:xfrm>
            <a:off x="2981654" y="4329100"/>
            <a:ext cx="378042" cy="1800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Elipse 25"/>
          <p:cNvSpPr/>
          <p:nvPr/>
        </p:nvSpPr>
        <p:spPr>
          <a:xfrm>
            <a:off x="3503712" y="5226140"/>
            <a:ext cx="288032" cy="935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Elipse 26"/>
          <p:cNvSpPr/>
          <p:nvPr/>
        </p:nvSpPr>
        <p:spPr>
          <a:xfrm>
            <a:off x="7824192" y="3861049"/>
            <a:ext cx="270030" cy="181761"/>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Elipse 27"/>
          <p:cNvSpPr/>
          <p:nvPr/>
        </p:nvSpPr>
        <p:spPr>
          <a:xfrm>
            <a:off x="6888088" y="4131948"/>
            <a:ext cx="216024" cy="143146"/>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Elipse 28"/>
          <p:cNvSpPr/>
          <p:nvPr/>
        </p:nvSpPr>
        <p:spPr>
          <a:xfrm>
            <a:off x="8647177" y="4514479"/>
            <a:ext cx="378042" cy="162018"/>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Elipse 29"/>
          <p:cNvSpPr/>
          <p:nvPr/>
        </p:nvSpPr>
        <p:spPr>
          <a:xfrm>
            <a:off x="7266130" y="4581128"/>
            <a:ext cx="324036" cy="107142"/>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Elipse 30"/>
          <p:cNvSpPr/>
          <p:nvPr/>
        </p:nvSpPr>
        <p:spPr>
          <a:xfrm>
            <a:off x="8553274" y="3284984"/>
            <a:ext cx="333037" cy="144016"/>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Elipse 31"/>
          <p:cNvSpPr/>
          <p:nvPr/>
        </p:nvSpPr>
        <p:spPr>
          <a:xfrm>
            <a:off x="6888088" y="3140968"/>
            <a:ext cx="432048" cy="144016"/>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CuadroTexto 32"/>
          <p:cNvSpPr txBox="1"/>
          <p:nvPr/>
        </p:nvSpPr>
        <p:spPr>
          <a:xfrm>
            <a:off x="6672064" y="1916832"/>
            <a:ext cx="2880320" cy="707886"/>
          </a:xfrm>
          <a:prstGeom prst="rect">
            <a:avLst/>
          </a:prstGeom>
          <a:noFill/>
        </p:spPr>
        <p:txBody>
          <a:bodyPr wrap="square" rtlCol="0">
            <a:spAutoFit/>
          </a:bodyPr>
          <a:lstStyle/>
          <a:p>
            <a:r>
              <a:rPr lang="es-ES" sz="2000" b="1" dirty="0"/>
              <a:t>Concentración menor de solutos</a:t>
            </a:r>
          </a:p>
        </p:txBody>
      </p:sp>
      <p:sp>
        <p:nvSpPr>
          <p:cNvPr id="34" name="Flecha abajo 33"/>
          <p:cNvSpPr/>
          <p:nvPr/>
        </p:nvSpPr>
        <p:spPr>
          <a:xfrm rot="5400000">
            <a:off x="5946006" y="4667852"/>
            <a:ext cx="954106" cy="94597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Rectángulo redondeado 34"/>
          <p:cNvSpPr/>
          <p:nvPr/>
        </p:nvSpPr>
        <p:spPr>
          <a:xfrm>
            <a:off x="7068109" y="4922731"/>
            <a:ext cx="1125125" cy="541801"/>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H2O</a:t>
            </a:r>
          </a:p>
        </p:txBody>
      </p:sp>
      <p:cxnSp>
        <p:nvCxnSpPr>
          <p:cNvPr id="37" name="Conector recto de flecha 36"/>
          <p:cNvCxnSpPr/>
          <p:nvPr/>
        </p:nvCxnSpPr>
        <p:spPr>
          <a:xfrm>
            <a:off x="6348028" y="5816814"/>
            <a:ext cx="0" cy="3484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CuadroTexto 37"/>
          <p:cNvSpPr txBox="1"/>
          <p:nvPr/>
        </p:nvSpPr>
        <p:spPr>
          <a:xfrm>
            <a:off x="4871864" y="6165305"/>
            <a:ext cx="2952328" cy="646331"/>
          </a:xfrm>
          <a:prstGeom prst="rect">
            <a:avLst/>
          </a:prstGeom>
          <a:noFill/>
        </p:spPr>
        <p:txBody>
          <a:bodyPr wrap="square" rtlCol="0">
            <a:spAutoFit/>
          </a:bodyPr>
          <a:lstStyle/>
          <a:p>
            <a:r>
              <a:rPr lang="es-ES" b="1" dirty="0"/>
              <a:t>Membrana con permeabilidad selectiva</a:t>
            </a:r>
          </a:p>
        </p:txBody>
      </p:sp>
      <p:cxnSp>
        <p:nvCxnSpPr>
          <p:cNvPr id="40" name="Conector recto de flecha 39"/>
          <p:cNvCxnSpPr/>
          <p:nvPr/>
        </p:nvCxnSpPr>
        <p:spPr>
          <a:xfrm flipH="1">
            <a:off x="3503712" y="5140840"/>
            <a:ext cx="504056" cy="10244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CuadroTexto 40"/>
          <p:cNvSpPr txBox="1"/>
          <p:nvPr/>
        </p:nvSpPr>
        <p:spPr>
          <a:xfrm>
            <a:off x="2783632" y="6165304"/>
            <a:ext cx="1782198" cy="707886"/>
          </a:xfrm>
          <a:prstGeom prst="rect">
            <a:avLst/>
          </a:prstGeom>
          <a:noFill/>
        </p:spPr>
        <p:txBody>
          <a:bodyPr wrap="square" rtlCol="0">
            <a:spAutoFit/>
          </a:bodyPr>
          <a:lstStyle/>
          <a:p>
            <a:r>
              <a:rPr lang="es-ES" sz="2000" b="1" dirty="0"/>
              <a:t>Sustancias disueltas</a:t>
            </a:r>
          </a:p>
        </p:txBody>
      </p:sp>
      <p:cxnSp>
        <p:nvCxnSpPr>
          <p:cNvPr id="43" name="Conector recto de flecha 42"/>
          <p:cNvCxnSpPr/>
          <p:nvPr/>
        </p:nvCxnSpPr>
        <p:spPr>
          <a:xfrm>
            <a:off x="7959207" y="5589240"/>
            <a:ext cx="760584" cy="5760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CuadroTexto 43"/>
          <p:cNvSpPr txBox="1"/>
          <p:nvPr/>
        </p:nvSpPr>
        <p:spPr>
          <a:xfrm>
            <a:off x="8094222" y="6165304"/>
            <a:ext cx="2236747" cy="369332"/>
          </a:xfrm>
          <a:prstGeom prst="rect">
            <a:avLst/>
          </a:prstGeom>
          <a:noFill/>
        </p:spPr>
        <p:txBody>
          <a:bodyPr wrap="square" rtlCol="0">
            <a:spAutoFit/>
          </a:bodyPr>
          <a:lstStyle/>
          <a:p>
            <a:r>
              <a:rPr lang="es-ES" b="1" dirty="0"/>
              <a:t>Moléculas de agua</a:t>
            </a:r>
          </a:p>
        </p:txBody>
      </p:sp>
    </p:spTree>
    <p:extLst>
      <p:ext uri="{BB962C8B-B14F-4D97-AF65-F5344CB8AC3E}">
        <p14:creationId xmlns:p14="http://schemas.microsoft.com/office/powerpoint/2010/main" val="966659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4655840" y="165404"/>
            <a:ext cx="3456384" cy="100811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tx1"/>
                </a:solidFill>
              </a:rPr>
              <a:t>DIFUSION</a:t>
            </a:r>
          </a:p>
        </p:txBody>
      </p:sp>
      <p:sp>
        <p:nvSpPr>
          <p:cNvPr id="3" name="Rectángulo redondeado 2"/>
          <p:cNvSpPr/>
          <p:nvPr/>
        </p:nvSpPr>
        <p:spPr>
          <a:xfrm>
            <a:off x="2855640" y="2385004"/>
            <a:ext cx="3672408" cy="34563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redondeado 3"/>
          <p:cNvSpPr/>
          <p:nvPr/>
        </p:nvSpPr>
        <p:spPr>
          <a:xfrm>
            <a:off x="6562489" y="2420888"/>
            <a:ext cx="3528392" cy="345638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Elipse 4"/>
          <p:cNvSpPr/>
          <p:nvPr/>
        </p:nvSpPr>
        <p:spPr>
          <a:xfrm>
            <a:off x="4871864" y="3140968"/>
            <a:ext cx="288032"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p:cNvSpPr/>
          <p:nvPr/>
        </p:nvSpPr>
        <p:spPr>
          <a:xfrm>
            <a:off x="4943872" y="3789040"/>
            <a:ext cx="432048"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Elipse 6"/>
          <p:cNvSpPr/>
          <p:nvPr/>
        </p:nvSpPr>
        <p:spPr>
          <a:xfrm>
            <a:off x="5663952" y="3284984"/>
            <a:ext cx="288032" cy="2160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Elipse 7"/>
          <p:cNvSpPr/>
          <p:nvPr/>
        </p:nvSpPr>
        <p:spPr>
          <a:xfrm>
            <a:off x="4511824" y="4149080"/>
            <a:ext cx="360040"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p:cNvSpPr/>
          <p:nvPr/>
        </p:nvSpPr>
        <p:spPr>
          <a:xfrm>
            <a:off x="3935760" y="3392996"/>
            <a:ext cx="360040" cy="10801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Elipse 9"/>
          <p:cNvSpPr/>
          <p:nvPr/>
        </p:nvSpPr>
        <p:spPr>
          <a:xfrm>
            <a:off x="3935760" y="3789040"/>
            <a:ext cx="360040"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Elipse 10"/>
          <p:cNvSpPr/>
          <p:nvPr/>
        </p:nvSpPr>
        <p:spPr>
          <a:xfrm>
            <a:off x="5663952" y="4149080"/>
            <a:ext cx="288032"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Elipse 11"/>
          <p:cNvSpPr/>
          <p:nvPr/>
        </p:nvSpPr>
        <p:spPr>
          <a:xfrm>
            <a:off x="4943872" y="4725144"/>
            <a:ext cx="432048"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Elipse 12"/>
          <p:cNvSpPr/>
          <p:nvPr/>
        </p:nvSpPr>
        <p:spPr>
          <a:xfrm>
            <a:off x="3575720" y="4509120"/>
            <a:ext cx="360040" cy="2160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p:cNvSpPr/>
          <p:nvPr/>
        </p:nvSpPr>
        <p:spPr>
          <a:xfrm>
            <a:off x="4295800" y="4725144"/>
            <a:ext cx="360040"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p:cNvSpPr/>
          <p:nvPr/>
        </p:nvSpPr>
        <p:spPr>
          <a:xfrm>
            <a:off x="5375920" y="5301208"/>
            <a:ext cx="432048"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p:cNvSpPr/>
          <p:nvPr/>
        </p:nvSpPr>
        <p:spPr>
          <a:xfrm>
            <a:off x="3143672" y="3501008"/>
            <a:ext cx="288032"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Elipse 16"/>
          <p:cNvSpPr/>
          <p:nvPr/>
        </p:nvSpPr>
        <p:spPr>
          <a:xfrm>
            <a:off x="3287688" y="3933056"/>
            <a:ext cx="288032" cy="2160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Elipse 17"/>
          <p:cNvSpPr/>
          <p:nvPr/>
        </p:nvSpPr>
        <p:spPr>
          <a:xfrm>
            <a:off x="3791744" y="2780928"/>
            <a:ext cx="360040"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Elipse 18"/>
          <p:cNvSpPr/>
          <p:nvPr/>
        </p:nvSpPr>
        <p:spPr>
          <a:xfrm>
            <a:off x="5375920" y="2780928"/>
            <a:ext cx="432048"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Elipse 19"/>
          <p:cNvSpPr/>
          <p:nvPr/>
        </p:nvSpPr>
        <p:spPr>
          <a:xfrm>
            <a:off x="3431704" y="5301208"/>
            <a:ext cx="504056"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Elipse 20"/>
          <p:cNvSpPr/>
          <p:nvPr/>
        </p:nvSpPr>
        <p:spPr>
          <a:xfrm>
            <a:off x="7680176" y="3140968"/>
            <a:ext cx="432048"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Elipse 21"/>
          <p:cNvSpPr/>
          <p:nvPr/>
        </p:nvSpPr>
        <p:spPr>
          <a:xfrm>
            <a:off x="8544272" y="3501008"/>
            <a:ext cx="288032" cy="2880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Elipse 22"/>
          <p:cNvSpPr/>
          <p:nvPr/>
        </p:nvSpPr>
        <p:spPr>
          <a:xfrm>
            <a:off x="7320136" y="3789040"/>
            <a:ext cx="360040"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Elipse 23"/>
          <p:cNvSpPr/>
          <p:nvPr/>
        </p:nvSpPr>
        <p:spPr>
          <a:xfrm>
            <a:off x="8040216" y="4509120"/>
            <a:ext cx="432048" cy="2160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Elipse 24"/>
          <p:cNvSpPr/>
          <p:nvPr/>
        </p:nvSpPr>
        <p:spPr>
          <a:xfrm>
            <a:off x="9120336" y="4149080"/>
            <a:ext cx="360040"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CuadroTexto 25"/>
          <p:cNvSpPr txBox="1"/>
          <p:nvPr/>
        </p:nvSpPr>
        <p:spPr>
          <a:xfrm>
            <a:off x="3143672" y="1628800"/>
            <a:ext cx="3096344" cy="707886"/>
          </a:xfrm>
          <a:prstGeom prst="rect">
            <a:avLst/>
          </a:prstGeom>
          <a:noFill/>
        </p:spPr>
        <p:txBody>
          <a:bodyPr wrap="square" rtlCol="0">
            <a:spAutoFit/>
          </a:bodyPr>
          <a:lstStyle/>
          <a:p>
            <a:r>
              <a:rPr lang="es-ES" sz="2000" b="1" dirty="0"/>
              <a:t>Concentración mayor de soluto</a:t>
            </a:r>
          </a:p>
        </p:txBody>
      </p:sp>
      <p:sp>
        <p:nvSpPr>
          <p:cNvPr id="27" name="CuadroTexto 26"/>
          <p:cNvSpPr txBox="1"/>
          <p:nvPr/>
        </p:nvSpPr>
        <p:spPr>
          <a:xfrm>
            <a:off x="6886525" y="1667416"/>
            <a:ext cx="2880320" cy="707886"/>
          </a:xfrm>
          <a:prstGeom prst="rect">
            <a:avLst/>
          </a:prstGeom>
          <a:noFill/>
        </p:spPr>
        <p:txBody>
          <a:bodyPr wrap="square" rtlCol="0">
            <a:spAutoFit/>
          </a:bodyPr>
          <a:lstStyle/>
          <a:p>
            <a:r>
              <a:rPr lang="es-ES" sz="2000" b="1" dirty="0"/>
              <a:t>Concentración menor de solutos</a:t>
            </a:r>
          </a:p>
        </p:txBody>
      </p:sp>
      <p:cxnSp>
        <p:nvCxnSpPr>
          <p:cNvPr id="29" name="Conector recto de flecha 28"/>
          <p:cNvCxnSpPr/>
          <p:nvPr/>
        </p:nvCxnSpPr>
        <p:spPr>
          <a:xfrm>
            <a:off x="6562489" y="5301208"/>
            <a:ext cx="0" cy="7920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CuadroTexto 30"/>
          <p:cNvSpPr txBox="1"/>
          <p:nvPr/>
        </p:nvSpPr>
        <p:spPr>
          <a:xfrm>
            <a:off x="5375920" y="6093297"/>
            <a:ext cx="2880320" cy="646331"/>
          </a:xfrm>
          <a:prstGeom prst="rect">
            <a:avLst/>
          </a:prstGeom>
          <a:noFill/>
        </p:spPr>
        <p:txBody>
          <a:bodyPr wrap="square" rtlCol="0">
            <a:spAutoFit/>
          </a:bodyPr>
          <a:lstStyle/>
          <a:p>
            <a:r>
              <a:rPr lang="es-ES" b="1" dirty="0"/>
              <a:t>Membrana semipermeable </a:t>
            </a:r>
          </a:p>
        </p:txBody>
      </p:sp>
      <p:cxnSp>
        <p:nvCxnSpPr>
          <p:cNvPr id="33" name="Conector recto de flecha 32"/>
          <p:cNvCxnSpPr/>
          <p:nvPr/>
        </p:nvCxnSpPr>
        <p:spPr>
          <a:xfrm flipH="1">
            <a:off x="3791744" y="4869160"/>
            <a:ext cx="720080" cy="13681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p:cNvSpPr txBox="1"/>
          <p:nvPr/>
        </p:nvSpPr>
        <p:spPr>
          <a:xfrm>
            <a:off x="2567608" y="6093296"/>
            <a:ext cx="2088232" cy="707886"/>
          </a:xfrm>
          <a:prstGeom prst="rect">
            <a:avLst/>
          </a:prstGeom>
          <a:noFill/>
        </p:spPr>
        <p:txBody>
          <a:bodyPr wrap="square" rtlCol="0">
            <a:spAutoFit/>
          </a:bodyPr>
          <a:lstStyle/>
          <a:p>
            <a:r>
              <a:rPr lang="es-ES" sz="2000" b="1" dirty="0"/>
              <a:t>Sustancias disueltas</a:t>
            </a:r>
          </a:p>
        </p:txBody>
      </p:sp>
      <p:sp>
        <p:nvSpPr>
          <p:cNvPr id="35" name="Flecha derecha 34"/>
          <p:cNvSpPr/>
          <p:nvPr/>
        </p:nvSpPr>
        <p:spPr>
          <a:xfrm>
            <a:off x="5519936" y="3717032"/>
            <a:ext cx="1512168" cy="32403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Flecha derecha 36"/>
          <p:cNvSpPr/>
          <p:nvPr/>
        </p:nvSpPr>
        <p:spPr>
          <a:xfrm>
            <a:off x="5519936" y="4651396"/>
            <a:ext cx="1512168" cy="28977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74924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Diagrama&#10;&#10;El contenido generado por IA puede ser incorrecto.">
            <a:extLst>
              <a:ext uri="{FF2B5EF4-FFF2-40B4-BE49-F238E27FC236}">
                <a16:creationId xmlns:a16="http://schemas.microsoft.com/office/drawing/2014/main" id="{FF94CFD2-6248-B8B5-1020-CBA6D2CE7E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548" y="374754"/>
            <a:ext cx="10942819" cy="6056025"/>
          </a:xfrm>
          <a:prstGeom prst="rect">
            <a:avLst/>
          </a:prstGeom>
        </p:spPr>
      </p:pic>
      <p:sp>
        <p:nvSpPr>
          <p:cNvPr id="4" name="CuadroTexto 3">
            <a:extLst>
              <a:ext uri="{FF2B5EF4-FFF2-40B4-BE49-F238E27FC236}">
                <a16:creationId xmlns:a16="http://schemas.microsoft.com/office/drawing/2014/main" id="{6AA36DF7-2D7B-487C-70C5-6B136ACC8EF5}"/>
              </a:ext>
            </a:extLst>
          </p:cNvPr>
          <p:cNvSpPr txBox="1"/>
          <p:nvPr/>
        </p:nvSpPr>
        <p:spPr>
          <a:xfrm>
            <a:off x="914400" y="479685"/>
            <a:ext cx="4586990" cy="523220"/>
          </a:xfrm>
          <a:prstGeom prst="rect">
            <a:avLst/>
          </a:prstGeom>
          <a:noFill/>
        </p:spPr>
        <p:txBody>
          <a:bodyPr wrap="square" rtlCol="0">
            <a:spAutoFit/>
          </a:bodyPr>
          <a:lstStyle/>
          <a:p>
            <a:r>
              <a:rPr lang="es-MX" sz="2800" b="1" dirty="0"/>
              <a:t>BOMBA SODIO/POTASIO</a:t>
            </a:r>
            <a:endParaRPr lang="es-AR" sz="2800" b="1" dirty="0"/>
          </a:p>
        </p:txBody>
      </p:sp>
    </p:spTree>
    <p:extLst>
      <p:ext uri="{BB962C8B-B14F-4D97-AF65-F5344CB8AC3E}">
        <p14:creationId xmlns:p14="http://schemas.microsoft.com/office/powerpoint/2010/main" val="2652944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99392"/>
            <a:ext cx="9144000" cy="6858000"/>
          </a:xfrm>
          <a:prstGeom prst="rect">
            <a:avLst/>
          </a:prstGeom>
        </p:spPr>
      </p:pic>
    </p:spTree>
    <p:extLst>
      <p:ext uri="{BB962C8B-B14F-4D97-AF65-F5344CB8AC3E}">
        <p14:creationId xmlns:p14="http://schemas.microsoft.com/office/powerpoint/2010/main" val="1775882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Dibujo de una persona&#10;&#10;El contenido generado por IA puede ser incorrecto.">
            <a:extLst>
              <a:ext uri="{FF2B5EF4-FFF2-40B4-BE49-F238E27FC236}">
                <a16:creationId xmlns:a16="http://schemas.microsoft.com/office/drawing/2014/main" id="{608A5BFF-AD47-2744-B1B4-8BC51E668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1296" y="766916"/>
            <a:ext cx="5261547" cy="5636301"/>
          </a:xfrm>
          <a:prstGeom prst="rect">
            <a:avLst/>
          </a:prstGeom>
        </p:spPr>
      </p:pic>
      <p:sp>
        <p:nvSpPr>
          <p:cNvPr id="6" name="Rectángulo: esquinas redondeadas 5">
            <a:extLst>
              <a:ext uri="{FF2B5EF4-FFF2-40B4-BE49-F238E27FC236}">
                <a16:creationId xmlns:a16="http://schemas.microsoft.com/office/drawing/2014/main" id="{F871D3EB-E45B-8A85-FFFC-39C0A7D64F11}"/>
              </a:ext>
            </a:extLst>
          </p:cNvPr>
          <p:cNvSpPr/>
          <p:nvPr/>
        </p:nvSpPr>
        <p:spPr>
          <a:xfrm>
            <a:off x="1002890" y="197894"/>
            <a:ext cx="3996813" cy="569022"/>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tx1"/>
                </a:solidFill>
              </a:rPr>
              <a:t>PÉRDIDAS</a:t>
            </a:r>
            <a:endParaRPr lang="es-AR" sz="3200" b="1" dirty="0">
              <a:solidFill>
                <a:schemeClr val="tx1"/>
              </a:solidFill>
            </a:endParaRPr>
          </a:p>
        </p:txBody>
      </p:sp>
      <p:sp>
        <p:nvSpPr>
          <p:cNvPr id="7" name="Triángulo isósceles 6">
            <a:extLst>
              <a:ext uri="{FF2B5EF4-FFF2-40B4-BE49-F238E27FC236}">
                <a16:creationId xmlns:a16="http://schemas.microsoft.com/office/drawing/2014/main" id="{192B2C0A-1E3F-2941-7B9F-A2F6780B18E4}"/>
              </a:ext>
            </a:extLst>
          </p:cNvPr>
          <p:cNvSpPr/>
          <p:nvPr/>
        </p:nvSpPr>
        <p:spPr>
          <a:xfrm rot="16200000">
            <a:off x="3244645" y="2452719"/>
            <a:ext cx="1253613" cy="1253613"/>
          </a:xfrm>
          <a:prstGeom prst="triangle">
            <a:avLst>
              <a:gd name="adj" fmla="val 51176"/>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CuadroTexto 7">
            <a:extLst>
              <a:ext uri="{FF2B5EF4-FFF2-40B4-BE49-F238E27FC236}">
                <a16:creationId xmlns:a16="http://schemas.microsoft.com/office/drawing/2014/main" id="{E5A814AB-7ED4-54A8-B3F8-C1B54CEB3903}"/>
              </a:ext>
            </a:extLst>
          </p:cNvPr>
          <p:cNvSpPr txBox="1"/>
          <p:nvPr/>
        </p:nvSpPr>
        <p:spPr>
          <a:xfrm>
            <a:off x="575187" y="1074508"/>
            <a:ext cx="2669458" cy="4708981"/>
          </a:xfrm>
          <a:prstGeom prst="rect">
            <a:avLst/>
          </a:prstGeom>
          <a:noFill/>
        </p:spPr>
        <p:txBody>
          <a:bodyPr wrap="square" rtlCol="0">
            <a:spAutoFit/>
          </a:bodyPr>
          <a:lstStyle/>
          <a:p>
            <a:r>
              <a:rPr lang="es-MX" sz="2000" b="1" dirty="0"/>
              <a:t>VÓMITO</a:t>
            </a:r>
          </a:p>
          <a:p>
            <a:r>
              <a:rPr lang="es-MX" sz="2000" b="1" dirty="0"/>
              <a:t>PERDIDAS INSENSIBLES</a:t>
            </a:r>
          </a:p>
          <a:p>
            <a:r>
              <a:rPr lang="es-MX" sz="2000" b="1" dirty="0"/>
              <a:t>EXUDADOS</a:t>
            </a:r>
          </a:p>
          <a:p>
            <a:r>
              <a:rPr lang="es-MX" sz="2000" b="1" dirty="0"/>
              <a:t>QUEMADURAS</a:t>
            </a:r>
          </a:p>
          <a:p>
            <a:r>
              <a:rPr lang="es-MX" sz="2000" b="1" dirty="0"/>
              <a:t>SUDORACIÓN</a:t>
            </a:r>
          </a:p>
          <a:p>
            <a:r>
              <a:rPr lang="es-MX" sz="2000" b="1" dirty="0"/>
              <a:t>DIARREA</a:t>
            </a:r>
          </a:p>
          <a:p>
            <a:r>
              <a:rPr lang="es-MX" sz="2000" b="1" dirty="0"/>
              <a:t>DRENAJES</a:t>
            </a:r>
          </a:p>
          <a:p>
            <a:r>
              <a:rPr lang="es-MX" sz="2000" b="1" dirty="0"/>
              <a:t>HECES</a:t>
            </a:r>
          </a:p>
          <a:p>
            <a:r>
              <a:rPr lang="es-MX" sz="2000" b="1" dirty="0"/>
              <a:t>ORINA</a:t>
            </a:r>
          </a:p>
          <a:p>
            <a:r>
              <a:rPr lang="es-MX" sz="2000" b="1" dirty="0"/>
              <a:t>EXUDADO DE ULCERAS</a:t>
            </a:r>
          </a:p>
          <a:p>
            <a:r>
              <a:rPr lang="es-MX" sz="2000" b="1" dirty="0"/>
              <a:t>EXUDADO DE HERIDAS</a:t>
            </a:r>
          </a:p>
          <a:p>
            <a:r>
              <a:rPr lang="es-MX" sz="2000" b="1" dirty="0"/>
              <a:t>EDEMAS</a:t>
            </a:r>
            <a:endParaRPr lang="es-AR" sz="2000" b="1" dirty="0"/>
          </a:p>
        </p:txBody>
      </p:sp>
      <p:sp>
        <p:nvSpPr>
          <p:cNvPr id="9" name="Rectángulo: esquinas redondeadas 8">
            <a:extLst>
              <a:ext uri="{FF2B5EF4-FFF2-40B4-BE49-F238E27FC236}">
                <a16:creationId xmlns:a16="http://schemas.microsoft.com/office/drawing/2014/main" id="{48EDD427-C106-9D22-8D0D-5FFF6684C940}"/>
              </a:ext>
            </a:extLst>
          </p:cNvPr>
          <p:cNvSpPr/>
          <p:nvPr/>
        </p:nvSpPr>
        <p:spPr>
          <a:xfrm>
            <a:off x="7433187" y="197894"/>
            <a:ext cx="3755923" cy="569022"/>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tx1"/>
                </a:solidFill>
              </a:rPr>
              <a:t>GANANCIAS</a:t>
            </a:r>
            <a:endParaRPr lang="es-AR" sz="3200" b="1" dirty="0">
              <a:solidFill>
                <a:schemeClr val="tx1"/>
              </a:solidFill>
            </a:endParaRPr>
          </a:p>
        </p:txBody>
      </p:sp>
      <p:sp>
        <p:nvSpPr>
          <p:cNvPr id="10" name="Triángulo isósceles 9">
            <a:extLst>
              <a:ext uri="{FF2B5EF4-FFF2-40B4-BE49-F238E27FC236}">
                <a16:creationId xmlns:a16="http://schemas.microsoft.com/office/drawing/2014/main" id="{5778F953-F17D-0FAE-F41A-2392DA4E4909}"/>
              </a:ext>
            </a:extLst>
          </p:cNvPr>
          <p:cNvSpPr/>
          <p:nvPr/>
        </p:nvSpPr>
        <p:spPr>
          <a:xfrm rot="16200000">
            <a:off x="6505795" y="2518382"/>
            <a:ext cx="1326615" cy="1049284"/>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CuadroTexto 10">
            <a:extLst>
              <a:ext uri="{FF2B5EF4-FFF2-40B4-BE49-F238E27FC236}">
                <a16:creationId xmlns:a16="http://schemas.microsoft.com/office/drawing/2014/main" id="{5BA192B3-0383-0F39-3B23-4A1D567DABAF}"/>
              </a:ext>
            </a:extLst>
          </p:cNvPr>
          <p:cNvSpPr txBox="1"/>
          <p:nvPr/>
        </p:nvSpPr>
        <p:spPr>
          <a:xfrm>
            <a:off x="7957829" y="1194619"/>
            <a:ext cx="3501668" cy="4154984"/>
          </a:xfrm>
          <a:prstGeom prst="rect">
            <a:avLst/>
          </a:prstGeom>
          <a:noFill/>
        </p:spPr>
        <p:txBody>
          <a:bodyPr wrap="square" rtlCol="0">
            <a:spAutoFit/>
          </a:bodyPr>
          <a:lstStyle/>
          <a:p>
            <a:r>
              <a:rPr lang="es-MX" sz="2400" b="1" dirty="0"/>
              <a:t>INGESTIÓN DE AGUA</a:t>
            </a:r>
          </a:p>
          <a:p>
            <a:r>
              <a:rPr lang="es-MX" sz="2400" b="1" dirty="0"/>
              <a:t>INGESTIÓN DE ALIMENTOS</a:t>
            </a:r>
          </a:p>
          <a:p>
            <a:r>
              <a:rPr lang="es-MX" sz="2400" b="1" dirty="0"/>
              <a:t>ALIMENTACIÓN POR SONDA</a:t>
            </a:r>
          </a:p>
          <a:p>
            <a:r>
              <a:rPr lang="es-MX" sz="2400" b="1" dirty="0"/>
              <a:t>OXIDACIÓN DE ALIMENTOS</a:t>
            </a:r>
          </a:p>
          <a:p>
            <a:r>
              <a:rPr lang="es-MX" sz="2400" b="1" dirty="0"/>
              <a:t>LÍQUIDOS PARENTERALES</a:t>
            </a:r>
          </a:p>
          <a:p>
            <a:r>
              <a:rPr lang="es-MX" sz="2400" b="1" dirty="0"/>
              <a:t>LÍQUIDOS POR VÍA RECTAL</a:t>
            </a:r>
            <a:endParaRPr lang="es-AR" sz="2400" b="1" dirty="0"/>
          </a:p>
        </p:txBody>
      </p:sp>
    </p:spTree>
    <p:extLst>
      <p:ext uri="{BB962C8B-B14F-4D97-AF65-F5344CB8AC3E}">
        <p14:creationId xmlns:p14="http://schemas.microsoft.com/office/powerpoint/2010/main" val="1678426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853187B6-FC43-4DBE-6BD7-18B9C4EA3497}"/>
              </a:ext>
            </a:extLst>
          </p:cNvPr>
          <p:cNvGraphicFramePr>
            <a:graphicFrameLocks noGrp="1"/>
          </p:cNvGraphicFramePr>
          <p:nvPr>
            <p:extLst>
              <p:ext uri="{D42A27DB-BD31-4B8C-83A1-F6EECF244321}">
                <p14:modId xmlns:p14="http://schemas.microsoft.com/office/powerpoint/2010/main" val="198525047"/>
              </p:ext>
            </p:extLst>
          </p:nvPr>
        </p:nvGraphicFramePr>
        <p:xfrm>
          <a:off x="594852" y="180340"/>
          <a:ext cx="11002296" cy="6497320"/>
        </p:xfrm>
        <a:graphic>
          <a:graphicData uri="http://schemas.openxmlformats.org/drawingml/2006/table">
            <a:tbl>
              <a:tblPr firstRow="1" bandRow="1">
                <a:tableStyleId>{5C22544A-7EE6-4342-B048-85BDC9FD1C3A}</a:tableStyleId>
              </a:tblPr>
              <a:tblGrid>
                <a:gridCol w="3667432">
                  <a:extLst>
                    <a:ext uri="{9D8B030D-6E8A-4147-A177-3AD203B41FA5}">
                      <a16:colId xmlns:a16="http://schemas.microsoft.com/office/drawing/2014/main" val="1868152180"/>
                    </a:ext>
                  </a:extLst>
                </a:gridCol>
                <a:gridCol w="3667432">
                  <a:extLst>
                    <a:ext uri="{9D8B030D-6E8A-4147-A177-3AD203B41FA5}">
                      <a16:colId xmlns:a16="http://schemas.microsoft.com/office/drawing/2014/main" val="977403708"/>
                    </a:ext>
                  </a:extLst>
                </a:gridCol>
                <a:gridCol w="3667432">
                  <a:extLst>
                    <a:ext uri="{9D8B030D-6E8A-4147-A177-3AD203B41FA5}">
                      <a16:colId xmlns:a16="http://schemas.microsoft.com/office/drawing/2014/main" val="3289789349"/>
                    </a:ext>
                  </a:extLst>
                </a:gridCol>
              </a:tblGrid>
              <a:tr h="370840">
                <a:tc>
                  <a:txBody>
                    <a:bodyPr/>
                    <a:lstStyle/>
                    <a:p>
                      <a:r>
                        <a:rPr lang="es-MX" dirty="0"/>
                        <a:t>DESEQUILIBRIO</a:t>
                      </a:r>
                      <a:endParaRPr lang="es-AR" dirty="0"/>
                    </a:p>
                  </a:txBody>
                  <a:tcPr>
                    <a:solidFill>
                      <a:schemeClr val="bg2"/>
                    </a:solidFill>
                  </a:tcPr>
                </a:tc>
                <a:tc>
                  <a:txBody>
                    <a:bodyPr/>
                    <a:lstStyle/>
                    <a:p>
                      <a:r>
                        <a:rPr lang="es-MX" dirty="0"/>
                        <a:t>FACTORES QUE CONTRIBUYEN</a:t>
                      </a:r>
                      <a:endParaRPr lang="es-AR" dirty="0"/>
                    </a:p>
                  </a:txBody>
                  <a:tcPr/>
                </a:tc>
                <a:tc>
                  <a:txBody>
                    <a:bodyPr/>
                    <a:lstStyle/>
                    <a:p>
                      <a:r>
                        <a:rPr lang="es-MX" dirty="0"/>
                        <a:t>SIGNOS Y SÍNTOMAS</a:t>
                      </a:r>
                      <a:endParaRPr lang="es-AR" dirty="0"/>
                    </a:p>
                  </a:txBody>
                  <a:tcPr/>
                </a:tc>
                <a:extLst>
                  <a:ext uri="{0D108BD9-81ED-4DB2-BD59-A6C34878D82A}">
                    <a16:rowId xmlns:a16="http://schemas.microsoft.com/office/drawing/2014/main" val="3648769429"/>
                  </a:ext>
                </a:extLst>
              </a:tr>
              <a:tr h="370840">
                <a:tc>
                  <a:txBody>
                    <a:bodyPr/>
                    <a:lstStyle/>
                    <a:p>
                      <a:r>
                        <a:rPr lang="es-MX" b="1" dirty="0"/>
                        <a:t>INSUFICIENCIA DE VOLUMEN HÍDRICO (HIPOVOLEMIA)</a:t>
                      </a:r>
                      <a:endParaRPr lang="es-AR" b="1" dirty="0"/>
                    </a:p>
                  </a:txBody>
                  <a:tcPr>
                    <a:solidFill>
                      <a:schemeClr val="bg2"/>
                    </a:solidFill>
                  </a:tcPr>
                </a:tc>
                <a:tc>
                  <a:txBody>
                    <a:bodyPr/>
                    <a:lstStyle/>
                    <a:p>
                      <a:r>
                        <a:rPr lang="es-MX" dirty="0"/>
                        <a:t>PÉRDIDA DE AGUA Y ELECTROLITOS</a:t>
                      </a:r>
                    </a:p>
                    <a:p>
                      <a:r>
                        <a:rPr lang="es-MX" dirty="0"/>
                        <a:t>VÓMITOS</a:t>
                      </a:r>
                    </a:p>
                    <a:p>
                      <a:r>
                        <a:rPr lang="es-MX" dirty="0"/>
                        <a:t>DIARREA</a:t>
                      </a:r>
                    </a:p>
                    <a:p>
                      <a:r>
                        <a:rPr lang="es-MX" dirty="0"/>
                        <a:t>FÍSTULAS</a:t>
                      </a:r>
                    </a:p>
                    <a:p>
                      <a:r>
                        <a:rPr lang="es-MX" dirty="0"/>
                        <a:t>FIEBRE</a:t>
                      </a:r>
                    </a:p>
                    <a:p>
                      <a:r>
                        <a:rPr lang="es-MX" dirty="0"/>
                        <a:t>SUDORACIÓN EXCESIVA</a:t>
                      </a:r>
                    </a:p>
                    <a:p>
                      <a:r>
                        <a:rPr lang="es-MX" dirty="0"/>
                        <a:t>QUEMADURAS</a:t>
                      </a:r>
                    </a:p>
                    <a:p>
                      <a:r>
                        <a:rPr lang="es-MX" dirty="0"/>
                        <a:t>PÉRDIDAS HEMÁTICAS</a:t>
                      </a:r>
                    </a:p>
                    <a:p>
                      <a:r>
                        <a:rPr lang="es-MX" dirty="0"/>
                        <a:t>ASPIRACIÓN GASTROINTESTINAL</a:t>
                      </a:r>
                    </a:p>
                    <a:p>
                      <a:r>
                        <a:rPr lang="es-MX" dirty="0"/>
                        <a:t>DIABETES INSIPIDA</a:t>
                      </a:r>
                    </a:p>
                    <a:p>
                      <a:r>
                        <a:rPr lang="es-MX" dirty="0"/>
                        <a:t>DIABETES MELLITUS</a:t>
                      </a:r>
                    </a:p>
                    <a:p>
                      <a:endParaRPr lang="es-AR" dirty="0"/>
                    </a:p>
                  </a:txBody>
                  <a:tcPr>
                    <a:solidFill>
                      <a:schemeClr val="tx2">
                        <a:lumMod val="10000"/>
                        <a:lumOff val="90000"/>
                      </a:schemeClr>
                    </a:solidFill>
                  </a:tcPr>
                </a:tc>
                <a:tc>
                  <a:txBody>
                    <a:bodyPr/>
                    <a:lstStyle/>
                    <a:p>
                      <a:r>
                        <a:rPr lang="es-MX" dirty="0"/>
                        <a:t>PÉRDIDA AGUDA DE PESO</a:t>
                      </a:r>
                    </a:p>
                    <a:p>
                      <a:r>
                        <a:rPr lang="es-MX" dirty="0"/>
                        <a:t>PÉRDIDA DE LA TURGENCIA CUTÁNEA</a:t>
                      </a:r>
                    </a:p>
                    <a:p>
                      <a:r>
                        <a:rPr lang="es-MX" dirty="0"/>
                        <a:t>OLIGURIA</a:t>
                      </a:r>
                    </a:p>
                    <a:p>
                      <a:r>
                        <a:rPr lang="es-MX" dirty="0"/>
                        <a:t>ORINA CONCENTRADA</a:t>
                      </a:r>
                    </a:p>
                    <a:p>
                      <a:r>
                        <a:rPr lang="es-MX" dirty="0"/>
                        <a:t>PROLONGACIÓN DEL TIEMPO DE LLENADO CAPILAR</a:t>
                      </a:r>
                    </a:p>
                    <a:p>
                      <a:r>
                        <a:rPr lang="es-MX" dirty="0"/>
                        <a:t>PVC BAJA</a:t>
                      </a:r>
                    </a:p>
                    <a:p>
                      <a:r>
                        <a:rPr lang="es-MX" dirty="0"/>
                        <a:t>APLANAMIENTO VENAS DEL CUELLO</a:t>
                      </a:r>
                    </a:p>
                    <a:p>
                      <a:r>
                        <a:rPr lang="es-MX" dirty="0"/>
                        <a:t>DEBILIDAD</a:t>
                      </a:r>
                    </a:p>
                    <a:p>
                      <a:r>
                        <a:rPr lang="es-MX" dirty="0"/>
                        <a:t>SED</a:t>
                      </a:r>
                    </a:p>
                    <a:p>
                      <a:r>
                        <a:rPr lang="es-MX" dirty="0"/>
                        <a:t>CONFUSIÓN</a:t>
                      </a:r>
                    </a:p>
                    <a:p>
                      <a:r>
                        <a:rPr lang="es-MX" dirty="0"/>
                        <a:t>AUMENTO DE PULSO</a:t>
                      </a:r>
                    </a:p>
                    <a:p>
                      <a:r>
                        <a:rPr lang="es-MX" dirty="0"/>
                        <a:t>CALAMBRES</a:t>
                      </a:r>
                    </a:p>
                    <a:p>
                      <a:r>
                        <a:rPr lang="es-MX" dirty="0"/>
                        <a:t>NÁUSEAS</a:t>
                      </a:r>
                    </a:p>
                    <a:p>
                      <a:r>
                        <a:rPr lang="es-MX" dirty="0"/>
                        <a:t>AUMENTO DE TEMPERATURA</a:t>
                      </a:r>
                    </a:p>
                    <a:p>
                      <a:r>
                        <a:rPr lang="es-MX" dirty="0"/>
                        <a:t>PIEL FRÍA, HÚMEDA Y PÁLIDA</a:t>
                      </a:r>
                    </a:p>
                    <a:p>
                      <a:r>
                        <a:rPr lang="es-MX" dirty="0"/>
                        <a:t>AUMENTO DE HEMOGLOBINA Y HEMATOCRITO</a:t>
                      </a:r>
                    </a:p>
                    <a:p>
                      <a:r>
                        <a:rPr lang="es-MX" dirty="0"/>
                        <a:t>AUMENTO DE OSMOLALIDAD SÉRICA</a:t>
                      </a:r>
                      <a:endParaRPr lang="es-AR" dirty="0"/>
                    </a:p>
                  </a:txBody>
                  <a:tcPr>
                    <a:solidFill>
                      <a:schemeClr val="accent2">
                        <a:lumMod val="20000"/>
                        <a:lumOff val="80000"/>
                      </a:schemeClr>
                    </a:solidFill>
                  </a:tcPr>
                </a:tc>
                <a:extLst>
                  <a:ext uri="{0D108BD9-81ED-4DB2-BD59-A6C34878D82A}">
                    <a16:rowId xmlns:a16="http://schemas.microsoft.com/office/drawing/2014/main" val="1694505902"/>
                  </a:ext>
                </a:extLst>
              </a:tr>
            </a:tbl>
          </a:graphicData>
        </a:graphic>
      </p:graphicFrame>
    </p:spTree>
    <p:extLst>
      <p:ext uri="{BB962C8B-B14F-4D97-AF65-F5344CB8AC3E}">
        <p14:creationId xmlns:p14="http://schemas.microsoft.com/office/powerpoint/2010/main" val="2750023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Interfaz de usuario gráfica&#10;&#10;El contenido generado por IA puede ser incorrecto.">
            <a:extLst>
              <a:ext uri="{FF2B5EF4-FFF2-40B4-BE49-F238E27FC236}">
                <a16:creationId xmlns:a16="http://schemas.microsoft.com/office/drawing/2014/main" id="{542EC875-10B7-27B3-FB7D-EB6FD1568B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12" y="235975"/>
            <a:ext cx="6518787" cy="6327058"/>
          </a:xfrm>
          <a:prstGeom prst="rect">
            <a:avLst/>
          </a:prstGeom>
        </p:spPr>
      </p:pic>
      <p:sp>
        <p:nvSpPr>
          <p:cNvPr id="7" name="Elipse 6">
            <a:extLst>
              <a:ext uri="{FF2B5EF4-FFF2-40B4-BE49-F238E27FC236}">
                <a16:creationId xmlns:a16="http://schemas.microsoft.com/office/drawing/2014/main" id="{E6E9DEC7-C402-212C-932F-B2C56325BB59}"/>
              </a:ext>
            </a:extLst>
          </p:cNvPr>
          <p:cNvSpPr/>
          <p:nvPr/>
        </p:nvSpPr>
        <p:spPr>
          <a:xfrm>
            <a:off x="7654413" y="235975"/>
            <a:ext cx="3510116" cy="1297858"/>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6600" b="1" dirty="0">
                <a:solidFill>
                  <a:schemeClr val="tx1"/>
                </a:solidFill>
              </a:rPr>
              <a:t>60 %</a:t>
            </a:r>
            <a:endParaRPr lang="es-AR" sz="6600" b="1" dirty="0">
              <a:solidFill>
                <a:schemeClr val="tx1"/>
              </a:solidFill>
            </a:endParaRPr>
          </a:p>
        </p:txBody>
      </p:sp>
      <p:sp>
        <p:nvSpPr>
          <p:cNvPr id="8" name="Triángulo isósceles 7">
            <a:extLst>
              <a:ext uri="{FF2B5EF4-FFF2-40B4-BE49-F238E27FC236}">
                <a16:creationId xmlns:a16="http://schemas.microsoft.com/office/drawing/2014/main" id="{30EBC9C9-C813-22BA-98BF-12FDDF252873}"/>
              </a:ext>
            </a:extLst>
          </p:cNvPr>
          <p:cNvSpPr/>
          <p:nvPr/>
        </p:nvSpPr>
        <p:spPr>
          <a:xfrm rot="16200000">
            <a:off x="6740012" y="3288890"/>
            <a:ext cx="1578078" cy="796413"/>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CuadroTexto 8">
            <a:extLst>
              <a:ext uri="{FF2B5EF4-FFF2-40B4-BE49-F238E27FC236}">
                <a16:creationId xmlns:a16="http://schemas.microsoft.com/office/drawing/2014/main" id="{572E76FE-1A2A-4590-E3CA-22122C4C701A}"/>
              </a:ext>
            </a:extLst>
          </p:cNvPr>
          <p:cNvSpPr txBox="1"/>
          <p:nvPr/>
        </p:nvSpPr>
        <p:spPr>
          <a:xfrm>
            <a:off x="8406580" y="2698955"/>
            <a:ext cx="3446207" cy="2800767"/>
          </a:xfrm>
          <a:prstGeom prst="rect">
            <a:avLst/>
          </a:prstGeom>
          <a:noFill/>
        </p:spPr>
        <p:txBody>
          <a:bodyPr wrap="square" rtlCol="0">
            <a:spAutoFit/>
          </a:bodyPr>
          <a:lstStyle/>
          <a:p>
            <a:pPr marL="285750" indent="-285750">
              <a:buFont typeface="Arial" panose="020B0604020202020204" pitchFamily="34" charset="0"/>
              <a:buChar char="•"/>
            </a:pPr>
            <a:r>
              <a:rPr lang="es-MX" dirty="0"/>
              <a:t>     </a:t>
            </a:r>
            <a:r>
              <a:rPr lang="es-MX" sz="3600" b="1" dirty="0"/>
              <a:t>EDAD</a:t>
            </a:r>
          </a:p>
          <a:p>
            <a:pPr marL="571500" indent="-571500">
              <a:buFont typeface="Arial" panose="020B0604020202020204" pitchFamily="34" charset="0"/>
              <a:buChar char="•"/>
            </a:pPr>
            <a:r>
              <a:rPr lang="es-MX" sz="3600" b="1" dirty="0"/>
              <a:t>SEX0</a:t>
            </a:r>
          </a:p>
          <a:p>
            <a:pPr marL="571500" indent="-571500">
              <a:buFont typeface="Arial" panose="020B0604020202020204" pitchFamily="34" charset="0"/>
              <a:buChar char="•"/>
            </a:pPr>
            <a:r>
              <a:rPr lang="es-MX" sz="3600" b="1" dirty="0"/>
              <a:t>GRASA CORPORAL </a:t>
            </a:r>
            <a:endParaRPr lang="es-MX" sz="3200" b="1" dirty="0"/>
          </a:p>
          <a:p>
            <a:r>
              <a:rPr lang="es-MX" sz="3200" b="1" dirty="0"/>
              <a:t>        </a:t>
            </a:r>
            <a:endParaRPr lang="es-AR" sz="3200" b="1" dirty="0"/>
          </a:p>
        </p:txBody>
      </p:sp>
    </p:spTree>
    <p:extLst>
      <p:ext uri="{BB962C8B-B14F-4D97-AF65-F5344CB8AC3E}">
        <p14:creationId xmlns:p14="http://schemas.microsoft.com/office/powerpoint/2010/main" val="32031701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7250725E-067D-E9BA-A0A7-A5B5D7C4BF91}"/>
              </a:ext>
            </a:extLst>
          </p:cNvPr>
          <p:cNvGraphicFramePr>
            <a:graphicFrameLocks noGrp="1"/>
          </p:cNvGraphicFramePr>
          <p:nvPr>
            <p:extLst>
              <p:ext uri="{D42A27DB-BD31-4B8C-83A1-F6EECF244321}">
                <p14:modId xmlns:p14="http://schemas.microsoft.com/office/powerpoint/2010/main" val="3525369234"/>
              </p:ext>
            </p:extLst>
          </p:nvPr>
        </p:nvGraphicFramePr>
        <p:xfrm>
          <a:off x="226141" y="203472"/>
          <a:ext cx="11739717" cy="5813870"/>
        </p:xfrm>
        <a:graphic>
          <a:graphicData uri="http://schemas.openxmlformats.org/drawingml/2006/table">
            <a:tbl>
              <a:tblPr firstRow="1" bandRow="1">
                <a:tableStyleId>{5C22544A-7EE6-4342-B048-85BDC9FD1C3A}</a:tableStyleId>
              </a:tblPr>
              <a:tblGrid>
                <a:gridCol w="3682182">
                  <a:extLst>
                    <a:ext uri="{9D8B030D-6E8A-4147-A177-3AD203B41FA5}">
                      <a16:colId xmlns:a16="http://schemas.microsoft.com/office/drawing/2014/main" val="2268697768"/>
                    </a:ext>
                  </a:extLst>
                </a:gridCol>
                <a:gridCol w="4144296">
                  <a:extLst>
                    <a:ext uri="{9D8B030D-6E8A-4147-A177-3AD203B41FA5}">
                      <a16:colId xmlns:a16="http://schemas.microsoft.com/office/drawing/2014/main" val="1307564547"/>
                    </a:ext>
                  </a:extLst>
                </a:gridCol>
                <a:gridCol w="3913239">
                  <a:extLst>
                    <a:ext uri="{9D8B030D-6E8A-4147-A177-3AD203B41FA5}">
                      <a16:colId xmlns:a16="http://schemas.microsoft.com/office/drawing/2014/main" val="3510785372"/>
                    </a:ext>
                  </a:extLst>
                </a:gridCol>
              </a:tblGrid>
              <a:tr h="444411">
                <a:tc>
                  <a:txBody>
                    <a:bodyPr/>
                    <a:lstStyle/>
                    <a:p>
                      <a:r>
                        <a:rPr lang="es-MX" b="1" dirty="0">
                          <a:solidFill>
                            <a:schemeClr val="tx1"/>
                          </a:solidFill>
                        </a:rPr>
                        <a:t>DESEQUILIBRIO</a:t>
                      </a:r>
                      <a:endParaRPr lang="es-AR" b="1" dirty="0">
                        <a:solidFill>
                          <a:schemeClr val="tx1"/>
                        </a:solidFill>
                      </a:endParaRPr>
                    </a:p>
                  </a:txBody>
                  <a:tcPr>
                    <a:solidFill>
                      <a:schemeClr val="accent1">
                        <a:lumMod val="20000"/>
                        <a:lumOff val="80000"/>
                      </a:schemeClr>
                    </a:solidFill>
                  </a:tcPr>
                </a:tc>
                <a:tc>
                  <a:txBody>
                    <a:bodyPr/>
                    <a:lstStyle/>
                    <a:p>
                      <a:r>
                        <a:rPr lang="es-MX" dirty="0">
                          <a:solidFill>
                            <a:schemeClr val="tx1"/>
                          </a:solidFill>
                        </a:rPr>
                        <a:t>FACTORES QUE CONTRIBUYEN</a:t>
                      </a:r>
                      <a:endParaRPr lang="es-AR" dirty="0">
                        <a:solidFill>
                          <a:schemeClr val="tx1"/>
                        </a:solidFill>
                      </a:endParaRPr>
                    </a:p>
                  </a:txBody>
                  <a:tcPr>
                    <a:solidFill>
                      <a:schemeClr val="accent3">
                        <a:lumMod val="20000"/>
                        <a:lumOff val="80000"/>
                      </a:schemeClr>
                    </a:solidFill>
                  </a:tcPr>
                </a:tc>
                <a:tc>
                  <a:txBody>
                    <a:bodyPr/>
                    <a:lstStyle/>
                    <a:p>
                      <a:r>
                        <a:rPr lang="es-MX" dirty="0">
                          <a:solidFill>
                            <a:schemeClr val="tx1"/>
                          </a:solidFill>
                        </a:rPr>
                        <a:t>SIGNOS Y SÍNTOMAS</a:t>
                      </a:r>
                      <a:endParaRPr lang="es-AR" dirty="0">
                        <a:solidFill>
                          <a:schemeClr val="tx1"/>
                        </a:solidFill>
                      </a:endParaRPr>
                    </a:p>
                  </a:txBody>
                  <a:tcPr>
                    <a:solidFill>
                      <a:schemeClr val="accent5">
                        <a:lumMod val="20000"/>
                        <a:lumOff val="80000"/>
                      </a:schemeClr>
                    </a:solidFill>
                  </a:tcPr>
                </a:tc>
                <a:extLst>
                  <a:ext uri="{0D108BD9-81ED-4DB2-BD59-A6C34878D82A}">
                    <a16:rowId xmlns:a16="http://schemas.microsoft.com/office/drawing/2014/main" val="4266142473"/>
                  </a:ext>
                </a:extLst>
              </a:tr>
              <a:tr h="5369459">
                <a:tc>
                  <a:txBody>
                    <a:bodyPr/>
                    <a:lstStyle/>
                    <a:p>
                      <a:r>
                        <a:rPr lang="es-MX" b="1" dirty="0"/>
                        <a:t>EXCESO DE VOLÚMEN HÍDRICO (HIPERVOLEMIA)</a:t>
                      </a:r>
                      <a:endParaRPr lang="es-AR" b="1" dirty="0"/>
                    </a:p>
                  </a:txBody>
                  <a:tcPr>
                    <a:solidFill>
                      <a:schemeClr val="accent1">
                        <a:lumMod val="20000"/>
                        <a:lumOff val="80000"/>
                      </a:schemeClr>
                    </a:solidFill>
                  </a:tcPr>
                </a:tc>
                <a:tc>
                  <a:txBody>
                    <a:bodyPr/>
                    <a:lstStyle/>
                    <a:p>
                      <a:r>
                        <a:rPr lang="es-MX" dirty="0"/>
                        <a:t>COMPROMISO DE LOS MECANISMOS REGULADORES COMO INSUFICIENCIA RENAL, INSUFICIENCIA CARDIACA Y CIRROSIS</a:t>
                      </a:r>
                    </a:p>
                    <a:p>
                      <a:r>
                        <a:rPr lang="es-MX" dirty="0"/>
                        <a:t>ADMINISTRACIÓN EXCESIVA DE LÍQUIDOS QUE CONTIENEN SODIO</a:t>
                      </a:r>
                    </a:p>
                    <a:p>
                      <a:r>
                        <a:rPr lang="es-MX" dirty="0"/>
                        <a:t>DESPLAZAMIENTO DE LÍQUIDOS (QUEMADURAS)</a:t>
                      </a:r>
                    </a:p>
                    <a:p>
                      <a:r>
                        <a:rPr lang="es-MX" dirty="0"/>
                        <a:t>CORTICOTERAPIA PROLONGADA</a:t>
                      </a:r>
                    </a:p>
                    <a:p>
                      <a:r>
                        <a:rPr lang="es-MX" dirty="0"/>
                        <a:t>ESTRÉS INTENSO</a:t>
                      </a:r>
                    </a:p>
                    <a:p>
                      <a:r>
                        <a:rPr lang="es-MX" dirty="0"/>
                        <a:t>HIPERALDOSTERONISMO INCREMENTAN EL EXCESO DE VOLUMEN HÍDRICO.</a:t>
                      </a:r>
                    </a:p>
                    <a:p>
                      <a:endParaRPr lang="es-MX" dirty="0"/>
                    </a:p>
                    <a:p>
                      <a:endParaRPr lang="es-AR" dirty="0"/>
                    </a:p>
                  </a:txBody>
                  <a:tcPr>
                    <a:solidFill>
                      <a:schemeClr val="accent3">
                        <a:lumMod val="20000"/>
                        <a:lumOff val="80000"/>
                      </a:schemeClr>
                    </a:solidFill>
                  </a:tcPr>
                </a:tc>
                <a:tc>
                  <a:txBody>
                    <a:bodyPr/>
                    <a:lstStyle/>
                    <a:p>
                      <a:r>
                        <a:rPr lang="es-MX" dirty="0"/>
                        <a:t>EDEMAS PERIFERICOS Y ASCITIS</a:t>
                      </a:r>
                    </a:p>
                    <a:p>
                      <a:r>
                        <a:rPr lang="es-MX" dirty="0"/>
                        <a:t>INGURGITACIÓN YUGULAR</a:t>
                      </a:r>
                    </a:p>
                    <a:p>
                      <a:r>
                        <a:rPr lang="es-MX" dirty="0"/>
                        <a:t>ESTERTORES</a:t>
                      </a:r>
                    </a:p>
                    <a:p>
                      <a:r>
                        <a:rPr lang="es-MX" dirty="0"/>
                        <a:t>ELEVACIÓN DE LA PVC</a:t>
                      </a:r>
                    </a:p>
                    <a:p>
                      <a:r>
                        <a:rPr lang="es-MX" dirty="0"/>
                        <a:t>DISNEA</a:t>
                      </a:r>
                    </a:p>
                    <a:p>
                      <a:r>
                        <a:rPr lang="es-MX" dirty="0"/>
                        <a:t>AUMENTO DE PULSO</a:t>
                      </a:r>
                    </a:p>
                    <a:p>
                      <a:r>
                        <a:rPr lang="es-MX" dirty="0"/>
                        <a:t>PULSO SALTÓN Y TOS</a:t>
                      </a:r>
                    </a:p>
                    <a:p>
                      <a:r>
                        <a:rPr lang="es-MX" dirty="0"/>
                        <a:t>AUMENTO DE FRECUENCIA RESPIRATORIA</a:t>
                      </a:r>
                    </a:p>
                    <a:p>
                      <a:r>
                        <a:rPr lang="es-MX" dirty="0"/>
                        <a:t>AUMENTO VOLUMEN URINARIO</a:t>
                      </a:r>
                    </a:p>
                    <a:p>
                      <a:r>
                        <a:rPr lang="es-MX" dirty="0"/>
                        <a:t>BAJO DE HEMOGLOBINA Y HEMATOCRITO</a:t>
                      </a:r>
                    </a:p>
                    <a:p>
                      <a:r>
                        <a:rPr lang="es-MX" dirty="0"/>
                        <a:t>BAJO OSMOLALIDAD EN SUERO</a:t>
                      </a:r>
                    </a:p>
                    <a:p>
                      <a:r>
                        <a:rPr lang="es-MX" dirty="0"/>
                        <a:t>BAJO SODIO</a:t>
                      </a:r>
                      <a:endParaRPr lang="es-AR" dirty="0"/>
                    </a:p>
                  </a:txBody>
                  <a:tcPr>
                    <a:solidFill>
                      <a:schemeClr val="accent5">
                        <a:lumMod val="20000"/>
                        <a:lumOff val="80000"/>
                      </a:schemeClr>
                    </a:solidFill>
                  </a:tcPr>
                </a:tc>
                <a:extLst>
                  <a:ext uri="{0D108BD9-81ED-4DB2-BD59-A6C34878D82A}">
                    <a16:rowId xmlns:a16="http://schemas.microsoft.com/office/drawing/2014/main" val="3731368417"/>
                  </a:ext>
                </a:extLst>
              </a:tr>
            </a:tbl>
          </a:graphicData>
        </a:graphic>
      </p:graphicFrame>
    </p:spTree>
    <p:extLst>
      <p:ext uri="{BB962C8B-B14F-4D97-AF65-F5344CB8AC3E}">
        <p14:creationId xmlns:p14="http://schemas.microsoft.com/office/powerpoint/2010/main" val="452856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ilindro 1">
            <a:extLst>
              <a:ext uri="{FF2B5EF4-FFF2-40B4-BE49-F238E27FC236}">
                <a16:creationId xmlns:a16="http://schemas.microsoft.com/office/drawing/2014/main" id="{5E4D8E1A-16B1-909D-9C76-9A87365900F9}"/>
              </a:ext>
            </a:extLst>
          </p:cNvPr>
          <p:cNvSpPr/>
          <p:nvPr/>
        </p:nvSpPr>
        <p:spPr>
          <a:xfrm>
            <a:off x="1666568" y="1445343"/>
            <a:ext cx="8642555" cy="3141406"/>
          </a:xfrm>
          <a:prstGeom prst="can">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3600" b="1" dirty="0">
                <a:solidFill>
                  <a:schemeClr val="tx1"/>
                </a:solidFill>
              </a:rPr>
              <a:t>DESEQUILIBRIOS</a:t>
            </a:r>
          </a:p>
          <a:p>
            <a:pPr algn="ctr"/>
            <a:r>
              <a:rPr lang="es-MX" sz="3600" b="1" dirty="0">
                <a:solidFill>
                  <a:schemeClr val="tx1"/>
                </a:solidFill>
              </a:rPr>
              <a:t>HIDROELECTROLÍTICOS</a:t>
            </a:r>
            <a:endParaRPr lang="es-AR" sz="3600" b="1" dirty="0">
              <a:solidFill>
                <a:schemeClr val="tx1"/>
              </a:solidFill>
            </a:endParaRPr>
          </a:p>
        </p:txBody>
      </p:sp>
    </p:spTree>
    <p:extLst>
      <p:ext uri="{BB962C8B-B14F-4D97-AF65-F5344CB8AC3E}">
        <p14:creationId xmlns:p14="http://schemas.microsoft.com/office/powerpoint/2010/main" val="1012484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20613" y="202920"/>
            <a:ext cx="10515600" cy="1325563"/>
          </a:xfrm>
        </p:spPr>
        <p:txBody>
          <a:bodyPr>
            <a:normAutofit/>
          </a:bodyPr>
          <a:lstStyle/>
          <a:p>
            <a:r>
              <a:rPr lang="es-ES" dirty="0"/>
              <a:t>HIPONATREMIA</a:t>
            </a:r>
            <a:br>
              <a:rPr lang="es-ES" dirty="0"/>
            </a:br>
            <a:r>
              <a:rPr lang="es-ES" dirty="0"/>
              <a:t>(déficit de sodio)</a:t>
            </a:r>
          </a:p>
        </p:txBody>
      </p:sp>
      <p:pic>
        <p:nvPicPr>
          <p:cNvPr id="3" name="2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1825" y="1556792"/>
            <a:ext cx="3096343" cy="5040560"/>
          </a:xfrm>
          <a:prstGeom prst="rect">
            <a:avLst/>
          </a:prstGeom>
        </p:spPr>
      </p:pic>
      <p:sp>
        <p:nvSpPr>
          <p:cNvPr id="4" name="3 Rectángulo redondeado"/>
          <p:cNvSpPr/>
          <p:nvPr/>
        </p:nvSpPr>
        <p:spPr>
          <a:xfrm>
            <a:off x="1195392" y="1664804"/>
            <a:ext cx="3654336" cy="482453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CAUSAS</a:t>
            </a:r>
          </a:p>
          <a:p>
            <a:pPr algn="ctr"/>
            <a:endParaRPr lang="es-ES" sz="2000" b="1" dirty="0">
              <a:solidFill>
                <a:schemeClr val="tx1"/>
              </a:solidFill>
            </a:endParaRPr>
          </a:p>
          <a:p>
            <a:pPr algn="ctr"/>
            <a:r>
              <a:rPr lang="es-ES" sz="2000" b="1" dirty="0">
                <a:solidFill>
                  <a:schemeClr val="tx1"/>
                </a:solidFill>
              </a:rPr>
              <a:t>SUDORACION EXCESIVA</a:t>
            </a:r>
          </a:p>
          <a:p>
            <a:pPr algn="ctr"/>
            <a:r>
              <a:rPr lang="es-ES" sz="2000" b="1" dirty="0">
                <a:solidFill>
                  <a:schemeClr val="tx1"/>
                </a:solidFill>
              </a:rPr>
              <a:t>ASPIRACION GASTROINTESTINAL</a:t>
            </a:r>
          </a:p>
          <a:p>
            <a:pPr algn="ctr"/>
            <a:r>
              <a:rPr lang="es-ES" sz="2000" b="1" dirty="0">
                <a:solidFill>
                  <a:schemeClr val="tx1"/>
                </a:solidFill>
              </a:rPr>
              <a:t>DIURETICOS</a:t>
            </a:r>
          </a:p>
          <a:p>
            <a:pPr algn="ctr"/>
            <a:endParaRPr lang="es-ES" sz="2000" b="1" dirty="0">
              <a:solidFill>
                <a:schemeClr val="tx1"/>
              </a:solidFill>
            </a:endParaRPr>
          </a:p>
          <a:p>
            <a:pPr algn="ctr"/>
            <a:endParaRPr lang="es-ES" sz="2000" b="1" dirty="0">
              <a:solidFill>
                <a:schemeClr val="tx1"/>
              </a:solidFill>
            </a:endParaRPr>
          </a:p>
          <a:p>
            <a:pPr algn="ctr"/>
            <a:r>
              <a:rPr lang="es-ES" sz="2000" b="1" dirty="0">
                <a:solidFill>
                  <a:schemeClr val="tx1"/>
                </a:solidFill>
              </a:rPr>
              <a:t>Datos Laboratorio:</a:t>
            </a:r>
          </a:p>
          <a:p>
            <a:pPr algn="ctr"/>
            <a:r>
              <a:rPr lang="es-ES" sz="2000" b="1" dirty="0">
                <a:solidFill>
                  <a:schemeClr val="tx1"/>
                </a:solidFill>
              </a:rPr>
              <a:t>Sodio (</a:t>
            </a:r>
            <a:r>
              <a:rPr lang="es-ES" sz="2000" b="1" dirty="0" err="1">
                <a:solidFill>
                  <a:schemeClr val="tx1"/>
                </a:solidFill>
              </a:rPr>
              <a:t>Na</a:t>
            </a:r>
            <a:r>
              <a:rPr lang="es-ES" sz="2000" b="1" dirty="0">
                <a:solidFill>
                  <a:schemeClr val="tx1"/>
                </a:solidFill>
              </a:rPr>
              <a:t> &lt;135 </a:t>
            </a:r>
            <a:r>
              <a:rPr lang="es-ES" sz="2000" b="1" dirty="0" err="1">
                <a:solidFill>
                  <a:schemeClr val="tx1"/>
                </a:solidFill>
              </a:rPr>
              <a:t>mEq</a:t>
            </a:r>
            <a:r>
              <a:rPr lang="es-ES" sz="2000" b="1" dirty="0">
                <a:solidFill>
                  <a:schemeClr val="tx1"/>
                </a:solidFill>
              </a:rPr>
              <a:t>/l</a:t>
            </a:r>
          </a:p>
          <a:p>
            <a:pPr algn="ctr"/>
            <a:r>
              <a:rPr lang="es-ES" sz="2000" b="1" dirty="0">
                <a:solidFill>
                  <a:schemeClr val="tx1"/>
                </a:solidFill>
              </a:rPr>
              <a:t>Densidad Orina - 1010</a:t>
            </a:r>
          </a:p>
        </p:txBody>
      </p:sp>
      <p:sp>
        <p:nvSpPr>
          <p:cNvPr id="5" name="4 Rectángulo redondeado"/>
          <p:cNvSpPr/>
          <p:nvPr/>
        </p:nvSpPr>
        <p:spPr>
          <a:xfrm>
            <a:off x="7586032" y="1556792"/>
            <a:ext cx="3767768" cy="482453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SINTOMAS</a:t>
            </a:r>
          </a:p>
          <a:p>
            <a:pPr algn="ctr"/>
            <a:endParaRPr lang="es-ES" sz="2000" b="1" dirty="0">
              <a:solidFill>
                <a:schemeClr val="tx1"/>
              </a:solidFill>
            </a:endParaRPr>
          </a:p>
          <a:p>
            <a:pPr algn="ctr"/>
            <a:r>
              <a:rPr lang="es-ES" sz="2000" b="1" dirty="0">
                <a:solidFill>
                  <a:schemeClr val="tx1"/>
                </a:solidFill>
              </a:rPr>
              <a:t>NAUSEAS Y VOMITOS</a:t>
            </a:r>
          </a:p>
          <a:p>
            <a:pPr algn="ctr"/>
            <a:endParaRPr lang="es-ES" sz="2000" b="1" dirty="0">
              <a:solidFill>
                <a:schemeClr val="tx1"/>
              </a:solidFill>
            </a:endParaRPr>
          </a:p>
          <a:p>
            <a:pPr algn="ctr"/>
            <a:r>
              <a:rPr lang="es-ES" sz="2000" b="1" dirty="0">
                <a:solidFill>
                  <a:schemeClr val="tx1"/>
                </a:solidFill>
              </a:rPr>
              <a:t>CONVULSIONES</a:t>
            </a:r>
          </a:p>
          <a:p>
            <a:pPr algn="ctr"/>
            <a:endParaRPr lang="es-ES" sz="2000" b="1" dirty="0">
              <a:solidFill>
                <a:schemeClr val="tx1"/>
              </a:solidFill>
            </a:endParaRPr>
          </a:p>
          <a:p>
            <a:pPr algn="ctr"/>
            <a:r>
              <a:rPr lang="es-ES" sz="2000" b="1" dirty="0">
                <a:solidFill>
                  <a:schemeClr val="tx1"/>
                </a:solidFill>
              </a:rPr>
              <a:t>CÓLICOS</a:t>
            </a:r>
          </a:p>
          <a:p>
            <a:pPr algn="ctr"/>
            <a:endParaRPr lang="es-ES" sz="2000" b="1" dirty="0">
              <a:solidFill>
                <a:schemeClr val="tx1"/>
              </a:solidFill>
            </a:endParaRPr>
          </a:p>
          <a:p>
            <a:pPr algn="ctr"/>
            <a:r>
              <a:rPr lang="es-ES" sz="2000" b="1" dirty="0">
                <a:solidFill>
                  <a:schemeClr val="tx1"/>
                </a:solidFill>
              </a:rPr>
              <a:t>DIARREA</a:t>
            </a:r>
          </a:p>
          <a:p>
            <a:pPr algn="ctr"/>
            <a:endParaRPr lang="es-ES" sz="2000" b="1" dirty="0">
              <a:solidFill>
                <a:schemeClr val="tx1"/>
              </a:solidFill>
            </a:endParaRPr>
          </a:p>
          <a:p>
            <a:pPr algn="ctr"/>
            <a:r>
              <a:rPr lang="es-ES" sz="2000" b="1" dirty="0">
                <a:solidFill>
                  <a:schemeClr val="tx1"/>
                </a:solidFill>
              </a:rPr>
              <a:t>DESORIENTACION</a:t>
            </a:r>
          </a:p>
        </p:txBody>
      </p:sp>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9153" y="1448780"/>
            <a:ext cx="2357454" cy="5040560"/>
          </a:xfrm>
          <a:prstGeom prst="rect">
            <a:avLst/>
          </a:prstGeom>
        </p:spPr>
      </p:pic>
    </p:spTree>
    <p:extLst>
      <p:ext uri="{BB962C8B-B14F-4D97-AF65-F5344CB8AC3E}">
        <p14:creationId xmlns:p14="http://schemas.microsoft.com/office/powerpoint/2010/main" val="1468836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94355" y="159221"/>
            <a:ext cx="10515600" cy="1325563"/>
          </a:xfrm>
        </p:spPr>
        <p:txBody>
          <a:bodyPr>
            <a:normAutofit/>
          </a:bodyPr>
          <a:lstStyle/>
          <a:p>
            <a:r>
              <a:rPr lang="es-ES" dirty="0"/>
              <a:t>HIPERNATREMIA</a:t>
            </a:r>
            <a:br>
              <a:rPr lang="es-ES" dirty="0"/>
            </a:br>
            <a:r>
              <a:rPr lang="es-ES" dirty="0"/>
              <a:t>(exceso de sodio)</a:t>
            </a:r>
          </a:p>
        </p:txBody>
      </p:sp>
      <p:pic>
        <p:nvPicPr>
          <p:cNvPr id="3" name="2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3833" y="1340768"/>
            <a:ext cx="3024335" cy="5328592"/>
          </a:xfrm>
          <a:prstGeom prst="rect">
            <a:avLst/>
          </a:prstGeom>
        </p:spPr>
      </p:pic>
      <p:sp>
        <p:nvSpPr>
          <p:cNvPr id="4" name="3 Rectángulo redondeado"/>
          <p:cNvSpPr/>
          <p:nvPr/>
        </p:nvSpPr>
        <p:spPr>
          <a:xfrm>
            <a:off x="973394" y="1628800"/>
            <a:ext cx="3754454" cy="4824536"/>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u="sng" dirty="0">
                <a:solidFill>
                  <a:schemeClr val="tx1"/>
                </a:solidFill>
              </a:rPr>
              <a:t>CAUSAS</a:t>
            </a:r>
            <a:r>
              <a:rPr lang="es-ES" b="1" dirty="0">
                <a:solidFill>
                  <a:schemeClr val="tx1"/>
                </a:solidFill>
              </a:rPr>
              <a:t>:</a:t>
            </a:r>
          </a:p>
          <a:p>
            <a:pPr algn="ctr"/>
            <a:endParaRPr lang="es-ES" b="1" dirty="0">
              <a:solidFill>
                <a:schemeClr val="tx1"/>
              </a:solidFill>
            </a:endParaRPr>
          </a:p>
          <a:p>
            <a:pPr algn="ctr"/>
            <a:r>
              <a:rPr lang="es-ES" b="1" dirty="0">
                <a:solidFill>
                  <a:schemeClr val="tx1"/>
                </a:solidFill>
              </a:rPr>
              <a:t>INFUSIÓN DE UN EXCESO DE SOLUCION SALINA</a:t>
            </a:r>
          </a:p>
          <a:p>
            <a:pPr algn="ctr"/>
            <a:endParaRPr lang="es-ES" b="1" dirty="0">
              <a:solidFill>
                <a:schemeClr val="tx1"/>
              </a:solidFill>
            </a:endParaRPr>
          </a:p>
          <a:p>
            <a:pPr algn="ctr"/>
            <a:r>
              <a:rPr lang="es-ES" b="1" dirty="0">
                <a:solidFill>
                  <a:schemeClr val="tx1"/>
                </a:solidFill>
              </a:rPr>
              <a:t>INGESTIÓN INSUFICIENTE DE AGUA</a:t>
            </a:r>
          </a:p>
          <a:p>
            <a:pPr algn="ctr"/>
            <a:endParaRPr lang="es-ES" b="1" dirty="0">
              <a:solidFill>
                <a:schemeClr val="tx1"/>
              </a:solidFill>
            </a:endParaRPr>
          </a:p>
          <a:p>
            <a:pPr algn="ctr"/>
            <a:r>
              <a:rPr lang="es-ES" b="1" dirty="0">
                <a:solidFill>
                  <a:schemeClr val="tx1"/>
                </a:solidFill>
              </a:rPr>
              <a:t>DIABETES INSIPIDA</a:t>
            </a:r>
          </a:p>
          <a:p>
            <a:pPr algn="ctr"/>
            <a:endParaRPr lang="es-ES" b="1" dirty="0">
              <a:solidFill>
                <a:schemeClr val="tx1"/>
              </a:solidFill>
            </a:endParaRPr>
          </a:p>
          <a:p>
            <a:pPr algn="ctr"/>
            <a:r>
              <a:rPr lang="es-ES" b="1" dirty="0">
                <a:solidFill>
                  <a:schemeClr val="tx1"/>
                </a:solidFill>
              </a:rPr>
              <a:t>Datos laboratorio:</a:t>
            </a:r>
          </a:p>
          <a:p>
            <a:pPr algn="ctr"/>
            <a:r>
              <a:rPr lang="es-ES" b="1" dirty="0">
                <a:solidFill>
                  <a:schemeClr val="tx1"/>
                </a:solidFill>
              </a:rPr>
              <a:t>Sodio (</a:t>
            </a:r>
            <a:r>
              <a:rPr lang="es-ES" b="1" dirty="0" err="1">
                <a:solidFill>
                  <a:schemeClr val="tx1"/>
                </a:solidFill>
              </a:rPr>
              <a:t>Na</a:t>
            </a:r>
            <a:r>
              <a:rPr lang="es-ES" b="1" dirty="0">
                <a:solidFill>
                  <a:schemeClr val="tx1"/>
                </a:solidFill>
              </a:rPr>
              <a:t> &gt; 147 </a:t>
            </a:r>
            <a:r>
              <a:rPr lang="es-ES" b="1" dirty="0" err="1">
                <a:solidFill>
                  <a:schemeClr val="tx1"/>
                </a:solidFill>
              </a:rPr>
              <a:t>mEq</a:t>
            </a:r>
            <a:r>
              <a:rPr lang="es-ES" b="1" dirty="0">
                <a:solidFill>
                  <a:schemeClr val="tx1"/>
                </a:solidFill>
              </a:rPr>
              <a:t>/l</a:t>
            </a:r>
          </a:p>
          <a:p>
            <a:pPr algn="ctr"/>
            <a:r>
              <a:rPr lang="es-ES" b="1" dirty="0">
                <a:solidFill>
                  <a:schemeClr val="tx1"/>
                </a:solidFill>
              </a:rPr>
              <a:t>Densidad Orina + 1030</a:t>
            </a:r>
          </a:p>
        </p:txBody>
      </p:sp>
      <p:sp>
        <p:nvSpPr>
          <p:cNvPr id="5" name="4 Rectángulo redondeado"/>
          <p:cNvSpPr/>
          <p:nvPr/>
        </p:nvSpPr>
        <p:spPr>
          <a:xfrm>
            <a:off x="7752184" y="1628800"/>
            <a:ext cx="3825300" cy="4680520"/>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SINTOMAS</a:t>
            </a:r>
          </a:p>
          <a:p>
            <a:pPr algn="ctr"/>
            <a:endParaRPr lang="es-ES" sz="2000" b="1" dirty="0">
              <a:solidFill>
                <a:schemeClr val="tx1"/>
              </a:solidFill>
            </a:endParaRPr>
          </a:p>
          <a:p>
            <a:pPr algn="ctr"/>
            <a:r>
              <a:rPr lang="es-ES" sz="2000" b="1" dirty="0">
                <a:solidFill>
                  <a:schemeClr val="tx1"/>
                </a:solidFill>
              </a:rPr>
              <a:t>AGITACIÓN,  CONVULSIONES</a:t>
            </a:r>
          </a:p>
          <a:p>
            <a:pPr algn="ctr"/>
            <a:endParaRPr lang="es-ES" sz="2000" b="1" dirty="0">
              <a:solidFill>
                <a:schemeClr val="tx1"/>
              </a:solidFill>
            </a:endParaRPr>
          </a:p>
          <a:p>
            <a:pPr algn="ctr"/>
            <a:r>
              <a:rPr lang="es-ES" sz="2000" b="1" dirty="0">
                <a:solidFill>
                  <a:schemeClr val="tx1"/>
                </a:solidFill>
              </a:rPr>
              <a:t>MUCOSAS SECAS Y PEGAJOSAS</a:t>
            </a:r>
          </a:p>
          <a:p>
            <a:pPr algn="ctr"/>
            <a:endParaRPr lang="es-ES" sz="2000" b="1" dirty="0">
              <a:solidFill>
                <a:schemeClr val="tx1"/>
              </a:solidFill>
            </a:endParaRPr>
          </a:p>
          <a:p>
            <a:pPr algn="ctr"/>
            <a:r>
              <a:rPr lang="es-ES" sz="2000" b="1" dirty="0">
                <a:solidFill>
                  <a:schemeClr val="tx1"/>
                </a:solidFill>
              </a:rPr>
              <a:t>OLIGURIA</a:t>
            </a:r>
          </a:p>
          <a:p>
            <a:pPr algn="ctr"/>
            <a:endParaRPr lang="es-ES" sz="2000" b="1" dirty="0">
              <a:solidFill>
                <a:schemeClr val="tx1"/>
              </a:solidFill>
            </a:endParaRPr>
          </a:p>
          <a:p>
            <a:pPr algn="ctr"/>
            <a:r>
              <a:rPr lang="es-ES" sz="2000" b="1" dirty="0">
                <a:solidFill>
                  <a:schemeClr val="tx1"/>
                </a:solidFill>
              </a:rPr>
              <a:t>TURGENCIA TISULAR AUMENTADA</a:t>
            </a:r>
          </a:p>
        </p:txBody>
      </p:sp>
    </p:spTree>
    <p:extLst>
      <p:ext uri="{BB962C8B-B14F-4D97-AF65-F5344CB8AC3E}">
        <p14:creationId xmlns:p14="http://schemas.microsoft.com/office/powerpoint/2010/main" val="3912570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141839" y="159222"/>
            <a:ext cx="10515600" cy="1325563"/>
          </a:xfrm>
        </p:spPr>
        <p:txBody>
          <a:bodyPr>
            <a:normAutofit/>
          </a:bodyPr>
          <a:lstStyle/>
          <a:p>
            <a:r>
              <a:rPr lang="es-ES" dirty="0"/>
              <a:t>HIPOKALEMIA</a:t>
            </a:r>
            <a:br>
              <a:rPr lang="es-ES" dirty="0"/>
            </a:br>
            <a:r>
              <a:rPr lang="es-ES" dirty="0"/>
              <a:t>(déficit de potasio)</a:t>
            </a:r>
          </a:p>
        </p:txBody>
      </p:sp>
      <p:pic>
        <p:nvPicPr>
          <p:cNvPr id="3" name="2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3833" y="1556793"/>
            <a:ext cx="3024335" cy="5040559"/>
          </a:xfrm>
          <a:prstGeom prst="rect">
            <a:avLst/>
          </a:prstGeom>
        </p:spPr>
      </p:pic>
      <p:sp>
        <p:nvSpPr>
          <p:cNvPr id="4" name="3 Rectángulo redondeado"/>
          <p:cNvSpPr/>
          <p:nvPr/>
        </p:nvSpPr>
        <p:spPr>
          <a:xfrm>
            <a:off x="840658" y="1700808"/>
            <a:ext cx="3959198" cy="503601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CAUSAS</a:t>
            </a:r>
            <a:r>
              <a:rPr lang="es-ES" sz="2000" b="1" dirty="0">
                <a:solidFill>
                  <a:schemeClr val="tx1"/>
                </a:solidFill>
              </a:rPr>
              <a:t>:</a:t>
            </a:r>
          </a:p>
          <a:p>
            <a:pPr algn="ctr"/>
            <a:endParaRPr lang="es-ES" sz="2000" b="1" dirty="0">
              <a:solidFill>
                <a:schemeClr val="tx1"/>
              </a:solidFill>
            </a:endParaRPr>
          </a:p>
          <a:p>
            <a:pPr algn="ctr"/>
            <a:r>
              <a:rPr lang="es-ES" sz="2000" b="1" dirty="0">
                <a:solidFill>
                  <a:schemeClr val="tx1"/>
                </a:solidFill>
              </a:rPr>
              <a:t>DIARREA</a:t>
            </a:r>
          </a:p>
          <a:p>
            <a:pPr algn="ctr"/>
            <a:r>
              <a:rPr lang="es-ES" sz="2000" b="1" dirty="0">
                <a:solidFill>
                  <a:schemeClr val="tx1"/>
                </a:solidFill>
              </a:rPr>
              <a:t>COLITIS ULCEROSA</a:t>
            </a:r>
          </a:p>
          <a:p>
            <a:pPr algn="ctr"/>
            <a:r>
              <a:rPr lang="es-ES" sz="2000" b="1" dirty="0">
                <a:solidFill>
                  <a:schemeClr val="tx1"/>
                </a:solidFill>
              </a:rPr>
              <a:t>ACIDOSIS DIABETICA</a:t>
            </a:r>
          </a:p>
          <a:p>
            <a:pPr algn="ctr"/>
            <a:r>
              <a:rPr lang="es-ES" sz="2000" b="1" dirty="0">
                <a:solidFill>
                  <a:schemeClr val="tx1"/>
                </a:solidFill>
              </a:rPr>
              <a:t>VOMITOS INTENSOS</a:t>
            </a:r>
          </a:p>
          <a:p>
            <a:pPr algn="ctr"/>
            <a:r>
              <a:rPr lang="es-ES" sz="2000" b="1" dirty="0">
                <a:solidFill>
                  <a:schemeClr val="tx1"/>
                </a:solidFill>
              </a:rPr>
              <a:t>QUEMADURAS</a:t>
            </a:r>
          </a:p>
          <a:p>
            <a:pPr algn="ctr"/>
            <a:r>
              <a:rPr lang="es-ES" sz="2000" b="1" dirty="0">
                <a:solidFill>
                  <a:schemeClr val="tx1"/>
                </a:solidFill>
              </a:rPr>
              <a:t>DIURETICOS</a:t>
            </a:r>
          </a:p>
          <a:p>
            <a:pPr algn="ctr"/>
            <a:r>
              <a:rPr lang="es-ES" sz="2000" b="1" dirty="0">
                <a:solidFill>
                  <a:schemeClr val="tx1"/>
                </a:solidFill>
              </a:rPr>
              <a:t>ALIMENTACIÓN POBRE EN POTASIO</a:t>
            </a:r>
          </a:p>
          <a:p>
            <a:pPr algn="ctr"/>
            <a:endParaRPr lang="es-ES" sz="2000" b="1" dirty="0">
              <a:solidFill>
                <a:schemeClr val="tx1"/>
              </a:solidFill>
            </a:endParaRPr>
          </a:p>
          <a:p>
            <a:pPr algn="ctr"/>
            <a:r>
              <a:rPr lang="es-ES" sz="2000" b="1" dirty="0">
                <a:solidFill>
                  <a:schemeClr val="tx1"/>
                </a:solidFill>
              </a:rPr>
              <a:t>Datos Laboratorio:</a:t>
            </a:r>
          </a:p>
          <a:p>
            <a:pPr algn="ctr"/>
            <a:r>
              <a:rPr lang="es-ES" sz="2000" b="1" dirty="0">
                <a:solidFill>
                  <a:schemeClr val="tx1"/>
                </a:solidFill>
              </a:rPr>
              <a:t>K+ &lt; 4 </a:t>
            </a:r>
            <a:r>
              <a:rPr lang="es-ES" sz="2000" b="1" dirty="0" err="1">
                <a:solidFill>
                  <a:schemeClr val="tx1"/>
                </a:solidFill>
              </a:rPr>
              <a:t>mEq</a:t>
            </a:r>
            <a:r>
              <a:rPr lang="es-ES" sz="2000" b="1" dirty="0">
                <a:solidFill>
                  <a:schemeClr val="tx1"/>
                </a:solidFill>
              </a:rPr>
              <a:t>/l</a:t>
            </a:r>
          </a:p>
          <a:p>
            <a:pPr algn="ctr"/>
            <a:r>
              <a:rPr lang="es-ES" sz="2000" b="1" dirty="0">
                <a:solidFill>
                  <a:schemeClr val="tx1"/>
                </a:solidFill>
              </a:rPr>
              <a:t>ECG alteraciones</a:t>
            </a:r>
          </a:p>
        </p:txBody>
      </p:sp>
      <p:sp>
        <p:nvSpPr>
          <p:cNvPr id="5" name="4 Rectángulo redondeado"/>
          <p:cNvSpPr/>
          <p:nvPr/>
        </p:nvSpPr>
        <p:spPr>
          <a:xfrm>
            <a:off x="7608168" y="1700807"/>
            <a:ext cx="3959198" cy="503601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SINTOMAS</a:t>
            </a:r>
          </a:p>
          <a:p>
            <a:pPr algn="ctr"/>
            <a:endParaRPr lang="es-ES" sz="2000" b="1" dirty="0">
              <a:solidFill>
                <a:schemeClr val="tx1"/>
              </a:solidFill>
            </a:endParaRPr>
          </a:p>
          <a:p>
            <a:pPr algn="ctr"/>
            <a:r>
              <a:rPr lang="es-ES" sz="2000" b="1" dirty="0">
                <a:solidFill>
                  <a:schemeClr val="tx1"/>
                </a:solidFill>
              </a:rPr>
              <a:t>ANOREXIA</a:t>
            </a:r>
          </a:p>
          <a:p>
            <a:pPr algn="ctr"/>
            <a:endParaRPr lang="es-ES" sz="2000" b="1" dirty="0">
              <a:solidFill>
                <a:schemeClr val="tx1"/>
              </a:solidFill>
            </a:endParaRPr>
          </a:p>
          <a:p>
            <a:pPr algn="ctr"/>
            <a:r>
              <a:rPr lang="es-ES" sz="2000" b="1" dirty="0">
                <a:solidFill>
                  <a:schemeClr val="tx1"/>
                </a:solidFill>
              </a:rPr>
              <a:t>FLATULENCIAS</a:t>
            </a:r>
          </a:p>
          <a:p>
            <a:pPr algn="ctr"/>
            <a:endParaRPr lang="es-ES" sz="2000" b="1" dirty="0">
              <a:solidFill>
                <a:schemeClr val="tx1"/>
              </a:solidFill>
            </a:endParaRPr>
          </a:p>
          <a:p>
            <a:pPr algn="ctr"/>
            <a:r>
              <a:rPr lang="es-ES" sz="2000" b="1" dirty="0">
                <a:solidFill>
                  <a:schemeClr val="tx1"/>
                </a:solidFill>
              </a:rPr>
              <a:t>ILEO ABDOMINAL</a:t>
            </a:r>
          </a:p>
          <a:p>
            <a:pPr algn="ctr"/>
            <a:endParaRPr lang="es-ES" sz="2000" b="1" dirty="0">
              <a:solidFill>
                <a:schemeClr val="tx1"/>
              </a:solidFill>
            </a:endParaRPr>
          </a:p>
          <a:p>
            <a:pPr algn="ctr"/>
            <a:r>
              <a:rPr lang="es-ES" sz="2000" b="1" dirty="0">
                <a:solidFill>
                  <a:schemeClr val="tx1"/>
                </a:solidFill>
              </a:rPr>
              <a:t>CALAMBRES MUSCULARES</a:t>
            </a:r>
          </a:p>
          <a:p>
            <a:pPr algn="ctr"/>
            <a:endParaRPr lang="es-ES" sz="2000" b="1" dirty="0">
              <a:solidFill>
                <a:schemeClr val="tx1"/>
              </a:solidFill>
            </a:endParaRPr>
          </a:p>
          <a:p>
            <a:pPr algn="ctr"/>
            <a:r>
              <a:rPr lang="es-ES" sz="2000" b="1" dirty="0">
                <a:solidFill>
                  <a:schemeClr val="tx1"/>
                </a:solidFill>
              </a:rPr>
              <a:t>Tratamiento:</a:t>
            </a:r>
          </a:p>
          <a:p>
            <a:pPr algn="ctr"/>
            <a:r>
              <a:rPr lang="es-ES" sz="2000" b="1" dirty="0">
                <a:solidFill>
                  <a:schemeClr val="tx1"/>
                </a:solidFill>
              </a:rPr>
              <a:t>Administración K+</a:t>
            </a:r>
          </a:p>
          <a:p>
            <a:pPr algn="ctr"/>
            <a:r>
              <a:rPr lang="es-ES" sz="2000" b="1" dirty="0">
                <a:solidFill>
                  <a:schemeClr val="tx1"/>
                </a:solidFill>
              </a:rPr>
              <a:t>(V.O. o E.V.)</a:t>
            </a:r>
          </a:p>
        </p:txBody>
      </p:sp>
    </p:spTree>
    <p:extLst>
      <p:ext uri="{BB962C8B-B14F-4D97-AF65-F5344CB8AC3E}">
        <p14:creationId xmlns:p14="http://schemas.microsoft.com/office/powerpoint/2010/main" val="2765761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7374" y="159223"/>
            <a:ext cx="10515600" cy="1325563"/>
          </a:xfrm>
        </p:spPr>
        <p:txBody>
          <a:bodyPr>
            <a:normAutofit/>
          </a:bodyPr>
          <a:lstStyle/>
          <a:p>
            <a:r>
              <a:rPr lang="es-ES" dirty="0"/>
              <a:t>HIPERKALEMIA</a:t>
            </a:r>
            <a:br>
              <a:rPr lang="es-ES" dirty="0"/>
            </a:br>
            <a:r>
              <a:rPr lang="es-ES" dirty="0"/>
              <a:t>(exceso de potasio)</a:t>
            </a:r>
          </a:p>
        </p:txBody>
      </p:sp>
      <p:pic>
        <p:nvPicPr>
          <p:cNvPr id="3" name="2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9817" y="1484786"/>
            <a:ext cx="3168351" cy="5040559"/>
          </a:xfrm>
          <a:prstGeom prst="rect">
            <a:avLst/>
          </a:prstGeom>
        </p:spPr>
      </p:pic>
      <p:sp>
        <p:nvSpPr>
          <p:cNvPr id="4" name="3 Rectángulo redondeado"/>
          <p:cNvSpPr/>
          <p:nvPr/>
        </p:nvSpPr>
        <p:spPr>
          <a:xfrm>
            <a:off x="667338" y="1628800"/>
            <a:ext cx="4060510" cy="496855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u="sng" dirty="0">
                <a:solidFill>
                  <a:schemeClr val="tx1"/>
                </a:solidFill>
              </a:rPr>
              <a:t>CAUSAS:</a:t>
            </a:r>
          </a:p>
          <a:p>
            <a:pPr algn="ctr"/>
            <a:endParaRPr lang="es-ES" b="1" dirty="0">
              <a:solidFill>
                <a:schemeClr val="tx1"/>
              </a:solidFill>
            </a:endParaRPr>
          </a:p>
          <a:p>
            <a:pPr algn="ctr"/>
            <a:r>
              <a:rPr lang="es-ES" b="1" dirty="0">
                <a:solidFill>
                  <a:schemeClr val="tx1"/>
                </a:solidFill>
              </a:rPr>
              <a:t>QUEMADURAS</a:t>
            </a:r>
          </a:p>
          <a:p>
            <a:pPr algn="ctr"/>
            <a:r>
              <a:rPr lang="es-ES" b="1" dirty="0">
                <a:solidFill>
                  <a:schemeClr val="tx1"/>
                </a:solidFill>
              </a:rPr>
              <a:t>LESIONES POR APLASTAMIENTO</a:t>
            </a:r>
          </a:p>
          <a:p>
            <a:pPr algn="ctr"/>
            <a:r>
              <a:rPr lang="es-ES" b="1" dirty="0">
                <a:solidFill>
                  <a:schemeClr val="tx1"/>
                </a:solidFill>
              </a:rPr>
              <a:t>ENFERMEDAD RENAL</a:t>
            </a:r>
          </a:p>
          <a:p>
            <a:pPr algn="ctr"/>
            <a:r>
              <a:rPr lang="es-ES" b="1" dirty="0">
                <a:solidFill>
                  <a:schemeClr val="tx1"/>
                </a:solidFill>
              </a:rPr>
              <a:t>INFUSIÓN POR EXCESO DE SOL.CON POTASIO</a:t>
            </a:r>
          </a:p>
          <a:p>
            <a:pPr algn="ctr"/>
            <a:r>
              <a:rPr lang="es-ES" b="1" dirty="0">
                <a:solidFill>
                  <a:schemeClr val="tx1"/>
                </a:solidFill>
              </a:rPr>
              <a:t>Transfusión de sangre</a:t>
            </a:r>
          </a:p>
          <a:p>
            <a:pPr algn="ctr"/>
            <a:endParaRPr lang="es-ES" b="1" dirty="0">
              <a:solidFill>
                <a:schemeClr val="tx1"/>
              </a:solidFill>
            </a:endParaRPr>
          </a:p>
          <a:p>
            <a:pPr algn="ctr"/>
            <a:r>
              <a:rPr lang="es-ES" b="1" dirty="0">
                <a:solidFill>
                  <a:schemeClr val="tx1"/>
                </a:solidFill>
              </a:rPr>
              <a:t>Datos laboratorio:</a:t>
            </a:r>
          </a:p>
          <a:p>
            <a:pPr algn="ctr"/>
            <a:r>
              <a:rPr lang="es-ES" b="1" dirty="0">
                <a:solidFill>
                  <a:schemeClr val="tx1"/>
                </a:solidFill>
              </a:rPr>
              <a:t>Potasio (K+) &gt;6 </a:t>
            </a:r>
            <a:r>
              <a:rPr lang="es-ES" b="1" dirty="0" err="1">
                <a:solidFill>
                  <a:schemeClr val="tx1"/>
                </a:solidFill>
              </a:rPr>
              <a:t>mEq</a:t>
            </a:r>
            <a:r>
              <a:rPr lang="es-ES" b="1" dirty="0">
                <a:solidFill>
                  <a:schemeClr val="tx1"/>
                </a:solidFill>
              </a:rPr>
              <a:t>/l</a:t>
            </a:r>
          </a:p>
          <a:p>
            <a:pPr algn="ctr"/>
            <a:r>
              <a:rPr lang="es-ES" b="1" dirty="0">
                <a:solidFill>
                  <a:schemeClr val="tx1"/>
                </a:solidFill>
              </a:rPr>
              <a:t>ECG alteraciones (T picudas)</a:t>
            </a:r>
          </a:p>
        </p:txBody>
      </p:sp>
      <p:sp>
        <p:nvSpPr>
          <p:cNvPr id="5" name="4 Rectángulo redondeado"/>
          <p:cNvSpPr/>
          <p:nvPr/>
        </p:nvSpPr>
        <p:spPr>
          <a:xfrm>
            <a:off x="7392143" y="1628800"/>
            <a:ext cx="4450811" cy="482453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u="sng" dirty="0">
                <a:solidFill>
                  <a:schemeClr val="tx1"/>
                </a:solidFill>
              </a:rPr>
              <a:t>SINTOMAS</a:t>
            </a:r>
            <a:r>
              <a:rPr lang="es-ES" b="1" dirty="0">
                <a:solidFill>
                  <a:schemeClr val="tx1"/>
                </a:solidFill>
              </a:rPr>
              <a:t>:</a:t>
            </a:r>
          </a:p>
          <a:p>
            <a:pPr algn="ctr"/>
            <a:endParaRPr lang="es-ES" b="1" dirty="0">
              <a:solidFill>
                <a:schemeClr val="tx1"/>
              </a:solidFill>
            </a:endParaRPr>
          </a:p>
          <a:p>
            <a:pPr algn="ctr"/>
            <a:r>
              <a:rPr lang="es-ES" b="1" dirty="0">
                <a:solidFill>
                  <a:schemeClr val="tx1"/>
                </a:solidFill>
              </a:rPr>
              <a:t>OLIGURIA, LUEGO ANURIA</a:t>
            </a:r>
          </a:p>
          <a:p>
            <a:pPr algn="ctr"/>
            <a:endParaRPr lang="es-ES" b="1" dirty="0">
              <a:solidFill>
                <a:schemeClr val="tx1"/>
              </a:solidFill>
            </a:endParaRPr>
          </a:p>
          <a:p>
            <a:pPr algn="ctr"/>
            <a:r>
              <a:rPr lang="es-ES" b="1" dirty="0">
                <a:solidFill>
                  <a:schemeClr val="tx1"/>
                </a:solidFill>
              </a:rPr>
              <a:t>COLICOS</a:t>
            </a:r>
          </a:p>
          <a:p>
            <a:pPr algn="ctr"/>
            <a:endParaRPr lang="es-ES" b="1" dirty="0">
              <a:solidFill>
                <a:schemeClr val="tx1"/>
              </a:solidFill>
            </a:endParaRPr>
          </a:p>
          <a:p>
            <a:pPr algn="ctr"/>
            <a:r>
              <a:rPr lang="es-ES" b="1" dirty="0">
                <a:solidFill>
                  <a:schemeClr val="tx1"/>
                </a:solidFill>
              </a:rPr>
              <a:t>DIARREA</a:t>
            </a:r>
          </a:p>
          <a:p>
            <a:pPr algn="ctr"/>
            <a:endParaRPr lang="es-ES" b="1" dirty="0">
              <a:solidFill>
                <a:schemeClr val="tx1"/>
              </a:solidFill>
            </a:endParaRPr>
          </a:p>
          <a:p>
            <a:pPr algn="ctr"/>
            <a:r>
              <a:rPr lang="es-ES" b="1" dirty="0">
                <a:solidFill>
                  <a:schemeClr val="tx1"/>
                </a:solidFill>
              </a:rPr>
              <a:t>Tratamiento: </a:t>
            </a:r>
          </a:p>
          <a:p>
            <a:pPr algn="ctr"/>
            <a:r>
              <a:rPr lang="es-ES" b="1" dirty="0">
                <a:solidFill>
                  <a:schemeClr val="tx1"/>
                </a:solidFill>
              </a:rPr>
              <a:t>Diurético (furosemida)</a:t>
            </a:r>
          </a:p>
          <a:p>
            <a:pPr algn="ctr"/>
            <a:r>
              <a:rPr lang="es-ES" b="1" dirty="0">
                <a:solidFill>
                  <a:schemeClr val="tx1"/>
                </a:solidFill>
              </a:rPr>
              <a:t>Diálisis</a:t>
            </a:r>
          </a:p>
          <a:p>
            <a:pPr algn="ctr"/>
            <a:r>
              <a:rPr lang="es-ES" b="1" dirty="0">
                <a:solidFill>
                  <a:schemeClr val="tx1"/>
                </a:solidFill>
              </a:rPr>
              <a:t>Solución </a:t>
            </a:r>
            <a:r>
              <a:rPr lang="es-ES" b="1" dirty="0" err="1">
                <a:solidFill>
                  <a:schemeClr val="tx1"/>
                </a:solidFill>
              </a:rPr>
              <a:t>Polarizante</a:t>
            </a:r>
            <a:endParaRPr lang="es-ES" b="1" dirty="0">
              <a:solidFill>
                <a:schemeClr val="tx1"/>
              </a:solidFill>
            </a:endParaRPr>
          </a:p>
          <a:p>
            <a:pPr algn="ctr"/>
            <a:r>
              <a:rPr lang="es-ES" b="1" dirty="0">
                <a:solidFill>
                  <a:schemeClr val="tx1"/>
                </a:solidFill>
              </a:rPr>
              <a:t>NBZ salbutamol</a:t>
            </a:r>
          </a:p>
        </p:txBody>
      </p:sp>
    </p:spTree>
    <p:extLst>
      <p:ext uri="{BB962C8B-B14F-4D97-AF65-F5344CB8AC3E}">
        <p14:creationId xmlns:p14="http://schemas.microsoft.com/office/powerpoint/2010/main" val="23921235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053348" y="188640"/>
            <a:ext cx="10515600" cy="1325563"/>
          </a:xfrm>
        </p:spPr>
        <p:txBody>
          <a:bodyPr>
            <a:normAutofit/>
          </a:bodyPr>
          <a:lstStyle/>
          <a:p>
            <a:r>
              <a:rPr lang="es-ES" dirty="0"/>
              <a:t>HIPOCALCEMIA</a:t>
            </a:r>
            <a:br>
              <a:rPr lang="es-ES" dirty="0"/>
            </a:br>
            <a:r>
              <a:rPr lang="es-ES" dirty="0"/>
              <a:t>(déficit de calcio)</a:t>
            </a:r>
          </a:p>
        </p:txBody>
      </p:sp>
      <p:pic>
        <p:nvPicPr>
          <p:cNvPr id="3" name="2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5841" y="1412777"/>
            <a:ext cx="2736303" cy="5256583"/>
          </a:xfrm>
          <a:prstGeom prst="rect">
            <a:avLst/>
          </a:prstGeom>
        </p:spPr>
      </p:pic>
      <p:sp>
        <p:nvSpPr>
          <p:cNvPr id="4" name="3 Rectángulo redondeado"/>
          <p:cNvSpPr/>
          <p:nvPr/>
        </p:nvSpPr>
        <p:spPr>
          <a:xfrm>
            <a:off x="707923" y="1700808"/>
            <a:ext cx="3947917" cy="493955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CAUSAS</a:t>
            </a:r>
            <a:r>
              <a:rPr lang="es-ES" sz="2000" b="1" dirty="0">
                <a:solidFill>
                  <a:schemeClr val="tx1"/>
                </a:solidFill>
              </a:rPr>
              <a:t>:</a:t>
            </a:r>
          </a:p>
          <a:p>
            <a:pPr algn="ctr"/>
            <a:endParaRPr lang="es-ES" sz="2000" b="1" dirty="0">
              <a:solidFill>
                <a:schemeClr val="tx1"/>
              </a:solidFill>
            </a:endParaRPr>
          </a:p>
          <a:p>
            <a:pPr algn="ctr"/>
            <a:r>
              <a:rPr lang="es-ES" sz="2000" b="1" dirty="0">
                <a:solidFill>
                  <a:schemeClr val="tx1"/>
                </a:solidFill>
              </a:rPr>
              <a:t>PANCREATITIS AGUDA</a:t>
            </a:r>
          </a:p>
          <a:p>
            <a:pPr algn="ctr"/>
            <a:r>
              <a:rPr lang="es-ES" sz="2000" b="1" dirty="0">
                <a:solidFill>
                  <a:schemeClr val="tx1"/>
                </a:solidFill>
              </a:rPr>
              <a:t>INSUFICIENCIA PARATIROIDEA</a:t>
            </a:r>
          </a:p>
          <a:p>
            <a:pPr algn="ctr"/>
            <a:r>
              <a:rPr lang="es-ES" sz="2000" b="1" dirty="0">
                <a:solidFill>
                  <a:schemeClr val="tx1"/>
                </a:solidFill>
              </a:rPr>
              <a:t>INFECCIONES SUBCUTANEAS</a:t>
            </a:r>
          </a:p>
          <a:p>
            <a:pPr algn="ctr"/>
            <a:r>
              <a:rPr lang="es-ES" sz="2000" b="1" dirty="0">
                <a:solidFill>
                  <a:schemeClr val="tx1"/>
                </a:solidFill>
              </a:rPr>
              <a:t>PERITONITIS</a:t>
            </a:r>
          </a:p>
          <a:p>
            <a:pPr algn="ctr"/>
            <a:r>
              <a:rPr lang="es-ES" sz="2000" b="1" dirty="0">
                <a:solidFill>
                  <a:schemeClr val="tx1"/>
                </a:solidFill>
              </a:rPr>
              <a:t>EXTIRPACION DE PARATIROIDES</a:t>
            </a:r>
          </a:p>
          <a:p>
            <a:pPr algn="ctr"/>
            <a:endParaRPr lang="es-ES" sz="2000" b="1" dirty="0">
              <a:solidFill>
                <a:schemeClr val="tx1"/>
              </a:solidFill>
            </a:endParaRPr>
          </a:p>
          <a:p>
            <a:pPr algn="ctr"/>
            <a:r>
              <a:rPr lang="es-ES" sz="2000" b="1" dirty="0">
                <a:solidFill>
                  <a:schemeClr val="tx1"/>
                </a:solidFill>
              </a:rPr>
              <a:t>Datos Laboratorio:</a:t>
            </a:r>
          </a:p>
          <a:p>
            <a:pPr algn="ctr"/>
            <a:r>
              <a:rPr lang="es-ES" sz="2000" b="1" dirty="0">
                <a:solidFill>
                  <a:schemeClr val="tx1"/>
                </a:solidFill>
              </a:rPr>
              <a:t>Calcio &lt;4,5 </a:t>
            </a:r>
            <a:r>
              <a:rPr lang="es-ES" sz="2000" b="1" dirty="0" err="1">
                <a:solidFill>
                  <a:schemeClr val="tx1"/>
                </a:solidFill>
              </a:rPr>
              <a:t>mEq</a:t>
            </a:r>
            <a:r>
              <a:rPr lang="es-ES" sz="2000" b="1" dirty="0">
                <a:solidFill>
                  <a:schemeClr val="tx1"/>
                </a:solidFill>
              </a:rPr>
              <a:t>/l</a:t>
            </a:r>
          </a:p>
          <a:p>
            <a:pPr algn="ctr"/>
            <a:r>
              <a:rPr lang="es-ES" sz="2000" b="1" dirty="0">
                <a:solidFill>
                  <a:schemeClr val="tx1"/>
                </a:solidFill>
              </a:rPr>
              <a:t>ECG alterados</a:t>
            </a:r>
          </a:p>
        </p:txBody>
      </p:sp>
      <p:sp>
        <p:nvSpPr>
          <p:cNvPr id="5" name="4 Rectángulo redondeado"/>
          <p:cNvSpPr/>
          <p:nvPr/>
        </p:nvSpPr>
        <p:spPr>
          <a:xfrm>
            <a:off x="7392144" y="1700808"/>
            <a:ext cx="4318075" cy="496855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SINTOMAS</a:t>
            </a:r>
            <a:r>
              <a:rPr lang="es-ES" sz="2000" b="1" dirty="0">
                <a:solidFill>
                  <a:schemeClr val="tx1"/>
                </a:solidFill>
              </a:rPr>
              <a:t>:</a:t>
            </a:r>
          </a:p>
          <a:p>
            <a:pPr algn="ctr"/>
            <a:endParaRPr lang="es-ES" sz="2000" b="1" dirty="0">
              <a:solidFill>
                <a:schemeClr val="tx1"/>
              </a:solidFill>
            </a:endParaRPr>
          </a:p>
          <a:p>
            <a:pPr algn="ctr"/>
            <a:r>
              <a:rPr lang="es-ES" sz="2000" b="1" dirty="0">
                <a:solidFill>
                  <a:schemeClr val="tx1"/>
                </a:solidFill>
              </a:rPr>
              <a:t>CONVULSIONES</a:t>
            </a:r>
          </a:p>
          <a:p>
            <a:pPr algn="ctr"/>
            <a:endParaRPr lang="es-ES" sz="2000" b="1" dirty="0">
              <a:solidFill>
                <a:schemeClr val="tx1"/>
              </a:solidFill>
            </a:endParaRPr>
          </a:p>
          <a:p>
            <a:pPr algn="ctr"/>
            <a:r>
              <a:rPr lang="es-ES" sz="2000" b="1" dirty="0">
                <a:solidFill>
                  <a:schemeClr val="tx1"/>
                </a:solidFill>
              </a:rPr>
              <a:t>CALAMBRES MUSCULARES</a:t>
            </a:r>
          </a:p>
          <a:p>
            <a:pPr algn="ctr"/>
            <a:endParaRPr lang="es-ES" sz="2000" b="1" dirty="0">
              <a:solidFill>
                <a:schemeClr val="tx1"/>
              </a:solidFill>
            </a:endParaRPr>
          </a:p>
          <a:p>
            <a:pPr algn="ctr"/>
            <a:r>
              <a:rPr lang="es-ES" sz="2000" b="1" dirty="0">
                <a:solidFill>
                  <a:schemeClr val="tx1"/>
                </a:solidFill>
              </a:rPr>
              <a:t>HORMIGUEO EN LOS DEDOS</a:t>
            </a:r>
          </a:p>
          <a:p>
            <a:pPr algn="ctr"/>
            <a:endParaRPr lang="es-ES" sz="2000" b="1" dirty="0">
              <a:solidFill>
                <a:schemeClr val="tx1"/>
              </a:solidFill>
            </a:endParaRPr>
          </a:p>
          <a:p>
            <a:pPr algn="ctr"/>
            <a:r>
              <a:rPr lang="es-ES" sz="2000" b="1" dirty="0">
                <a:solidFill>
                  <a:schemeClr val="tx1"/>
                </a:solidFill>
              </a:rPr>
              <a:t>TETANIA</a:t>
            </a:r>
          </a:p>
        </p:txBody>
      </p:sp>
    </p:spTree>
    <p:extLst>
      <p:ext uri="{BB962C8B-B14F-4D97-AF65-F5344CB8AC3E}">
        <p14:creationId xmlns:p14="http://schemas.microsoft.com/office/powerpoint/2010/main" val="14398366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79606" y="87213"/>
            <a:ext cx="10515600" cy="1325563"/>
          </a:xfrm>
        </p:spPr>
        <p:txBody>
          <a:bodyPr>
            <a:normAutofit/>
          </a:bodyPr>
          <a:lstStyle/>
          <a:p>
            <a:r>
              <a:rPr lang="es-ES" dirty="0"/>
              <a:t>HIPERCALCEMIA</a:t>
            </a:r>
            <a:br>
              <a:rPr lang="es-ES" dirty="0"/>
            </a:br>
            <a:r>
              <a:rPr lang="es-ES" dirty="0"/>
              <a:t>(exceso de calcio)</a:t>
            </a:r>
          </a:p>
        </p:txBody>
      </p:sp>
      <p:pic>
        <p:nvPicPr>
          <p:cNvPr id="3" name="2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5841" y="1412777"/>
            <a:ext cx="2808311" cy="5112567"/>
          </a:xfrm>
          <a:prstGeom prst="rect">
            <a:avLst/>
          </a:prstGeom>
        </p:spPr>
      </p:pic>
      <p:sp>
        <p:nvSpPr>
          <p:cNvPr id="4" name="3 Rectángulo redondeado"/>
          <p:cNvSpPr/>
          <p:nvPr/>
        </p:nvSpPr>
        <p:spPr>
          <a:xfrm>
            <a:off x="781665" y="1556792"/>
            <a:ext cx="3874175" cy="482453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CAUSAS</a:t>
            </a:r>
            <a:r>
              <a:rPr lang="es-ES" sz="2000" b="1" dirty="0">
                <a:solidFill>
                  <a:schemeClr val="tx1"/>
                </a:solidFill>
              </a:rPr>
              <a:t>:</a:t>
            </a:r>
          </a:p>
          <a:p>
            <a:pPr algn="ctr"/>
            <a:endParaRPr lang="es-ES" sz="2000" b="1" dirty="0">
              <a:solidFill>
                <a:schemeClr val="tx1"/>
              </a:solidFill>
            </a:endParaRPr>
          </a:p>
          <a:p>
            <a:pPr algn="ctr"/>
            <a:r>
              <a:rPr lang="es-ES" sz="2000" b="1" dirty="0">
                <a:solidFill>
                  <a:schemeClr val="tx1"/>
                </a:solidFill>
              </a:rPr>
              <a:t>TUMOR PARATIROIDES</a:t>
            </a:r>
          </a:p>
          <a:p>
            <a:pPr algn="ctr"/>
            <a:r>
              <a:rPr lang="es-ES" sz="2000" b="1" dirty="0">
                <a:solidFill>
                  <a:schemeClr val="tx1"/>
                </a:solidFill>
              </a:rPr>
              <a:t>ADMINISTRACION EXCESO DE VIT.D</a:t>
            </a:r>
          </a:p>
          <a:p>
            <a:pPr algn="ctr"/>
            <a:r>
              <a:rPr lang="es-ES" sz="2000" b="1" dirty="0">
                <a:solidFill>
                  <a:schemeClr val="tx1"/>
                </a:solidFill>
              </a:rPr>
              <a:t>HIPERACTIVIDAD DE PARATIROIDES</a:t>
            </a:r>
          </a:p>
          <a:p>
            <a:pPr algn="ctr"/>
            <a:endParaRPr lang="es-ES" sz="2000" b="1" dirty="0">
              <a:solidFill>
                <a:schemeClr val="tx1"/>
              </a:solidFill>
            </a:endParaRPr>
          </a:p>
          <a:p>
            <a:pPr algn="ctr"/>
            <a:r>
              <a:rPr lang="es-ES" sz="2000" b="1" dirty="0">
                <a:solidFill>
                  <a:schemeClr val="tx1"/>
                </a:solidFill>
              </a:rPr>
              <a:t>Datos laboratorio:</a:t>
            </a:r>
          </a:p>
          <a:p>
            <a:pPr algn="ctr"/>
            <a:r>
              <a:rPr lang="es-ES" sz="2000" b="1" dirty="0">
                <a:solidFill>
                  <a:schemeClr val="tx1"/>
                </a:solidFill>
              </a:rPr>
              <a:t>Calcio &gt; 5,8 </a:t>
            </a:r>
            <a:r>
              <a:rPr lang="es-ES" sz="2000" b="1" dirty="0" err="1">
                <a:solidFill>
                  <a:schemeClr val="tx1"/>
                </a:solidFill>
              </a:rPr>
              <a:t>mEq</a:t>
            </a:r>
            <a:r>
              <a:rPr lang="es-ES" sz="2000" b="1" dirty="0">
                <a:solidFill>
                  <a:schemeClr val="tx1"/>
                </a:solidFill>
              </a:rPr>
              <a:t>/l</a:t>
            </a:r>
          </a:p>
          <a:p>
            <a:pPr algn="ctr"/>
            <a:r>
              <a:rPr lang="es-ES" sz="2000" b="1" dirty="0">
                <a:solidFill>
                  <a:schemeClr val="tx1"/>
                </a:solidFill>
              </a:rPr>
              <a:t>ECG alterado (segmento QT acortado)</a:t>
            </a:r>
          </a:p>
        </p:txBody>
      </p:sp>
      <p:sp>
        <p:nvSpPr>
          <p:cNvPr id="5" name="4 Rectángulo redondeado"/>
          <p:cNvSpPr/>
          <p:nvPr/>
        </p:nvSpPr>
        <p:spPr>
          <a:xfrm>
            <a:off x="7608167" y="1556792"/>
            <a:ext cx="4087303" cy="482453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SINTOMAS</a:t>
            </a:r>
          </a:p>
          <a:p>
            <a:pPr algn="ctr"/>
            <a:endParaRPr lang="es-ES" sz="2000" b="1" dirty="0">
              <a:solidFill>
                <a:schemeClr val="tx1"/>
              </a:solidFill>
            </a:endParaRPr>
          </a:p>
          <a:p>
            <a:pPr algn="ctr"/>
            <a:r>
              <a:rPr lang="es-ES" sz="2000" b="1" dirty="0">
                <a:solidFill>
                  <a:schemeClr val="tx1"/>
                </a:solidFill>
              </a:rPr>
              <a:t>MUSCULOS RELAJADOS</a:t>
            </a:r>
          </a:p>
          <a:p>
            <a:pPr algn="ctr"/>
            <a:endParaRPr lang="es-ES" sz="2000" b="1" dirty="0">
              <a:solidFill>
                <a:schemeClr val="tx1"/>
              </a:solidFill>
            </a:endParaRPr>
          </a:p>
          <a:p>
            <a:pPr algn="ctr"/>
            <a:r>
              <a:rPr lang="es-ES" sz="2000" b="1" dirty="0">
                <a:solidFill>
                  <a:schemeClr val="tx1"/>
                </a:solidFill>
              </a:rPr>
              <a:t>DOLOR COSTAL</a:t>
            </a:r>
          </a:p>
          <a:p>
            <a:pPr algn="ctr"/>
            <a:endParaRPr lang="es-ES" sz="2000" b="1" dirty="0">
              <a:solidFill>
                <a:schemeClr val="tx1"/>
              </a:solidFill>
            </a:endParaRPr>
          </a:p>
          <a:p>
            <a:pPr algn="ctr"/>
            <a:r>
              <a:rPr lang="es-ES" sz="2000" b="1" dirty="0">
                <a:solidFill>
                  <a:schemeClr val="tx1"/>
                </a:solidFill>
              </a:rPr>
              <a:t>DOLOR PROFUNDO EN MUSLO</a:t>
            </a:r>
          </a:p>
        </p:txBody>
      </p:sp>
    </p:spTree>
    <p:extLst>
      <p:ext uri="{BB962C8B-B14F-4D97-AF65-F5344CB8AC3E}">
        <p14:creationId xmlns:p14="http://schemas.microsoft.com/office/powerpoint/2010/main" val="16964033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2 Título"/>
          <p:cNvSpPr>
            <a:spLocks noGrp="1"/>
          </p:cNvSpPr>
          <p:nvPr>
            <p:ph type="title"/>
          </p:nvPr>
        </p:nvSpPr>
        <p:spPr>
          <a:xfrm>
            <a:off x="640080" y="1243013"/>
            <a:ext cx="3855720" cy="4371974"/>
          </a:xfrm>
        </p:spPr>
        <p:txBody>
          <a:bodyPr>
            <a:normAutofit/>
          </a:bodyPr>
          <a:lstStyle/>
          <a:p>
            <a:r>
              <a:rPr lang="es-ES" sz="3600">
                <a:solidFill>
                  <a:schemeClr val="tx2"/>
                </a:solidFill>
              </a:rPr>
              <a:t>DESHIDRATACION (DSH)</a:t>
            </a:r>
            <a:br>
              <a:rPr lang="es-ES" sz="3600">
                <a:solidFill>
                  <a:schemeClr val="tx2"/>
                </a:solidFill>
              </a:rPr>
            </a:br>
            <a:r>
              <a:rPr lang="es-ES" sz="3600">
                <a:solidFill>
                  <a:schemeClr val="tx2"/>
                </a:solidFill>
              </a:rPr>
              <a:t>(déficit de volumen hídrico)</a:t>
            </a:r>
          </a:p>
        </p:txBody>
      </p:sp>
      <p:sp>
        <p:nvSpPr>
          <p:cNvPr id="4" name="3 Marcador de contenido"/>
          <p:cNvSpPr>
            <a:spLocks noGrp="1"/>
          </p:cNvSpPr>
          <p:nvPr>
            <p:ph idx="1"/>
          </p:nvPr>
        </p:nvSpPr>
        <p:spPr>
          <a:xfrm>
            <a:off x="6172200" y="804672"/>
            <a:ext cx="5221224" cy="5230368"/>
          </a:xfrm>
        </p:spPr>
        <p:txBody>
          <a:bodyPr anchor="ctr">
            <a:normAutofit/>
          </a:bodyPr>
          <a:lstStyle/>
          <a:p>
            <a:r>
              <a:rPr lang="es-ES" sz="1800">
                <a:solidFill>
                  <a:schemeClr val="tx2"/>
                </a:solidFill>
              </a:rPr>
              <a:t>Causas: menor aporte de H20</a:t>
            </a:r>
          </a:p>
          <a:p>
            <a:r>
              <a:rPr lang="es-ES" sz="1800">
                <a:solidFill>
                  <a:schemeClr val="tx2"/>
                </a:solidFill>
              </a:rPr>
              <a:t>Grupos de riesgo: adultos mayores (perdida de percepción de sed)</a:t>
            </a:r>
          </a:p>
          <a:p>
            <a:r>
              <a:rPr lang="es-ES" sz="1800">
                <a:solidFill>
                  <a:schemeClr val="tx2"/>
                </a:solidFill>
              </a:rPr>
              <a:t>Signos y Síntomas: desorientación, inquietud, piel no turgente, sequedades mucosas, bajo peso, venas de cuello no regurgitan, hipotensión, FC alta, febrículas, oliguria, aumento sodio (Na+), Hematocrito alto.</a:t>
            </a:r>
          </a:p>
          <a:p>
            <a:endParaRPr lang="es-ES" sz="1800">
              <a:solidFill>
                <a:schemeClr val="tx2"/>
              </a:solidFill>
            </a:endParaRPr>
          </a:p>
          <a:p>
            <a:endParaRPr lang="es-ES" sz="1800">
              <a:solidFill>
                <a:schemeClr val="tx2"/>
              </a:solidFill>
            </a:endParaRPr>
          </a:p>
        </p:txBody>
      </p:sp>
    </p:spTree>
    <p:extLst>
      <p:ext uri="{BB962C8B-B14F-4D97-AF65-F5344CB8AC3E}">
        <p14:creationId xmlns:p14="http://schemas.microsoft.com/office/powerpoint/2010/main" val="3134693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descarga.jpg"/>
          <p:cNvPicPr>
            <a:picLocks noChangeAspect="1"/>
          </p:cNvPicPr>
          <p:nvPr/>
        </p:nvPicPr>
        <p:blipFill>
          <a:blip r:embed="rId2"/>
          <a:stretch>
            <a:fillRect/>
          </a:stretch>
        </p:blipFill>
        <p:spPr>
          <a:xfrm>
            <a:off x="1356851" y="722671"/>
            <a:ext cx="9733935" cy="534953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88F58018-67ED-2127-C6A5-DF24107ECA21}"/>
              </a:ext>
            </a:extLst>
          </p:cNvPr>
          <p:cNvSpPr/>
          <p:nvPr/>
        </p:nvSpPr>
        <p:spPr>
          <a:xfrm>
            <a:off x="2228850" y="176293"/>
            <a:ext cx="7734300" cy="95250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tx1"/>
                </a:solidFill>
              </a:rPr>
              <a:t>DIVISIÓN DE LÍQUIDOS SEGÚN SU COMPARTIMENTO</a:t>
            </a:r>
            <a:endParaRPr lang="es-AR" sz="2400" b="1" dirty="0">
              <a:solidFill>
                <a:schemeClr val="tx1"/>
              </a:solidFill>
            </a:endParaRPr>
          </a:p>
        </p:txBody>
      </p:sp>
      <p:pic>
        <p:nvPicPr>
          <p:cNvPr id="4" name="Imagen 3" descr="Imagen que contiene azul, agua, gente&#10;&#10;El contenido generado por IA puede ser incorrecto.">
            <a:extLst>
              <a:ext uri="{FF2B5EF4-FFF2-40B4-BE49-F238E27FC236}">
                <a16:creationId xmlns:a16="http://schemas.microsoft.com/office/drawing/2014/main" id="{CC78867D-CAA8-7D81-6B1A-AE09214B46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942" y="1456841"/>
            <a:ext cx="4781393" cy="5224866"/>
          </a:xfrm>
          <a:prstGeom prst="rect">
            <a:avLst/>
          </a:prstGeom>
        </p:spPr>
      </p:pic>
      <p:sp>
        <p:nvSpPr>
          <p:cNvPr id="5" name="Elipse 4">
            <a:extLst>
              <a:ext uri="{FF2B5EF4-FFF2-40B4-BE49-F238E27FC236}">
                <a16:creationId xmlns:a16="http://schemas.microsoft.com/office/drawing/2014/main" id="{7E952989-A5F5-B529-F5D5-59E83B5770B4}"/>
              </a:ext>
            </a:extLst>
          </p:cNvPr>
          <p:cNvSpPr/>
          <p:nvPr/>
        </p:nvSpPr>
        <p:spPr>
          <a:xfrm>
            <a:off x="6877877" y="1349098"/>
            <a:ext cx="3347634" cy="9525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4800" b="1" dirty="0">
                <a:solidFill>
                  <a:schemeClr val="tx1"/>
                </a:solidFill>
              </a:rPr>
              <a:t>60 %</a:t>
            </a:r>
            <a:endParaRPr lang="es-AR" sz="4800" b="1" dirty="0">
              <a:solidFill>
                <a:schemeClr val="tx1"/>
              </a:solidFill>
            </a:endParaRPr>
          </a:p>
        </p:txBody>
      </p:sp>
      <p:sp>
        <p:nvSpPr>
          <p:cNvPr id="6" name="Flecha: hacia abajo 5">
            <a:extLst>
              <a:ext uri="{FF2B5EF4-FFF2-40B4-BE49-F238E27FC236}">
                <a16:creationId xmlns:a16="http://schemas.microsoft.com/office/drawing/2014/main" id="{44FBEFFB-E57B-3E1C-4142-D34EC6CA75C3}"/>
              </a:ext>
            </a:extLst>
          </p:cNvPr>
          <p:cNvSpPr/>
          <p:nvPr/>
        </p:nvSpPr>
        <p:spPr>
          <a:xfrm rot="2186256">
            <a:off x="6665363" y="2367733"/>
            <a:ext cx="898902" cy="74391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Flecha: hacia abajo 6">
            <a:extLst>
              <a:ext uri="{FF2B5EF4-FFF2-40B4-BE49-F238E27FC236}">
                <a16:creationId xmlns:a16="http://schemas.microsoft.com/office/drawing/2014/main" id="{764CD329-BDF4-E05A-0154-7ECD772D727A}"/>
              </a:ext>
            </a:extLst>
          </p:cNvPr>
          <p:cNvSpPr/>
          <p:nvPr/>
        </p:nvSpPr>
        <p:spPr>
          <a:xfrm rot="19448464">
            <a:off x="9125246" y="2412361"/>
            <a:ext cx="963692" cy="796469"/>
          </a:xfrm>
          <a:prstGeom prst="downArrow">
            <a:avLst>
              <a:gd name="adj1" fmla="val 50000"/>
              <a:gd name="adj2" fmla="val 46609"/>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CuadroTexto 7">
            <a:extLst>
              <a:ext uri="{FF2B5EF4-FFF2-40B4-BE49-F238E27FC236}">
                <a16:creationId xmlns:a16="http://schemas.microsoft.com/office/drawing/2014/main" id="{C1197613-0115-06AD-04F1-94E627B109B6}"/>
              </a:ext>
            </a:extLst>
          </p:cNvPr>
          <p:cNvSpPr txBox="1"/>
          <p:nvPr/>
        </p:nvSpPr>
        <p:spPr>
          <a:xfrm>
            <a:off x="5682484" y="3339806"/>
            <a:ext cx="2926659" cy="1200329"/>
          </a:xfrm>
          <a:prstGeom prst="rect">
            <a:avLst/>
          </a:prstGeom>
          <a:noFill/>
        </p:spPr>
        <p:txBody>
          <a:bodyPr wrap="square" rtlCol="0">
            <a:spAutoFit/>
          </a:bodyPr>
          <a:lstStyle/>
          <a:p>
            <a:r>
              <a:rPr lang="es-MX" dirty="0"/>
              <a:t> </a:t>
            </a:r>
            <a:r>
              <a:rPr lang="es-MX" sz="2400" b="1" dirty="0"/>
              <a:t>LIQUIDO INTRACELULAR (LIC) 40 %</a:t>
            </a:r>
            <a:endParaRPr lang="es-AR" sz="2400" b="1" dirty="0"/>
          </a:p>
        </p:txBody>
      </p:sp>
      <p:sp>
        <p:nvSpPr>
          <p:cNvPr id="9" name="CuadroTexto 8">
            <a:extLst>
              <a:ext uri="{FF2B5EF4-FFF2-40B4-BE49-F238E27FC236}">
                <a16:creationId xmlns:a16="http://schemas.microsoft.com/office/drawing/2014/main" id="{ACF7DC97-A997-F6AA-FB53-AE208801D0F3}"/>
              </a:ext>
            </a:extLst>
          </p:cNvPr>
          <p:cNvSpPr txBox="1"/>
          <p:nvPr/>
        </p:nvSpPr>
        <p:spPr>
          <a:xfrm>
            <a:off x="9162278" y="3364257"/>
            <a:ext cx="2756053" cy="1200329"/>
          </a:xfrm>
          <a:prstGeom prst="rect">
            <a:avLst/>
          </a:prstGeom>
          <a:noFill/>
        </p:spPr>
        <p:txBody>
          <a:bodyPr wrap="square" rtlCol="0">
            <a:spAutoFit/>
          </a:bodyPr>
          <a:lstStyle/>
          <a:p>
            <a:r>
              <a:rPr lang="es-MX" sz="2400" b="1" dirty="0"/>
              <a:t>LIQUIDO EXTRACELULAR (LEC) 20 %</a:t>
            </a:r>
            <a:endParaRPr lang="es-AR" sz="2400" b="1" dirty="0"/>
          </a:p>
        </p:txBody>
      </p:sp>
      <p:sp>
        <p:nvSpPr>
          <p:cNvPr id="10" name="Flecha: hacia abajo 9">
            <a:extLst>
              <a:ext uri="{FF2B5EF4-FFF2-40B4-BE49-F238E27FC236}">
                <a16:creationId xmlns:a16="http://schemas.microsoft.com/office/drawing/2014/main" id="{5114BB5C-951F-2622-57DA-4A026C1E6CE4}"/>
              </a:ext>
            </a:extLst>
          </p:cNvPr>
          <p:cNvSpPr/>
          <p:nvPr/>
        </p:nvSpPr>
        <p:spPr>
          <a:xfrm rot="1838084">
            <a:off x="8251983" y="4567292"/>
            <a:ext cx="1038386" cy="557939"/>
          </a:xfrm>
          <a:prstGeom prst="downArrow">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Flecha: hacia abajo 10">
            <a:extLst>
              <a:ext uri="{FF2B5EF4-FFF2-40B4-BE49-F238E27FC236}">
                <a16:creationId xmlns:a16="http://schemas.microsoft.com/office/drawing/2014/main" id="{73AD4907-1A18-DAC4-C62E-D6DEACF9C2FB}"/>
              </a:ext>
            </a:extLst>
          </p:cNvPr>
          <p:cNvSpPr/>
          <p:nvPr/>
        </p:nvSpPr>
        <p:spPr>
          <a:xfrm rot="19432142">
            <a:off x="10322826" y="4602719"/>
            <a:ext cx="1007390" cy="658678"/>
          </a:xfrm>
          <a:prstGeom prst="downArrow">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CuadroTexto 11">
            <a:extLst>
              <a:ext uri="{FF2B5EF4-FFF2-40B4-BE49-F238E27FC236}">
                <a16:creationId xmlns:a16="http://schemas.microsoft.com/office/drawing/2014/main" id="{C8CE6C95-AA3C-0E59-0C36-F0E9C44084C6}"/>
              </a:ext>
            </a:extLst>
          </p:cNvPr>
          <p:cNvSpPr txBox="1"/>
          <p:nvPr/>
        </p:nvSpPr>
        <p:spPr>
          <a:xfrm>
            <a:off x="7253205" y="5416323"/>
            <a:ext cx="2175382" cy="1200329"/>
          </a:xfrm>
          <a:prstGeom prst="rect">
            <a:avLst/>
          </a:prstGeom>
          <a:noFill/>
        </p:spPr>
        <p:txBody>
          <a:bodyPr wrap="square" rtlCol="0">
            <a:spAutoFit/>
          </a:bodyPr>
          <a:lstStyle/>
          <a:p>
            <a:r>
              <a:rPr lang="es-MX" sz="2400" b="1" dirty="0"/>
              <a:t>LIQUIDO INTERSTICIAL 15%</a:t>
            </a:r>
            <a:endParaRPr lang="es-AR" sz="2400" b="1" dirty="0"/>
          </a:p>
        </p:txBody>
      </p:sp>
      <p:sp>
        <p:nvSpPr>
          <p:cNvPr id="13" name="CuadroTexto 12">
            <a:extLst>
              <a:ext uri="{FF2B5EF4-FFF2-40B4-BE49-F238E27FC236}">
                <a16:creationId xmlns:a16="http://schemas.microsoft.com/office/drawing/2014/main" id="{2DE9CA70-390E-B399-F300-D40E7AD5F42A}"/>
              </a:ext>
            </a:extLst>
          </p:cNvPr>
          <p:cNvSpPr txBox="1"/>
          <p:nvPr/>
        </p:nvSpPr>
        <p:spPr>
          <a:xfrm>
            <a:off x="9607092" y="5350858"/>
            <a:ext cx="2536556" cy="1200329"/>
          </a:xfrm>
          <a:prstGeom prst="rect">
            <a:avLst/>
          </a:prstGeom>
          <a:noFill/>
        </p:spPr>
        <p:txBody>
          <a:bodyPr wrap="square" rtlCol="0">
            <a:spAutoFit/>
          </a:bodyPr>
          <a:lstStyle/>
          <a:p>
            <a:r>
              <a:rPr lang="es-MX" sz="2400" b="1" dirty="0"/>
              <a:t>LIQUIDO INTRAVASCULAR 5%</a:t>
            </a:r>
            <a:endParaRPr lang="es-AR" sz="2400" b="1" dirty="0"/>
          </a:p>
        </p:txBody>
      </p:sp>
    </p:spTree>
    <p:extLst>
      <p:ext uri="{BB962C8B-B14F-4D97-AF65-F5344CB8AC3E}">
        <p14:creationId xmlns:p14="http://schemas.microsoft.com/office/powerpoint/2010/main" val="42311407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piel.jpg"/>
          <p:cNvPicPr>
            <a:picLocks noChangeAspect="1"/>
          </p:cNvPicPr>
          <p:nvPr/>
        </p:nvPicPr>
        <p:blipFill>
          <a:blip r:embed="rId2"/>
          <a:stretch>
            <a:fillRect/>
          </a:stretch>
        </p:blipFill>
        <p:spPr>
          <a:xfrm>
            <a:off x="1120877" y="642918"/>
            <a:ext cx="10073149" cy="5643602"/>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Elipse"/>
          <p:cNvSpPr/>
          <p:nvPr/>
        </p:nvSpPr>
        <p:spPr>
          <a:xfrm>
            <a:off x="4032528" y="226016"/>
            <a:ext cx="3528392" cy="100811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tx1"/>
                </a:solidFill>
              </a:rPr>
              <a:t>EDEMAS</a:t>
            </a:r>
          </a:p>
        </p:txBody>
      </p:sp>
      <p:cxnSp>
        <p:nvCxnSpPr>
          <p:cNvPr id="6" name="5 Conector recto"/>
          <p:cNvCxnSpPr>
            <a:stCxn id="4" idx="6"/>
          </p:cNvCxnSpPr>
          <p:nvPr/>
        </p:nvCxnSpPr>
        <p:spPr>
          <a:xfrm>
            <a:off x="7560920" y="730072"/>
            <a:ext cx="5513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6 Rectángulo"/>
          <p:cNvSpPr/>
          <p:nvPr/>
        </p:nvSpPr>
        <p:spPr>
          <a:xfrm>
            <a:off x="8112224" y="226016"/>
            <a:ext cx="2376264" cy="11867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Colección de liquido en el intersticio (zonas declives)</a:t>
            </a:r>
          </a:p>
        </p:txBody>
      </p:sp>
      <p:cxnSp>
        <p:nvCxnSpPr>
          <p:cNvPr id="9" name="8 Conector recto"/>
          <p:cNvCxnSpPr/>
          <p:nvPr/>
        </p:nvCxnSpPr>
        <p:spPr>
          <a:xfrm>
            <a:off x="5915980" y="1234128"/>
            <a:ext cx="0" cy="610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2711624" y="1844824"/>
            <a:ext cx="64087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11 Rectángulo redondeado"/>
          <p:cNvSpPr/>
          <p:nvPr/>
        </p:nvSpPr>
        <p:spPr>
          <a:xfrm>
            <a:off x="1631503" y="2276872"/>
            <a:ext cx="2916326" cy="446449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PRESION HIDROSTATICA</a:t>
            </a:r>
          </a:p>
          <a:p>
            <a:pPr algn="ctr"/>
            <a:endParaRPr lang="es-ES" sz="2000" b="1" dirty="0">
              <a:solidFill>
                <a:schemeClr val="tx1"/>
              </a:solidFill>
            </a:endParaRPr>
          </a:p>
          <a:p>
            <a:pPr marL="342900" indent="-342900" algn="ctr">
              <a:buFont typeface="Arial" panose="020B0604020202020204" pitchFamily="34" charset="0"/>
              <a:buChar char="•"/>
            </a:pPr>
            <a:r>
              <a:rPr lang="es-ES" sz="2000" b="1" dirty="0">
                <a:solidFill>
                  <a:schemeClr val="tx1"/>
                </a:solidFill>
              </a:rPr>
              <a:t>HTA</a:t>
            </a:r>
          </a:p>
          <a:p>
            <a:pPr marL="342900" indent="-342900" algn="ctr">
              <a:buFont typeface="Arial" panose="020B0604020202020204" pitchFamily="34" charset="0"/>
              <a:buChar char="•"/>
            </a:pPr>
            <a:r>
              <a:rPr lang="es-ES" sz="1600" b="1" dirty="0">
                <a:solidFill>
                  <a:schemeClr val="tx1"/>
                </a:solidFill>
              </a:rPr>
              <a:t>ALDOSTERONISMO</a:t>
            </a:r>
          </a:p>
          <a:p>
            <a:pPr algn="ctr"/>
            <a:r>
              <a:rPr lang="es-ES" b="1" dirty="0">
                <a:solidFill>
                  <a:schemeClr val="tx1"/>
                </a:solidFill>
              </a:rPr>
              <a:t>(Hna. aldosterona/corteza suprarrenal, retención </a:t>
            </a:r>
            <a:r>
              <a:rPr lang="es-ES" b="1" dirty="0" err="1">
                <a:solidFill>
                  <a:schemeClr val="tx1"/>
                </a:solidFill>
              </a:rPr>
              <a:t>Na</a:t>
            </a:r>
            <a:r>
              <a:rPr lang="es-ES" b="1" dirty="0">
                <a:solidFill>
                  <a:schemeClr val="tx1"/>
                </a:solidFill>
              </a:rPr>
              <a:t>)</a:t>
            </a:r>
          </a:p>
          <a:p>
            <a:pPr marL="342900" indent="-342900" algn="ctr">
              <a:buFont typeface="Arial" panose="020B0604020202020204" pitchFamily="34" charset="0"/>
              <a:buChar char="•"/>
            </a:pPr>
            <a:r>
              <a:rPr lang="es-ES" sz="2000" b="1" dirty="0">
                <a:solidFill>
                  <a:schemeClr val="tx1"/>
                </a:solidFill>
              </a:rPr>
              <a:t>I.C.</a:t>
            </a:r>
          </a:p>
          <a:p>
            <a:pPr marL="342900" indent="-342900" algn="ctr">
              <a:buFont typeface="Arial" panose="020B0604020202020204" pitchFamily="34" charset="0"/>
              <a:buChar char="•"/>
            </a:pPr>
            <a:r>
              <a:rPr lang="es-ES" b="1" dirty="0">
                <a:solidFill>
                  <a:schemeClr val="tx1"/>
                </a:solidFill>
              </a:rPr>
              <a:t>TROMBOFLEBITIS</a:t>
            </a:r>
          </a:p>
        </p:txBody>
      </p:sp>
      <p:sp>
        <p:nvSpPr>
          <p:cNvPr id="13" name="12 Rectángulo redondeado"/>
          <p:cNvSpPr/>
          <p:nvPr/>
        </p:nvSpPr>
        <p:spPr>
          <a:xfrm>
            <a:off x="4727848" y="2276872"/>
            <a:ext cx="2664296" cy="446449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AUMENTO DE LA PERMEABILIDAD EN LA MEMBRANA CAPILAR</a:t>
            </a:r>
          </a:p>
          <a:p>
            <a:pPr algn="ctr"/>
            <a:endParaRPr lang="es-ES" sz="2000" b="1" dirty="0">
              <a:solidFill>
                <a:schemeClr val="tx1"/>
              </a:solidFill>
            </a:endParaRPr>
          </a:p>
          <a:p>
            <a:pPr marL="342900" indent="-342900" algn="ctr">
              <a:buFont typeface="Arial" panose="020B0604020202020204" pitchFamily="34" charset="0"/>
              <a:buChar char="•"/>
            </a:pPr>
            <a:r>
              <a:rPr lang="es-ES" sz="2000" b="1" dirty="0">
                <a:solidFill>
                  <a:schemeClr val="tx1"/>
                </a:solidFill>
              </a:rPr>
              <a:t>INFLAMACION/</a:t>
            </a:r>
          </a:p>
          <a:p>
            <a:pPr algn="ctr"/>
            <a:r>
              <a:rPr lang="es-ES" sz="2000" b="1" dirty="0">
                <a:solidFill>
                  <a:schemeClr val="tx1"/>
                </a:solidFill>
              </a:rPr>
              <a:t>ALERGIA</a:t>
            </a:r>
          </a:p>
          <a:p>
            <a:pPr marL="342900" indent="-342900" algn="ctr">
              <a:buFont typeface="Arial" panose="020B0604020202020204" pitchFamily="34" charset="0"/>
              <a:buChar char="•"/>
            </a:pPr>
            <a:r>
              <a:rPr lang="es-ES" sz="2000" b="1" dirty="0">
                <a:solidFill>
                  <a:schemeClr val="tx1"/>
                </a:solidFill>
              </a:rPr>
              <a:t>QUEMADURAS</a:t>
            </a:r>
          </a:p>
          <a:p>
            <a:pPr marL="342900" indent="-342900" algn="ctr">
              <a:buFont typeface="Arial" panose="020B0604020202020204" pitchFamily="34" charset="0"/>
              <a:buChar char="•"/>
            </a:pPr>
            <a:r>
              <a:rPr lang="es-ES" sz="2000" b="1" dirty="0">
                <a:solidFill>
                  <a:schemeClr val="tx1"/>
                </a:solidFill>
              </a:rPr>
              <a:t>SEPSIS</a:t>
            </a:r>
          </a:p>
        </p:txBody>
      </p:sp>
      <p:sp>
        <p:nvSpPr>
          <p:cNvPr id="14" name="13 Rectángulo redondeado"/>
          <p:cNvSpPr/>
          <p:nvPr/>
        </p:nvSpPr>
        <p:spPr>
          <a:xfrm>
            <a:off x="7752184" y="2276872"/>
            <a:ext cx="2736305" cy="446449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u="sng" dirty="0">
                <a:solidFill>
                  <a:schemeClr val="tx1"/>
                </a:solidFill>
              </a:rPr>
              <a:t>PRESIÓN ONCOTICA</a:t>
            </a:r>
          </a:p>
          <a:p>
            <a:pPr algn="ctr"/>
            <a:endParaRPr lang="es-ES" sz="2000" b="1" dirty="0">
              <a:solidFill>
                <a:schemeClr val="tx1"/>
              </a:solidFill>
            </a:endParaRPr>
          </a:p>
          <a:p>
            <a:pPr marL="342900" indent="-342900" algn="ctr">
              <a:buFont typeface="Arial" panose="020B0604020202020204" pitchFamily="34" charset="0"/>
              <a:buChar char="•"/>
            </a:pPr>
            <a:r>
              <a:rPr lang="es-ES" sz="2000" b="1" dirty="0">
                <a:solidFill>
                  <a:schemeClr val="tx1"/>
                </a:solidFill>
              </a:rPr>
              <a:t>DESNUTRICIÓN</a:t>
            </a:r>
          </a:p>
          <a:p>
            <a:pPr marL="342900" indent="-342900" algn="ctr">
              <a:buFont typeface="Arial" panose="020B0604020202020204" pitchFamily="34" charset="0"/>
              <a:buChar char="•"/>
            </a:pPr>
            <a:r>
              <a:rPr lang="es-ES" sz="1600" b="1" dirty="0">
                <a:solidFill>
                  <a:schemeClr val="tx1"/>
                </a:solidFill>
              </a:rPr>
              <a:t>SIND.NEFROTICO </a:t>
            </a:r>
            <a:r>
              <a:rPr lang="es-ES" sz="2000" b="1" dirty="0">
                <a:solidFill>
                  <a:schemeClr val="tx1"/>
                </a:solidFill>
              </a:rPr>
              <a:t>(causa proteinuria/</a:t>
            </a:r>
          </a:p>
          <a:p>
            <a:pPr algn="ctr"/>
            <a:r>
              <a:rPr lang="es-ES" sz="2000" b="1" dirty="0">
                <a:solidFill>
                  <a:schemeClr val="tx1"/>
                </a:solidFill>
              </a:rPr>
              <a:t>hipoalbuminemia)</a:t>
            </a:r>
          </a:p>
          <a:p>
            <a:pPr marL="342900" indent="-342900" algn="ctr">
              <a:buFont typeface="Arial" panose="020B0604020202020204" pitchFamily="34" charset="0"/>
              <a:buChar char="•"/>
            </a:pPr>
            <a:r>
              <a:rPr lang="es-ES" sz="2000" b="1" dirty="0">
                <a:solidFill>
                  <a:schemeClr val="tx1"/>
                </a:solidFill>
              </a:rPr>
              <a:t>HEMORRAGIA (se pierden proteínas)</a:t>
            </a:r>
          </a:p>
          <a:p>
            <a:pPr algn="ctr"/>
            <a:endParaRPr lang="es-ES" dirty="0"/>
          </a:p>
        </p:txBody>
      </p:sp>
      <p:cxnSp>
        <p:nvCxnSpPr>
          <p:cNvPr id="16" name="15 Conector recto"/>
          <p:cNvCxnSpPr/>
          <p:nvPr/>
        </p:nvCxnSpPr>
        <p:spPr>
          <a:xfrm>
            <a:off x="2711624" y="1844824"/>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17 Conector recto"/>
          <p:cNvCxnSpPr/>
          <p:nvPr/>
        </p:nvCxnSpPr>
        <p:spPr>
          <a:xfrm>
            <a:off x="5915980" y="1844824"/>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a:off x="9120336" y="1844824"/>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21 Conector recto"/>
          <p:cNvCxnSpPr>
            <a:stCxn id="4" idx="2"/>
          </p:cNvCxnSpPr>
          <p:nvPr/>
        </p:nvCxnSpPr>
        <p:spPr>
          <a:xfrm flipH="1">
            <a:off x="3431704" y="730072"/>
            <a:ext cx="600824"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22 Rectángulo"/>
          <p:cNvSpPr/>
          <p:nvPr/>
        </p:nvSpPr>
        <p:spPr>
          <a:xfrm>
            <a:off x="1775520" y="226016"/>
            <a:ext cx="1656184" cy="100811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SIGNO GODET</a:t>
            </a:r>
          </a:p>
          <a:p>
            <a:pPr algn="ctr"/>
            <a:r>
              <a:rPr lang="es-ES" dirty="0">
                <a:solidFill>
                  <a:schemeClr val="tx1"/>
                </a:solidFill>
              </a:rPr>
              <a:t>FOVEA</a:t>
            </a:r>
          </a:p>
        </p:txBody>
      </p:sp>
    </p:spTree>
    <p:extLst>
      <p:ext uri="{BB962C8B-B14F-4D97-AF65-F5344CB8AC3E}">
        <p14:creationId xmlns:p14="http://schemas.microsoft.com/office/powerpoint/2010/main" val="13716144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4539587" y="116631"/>
            <a:ext cx="403244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VALORACIÓN</a:t>
            </a:r>
          </a:p>
        </p:txBody>
      </p:sp>
      <p:sp>
        <p:nvSpPr>
          <p:cNvPr id="3" name="Triángulo isósceles 2"/>
          <p:cNvSpPr/>
          <p:nvPr/>
        </p:nvSpPr>
        <p:spPr>
          <a:xfrm rot="10800000">
            <a:off x="5943743" y="1160747"/>
            <a:ext cx="1224136" cy="504056"/>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redondeado 3"/>
          <p:cNvSpPr/>
          <p:nvPr/>
        </p:nvSpPr>
        <p:spPr>
          <a:xfrm>
            <a:off x="1238865" y="1844824"/>
            <a:ext cx="10220632" cy="475950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2035277" y="2348880"/>
            <a:ext cx="8917858" cy="4154984"/>
          </a:xfrm>
          <a:prstGeom prst="rect">
            <a:avLst/>
          </a:prstGeom>
        </p:spPr>
        <p:txBody>
          <a:bodyPr wrap="square">
            <a:spAutoFit/>
          </a:bodyPr>
          <a:lstStyle/>
          <a:p>
            <a:r>
              <a:rPr lang="es-ES" sz="2400" b="1" u="sng" dirty="0"/>
              <a:t>Anamnesis</a:t>
            </a:r>
            <a:r>
              <a:rPr lang="es-ES" sz="2400" b="1" dirty="0"/>
              <a:t>: los factores de riesgo como los medicamentos, las enfermedades renales o endocrinas agudas o crónicas; los factores precipitantes como el clima cálido, el ejercicio intenso, la falta de acceso a los líquidos, la enfermedad reciente (en especial si se acompaña de fiebre, vómitos o diarrea); el inicio y duración de los síntomas. </a:t>
            </a:r>
          </a:p>
          <a:p>
            <a:r>
              <a:rPr lang="es-ES" sz="2400" b="1" u="sng" dirty="0"/>
              <a:t>Exploración física</a:t>
            </a:r>
            <a:r>
              <a:rPr lang="es-ES" sz="2400" b="1" dirty="0"/>
              <a:t>: pesos constantes vitales incluidas la presión arterial ortostática y el pulso; los pulsos periféricos y el relleno capilar; la distensión de las venas yugulares; el color, la temperatura y la turgencia de la piel; el nivel de conciencia y mental; la diuresis.   </a:t>
            </a:r>
          </a:p>
        </p:txBody>
      </p:sp>
    </p:spTree>
    <p:extLst>
      <p:ext uri="{BB962C8B-B14F-4D97-AF65-F5344CB8AC3E}">
        <p14:creationId xmlns:p14="http://schemas.microsoft.com/office/powerpoint/2010/main" val="168647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2838576" y="188639"/>
            <a:ext cx="6696744"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solidFill>
              </a:rPr>
              <a:t>VALORACION DE LOS ADULTOS MAYORES</a:t>
            </a:r>
          </a:p>
          <a:p>
            <a:pPr algn="ctr"/>
            <a:r>
              <a:rPr lang="es-ES" sz="2000" b="1" dirty="0">
                <a:solidFill>
                  <a:schemeClr val="tx1"/>
                </a:solidFill>
              </a:rPr>
              <a:t>DEFICIT DE VOLUMEN HIDRICO</a:t>
            </a:r>
          </a:p>
        </p:txBody>
      </p:sp>
      <p:sp>
        <p:nvSpPr>
          <p:cNvPr id="5" name="Triángulo isósceles 4"/>
          <p:cNvSpPr/>
          <p:nvPr/>
        </p:nvSpPr>
        <p:spPr>
          <a:xfrm rot="10800000">
            <a:off x="5501349" y="1163558"/>
            <a:ext cx="1008112" cy="362122"/>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redondeado 5"/>
          <p:cNvSpPr/>
          <p:nvPr/>
        </p:nvSpPr>
        <p:spPr>
          <a:xfrm>
            <a:off x="722671" y="1636504"/>
            <a:ext cx="10928555" cy="503285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1209368" y="1844872"/>
            <a:ext cx="9999406" cy="4893647"/>
          </a:xfrm>
          <a:prstGeom prst="rect">
            <a:avLst/>
          </a:prstGeom>
        </p:spPr>
        <p:txBody>
          <a:bodyPr wrap="square">
            <a:spAutoFit/>
          </a:bodyPr>
          <a:lstStyle/>
          <a:p>
            <a:r>
              <a:rPr lang="es-ES" sz="2400" b="1" dirty="0"/>
              <a:t>Con la edad, la elasticidad de la piel disminuye. Esto hace que la turgencia cutánea sea menos fiable para valorar el déficit de volumen hídrico. Además, algunos adultos mayores experimentan hipotensión postural, incluso cuando están bien hidratados. Se debe contemplar el estado de conciencia a fin de determinar las limitaciones presentes para la reposición de líquidos, como la perdida de la sensación de sed.</a:t>
            </a:r>
          </a:p>
          <a:p>
            <a:r>
              <a:rPr lang="es-ES" sz="2400" b="1" dirty="0"/>
              <a:t>El miedo a la incontinencia puede conducir a limitar la ingesta de líquidos. Los golpes de calor.</a:t>
            </a:r>
          </a:p>
          <a:p>
            <a:r>
              <a:rPr lang="es-ES" sz="2400" b="1" dirty="0"/>
              <a:t>Los adultos mayores que tienen déficit en el autocuidado, que están confusos, deprimidos, alimentados por sonda, encamados o que toman medicamentos tales como sedantes, tranquilizantes, diuréticos y laxantes tienen mayor probabilidad de sufrir un desequilibrio hidroelectrolítico</a:t>
            </a:r>
            <a:r>
              <a:rPr lang="es-ES" sz="2000" b="1" dirty="0"/>
              <a:t>. </a:t>
            </a:r>
          </a:p>
        </p:txBody>
      </p:sp>
    </p:spTree>
    <p:extLst>
      <p:ext uri="{BB962C8B-B14F-4D97-AF65-F5344CB8AC3E}">
        <p14:creationId xmlns:p14="http://schemas.microsoft.com/office/powerpoint/2010/main" val="31104326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735" y="-27384"/>
            <a:ext cx="12059265" cy="6858000"/>
          </a:xfrm>
          <a:prstGeom prst="rect">
            <a:avLst/>
          </a:prstGeom>
        </p:spPr>
      </p:pic>
      <p:sp>
        <p:nvSpPr>
          <p:cNvPr id="3" name="Llamada rectangular 2"/>
          <p:cNvSpPr/>
          <p:nvPr/>
        </p:nvSpPr>
        <p:spPr>
          <a:xfrm>
            <a:off x="1775520" y="188640"/>
            <a:ext cx="3528392" cy="2448272"/>
          </a:xfrm>
          <a:prstGeom prst="wedgeRectCallout">
            <a:avLst>
              <a:gd name="adj1" fmla="val 64440"/>
              <a:gd name="adj2" fmla="val 8424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2">
                    <a:lumMod val="10000"/>
                  </a:schemeClr>
                </a:solidFill>
              </a:rPr>
              <a:t>Si los líquidos corporales son esenciales para que funcionen las células, si estos se pierden…cual será la acción de enfermería fundamental…</a:t>
            </a:r>
          </a:p>
        </p:txBody>
      </p:sp>
    </p:spTree>
    <p:extLst>
      <p:ext uri="{BB962C8B-B14F-4D97-AF65-F5344CB8AC3E}">
        <p14:creationId xmlns:p14="http://schemas.microsoft.com/office/powerpoint/2010/main" val="4074187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12192000" cy="6858000"/>
          </a:xfrm>
          <a:prstGeom prst="rect">
            <a:avLst/>
          </a:prstGeom>
        </p:spPr>
      </p:pic>
      <p:sp>
        <p:nvSpPr>
          <p:cNvPr id="3" name="Llamada rectangular 2"/>
          <p:cNvSpPr/>
          <p:nvPr/>
        </p:nvSpPr>
        <p:spPr>
          <a:xfrm>
            <a:off x="7032104" y="404664"/>
            <a:ext cx="3384376" cy="2160240"/>
          </a:xfrm>
          <a:prstGeom prst="wedgeRectCallout">
            <a:avLst>
              <a:gd name="adj1" fmla="val -77262"/>
              <a:gd name="adj2" fmla="val 9598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2">
                    <a:lumMod val="10000"/>
                  </a:schemeClr>
                </a:solidFill>
              </a:rPr>
              <a:t>ELEMENTAL WATSON..</a:t>
            </a:r>
          </a:p>
          <a:p>
            <a:pPr algn="ctr"/>
            <a:r>
              <a:rPr lang="es-ES" b="1" dirty="0">
                <a:solidFill>
                  <a:schemeClr val="bg2">
                    <a:lumMod val="10000"/>
                  </a:schemeClr>
                </a:solidFill>
              </a:rPr>
              <a:t>LA REPOSICION DE LIQUIDOS Y ELECTROLITOS…VIA ORAL, ENTERAL O INTRAVENOSA</a:t>
            </a:r>
          </a:p>
        </p:txBody>
      </p:sp>
    </p:spTree>
    <p:extLst>
      <p:ext uri="{BB962C8B-B14F-4D97-AF65-F5344CB8AC3E}">
        <p14:creationId xmlns:p14="http://schemas.microsoft.com/office/powerpoint/2010/main" val="1606402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riángulo isósceles 1">
            <a:extLst>
              <a:ext uri="{FF2B5EF4-FFF2-40B4-BE49-F238E27FC236}">
                <a16:creationId xmlns:a16="http://schemas.microsoft.com/office/drawing/2014/main" id="{F48765CD-379B-E7FF-2A12-4E513C8232F3}"/>
              </a:ext>
            </a:extLst>
          </p:cNvPr>
          <p:cNvSpPr/>
          <p:nvPr/>
        </p:nvSpPr>
        <p:spPr>
          <a:xfrm>
            <a:off x="3111910" y="825910"/>
            <a:ext cx="6150077" cy="4439264"/>
          </a:xfrm>
          <a:prstGeom prst="triangl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CuadroTexto 3">
            <a:extLst>
              <a:ext uri="{FF2B5EF4-FFF2-40B4-BE49-F238E27FC236}">
                <a16:creationId xmlns:a16="http://schemas.microsoft.com/office/drawing/2014/main" id="{59A592B2-E375-D95F-821A-846556C38B41}"/>
              </a:ext>
            </a:extLst>
          </p:cNvPr>
          <p:cNvSpPr txBox="1"/>
          <p:nvPr/>
        </p:nvSpPr>
        <p:spPr>
          <a:xfrm rot="18320354">
            <a:off x="1709122" y="2246104"/>
            <a:ext cx="4653054" cy="830997"/>
          </a:xfrm>
          <a:prstGeom prst="rect">
            <a:avLst/>
          </a:prstGeom>
          <a:noFill/>
        </p:spPr>
        <p:txBody>
          <a:bodyPr wrap="square" rtlCol="0">
            <a:spAutoFit/>
          </a:bodyPr>
          <a:lstStyle/>
          <a:p>
            <a:r>
              <a:rPr lang="es-MX" sz="4800" b="1" dirty="0"/>
              <a:t>DIAGNOSTICOS</a:t>
            </a:r>
            <a:endParaRPr lang="es-AR" sz="4800" b="1" dirty="0"/>
          </a:p>
        </p:txBody>
      </p:sp>
      <p:sp>
        <p:nvSpPr>
          <p:cNvPr id="5" name="CuadroTexto 4">
            <a:extLst>
              <a:ext uri="{FF2B5EF4-FFF2-40B4-BE49-F238E27FC236}">
                <a16:creationId xmlns:a16="http://schemas.microsoft.com/office/drawing/2014/main" id="{748C3342-F075-29B0-7C54-69976BE96298}"/>
              </a:ext>
            </a:extLst>
          </p:cNvPr>
          <p:cNvSpPr txBox="1"/>
          <p:nvPr/>
        </p:nvSpPr>
        <p:spPr>
          <a:xfrm rot="3315481">
            <a:off x="6466940" y="2655798"/>
            <a:ext cx="4888733" cy="830997"/>
          </a:xfrm>
          <a:prstGeom prst="rect">
            <a:avLst/>
          </a:prstGeom>
          <a:noFill/>
        </p:spPr>
        <p:txBody>
          <a:bodyPr wrap="square" rtlCol="0">
            <a:spAutoFit/>
          </a:bodyPr>
          <a:lstStyle/>
          <a:p>
            <a:r>
              <a:rPr lang="es-MX" sz="4800" b="1" dirty="0"/>
              <a:t>ENFERMERIA</a:t>
            </a:r>
            <a:endParaRPr lang="es-AR" sz="4800" b="1" dirty="0"/>
          </a:p>
        </p:txBody>
      </p:sp>
    </p:spTree>
    <p:extLst>
      <p:ext uri="{BB962C8B-B14F-4D97-AF65-F5344CB8AC3E}">
        <p14:creationId xmlns:p14="http://schemas.microsoft.com/office/powerpoint/2010/main" val="4264341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3784864" y="206487"/>
            <a:ext cx="4896544" cy="11521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1"/>
                </a:solidFill>
              </a:rPr>
              <a:t>DEFICIT DE VOLUMEN HIDRICO</a:t>
            </a:r>
          </a:p>
        </p:txBody>
      </p:sp>
      <p:sp>
        <p:nvSpPr>
          <p:cNvPr id="5" name="Elipse 4"/>
          <p:cNvSpPr/>
          <p:nvPr/>
        </p:nvSpPr>
        <p:spPr>
          <a:xfrm>
            <a:off x="1197368" y="1465063"/>
            <a:ext cx="2714993" cy="1152128"/>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BALANCE HIDRICO</a:t>
            </a:r>
          </a:p>
        </p:txBody>
      </p:sp>
      <p:sp>
        <p:nvSpPr>
          <p:cNvPr id="6" name="Elipse 5"/>
          <p:cNvSpPr/>
          <p:nvPr/>
        </p:nvSpPr>
        <p:spPr>
          <a:xfrm>
            <a:off x="8205543" y="1465063"/>
            <a:ext cx="3312368" cy="1224136"/>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CSV</a:t>
            </a:r>
          </a:p>
          <a:p>
            <a:pPr algn="ctr"/>
            <a:r>
              <a:rPr lang="es-ES" b="1" dirty="0">
                <a:solidFill>
                  <a:schemeClr val="tx1"/>
                </a:solidFill>
              </a:rPr>
              <a:t>PRESION VENOSA</a:t>
            </a:r>
          </a:p>
          <a:p>
            <a:pPr algn="ctr"/>
            <a:r>
              <a:rPr lang="es-ES" b="1" dirty="0">
                <a:solidFill>
                  <a:schemeClr val="tx1"/>
                </a:solidFill>
              </a:rPr>
              <a:t>CENTRAL</a:t>
            </a:r>
          </a:p>
        </p:txBody>
      </p:sp>
      <p:sp>
        <p:nvSpPr>
          <p:cNvPr id="7" name="Elipse 6"/>
          <p:cNvSpPr/>
          <p:nvPr/>
        </p:nvSpPr>
        <p:spPr>
          <a:xfrm>
            <a:off x="2804943" y="2996952"/>
            <a:ext cx="2714992" cy="144016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CONTROL</a:t>
            </a:r>
          </a:p>
          <a:p>
            <a:pPr algn="ctr"/>
            <a:r>
              <a:rPr lang="es-ES" b="1" dirty="0">
                <a:solidFill>
                  <a:schemeClr val="tx1"/>
                </a:solidFill>
              </a:rPr>
              <a:t>PESO</a:t>
            </a:r>
          </a:p>
        </p:txBody>
      </p:sp>
      <p:sp>
        <p:nvSpPr>
          <p:cNvPr id="8" name="Elipse 7"/>
          <p:cNvSpPr/>
          <p:nvPr/>
        </p:nvSpPr>
        <p:spPr>
          <a:xfrm>
            <a:off x="6513355" y="3140968"/>
            <a:ext cx="3348372" cy="1512168"/>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ADMINISTRACION LIQUIDOS ORALES, IV.</a:t>
            </a:r>
          </a:p>
        </p:txBody>
      </p:sp>
      <p:sp>
        <p:nvSpPr>
          <p:cNvPr id="9" name="Elipse 8"/>
          <p:cNvSpPr/>
          <p:nvPr/>
        </p:nvSpPr>
        <p:spPr>
          <a:xfrm>
            <a:off x="4511824" y="4866033"/>
            <a:ext cx="2880320" cy="1584176"/>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VIGILE LOS VALORES DE LABORATORIO</a:t>
            </a:r>
          </a:p>
        </p:txBody>
      </p:sp>
    </p:spTree>
    <p:extLst>
      <p:ext uri="{BB962C8B-B14F-4D97-AF65-F5344CB8AC3E}">
        <p14:creationId xmlns:p14="http://schemas.microsoft.com/office/powerpoint/2010/main" val="274427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4450811" y="289277"/>
            <a:ext cx="3744416" cy="122413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solidFill>
              </a:rPr>
              <a:t>PERFUSION TISULAR INEFICAZ</a:t>
            </a:r>
          </a:p>
        </p:txBody>
      </p:sp>
      <p:sp>
        <p:nvSpPr>
          <p:cNvPr id="3" name="Elipse 2"/>
          <p:cNvSpPr/>
          <p:nvPr/>
        </p:nvSpPr>
        <p:spPr>
          <a:xfrm>
            <a:off x="1369520" y="1772816"/>
            <a:ext cx="4176463" cy="165618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VIGILE VALORES DE BUN/CREATININA/</a:t>
            </a:r>
          </a:p>
          <a:p>
            <a:pPr algn="ctr"/>
            <a:r>
              <a:rPr lang="es-ES" b="1" dirty="0">
                <a:solidFill>
                  <a:schemeClr val="tx1"/>
                </a:solidFill>
              </a:rPr>
              <a:t>ENZ.CARDIACAS</a:t>
            </a:r>
          </a:p>
        </p:txBody>
      </p:sp>
      <p:sp>
        <p:nvSpPr>
          <p:cNvPr id="4" name="Elipse 3"/>
          <p:cNvSpPr/>
          <p:nvPr/>
        </p:nvSpPr>
        <p:spPr>
          <a:xfrm>
            <a:off x="6646019" y="1880827"/>
            <a:ext cx="4071698" cy="165618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ROTACION CADA 2 HS</a:t>
            </a:r>
          </a:p>
        </p:txBody>
      </p:sp>
      <p:sp>
        <p:nvSpPr>
          <p:cNvPr id="5" name="Elipse 4"/>
          <p:cNvSpPr/>
          <p:nvPr/>
        </p:nvSpPr>
        <p:spPr>
          <a:xfrm>
            <a:off x="4079776" y="4163829"/>
            <a:ext cx="4176464" cy="1819797"/>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VIGILE LOS CAMBIOS EN EL NIVEL DE CONCIENCIA Y ESTADO MENTAL</a:t>
            </a:r>
          </a:p>
        </p:txBody>
      </p:sp>
    </p:spTree>
    <p:extLst>
      <p:ext uri="{BB962C8B-B14F-4D97-AF65-F5344CB8AC3E}">
        <p14:creationId xmlns:p14="http://schemas.microsoft.com/office/powerpoint/2010/main" val="100347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4223792" y="439362"/>
            <a:ext cx="3744416" cy="144016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1"/>
                </a:solidFill>
              </a:rPr>
              <a:t>RIESGO DE LESION</a:t>
            </a:r>
          </a:p>
        </p:txBody>
      </p:sp>
      <p:sp>
        <p:nvSpPr>
          <p:cNvPr id="3" name="Elipse 2"/>
          <p:cNvSpPr/>
          <p:nvPr/>
        </p:nvSpPr>
        <p:spPr>
          <a:xfrm>
            <a:off x="1042220" y="2450175"/>
            <a:ext cx="4237703" cy="1957649"/>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USO DE BARANDAS</a:t>
            </a:r>
          </a:p>
        </p:txBody>
      </p:sp>
      <p:sp>
        <p:nvSpPr>
          <p:cNvPr id="4" name="Elipse 3"/>
          <p:cNvSpPr/>
          <p:nvPr/>
        </p:nvSpPr>
        <p:spPr>
          <a:xfrm>
            <a:off x="6528047" y="2348880"/>
            <a:ext cx="4621733" cy="2160240"/>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ENSEÑE AL PACIENTE A REDUCIR EFECTOS DE HIPOTENSION ORTOSTATICA</a:t>
            </a:r>
          </a:p>
        </p:txBody>
      </p:sp>
    </p:spTree>
    <p:extLst>
      <p:ext uri="{BB962C8B-B14F-4D97-AF65-F5344CB8AC3E}">
        <p14:creationId xmlns:p14="http://schemas.microsoft.com/office/powerpoint/2010/main" val="232746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p:cNvSpPr/>
          <p:nvPr/>
        </p:nvSpPr>
        <p:spPr>
          <a:xfrm>
            <a:off x="2927648" y="1855560"/>
            <a:ext cx="4032448" cy="99737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tx1"/>
                </a:solidFill>
              </a:rPr>
              <a:t>Soluto</a:t>
            </a:r>
          </a:p>
          <a:p>
            <a:pPr algn="ctr"/>
            <a:r>
              <a:rPr lang="es-ES" sz="2800" b="1" dirty="0">
                <a:solidFill>
                  <a:schemeClr val="tx1"/>
                </a:solidFill>
              </a:rPr>
              <a:t>(sustancias disueltas )</a:t>
            </a:r>
          </a:p>
        </p:txBody>
      </p:sp>
      <p:sp>
        <p:nvSpPr>
          <p:cNvPr id="11" name="10 Rectángulo"/>
          <p:cNvSpPr/>
          <p:nvPr/>
        </p:nvSpPr>
        <p:spPr>
          <a:xfrm>
            <a:off x="7536160" y="1855560"/>
            <a:ext cx="2592288" cy="828092"/>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Solvente</a:t>
            </a:r>
          </a:p>
          <a:p>
            <a:pPr algn="ctr"/>
            <a:r>
              <a:rPr lang="es-ES" sz="2800" dirty="0">
                <a:solidFill>
                  <a:schemeClr val="tx1"/>
                </a:solidFill>
              </a:rPr>
              <a:t>(agua)</a:t>
            </a:r>
          </a:p>
        </p:txBody>
      </p:sp>
      <p:sp>
        <p:nvSpPr>
          <p:cNvPr id="18" name="17 Elipse"/>
          <p:cNvSpPr/>
          <p:nvPr/>
        </p:nvSpPr>
        <p:spPr>
          <a:xfrm>
            <a:off x="1944973" y="3140968"/>
            <a:ext cx="2738361" cy="122413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solidFill>
              </a:rPr>
              <a:t>Electrolitos</a:t>
            </a:r>
          </a:p>
          <a:p>
            <a:pPr algn="ctr"/>
            <a:r>
              <a:rPr lang="es-ES" sz="2000" dirty="0">
                <a:solidFill>
                  <a:schemeClr val="tx1"/>
                </a:solidFill>
              </a:rPr>
              <a:t>(disocian)</a:t>
            </a:r>
          </a:p>
          <a:p>
            <a:pPr algn="ctr"/>
            <a:r>
              <a:rPr lang="es-ES" sz="2000" dirty="0" err="1">
                <a:solidFill>
                  <a:schemeClr val="tx1"/>
                </a:solidFill>
              </a:rPr>
              <a:t>mEq</a:t>
            </a:r>
            <a:r>
              <a:rPr lang="es-ES" sz="2000" dirty="0">
                <a:solidFill>
                  <a:schemeClr val="tx1"/>
                </a:solidFill>
              </a:rPr>
              <a:t>/L</a:t>
            </a:r>
          </a:p>
        </p:txBody>
      </p:sp>
      <p:sp>
        <p:nvSpPr>
          <p:cNvPr id="19" name="18 Elipse"/>
          <p:cNvSpPr/>
          <p:nvPr/>
        </p:nvSpPr>
        <p:spPr>
          <a:xfrm>
            <a:off x="5420824" y="3161543"/>
            <a:ext cx="2304256" cy="139352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No electrolitos</a:t>
            </a:r>
          </a:p>
          <a:p>
            <a:pPr algn="ctr"/>
            <a:r>
              <a:rPr lang="es-ES" b="1" dirty="0">
                <a:solidFill>
                  <a:schemeClr val="tx1"/>
                </a:solidFill>
              </a:rPr>
              <a:t>(No se disocian)</a:t>
            </a:r>
          </a:p>
        </p:txBody>
      </p:sp>
      <p:sp>
        <p:nvSpPr>
          <p:cNvPr id="22" name="21 Rectángulo"/>
          <p:cNvSpPr/>
          <p:nvPr/>
        </p:nvSpPr>
        <p:spPr>
          <a:xfrm>
            <a:off x="2217317" y="4555063"/>
            <a:ext cx="2197322" cy="50405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chemeClr val="tx1"/>
                </a:solidFill>
              </a:rPr>
              <a:t>IONES</a:t>
            </a:r>
          </a:p>
        </p:txBody>
      </p:sp>
      <p:sp>
        <p:nvSpPr>
          <p:cNvPr id="27" name="26 Rectángulo redondeado"/>
          <p:cNvSpPr/>
          <p:nvPr/>
        </p:nvSpPr>
        <p:spPr>
          <a:xfrm>
            <a:off x="1647664" y="5229200"/>
            <a:ext cx="1512168" cy="1008112"/>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rPr>
              <a:t>CATIONES</a:t>
            </a:r>
          </a:p>
          <a:p>
            <a:pPr algn="ctr"/>
            <a:r>
              <a:rPr lang="es-ES" sz="1600" b="1" dirty="0">
                <a:solidFill>
                  <a:schemeClr val="tx1"/>
                </a:solidFill>
              </a:rPr>
              <a:t>(SODIO)</a:t>
            </a:r>
          </a:p>
          <a:p>
            <a:pPr algn="ctr"/>
            <a:r>
              <a:rPr lang="es-ES" sz="1600" b="1" dirty="0" err="1">
                <a:solidFill>
                  <a:schemeClr val="tx1"/>
                </a:solidFill>
              </a:rPr>
              <a:t>Na</a:t>
            </a:r>
            <a:r>
              <a:rPr lang="es-ES" sz="1600" b="1" dirty="0">
                <a:solidFill>
                  <a:schemeClr val="tx1"/>
                </a:solidFill>
              </a:rPr>
              <a:t> +</a:t>
            </a:r>
          </a:p>
        </p:txBody>
      </p:sp>
      <p:sp>
        <p:nvSpPr>
          <p:cNvPr id="28" name="27 Rectángulo redondeado"/>
          <p:cNvSpPr/>
          <p:nvPr/>
        </p:nvSpPr>
        <p:spPr>
          <a:xfrm>
            <a:off x="3389305" y="5229200"/>
            <a:ext cx="1656184" cy="1008112"/>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ANIONES</a:t>
            </a:r>
          </a:p>
          <a:p>
            <a:pPr algn="ctr"/>
            <a:r>
              <a:rPr lang="es-ES" b="1" dirty="0">
                <a:solidFill>
                  <a:schemeClr val="tx1"/>
                </a:solidFill>
              </a:rPr>
              <a:t>(cloro -)</a:t>
            </a:r>
          </a:p>
        </p:txBody>
      </p:sp>
      <p:sp>
        <p:nvSpPr>
          <p:cNvPr id="31" name="30 Rectángulo redondeado"/>
          <p:cNvSpPr/>
          <p:nvPr/>
        </p:nvSpPr>
        <p:spPr>
          <a:xfrm>
            <a:off x="5519936" y="4807091"/>
            <a:ext cx="2304256" cy="1548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GLUCOSA</a:t>
            </a:r>
          </a:p>
          <a:p>
            <a:pPr algn="ctr"/>
            <a:r>
              <a:rPr lang="es-ES" b="1" dirty="0">
                <a:solidFill>
                  <a:schemeClr val="tx1"/>
                </a:solidFill>
              </a:rPr>
              <a:t>UREA</a:t>
            </a:r>
          </a:p>
          <a:p>
            <a:pPr algn="ctr"/>
            <a:r>
              <a:rPr lang="es-ES" b="1" dirty="0">
                <a:solidFill>
                  <a:schemeClr val="tx1"/>
                </a:solidFill>
              </a:rPr>
              <a:t>CREATININA</a:t>
            </a:r>
          </a:p>
          <a:p>
            <a:pPr algn="ctr"/>
            <a:r>
              <a:rPr lang="es-ES" b="1" dirty="0">
                <a:solidFill>
                  <a:schemeClr val="tx1"/>
                </a:solidFill>
              </a:rPr>
              <a:t>BILLIRRUBINA</a:t>
            </a:r>
          </a:p>
        </p:txBody>
      </p:sp>
      <p:sp>
        <p:nvSpPr>
          <p:cNvPr id="41" name="40 Rectángulo redondeado"/>
          <p:cNvSpPr/>
          <p:nvPr/>
        </p:nvSpPr>
        <p:spPr>
          <a:xfrm>
            <a:off x="4187788" y="113292"/>
            <a:ext cx="4464496" cy="110339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1"/>
                </a:solidFill>
              </a:rPr>
              <a:t>LIQUIDOS CORPORALES</a:t>
            </a:r>
          </a:p>
          <a:p>
            <a:pPr algn="ctr"/>
            <a:r>
              <a:rPr lang="es-ES" sz="2400" b="1" dirty="0">
                <a:solidFill>
                  <a:schemeClr val="tx1"/>
                </a:solidFill>
              </a:rPr>
              <a:t>(SOLUCIONES)</a:t>
            </a:r>
          </a:p>
        </p:txBody>
      </p:sp>
      <p:cxnSp>
        <p:nvCxnSpPr>
          <p:cNvPr id="57" name="56 Conector recto de flecha"/>
          <p:cNvCxnSpPr>
            <a:endCxn id="10" idx="0"/>
          </p:cNvCxnSpPr>
          <p:nvPr/>
        </p:nvCxnSpPr>
        <p:spPr>
          <a:xfrm flipH="1">
            <a:off x="4943872" y="1220024"/>
            <a:ext cx="340286" cy="6355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58 Conector recto de flecha"/>
          <p:cNvCxnSpPr/>
          <p:nvPr/>
        </p:nvCxnSpPr>
        <p:spPr>
          <a:xfrm>
            <a:off x="7392144" y="1220024"/>
            <a:ext cx="594066" cy="6355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07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ppt_x"/>
                                          </p:val>
                                        </p:tav>
                                        <p:tav tm="100000">
                                          <p:val>
                                            <p:strVal val="#ppt_x"/>
                                          </p:val>
                                        </p:tav>
                                      </p:tavLst>
                                    </p:anim>
                                    <p:anim calcmode="lin" valueType="num">
                                      <p:cBhvr additive="base">
                                        <p:cTn id="4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ppt_x"/>
                                          </p:val>
                                        </p:tav>
                                        <p:tav tm="100000">
                                          <p:val>
                                            <p:strVal val="#ppt_x"/>
                                          </p:val>
                                        </p:tav>
                                      </p:tavLst>
                                    </p:anim>
                                    <p:anim calcmode="lin" valueType="num">
                                      <p:cBhvr additive="base">
                                        <p:cTn id="5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8" grpId="0" animBg="1"/>
      <p:bldP spid="19" grpId="0" animBg="1"/>
      <p:bldP spid="22" grpId="0" animBg="1"/>
      <p:bldP spid="27" grpId="0" animBg="1"/>
      <p:bldP spid="28" grpId="0" animBg="1"/>
      <p:bldP spid="3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biselado 1">
            <a:extLst>
              <a:ext uri="{FF2B5EF4-FFF2-40B4-BE49-F238E27FC236}">
                <a16:creationId xmlns:a16="http://schemas.microsoft.com/office/drawing/2014/main" id="{286A7B01-2B93-0701-5FEC-E417154D29E8}"/>
              </a:ext>
            </a:extLst>
          </p:cNvPr>
          <p:cNvSpPr/>
          <p:nvPr/>
        </p:nvSpPr>
        <p:spPr>
          <a:xfrm>
            <a:off x="2674374" y="1356852"/>
            <a:ext cx="6843251" cy="3746090"/>
          </a:xfrm>
          <a:prstGeom prst="bevel">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4800" b="1" dirty="0">
                <a:solidFill>
                  <a:schemeClr val="tx1"/>
                </a:solidFill>
              </a:rPr>
              <a:t>ESTADO</a:t>
            </a:r>
          </a:p>
          <a:p>
            <a:pPr algn="ctr"/>
            <a:r>
              <a:rPr lang="es-MX" sz="4800" b="1" dirty="0">
                <a:solidFill>
                  <a:schemeClr val="tx1"/>
                </a:solidFill>
              </a:rPr>
              <a:t>ACIDO BASE</a:t>
            </a:r>
            <a:endParaRPr lang="es-AR" sz="4800" b="1" dirty="0">
              <a:solidFill>
                <a:schemeClr val="tx1"/>
              </a:solidFill>
            </a:endParaRPr>
          </a:p>
        </p:txBody>
      </p:sp>
    </p:spTree>
    <p:extLst>
      <p:ext uri="{BB962C8B-B14F-4D97-AF65-F5344CB8AC3E}">
        <p14:creationId xmlns:p14="http://schemas.microsoft.com/office/powerpoint/2010/main" val="33929142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39716" y="325982"/>
            <a:ext cx="3528392" cy="110374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solidFill>
                  <a:schemeClr val="tx1"/>
                </a:solidFill>
              </a:rPr>
              <a:t>PH</a:t>
            </a:r>
          </a:p>
          <a:p>
            <a:pPr algn="ctr"/>
            <a:r>
              <a:rPr lang="es-ES" sz="2400" dirty="0">
                <a:solidFill>
                  <a:schemeClr val="tx1"/>
                </a:solidFill>
              </a:rPr>
              <a:t>Potencial hidrogenión</a:t>
            </a:r>
          </a:p>
        </p:txBody>
      </p:sp>
      <p:sp>
        <p:nvSpPr>
          <p:cNvPr id="3" name="2 Rectángulo"/>
          <p:cNvSpPr/>
          <p:nvPr/>
        </p:nvSpPr>
        <p:spPr>
          <a:xfrm>
            <a:off x="1856563" y="2204864"/>
            <a:ext cx="6817621" cy="165618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chemeClr val="tx1"/>
                </a:solidFill>
              </a:rPr>
              <a:t>Tal como el metro es una medida de longitud y un litro es una medida de volumen, el PH es una medida de la acidez y alcalinidad de una sustancia</a:t>
            </a:r>
          </a:p>
        </p:txBody>
      </p:sp>
      <p:sp>
        <p:nvSpPr>
          <p:cNvPr id="5" name="4 Flecha abajo"/>
          <p:cNvSpPr/>
          <p:nvPr/>
        </p:nvSpPr>
        <p:spPr>
          <a:xfrm>
            <a:off x="4905333" y="1641552"/>
            <a:ext cx="720080" cy="40654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 name="6 Conector recto"/>
          <p:cNvCxnSpPr/>
          <p:nvPr/>
        </p:nvCxnSpPr>
        <p:spPr>
          <a:xfrm>
            <a:off x="7538040" y="932912"/>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7 Elipse"/>
          <p:cNvSpPr/>
          <p:nvPr/>
        </p:nvSpPr>
        <p:spPr>
          <a:xfrm>
            <a:off x="8112224" y="381040"/>
            <a:ext cx="2448272" cy="110374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Concentración de iones de hidrogeno</a:t>
            </a:r>
          </a:p>
        </p:txBody>
      </p:sp>
      <p:sp>
        <p:nvSpPr>
          <p:cNvPr id="15" name="14 Elipse"/>
          <p:cNvSpPr/>
          <p:nvPr/>
        </p:nvSpPr>
        <p:spPr>
          <a:xfrm>
            <a:off x="2423592" y="4100696"/>
            <a:ext cx="5760640" cy="237626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dirty="0">
                <a:solidFill>
                  <a:schemeClr val="tx1"/>
                </a:solidFill>
              </a:rPr>
              <a:t>Los ácidos fuertes tienen grandes concentraciones de iones de hidrogeno, mientras que las alcalinas tienen menos cantidad de iones de hidrogeno.</a:t>
            </a:r>
          </a:p>
        </p:txBody>
      </p:sp>
      <p:cxnSp>
        <p:nvCxnSpPr>
          <p:cNvPr id="17" name="16 Conector recto"/>
          <p:cNvCxnSpPr>
            <a:stCxn id="8" idx="4"/>
          </p:cNvCxnSpPr>
          <p:nvPr/>
        </p:nvCxnSpPr>
        <p:spPr>
          <a:xfrm>
            <a:off x="9336360" y="1484784"/>
            <a:ext cx="72008" cy="39604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cxnSpLocks/>
          </p:cNvCxnSpPr>
          <p:nvPr/>
        </p:nvCxnSpPr>
        <p:spPr>
          <a:xfrm flipH="1">
            <a:off x="8435033" y="5445224"/>
            <a:ext cx="90132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2862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9822" y="116632"/>
            <a:ext cx="10128738" cy="6552728"/>
          </a:xfrm>
          <a:prstGeom prst="rect">
            <a:avLst/>
          </a:prstGeom>
        </p:spPr>
      </p:pic>
    </p:spTree>
    <p:extLst>
      <p:ext uri="{BB962C8B-B14F-4D97-AF65-F5344CB8AC3E}">
        <p14:creationId xmlns:p14="http://schemas.microsoft.com/office/powerpoint/2010/main" val="2780391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Como se forma un hidrogenión?</a:t>
            </a:r>
          </a:p>
        </p:txBody>
      </p:sp>
      <p:sp>
        <p:nvSpPr>
          <p:cNvPr id="5" name="4 Elipse"/>
          <p:cNvSpPr/>
          <p:nvPr/>
        </p:nvSpPr>
        <p:spPr>
          <a:xfrm>
            <a:off x="1703512" y="1700808"/>
            <a:ext cx="2160240" cy="12368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tx1"/>
                </a:solidFill>
              </a:rPr>
              <a:t>célula</a:t>
            </a:r>
          </a:p>
        </p:txBody>
      </p:sp>
      <p:sp>
        <p:nvSpPr>
          <p:cNvPr id="8" name="7 Flecha abajo"/>
          <p:cNvSpPr/>
          <p:nvPr/>
        </p:nvSpPr>
        <p:spPr>
          <a:xfrm rot="5400000">
            <a:off x="4295800" y="1972260"/>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5447928" y="1988840"/>
            <a:ext cx="2160240"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dirty="0">
                <a:solidFill>
                  <a:schemeClr val="tx1"/>
                </a:solidFill>
              </a:rPr>
              <a:t>H2O</a:t>
            </a:r>
          </a:p>
          <a:p>
            <a:pPr algn="ctr"/>
            <a:r>
              <a:rPr lang="es-ES" sz="2000" dirty="0">
                <a:solidFill>
                  <a:schemeClr val="tx1"/>
                </a:solidFill>
              </a:rPr>
              <a:t>AIRE</a:t>
            </a:r>
          </a:p>
          <a:p>
            <a:pPr algn="ctr"/>
            <a:r>
              <a:rPr lang="es-ES" sz="2000" dirty="0">
                <a:solidFill>
                  <a:schemeClr val="tx1"/>
                </a:solidFill>
              </a:rPr>
              <a:t>ALIMENTOS</a:t>
            </a:r>
          </a:p>
        </p:txBody>
      </p:sp>
      <p:sp>
        <p:nvSpPr>
          <p:cNvPr id="10" name="9 CuadroTexto"/>
          <p:cNvSpPr txBox="1"/>
          <p:nvPr/>
        </p:nvSpPr>
        <p:spPr>
          <a:xfrm>
            <a:off x="4048912" y="1700808"/>
            <a:ext cx="1368152" cy="369332"/>
          </a:xfrm>
          <a:prstGeom prst="rect">
            <a:avLst/>
          </a:prstGeom>
          <a:noFill/>
        </p:spPr>
        <p:txBody>
          <a:bodyPr wrap="square" rtlCol="0">
            <a:spAutoFit/>
          </a:bodyPr>
          <a:lstStyle/>
          <a:p>
            <a:r>
              <a:rPr lang="es-ES" dirty="0"/>
              <a:t>ENERGIA</a:t>
            </a:r>
          </a:p>
        </p:txBody>
      </p:sp>
      <p:sp>
        <p:nvSpPr>
          <p:cNvPr id="11" name="10 Flecha derecha"/>
          <p:cNvSpPr/>
          <p:nvPr/>
        </p:nvSpPr>
        <p:spPr>
          <a:xfrm rot="5400000">
            <a:off x="2251412" y="3248980"/>
            <a:ext cx="864096" cy="57606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CuadroTexto"/>
          <p:cNvSpPr txBox="1"/>
          <p:nvPr/>
        </p:nvSpPr>
        <p:spPr>
          <a:xfrm>
            <a:off x="3274956" y="3275692"/>
            <a:ext cx="1380884" cy="369332"/>
          </a:xfrm>
          <a:prstGeom prst="rect">
            <a:avLst/>
          </a:prstGeom>
          <a:noFill/>
        </p:spPr>
        <p:txBody>
          <a:bodyPr wrap="square" rtlCol="0">
            <a:spAutoFit/>
          </a:bodyPr>
          <a:lstStyle/>
          <a:p>
            <a:r>
              <a:rPr lang="es-ES" dirty="0"/>
              <a:t>RESIDUOS</a:t>
            </a:r>
          </a:p>
        </p:txBody>
      </p:sp>
      <p:sp>
        <p:nvSpPr>
          <p:cNvPr id="13" name="12 Rectángulo"/>
          <p:cNvSpPr/>
          <p:nvPr/>
        </p:nvSpPr>
        <p:spPr>
          <a:xfrm>
            <a:off x="1847528" y="4293096"/>
            <a:ext cx="1656184"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CO2</a:t>
            </a:r>
          </a:p>
          <a:p>
            <a:pPr algn="ctr"/>
            <a:r>
              <a:rPr lang="es-ES" dirty="0">
                <a:solidFill>
                  <a:schemeClr val="tx1"/>
                </a:solidFill>
              </a:rPr>
              <a:t>Dióxido de Carbono</a:t>
            </a:r>
          </a:p>
        </p:txBody>
      </p:sp>
      <p:sp>
        <p:nvSpPr>
          <p:cNvPr id="14" name="13 Flecha derecha"/>
          <p:cNvSpPr/>
          <p:nvPr/>
        </p:nvSpPr>
        <p:spPr>
          <a:xfrm>
            <a:off x="3906536" y="4797152"/>
            <a:ext cx="1120784" cy="57606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Rectángulo"/>
          <p:cNvSpPr/>
          <p:nvPr/>
        </p:nvSpPr>
        <p:spPr>
          <a:xfrm>
            <a:off x="5231904" y="4293096"/>
            <a:ext cx="172819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H2O</a:t>
            </a:r>
          </a:p>
          <a:p>
            <a:pPr algn="ctr"/>
            <a:r>
              <a:rPr lang="es-ES" dirty="0">
                <a:solidFill>
                  <a:schemeClr val="tx1"/>
                </a:solidFill>
              </a:rPr>
              <a:t>AGUA del organismo</a:t>
            </a:r>
          </a:p>
        </p:txBody>
      </p:sp>
      <p:sp>
        <p:nvSpPr>
          <p:cNvPr id="16" name="15 Flecha derecha"/>
          <p:cNvSpPr/>
          <p:nvPr/>
        </p:nvSpPr>
        <p:spPr>
          <a:xfrm>
            <a:off x="7176120" y="4797152"/>
            <a:ext cx="792088" cy="57606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16 Rectángulo"/>
          <p:cNvSpPr/>
          <p:nvPr/>
        </p:nvSpPr>
        <p:spPr>
          <a:xfrm>
            <a:off x="8328248" y="4293096"/>
            <a:ext cx="1656184"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H2CO3</a:t>
            </a:r>
          </a:p>
          <a:p>
            <a:pPr algn="ctr"/>
            <a:r>
              <a:rPr lang="es-ES" dirty="0">
                <a:solidFill>
                  <a:schemeClr val="tx1"/>
                </a:solidFill>
              </a:rPr>
              <a:t>ACIDO CARBONICO</a:t>
            </a:r>
          </a:p>
        </p:txBody>
      </p:sp>
      <p:sp>
        <p:nvSpPr>
          <p:cNvPr id="18" name="17 Flecha abajo"/>
          <p:cNvSpPr/>
          <p:nvPr/>
        </p:nvSpPr>
        <p:spPr>
          <a:xfrm>
            <a:off x="8863880" y="5805264"/>
            <a:ext cx="612068" cy="28803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18 Rectángulo redondeado"/>
          <p:cNvSpPr/>
          <p:nvPr/>
        </p:nvSpPr>
        <p:spPr>
          <a:xfrm>
            <a:off x="7265248" y="6237312"/>
            <a:ext cx="3312368" cy="50405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1"/>
                </a:solidFill>
              </a:rPr>
              <a:t>ION HIDROGENION</a:t>
            </a:r>
          </a:p>
        </p:txBody>
      </p:sp>
      <p:sp>
        <p:nvSpPr>
          <p:cNvPr id="20" name="19 CuadroTexto"/>
          <p:cNvSpPr txBox="1"/>
          <p:nvPr/>
        </p:nvSpPr>
        <p:spPr>
          <a:xfrm>
            <a:off x="3906536" y="4293096"/>
            <a:ext cx="1120784" cy="369332"/>
          </a:xfrm>
          <a:prstGeom prst="rect">
            <a:avLst/>
          </a:prstGeom>
          <a:noFill/>
        </p:spPr>
        <p:txBody>
          <a:bodyPr wrap="square" rtlCol="0">
            <a:spAutoFit/>
          </a:bodyPr>
          <a:lstStyle/>
          <a:p>
            <a:r>
              <a:rPr lang="es-ES" dirty="0"/>
              <a:t>RIÑON</a:t>
            </a:r>
          </a:p>
        </p:txBody>
      </p:sp>
    </p:spTree>
    <p:extLst>
      <p:ext uri="{BB962C8B-B14F-4D97-AF65-F5344CB8AC3E}">
        <p14:creationId xmlns:p14="http://schemas.microsoft.com/office/powerpoint/2010/main" val="154221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2000"/>
                                        <p:tgtEl>
                                          <p:spTgt spid="13"/>
                                        </p:tgtEl>
                                      </p:cBhvr>
                                    </p:animEffect>
                                    <p:anim calcmode="lin" valueType="num">
                                      <p:cBhvr>
                                        <p:cTn id="38" dur="2000" fill="hold"/>
                                        <p:tgtEl>
                                          <p:spTgt spid="13"/>
                                        </p:tgtEl>
                                        <p:attrNameLst>
                                          <p:attrName>ppt_w</p:attrName>
                                        </p:attrNameLst>
                                      </p:cBhvr>
                                      <p:tavLst>
                                        <p:tav tm="0" fmla="#ppt_w*sin(2.5*pi*$)">
                                          <p:val>
                                            <p:fltVal val="0"/>
                                          </p:val>
                                        </p:tav>
                                        <p:tav tm="100000">
                                          <p:val>
                                            <p:fltVal val="1"/>
                                          </p:val>
                                        </p:tav>
                                      </p:tavLst>
                                    </p:anim>
                                    <p:anim calcmode="lin" valueType="num">
                                      <p:cBhvr>
                                        <p:cTn id="39"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fill="hold"/>
                                        <p:tgtEl>
                                          <p:spTgt spid="14"/>
                                        </p:tgtEl>
                                        <p:attrNameLst>
                                          <p:attrName>ppt_x</p:attrName>
                                        </p:attrNameLst>
                                      </p:cBhvr>
                                      <p:tavLst>
                                        <p:tav tm="0">
                                          <p:val>
                                            <p:strVal val="#ppt_x"/>
                                          </p:val>
                                        </p:tav>
                                        <p:tav tm="100000">
                                          <p:val>
                                            <p:strVal val="#ppt_x"/>
                                          </p:val>
                                        </p:tav>
                                      </p:tavLst>
                                    </p:anim>
                                    <p:anim calcmode="lin" valueType="num">
                                      <p:cBhvr additive="base">
                                        <p:cTn id="4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ppt_x"/>
                                          </p:val>
                                        </p:tav>
                                        <p:tav tm="100000">
                                          <p:val>
                                            <p:strVal val="#ppt_x"/>
                                          </p:val>
                                        </p:tav>
                                      </p:tavLst>
                                    </p:anim>
                                    <p:anim calcmode="lin" valueType="num">
                                      <p:cBhvr additive="base">
                                        <p:cTn id="5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500" fill="hold"/>
                                        <p:tgtEl>
                                          <p:spTgt spid="15"/>
                                        </p:tgtEl>
                                        <p:attrNameLst>
                                          <p:attrName>ppt_x</p:attrName>
                                        </p:attrNameLst>
                                      </p:cBhvr>
                                      <p:tavLst>
                                        <p:tav tm="0">
                                          <p:val>
                                            <p:strVal val="#ppt_x"/>
                                          </p:val>
                                        </p:tav>
                                        <p:tav tm="100000">
                                          <p:val>
                                            <p:strVal val="#ppt_x"/>
                                          </p:val>
                                        </p:tav>
                                      </p:tavLst>
                                    </p:anim>
                                    <p:anim calcmode="lin" valueType="num">
                                      <p:cBhvr additive="base">
                                        <p:cTn id="5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additive="base">
                                        <p:cTn id="62" dur="500" fill="hold"/>
                                        <p:tgtEl>
                                          <p:spTgt spid="16"/>
                                        </p:tgtEl>
                                        <p:attrNameLst>
                                          <p:attrName>ppt_x</p:attrName>
                                        </p:attrNameLst>
                                      </p:cBhvr>
                                      <p:tavLst>
                                        <p:tav tm="0">
                                          <p:val>
                                            <p:strVal val="#ppt_x"/>
                                          </p:val>
                                        </p:tav>
                                        <p:tav tm="100000">
                                          <p:val>
                                            <p:strVal val="#ppt_x"/>
                                          </p:val>
                                        </p:tav>
                                      </p:tavLst>
                                    </p:anim>
                                    <p:anim calcmode="lin" valueType="num">
                                      <p:cBhvr additive="base">
                                        <p:cTn id="6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 calcmode="lin" valueType="num">
                                      <p:cBhvr additive="base">
                                        <p:cTn id="68" dur="500" fill="hold"/>
                                        <p:tgtEl>
                                          <p:spTgt spid="17"/>
                                        </p:tgtEl>
                                        <p:attrNameLst>
                                          <p:attrName>ppt_x</p:attrName>
                                        </p:attrNameLst>
                                      </p:cBhvr>
                                      <p:tavLst>
                                        <p:tav tm="0">
                                          <p:val>
                                            <p:strVal val="#ppt_x"/>
                                          </p:val>
                                        </p:tav>
                                        <p:tav tm="100000">
                                          <p:val>
                                            <p:strVal val="#ppt_x"/>
                                          </p:val>
                                        </p:tav>
                                      </p:tavLst>
                                    </p:anim>
                                    <p:anim calcmode="lin" valueType="num">
                                      <p:cBhvr additive="base">
                                        <p:cTn id="6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additive="base">
                                        <p:cTn id="74" dur="500" fill="hold"/>
                                        <p:tgtEl>
                                          <p:spTgt spid="18"/>
                                        </p:tgtEl>
                                        <p:attrNameLst>
                                          <p:attrName>ppt_x</p:attrName>
                                        </p:attrNameLst>
                                      </p:cBhvr>
                                      <p:tavLst>
                                        <p:tav tm="0">
                                          <p:val>
                                            <p:strVal val="#ppt_x"/>
                                          </p:val>
                                        </p:tav>
                                        <p:tav tm="100000">
                                          <p:val>
                                            <p:strVal val="#ppt_x"/>
                                          </p:val>
                                        </p:tav>
                                      </p:tavLst>
                                    </p:anim>
                                    <p:anim calcmode="lin" valueType="num">
                                      <p:cBhvr additive="base">
                                        <p:cTn id="7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5" presetClass="entr" presetSubtype="0" fill="hold" grpId="0" nodeType="click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2000"/>
                                        <p:tgtEl>
                                          <p:spTgt spid="19"/>
                                        </p:tgtEl>
                                      </p:cBhvr>
                                    </p:animEffect>
                                    <p:anim calcmode="lin" valueType="num">
                                      <p:cBhvr>
                                        <p:cTn id="81" dur="2000" fill="hold"/>
                                        <p:tgtEl>
                                          <p:spTgt spid="19"/>
                                        </p:tgtEl>
                                        <p:attrNameLst>
                                          <p:attrName>ppt_w</p:attrName>
                                        </p:attrNameLst>
                                      </p:cBhvr>
                                      <p:tavLst>
                                        <p:tav tm="0" fmla="#ppt_w*sin(2.5*pi*$)">
                                          <p:val>
                                            <p:fltVal val="0"/>
                                          </p:val>
                                        </p:tav>
                                        <p:tav tm="100000">
                                          <p:val>
                                            <p:fltVal val="1"/>
                                          </p:val>
                                        </p:tav>
                                      </p:tavLst>
                                    </p:anim>
                                    <p:anim calcmode="lin" valueType="num">
                                      <p:cBhvr>
                                        <p:cTn id="82"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p:bldP spid="11" grpId="0" animBg="1"/>
      <p:bldP spid="13" grpId="0" animBg="1"/>
      <p:bldP spid="14" grpId="0" animBg="1"/>
      <p:bldP spid="15" grpId="0" animBg="1"/>
      <p:bldP spid="16" grpId="0" animBg="1"/>
      <p:bldP spid="17" grpId="0" animBg="1"/>
      <p:bldP spid="18" grpId="0" animBg="1"/>
      <p:bldP spid="19" grpId="0" animBg="1"/>
      <p:bldP spid="2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5801" y="1513189"/>
            <a:ext cx="3312367" cy="5256583"/>
          </a:xfrm>
          <a:prstGeom prst="rect">
            <a:avLst/>
          </a:prstGeom>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7528" y="3388019"/>
            <a:ext cx="2592288" cy="2088232"/>
          </a:xfrm>
          <a:prstGeom prst="rect">
            <a:avLst/>
          </a:prstGeom>
        </p:spPr>
      </p:pic>
      <p:pic>
        <p:nvPicPr>
          <p:cNvPr id="7" name="6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1252" y="964938"/>
            <a:ext cx="2952328" cy="2448273"/>
          </a:xfrm>
          <a:prstGeom prst="rect">
            <a:avLst/>
          </a:prstGeom>
        </p:spPr>
      </p:pic>
      <p:sp>
        <p:nvSpPr>
          <p:cNvPr id="8" name="7 Elipse"/>
          <p:cNvSpPr/>
          <p:nvPr/>
        </p:nvSpPr>
        <p:spPr>
          <a:xfrm>
            <a:off x="1621902" y="1232755"/>
            <a:ext cx="2673898" cy="1790909"/>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rPr>
              <a:t>BICARBONATO DE SODIO</a:t>
            </a:r>
          </a:p>
          <a:p>
            <a:pPr algn="ctr"/>
            <a:r>
              <a:rPr lang="es-ES" sz="1600" b="1" dirty="0">
                <a:solidFill>
                  <a:schemeClr val="tx1"/>
                </a:solidFill>
              </a:rPr>
              <a:t>HCO3</a:t>
            </a:r>
          </a:p>
        </p:txBody>
      </p:sp>
      <p:sp>
        <p:nvSpPr>
          <p:cNvPr id="10" name="9 CuadroTexto"/>
          <p:cNvSpPr txBox="1"/>
          <p:nvPr/>
        </p:nvSpPr>
        <p:spPr>
          <a:xfrm>
            <a:off x="7914583" y="3388019"/>
            <a:ext cx="1965666" cy="400110"/>
          </a:xfrm>
          <a:prstGeom prst="rect">
            <a:avLst/>
          </a:prstGeom>
          <a:noFill/>
        </p:spPr>
        <p:txBody>
          <a:bodyPr wrap="square" rtlCol="0">
            <a:spAutoFit/>
          </a:bodyPr>
          <a:lstStyle/>
          <a:p>
            <a:r>
              <a:rPr lang="es-ES" sz="2000" b="1" dirty="0"/>
              <a:t>PULMONES</a:t>
            </a:r>
          </a:p>
        </p:txBody>
      </p:sp>
      <p:sp>
        <p:nvSpPr>
          <p:cNvPr id="11" name="10 CuadroTexto"/>
          <p:cNvSpPr txBox="1"/>
          <p:nvPr/>
        </p:nvSpPr>
        <p:spPr>
          <a:xfrm>
            <a:off x="2639616" y="5707578"/>
            <a:ext cx="1944216" cy="523220"/>
          </a:xfrm>
          <a:prstGeom prst="rect">
            <a:avLst/>
          </a:prstGeom>
          <a:noFill/>
        </p:spPr>
        <p:txBody>
          <a:bodyPr wrap="square" rtlCol="0">
            <a:spAutoFit/>
          </a:bodyPr>
          <a:lstStyle/>
          <a:p>
            <a:r>
              <a:rPr lang="es-ES" sz="2800" b="1" dirty="0"/>
              <a:t>RIÑONES</a:t>
            </a:r>
          </a:p>
        </p:txBody>
      </p:sp>
      <p:sp>
        <p:nvSpPr>
          <p:cNvPr id="12" name="11 Flecha derecha"/>
          <p:cNvSpPr/>
          <p:nvPr/>
        </p:nvSpPr>
        <p:spPr>
          <a:xfrm>
            <a:off x="6845188" y="1865038"/>
            <a:ext cx="576064" cy="64807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Flecha derecha"/>
          <p:cNvSpPr/>
          <p:nvPr/>
        </p:nvSpPr>
        <p:spPr>
          <a:xfrm rot="10800000">
            <a:off x="4587067" y="4577956"/>
            <a:ext cx="644666" cy="58204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13 Flecha derecha"/>
          <p:cNvSpPr/>
          <p:nvPr/>
        </p:nvSpPr>
        <p:spPr>
          <a:xfrm rot="10800000">
            <a:off x="4439816" y="1865037"/>
            <a:ext cx="812704" cy="64807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Rectángulo"/>
          <p:cNvSpPr/>
          <p:nvPr/>
        </p:nvSpPr>
        <p:spPr>
          <a:xfrm>
            <a:off x="1847528" y="116633"/>
            <a:ext cx="8526052" cy="848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SISTEMAS REGULADORES DEL ESTADO ACIDO BASE</a:t>
            </a:r>
          </a:p>
        </p:txBody>
      </p:sp>
    </p:spTree>
    <p:extLst>
      <p:ext uri="{BB962C8B-B14F-4D97-AF65-F5344CB8AC3E}">
        <p14:creationId xmlns:p14="http://schemas.microsoft.com/office/powerpoint/2010/main" val="22837379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847528" y="260648"/>
            <a:ext cx="8352928"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400" b="1" dirty="0">
                <a:solidFill>
                  <a:schemeClr val="tx1"/>
                </a:solidFill>
              </a:rPr>
              <a:t>VALORES NORMALES DEL ESTADO ACIDO BASE</a:t>
            </a:r>
          </a:p>
        </p:txBody>
      </p:sp>
      <p:graphicFrame>
        <p:nvGraphicFramePr>
          <p:cNvPr id="3" name="Table 2"/>
          <p:cNvGraphicFramePr>
            <a:graphicFrameLocks noGrp="1"/>
          </p:cNvGraphicFramePr>
          <p:nvPr/>
        </p:nvGraphicFramePr>
        <p:xfrm>
          <a:off x="1847528" y="1628800"/>
          <a:ext cx="8352928" cy="4680520"/>
        </p:xfrm>
        <a:graphic>
          <a:graphicData uri="http://schemas.openxmlformats.org/drawingml/2006/table">
            <a:tbl>
              <a:tblPr firstRow="1" bandRow="1">
                <a:tableStyleId>{5C22544A-7EE6-4342-B048-85BDC9FD1C3A}</a:tableStyleId>
              </a:tblPr>
              <a:tblGrid>
                <a:gridCol w="4176464">
                  <a:extLst>
                    <a:ext uri="{9D8B030D-6E8A-4147-A177-3AD203B41FA5}">
                      <a16:colId xmlns:a16="http://schemas.microsoft.com/office/drawing/2014/main" val="20000"/>
                    </a:ext>
                  </a:extLst>
                </a:gridCol>
                <a:gridCol w="4176464">
                  <a:extLst>
                    <a:ext uri="{9D8B030D-6E8A-4147-A177-3AD203B41FA5}">
                      <a16:colId xmlns:a16="http://schemas.microsoft.com/office/drawing/2014/main" val="20001"/>
                    </a:ext>
                  </a:extLst>
                </a:gridCol>
              </a:tblGrid>
              <a:tr h="1170130">
                <a:tc>
                  <a:txBody>
                    <a:bodyPr/>
                    <a:lstStyle/>
                    <a:p>
                      <a:r>
                        <a:rPr lang="es-AR" sz="2800" b="1" dirty="0">
                          <a:solidFill>
                            <a:schemeClr val="tx1"/>
                          </a:solidFill>
                        </a:rPr>
                        <a:t>PH</a:t>
                      </a:r>
                    </a:p>
                  </a:txBody>
                  <a:tcPr/>
                </a:tc>
                <a:tc>
                  <a:txBody>
                    <a:bodyPr/>
                    <a:lstStyle/>
                    <a:p>
                      <a:r>
                        <a:rPr lang="es-AR" sz="2800" dirty="0"/>
                        <a:t> </a:t>
                      </a:r>
                      <a:r>
                        <a:rPr lang="es-AR" sz="2800" dirty="0">
                          <a:solidFill>
                            <a:schemeClr val="tx1"/>
                          </a:solidFill>
                        </a:rPr>
                        <a:t>7,35 A 7,45</a:t>
                      </a:r>
                    </a:p>
                  </a:txBody>
                  <a:tcPr/>
                </a:tc>
                <a:extLst>
                  <a:ext uri="{0D108BD9-81ED-4DB2-BD59-A6C34878D82A}">
                    <a16:rowId xmlns:a16="http://schemas.microsoft.com/office/drawing/2014/main" val="10000"/>
                  </a:ext>
                </a:extLst>
              </a:tr>
              <a:tr h="1170130">
                <a:tc>
                  <a:txBody>
                    <a:bodyPr/>
                    <a:lstStyle/>
                    <a:p>
                      <a:r>
                        <a:rPr lang="es-AR" sz="2800" b="1" dirty="0"/>
                        <a:t>Pa CO2</a:t>
                      </a:r>
                      <a:r>
                        <a:rPr lang="es-AR" sz="2800" b="1" baseline="0" dirty="0"/>
                        <a:t> (mmHg</a:t>
                      </a:r>
                      <a:r>
                        <a:rPr lang="es-AR" sz="2800" baseline="0" dirty="0"/>
                        <a:t>)</a:t>
                      </a:r>
                      <a:endParaRPr lang="es-AR" sz="2800" dirty="0"/>
                    </a:p>
                  </a:txBody>
                  <a:tcPr/>
                </a:tc>
                <a:tc>
                  <a:txBody>
                    <a:bodyPr/>
                    <a:lstStyle/>
                    <a:p>
                      <a:r>
                        <a:rPr lang="es-AR" sz="2800" dirty="0"/>
                        <a:t> 35 a 45 </a:t>
                      </a:r>
                    </a:p>
                  </a:txBody>
                  <a:tcPr/>
                </a:tc>
                <a:extLst>
                  <a:ext uri="{0D108BD9-81ED-4DB2-BD59-A6C34878D82A}">
                    <a16:rowId xmlns:a16="http://schemas.microsoft.com/office/drawing/2014/main" val="10001"/>
                  </a:ext>
                </a:extLst>
              </a:tr>
              <a:tr h="1170130">
                <a:tc>
                  <a:txBody>
                    <a:bodyPr/>
                    <a:lstStyle/>
                    <a:p>
                      <a:r>
                        <a:rPr lang="es-AR" sz="2800" dirty="0"/>
                        <a:t>Pa O2 (mmHg)</a:t>
                      </a:r>
                    </a:p>
                  </a:txBody>
                  <a:tcPr/>
                </a:tc>
                <a:tc>
                  <a:txBody>
                    <a:bodyPr/>
                    <a:lstStyle/>
                    <a:p>
                      <a:r>
                        <a:rPr lang="es-AR" sz="2800" dirty="0"/>
                        <a:t> 80 a 100</a:t>
                      </a:r>
                    </a:p>
                  </a:txBody>
                  <a:tcPr/>
                </a:tc>
                <a:extLst>
                  <a:ext uri="{0D108BD9-81ED-4DB2-BD59-A6C34878D82A}">
                    <a16:rowId xmlns:a16="http://schemas.microsoft.com/office/drawing/2014/main" val="10002"/>
                  </a:ext>
                </a:extLst>
              </a:tr>
              <a:tr h="1170130">
                <a:tc>
                  <a:txBody>
                    <a:bodyPr/>
                    <a:lstStyle/>
                    <a:p>
                      <a:r>
                        <a:rPr lang="es-AR" sz="2800" dirty="0"/>
                        <a:t>HCO3 (mEq/L)</a:t>
                      </a:r>
                    </a:p>
                  </a:txBody>
                  <a:tcPr/>
                </a:tc>
                <a:tc>
                  <a:txBody>
                    <a:bodyPr/>
                    <a:lstStyle/>
                    <a:p>
                      <a:r>
                        <a:rPr lang="es-AR" sz="2800" dirty="0"/>
                        <a:t> 24 a 28                                   </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194358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1847528" y="116632"/>
            <a:ext cx="8496944"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CONTROL DEL ESTADO ACIDO BASE</a:t>
            </a:r>
          </a:p>
        </p:txBody>
      </p:sp>
      <p:sp>
        <p:nvSpPr>
          <p:cNvPr id="7" name="6 Flecha abajo"/>
          <p:cNvSpPr/>
          <p:nvPr/>
        </p:nvSpPr>
        <p:spPr>
          <a:xfrm>
            <a:off x="5303912" y="1134415"/>
            <a:ext cx="1584176" cy="57606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8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7528" y="2679908"/>
            <a:ext cx="8496944" cy="4061461"/>
          </a:xfrm>
          <a:prstGeom prst="rect">
            <a:avLst/>
          </a:prstGeom>
        </p:spPr>
      </p:pic>
      <p:sp>
        <p:nvSpPr>
          <p:cNvPr id="10" name="9 CuadroTexto"/>
          <p:cNvSpPr txBox="1"/>
          <p:nvPr/>
        </p:nvSpPr>
        <p:spPr>
          <a:xfrm>
            <a:off x="5231904" y="1841250"/>
            <a:ext cx="2880320" cy="707886"/>
          </a:xfrm>
          <a:prstGeom prst="rect">
            <a:avLst/>
          </a:prstGeom>
          <a:noFill/>
        </p:spPr>
        <p:txBody>
          <a:bodyPr wrap="square" rtlCol="0">
            <a:spAutoFit/>
          </a:bodyPr>
          <a:lstStyle/>
          <a:p>
            <a:r>
              <a:rPr lang="es-ES" sz="2000" b="1" dirty="0"/>
              <a:t>GASOMETRIA                ARTERIAL</a:t>
            </a:r>
          </a:p>
        </p:txBody>
      </p:sp>
    </p:spTree>
    <p:extLst>
      <p:ext uri="{BB962C8B-B14F-4D97-AF65-F5344CB8AC3E}">
        <p14:creationId xmlns:p14="http://schemas.microsoft.com/office/powerpoint/2010/main" val="3840864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lobo: flecha hacia abajo 1">
            <a:extLst>
              <a:ext uri="{FF2B5EF4-FFF2-40B4-BE49-F238E27FC236}">
                <a16:creationId xmlns:a16="http://schemas.microsoft.com/office/drawing/2014/main" id="{6969BE9F-79B1-FF0C-5852-4DF72EB426CF}"/>
              </a:ext>
            </a:extLst>
          </p:cNvPr>
          <p:cNvSpPr/>
          <p:nvPr/>
        </p:nvSpPr>
        <p:spPr>
          <a:xfrm>
            <a:off x="2197510" y="1386348"/>
            <a:ext cx="8126361" cy="3436375"/>
          </a:xfrm>
          <a:prstGeom prst="downArrowCallou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tx1"/>
                </a:solidFill>
              </a:rPr>
              <a:t>DESEQUILIBRIOS </a:t>
            </a:r>
          </a:p>
          <a:p>
            <a:pPr algn="ctr"/>
            <a:r>
              <a:rPr lang="es-MX" sz="4400" b="1" dirty="0">
                <a:solidFill>
                  <a:schemeClr val="tx1"/>
                </a:solidFill>
              </a:rPr>
              <a:t>ACIDO BASE</a:t>
            </a:r>
            <a:endParaRPr lang="es-AR" sz="4400" b="1" dirty="0">
              <a:solidFill>
                <a:schemeClr val="tx1"/>
              </a:solidFill>
            </a:endParaRPr>
          </a:p>
        </p:txBody>
      </p:sp>
    </p:spTree>
    <p:extLst>
      <p:ext uri="{BB962C8B-B14F-4D97-AF65-F5344CB8AC3E}">
        <p14:creationId xmlns:p14="http://schemas.microsoft.com/office/powerpoint/2010/main" val="10234580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99000096"/>
              </p:ext>
            </p:extLst>
          </p:nvPr>
        </p:nvGraphicFramePr>
        <p:xfrm>
          <a:off x="1047135" y="548681"/>
          <a:ext cx="10338620" cy="5904655"/>
        </p:xfrm>
        <a:graphic>
          <a:graphicData uri="http://schemas.openxmlformats.org/drawingml/2006/table">
            <a:tbl>
              <a:tblPr firstRow="1" bandRow="1">
                <a:tableStyleId>{5C22544A-7EE6-4342-B048-85BDC9FD1C3A}</a:tableStyleId>
              </a:tblPr>
              <a:tblGrid>
                <a:gridCol w="2584655">
                  <a:extLst>
                    <a:ext uri="{9D8B030D-6E8A-4147-A177-3AD203B41FA5}">
                      <a16:colId xmlns:a16="http://schemas.microsoft.com/office/drawing/2014/main" val="20000"/>
                    </a:ext>
                  </a:extLst>
                </a:gridCol>
                <a:gridCol w="2584655">
                  <a:extLst>
                    <a:ext uri="{9D8B030D-6E8A-4147-A177-3AD203B41FA5}">
                      <a16:colId xmlns:a16="http://schemas.microsoft.com/office/drawing/2014/main" val="20001"/>
                    </a:ext>
                  </a:extLst>
                </a:gridCol>
                <a:gridCol w="2584655">
                  <a:extLst>
                    <a:ext uri="{9D8B030D-6E8A-4147-A177-3AD203B41FA5}">
                      <a16:colId xmlns:a16="http://schemas.microsoft.com/office/drawing/2014/main" val="20002"/>
                    </a:ext>
                  </a:extLst>
                </a:gridCol>
                <a:gridCol w="2584655">
                  <a:extLst>
                    <a:ext uri="{9D8B030D-6E8A-4147-A177-3AD203B41FA5}">
                      <a16:colId xmlns:a16="http://schemas.microsoft.com/office/drawing/2014/main" val="20003"/>
                    </a:ext>
                  </a:extLst>
                </a:gridCol>
              </a:tblGrid>
              <a:tr h="1180931">
                <a:tc>
                  <a:txBody>
                    <a:bodyPr/>
                    <a:lstStyle/>
                    <a:p>
                      <a:r>
                        <a:rPr lang="es-AR" dirty="0"/>
                        <a:t>GASOMETRIA</a:t>
                      </a:r>
                    </a:p>
                  </a:txBody>
                  <a:tcPr/>
                </a:tc>
                <a:tc>
                  <a:txBody>
                    <a:bodyPr/>
                    <a:lstStyle/>
                    <a:p>
                      <a:r>
                        <a:rPr lang="es-AR" dirty="0"/>
                        <a:t>PH</a:t>
                      </a:r>
                    </a:p>
                  </a:txBody>
                  <a:tcPr/>
                </a:tc>
                <a:tc>
                  <a:txBody>
                    <a:bodyPr/>
                    <a:lstStyle/>
                    <a:p>
                      <a:r>
                        <a:rPr lang="es-AR" dirty="0"/>
                        <a:t>Pa CO2</a:t>
                      </a:r>
                    </a:p>
                  </a:txBody>
                  <a:tcPr/>
                </a:tc>
                <a:tc>
                  <a:txBody>
                    <a:bodyPr/>
                    <a:lstStyle/>
                    <a:p>
                      <a:r>
                        <a:rPr lang="es-AR" dirty="0"/>
                        <a:t>HCO3</a:t>
                      </a:r>
                    </a:p>
                  </a:txBody>
                  <a:tcPr/>
                </a:tc>
                <a:extLst>
                  <a:ext uri="{0D108BD9-81ED-4DB2-BD59-A6C34878D82A}">
                    <a16:rowId xmlns:a16="http://schemas.microsoft.com/office/drawing/2014/main" val="10000"/>
                  </a:ext>
                </a:extLst>
              </a:tr>
              <a:tr h="1180931">
                <a:tc>
                  <a:txBody>
                    <a:bodyPr/>
                    <a:lstStyle/>
                    <a:p>
                      <a:r>
                        <a:rPr lang="es-AR" b="1" dirty="0"/>
                        <a:t>ACIDOS</a:t>
                      </a:r>
                    </a:p>
                    <a:p>
                      <a:r>
                        <a:rPr lang="es-AR" b="1" dirty="0"/>
                        <a:t>RESPIRATORIA</a:t>
                      </a:r>
                    </a:p>
                  </a:txBody>
                  <a:tcPr/>
                </a:tc>
                <a:tc>
                  <a:txBody>
                    <a:bodyPr/>
                    <a:lstStyle/>
                    <a:p>
                      <a:endParaRPr lang="es-AR" dirty="0"/>
                    </a:p>
                  </a:txBody>
                  <a:tcPr/>
                </a:tc>
                <a:tc>
                  <a:txBody>
                    <a:bodyPr/>
                    <a:lstStyle/>
                    <a:p>
                      <a:endParaRPr lang="es-AR" dirty="0"/>
                    </a:p>
                  </a:txBody>
                  <a:tcPr/>
                </a:tc>
                <a:tc>
                  <a:txBody>
                    <a:bodyPr/>
                    <a:lstStyle/>
                    <a:p>
                      <a:endParaRPr lang="es-AR" dirty="0"/>
                    </a:p>
                    <a:p>
                      <a:r>
                        <a:rPr lang="es-AR" dirty="0"/>
                        <a:t>   NORMAL</a:t>
                      </a:r>
                    </a:p>
                  </a:txBody>
                  <a:tcPr/>
                </a:tc>
                <a:extLst>
                  <a:ext uri="{0D108BD9-81ED-4DB2-BD59-A6C34878D82A}">
                    <a16:rowId xmlns:a16="http://schemas.microsoft.com/office/drawing/2014/main" val="10001"/>
                  </a:ext>
                </a:extLst>
              </a:tr>
              <a:tr h="1180931">
                <a:tc>
                  <a:txBody>
                    <a:bodyPr/>
                    <a:lstStyle/>
                    <a:p>
                      <a:r>
                        <a:rPr lang="es-AR" b="1" dirty="0"/>
                        <a:t>ALCALOSIS</a:t>
                      </a:r>
                    </a:p>
                    <a:p>
                      <a:r>
                        <a:rPr lang="es-AR" b="1" dirty="0"/>
                        <a:t>RESPIRATORIA</a:t>
                      </a:r>
                    </a:p>
                  </a:txBody>
                  <a:tcPr/>
                </a:tc>
                <a:tc>
                  <a:txBody>
                    <a:bodyPr/>
                    <a:lstStyle/>
                    <a:p>
                      <a:endParaRPr lang="es-AR" dirty="0"/>
                    </a:p>
                    <a:p>
                      <a:r>
                        <a:rPr lang="es-AR" dirty="0"/>
                        <a:t>       </a:t>
                      </a:r>
                    </a:p>
                  </a:txBody>
                  <a:tcPr/>
                </a:tc>
                <a:tc>
                  <a:txBody>
                    <a:bodyPr/>
                    <a:lstStyle/>
                    <a:p>
                      <a:endParaRPr lang="es-AR" dirty="0"/>
                    </a:p>
                  </a:txBody>
                  <a:tcPr/>
                </a:tc>
                <a:tc>
                  <a:txBody>
                    <a:bodyPr/>
                    <a:lstStyle/>
                    <a:p>
                      <a:endParaRPr lang="es-AR" dirty="0"/>
                    </a:p>
                    <a:p>
                      <a:r>
                        <a:rPr lang="es-AR" dirty="0"/>
                        <a:t>   NORMAL</a:t>
                      </a:r>
                    </a:p>
                  </a:txBody>
                  <a:tcPr/>
                </a:tc>
                <a:extLst>
                  <a:ext uri="{0D108BD9-81ED-4DB2-BD59-A6C34878D82A}">
                    <a16:rowId xmlns:a16="http://schemas.microsoft.com/office/drawing/2014/main" val="10002"/>
                  </a:ext>
                </a:extLst>
              </a:tr>
              <a:tr h="1180931">
                <a:tc>
                  <a:txBody>
                    <a:bodyPr/>
                    <a:lstStyle/>
                    <a:p>
                      <a:r>
                        <a:rPr lang="es-AR" b="1" dirty="0"/>
                        <a:t>ACIDOSIS </a:t>
                      </a:r>
                    </a:p>
                    <a:p>
                      <a:r>
                        <a:rPr lang="es-AR" b="1" dirty="0"/>
                        <a:t>METABOLICA</a:t>
                      </a:r>
                    </a:p>
                    <a:p>
                      <a:endParaRPr lang="es-AR" dirty="0"/>
                    </a:p>
                  </a:txBody>
                  <a:tcPr/>
                </a:tc>
                <a:tc>
                  <a:txBody>
                    <a:bodyPr/>
                    <a:lstStyle/>
                    <a:p>
                      <a:endParaRPr lang="es-AR" dirty="0"/>
                    </a:p>
                  </a:txBody>
                  <a:tcPr/>
                </a:tc>
                <a:tc>
                  <a:txBody>
                    <a:bodyPr/>
                    <a:lstStyle/>
                    <a:p>
                      <a:endParaRPr lang="es-AR" dirty="0"/>
                    </a:p>
                    <a:p>
                      <a:r>
                        <a:rPr lang="es-AR" dirty="0"/>
                        <a:t>    NORMAL</a:t>
                      </a:r>
                    </a:p>
                  </a:txBody>
                  <a:tcPr/>
                </a:tc>
                <a:tc>
                  <a:txBody>
                    <a:bodyPr/>
                    <a:lstStyle/>
                    <a:p>
                      <a:endParaRPr lang="es-AR" dirty="0"/>
                    </a:p>
                  </a:txBody>
                  <a:tcPr/>
                </a:tc>
                <a:extLst>
                  <a:ext uri="{0D108BD9-81ED-4DB2-BD59-A6C34878D82A}">
                    <a16:rowId xmlns:a16="http://schemas.microsoft.com/office/drawing/2014/main" val="10003"/>
                  </a:ext>
                </a:extLst>
              </a:tr>
              <a:tr h="1180931">
                <a:tc>
                  <a:txBody>
                    <a:bodyPr/>
                    <a:lstStyle/>
                    <a:p>
                      <a:r>
                        <a:rPr lang="es-AR" b="1" dirty="0"/>
                        <a:t>ALCALOSIS</a:t>
                      </a:r>
                    </a:p>
                    <a:p>
                      <a:r>
                        <a:rPr lang="es-AR" b="1" dirty="0"/>
                        <a:t>METABOLICA</a:t>
                      </a:r>
                    </a:p>
                    <a:p>
                      <a:endParaRPr lang="es-AR" dirty="0"/>
                    </a:p>
                  </a:txBody>
                  <a:tcPr/>
                </a:tc>
                <a:tc>
                  <a:txBody>
                    <a:bodyPr/>
                    <a:lstStyle/>
                    <a:p>
                      <a:endParaRPr lang="es-AR"/>
                    </a:p>
                  </a:txBody>
                  <a:tcPr/>
                </a:tc>
                <a:tc>
                  <a:txBody>
                    <a:bodyPr/>
                    <a:lstStyle/>
                    <a:p>
                      <a:endParaRPr lang="es-AR" dirty="0"/>
                    </a:p>
                    <a:p>
                      <a:r>
                        <a:rPr lang="es-AR" dirty="0"/>
                        <a:t>     NORMAL</a:t>
                      </a:r>
                    </a:p>
                  </a:txBody>
                  <a:tcPr/>
                </a:tc>
                <a:tc>
                  <a:txBody>
                    <a:bodyPr/>
                    <a:lstStyle/>
                    <a:p>
                      <a:endParaRPr lang="es-AR" dirty="0"/>
                    </a:p>
                  </a:txBody>
                  <a:tcPr/>
                </a:tc>
                <a:extLst>
                  <a:ext uri="{0D108BD9-81ED-4DB2-BD59-A6C34878D82A}">
                    <a16:rowId xmlns:a16="http://schemas.microsoft.com/office/drawing/2014/main" val="10004"/>
                  </a:ext>
                </a:extLst>
              </a:tr>
            </a:tbl>
          </a:graphicData>
        </a:graphic>
      </p:graphicFrame>
      <p:sp>
        <p:nvSpPr>
          <p:cNvPr id="3" name="Down Arrow 2"/>
          <p:cNvSpPr/>
          <p:nvPr/>
        </p:nvSpPr>
        <p:spPr>
          <a:xfrm>
            <a:off x="4871864" y="1988840"/>
            <a:ext cx="936104" cy="50405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Right Arrow 3"/>
          <p:cNvSpPr/>
          <p:nvPr/>
        </p:nvSpPr>
        <p:spPr>
          <a:xfrm rot="16200000">
            <a:off x="7032104" y="1844824"/>
            <a:ext cx="648072" cy="79208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Down Arrow 4"/>
          <p:cNvSpPr/>
          <p:nvPr/>
        </p:nvSpPr>
        <p:spPr>
          <a:xfrm rot="10800000">
            <a:off x="4871864" y="3212976"/>
            <a:ext cx="936104" cy="57606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Down Arrow 5"/>
          <p:cNvSpPr/>
          <p:nvPr/>
        </p:nvSpPr>
        <p:spPr>
          <a:xfrm>
            <a:off x="6960096" y="3212976"/>
            <a:ext cx="792088"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Down Arrow 6"/>
          <p:cNvSpPr/>
          <p:nvPr/>
        </p:nvSpPr>
        <p:spPr>
          <a:xfrm>
            <a:off x="4943872" y="4437112"/>
            <a:ext cx="864096" cy="57606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Down Arrow 7"/>
          <p:cNvSpPr/>
          <p:nvPr/>
        </p:nvSpPr>
        <p:spPr>
          <a:xfrm>
            <a:off x="8832304" y="4437112"/>
            <a:ext cx="936104" cy="57606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Down Arrow 8"/>
          <p:cNvSpPr/>
          <p:nvPr/>
        </p:nvSpPr>
        <p:spPr>
          <a:xfrm rot="10800000">
            <a:off x="5026670" y="5517233"/>
            <a:ext cx="792088" cy="57606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Down Arrow 10"/>
          <p:cNvSpPr/>
          <p:nvPr/>
        </p:nvSpPr>
        <p:spPr>
          <a:xfrm rot="10800000">
            <a:off x="8832304" y="5517232"/>
            <a:ext cx="936104" cy="57606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5637752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4151391" y="150467"/>
            <a:ext cx="3816424" cy="86409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ACIDOSIS RESPIRATORIA</a:t>
            </a:r>
          </a:p>
        </p:txBody>
      </p:sp>
      <p:cxnSp>
        <p:nvCxnSpPr>
          <p:cNvPr id="6" name="5 Conector recto"/>
          <p:cNvCxnSpPr/>
          <p:nvPr/>
        </p:nvCxnSpPr>
        <p:spPr>
          <a:xfrm>
            <a:off x="2639616" y="1412776"/>
            <a:ext cx="64807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6 Rectángulo redondeado"/>
          <p:cNvSpPr/>
          <p:nvPr/>
        </p:nvSpPr>
        <p:spPr>
          <a:xfrm>
            <a:off x="1631504" y="1844824"/>
            <a:ext cx="2808313" cy="489654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CAUSAS</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HIPOVENTILACION</a:t>
            </a:r>
          </a:p>
          <a:p>
            <a:pPr algn="ctr"/>
            <a:r>
              <a:rPr lang="es-ES" sz="2000" dirty="0">
                <a:solidFill>
                  <a:schemeClr val="tx1"/>
                </a:solidFill>
              </a:rPr>
              <a:t>EPOC</a:t>
            </a:r>
          </a:p>
          <a:p>
            <a:pPr algn="ctr"/>
            <a:r>
              <a:rPr lang="es-ES" sz="2000" dirty="0">
                <a:solidFill>
                  <a:schemeClr val="tx1"/>
                </a:solidFill>
              </a:rPr>
              <a:t>DEPRESION SISTEMA RESPIRATORIO</a:t>
            </a:r>
          </a:p>
          <a:p>
            <a:pPr algn="ctr"/>
            <a:r>
              <a:rPr lang="es-ES" sz="2000" dirty="0">
                <a:solidFill>
                  <a:schemeClr val="tx1"/>
                </a:solidFill>
              </a:rPr>
              <a:t>SEDACION</a:t>
            </a:r>
          </a:p>
          <a:p>
            <a:pPr algn="ctr"/>
            <a:r>
              <a:rPr lang="es-ES" sz="2000" dirty="0">
                <a:solidFill>
                  <a:schemeClr val="tx1"/>
                </a:solidFill>
              </a:rPr>
              <a:t>ANESTESIA</a:t>
            </a:r>
          </a:p>
          <a:p>
            <a:pPr algn="ctr"/>
            <a:r>
              <a:rPr lang="es-ES" sz="2000" dirty="0">
                <a:solidFill>
                  <a:schemeClr val="tx1"/>
                </a:solidFill>
              </a:rPr>
              <a:t>APNEA</a:t>
            </a:r>
          </a:p>
          <a:p>
            <a:pPr algn="ctr"/>
            <a:r>
              <a:rPr lang="es-ES" sz="2000" dirty="0">
                <a:solidFill>
                  <a:schemeClr val="tx1"/>
                </a:solidFill>
              </a:rPr>
              <a:t>TRAUMATISMO CRANEAL</a:t>
            </a:r>
          </a:p>
        </p:txBody>
      </p:sp>
      <p:cxnSp>
        <p:nvCxnSpPr>
          <p:cNvPr id="9" name="8 Conector recto"/>
          <p:cNvCxnSpPr/>
          <p:nvPr/>
        </p:nvCxnSpPr>
        <p:spPr>
          <a:xfrm>
            <a:off x="2639616" y="1412776"/>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11 Rectángulo redondeado"/>
          <p:cNvSpPr/>
          <p:nvPr/>
        </p:nvSpPr>
        <p:spPr>
          <a:xfrm>
            <a:off x="4727848" y="1844824"/>
            <a:ext cx="2946803" cy="489654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SIGNOS Y SINTOMAS</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LETARGO</a:t>
            </a:r>
          </a:p>
          <a:p>
            <a:pPr algn="ctr"/>
            <a:r>
              <a:rPr lang="es-ES" sz="2000" dirty="0">
                <a:solidFill>
                  <a:schemeClr val="tx1"/>
                </a:solidFill>
              </a:rPr>
              <a:t>DEBILIDAD</a:t>
            </a:r>
          </a:p>
          <a:p>
            <a:pPr algn="ctr"/>
            <a:r>
              <a:rPr lang="es-ES" sz="2000" dirty="0">
                <a:solidFill>
                  <a:schemeClr val="tx1"/>
                </a:solidFill>
              </a:rPr>
              <a:t>ADORMECIMIENTO</a:t>
            </a:r>
          </a:p>
          <a:p>
            <a:pPr algn="ctr"/>
            <a:r>
              <a:rPr lang="es-ES" sz="2000" dirty="0">
                <a:solidFill>
                  <a:schemeClr val="tx1"/>
                </a:solidFill>
              </a:rPr>
              <a:t>DESORIENTACIÓN</a:t>
            </a:r>
          </a:p>
          <a:p>
            <a:pPr algn="ctr"/>
            <a:r>
              <a:rPr lang="es-ES" sz="2000" dirty="0">
                <a:solidFill>
                  <a:schemeClr val="tx1"/>
                </a:solidFill>
              </a:rPr>
              <a:t>NAUSEAS</a:t>
            </a:r>
          </a:p>
          <a:p>
            <a:pPr algn="ctr"/>
            <a:r>
              <a:rPr lang="es-ES" sz="2000" dirty="0">
                <a:solidFill>
                  <a:schemeClr val="tx1"/>
                </a:solidFill>
              </a:rPr>
              <a:t>VOMITOS</a:t>
            </a:r>
          </a:p>
          <a:p>
            <a:pPr algn="ctr"/>
            <a:r>
              <a:rPr lang="es-ES" sz="2000" dirty="0">
                <a:solidFill>
                  <a:schemeClr val="tx1"/>
                </a:solidFill>
              </a:rPr>
              <a:t>CEFALEAS (por vasodilatación)</a:t>
            </a:r>
          </a:p>
          <a:p>
            <a:pPr algn="ctr"/>
            <a:r>
              <a:rPr lang="es-ES" sz="2000" dirty="0">
                <a:solidFill>
                  <a:schemeClr val="tx1"/>
                </a:solidFill>
              </a:rPr>
              <a:t>COMA</a:t>
            </a:r>
          </a:p>
        </p:txBody>
      </p:sp>
      <p:sp>
        <p:nvSpPr>
          <p:cNvPr id="13" name="12 Rectángulo redondeado"/>
          <p:cNvSpPr/>
          <p:nvPr/>
        </p:nvSpPr>
        <p:spPr>
          <a:xfrm>
            <a:off x="7968208" y="1844824"/>
            <a:ext cx="2592288" cy="489654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CUIDADOS DE ENFERMERIA</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MANTENER VIAS AEREAS PERMEABLES</a:t>
            </a:r>
          </a:p>
          <a:p>
            <a:pPr algn="ctr"/>
            <a:r>
              <a:rPr lang="es-ES" sz="2000" dirty="0">
                <a:solidFill>
                  <a:schemeClr val="tx1"/>
                </a:solidFill>
              </a:rPr>
              <a:t>NO ADM.SEDANTES</a:t>
            </a:r>
          </a:p>
          <a:p>
            <a:pPr algn="ctr"/>
            <a:r>
              <a:rPr lang="es-ES" sz="2000" dirty="0">
                <a:solidFill>
                  <a:schemeClr val="tx1"/>
                </a:solidFill>
              </a:rPr>
              <a:t>ADM.OXIGENO</a:t>
            </a:r>
          </a:p>
          <a:p>
            <a:pPr algn="ctr"/>
            <a:r>
              <a:rPr lang="es-ES" sz="2000" dirty="0">
                <a:solidFill>
                  <a:schemeClr val="tx1"/>
                </a:solidFill>
              </a:rPr>
              <a:t>GASOMETRIA</a:t>
            </a:r>
          </a:p>
          <a:p>
            <a:pPr algn="ctr"/>
            <a:r>
              <a:rPr lang="es-ES" sz="2000" dirty="0">
                <a:solidFill>
                  <a:schemeClr val="tx1"/>
                </a:solidFill>
              </a:rPr>
              <a:t>VALORAR FUNCIÓN CARDIACA</a:t>
            </a:r>
          </a:p>
        </p:txBody>
      </p:sp>
      <p:cxnSp>
        <p:nvCxnSpPr>
          <p:cNvPr id="15" name="14 Conector recto"/>
          <p:cNvCxnSpPr/>
          <p:nvPr/>
        </p:nvCxnSpPr>
        <p:spPr>
          <a:xfrm>
            <a:off x="9120336" y="1412776"/>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a:stCxn id="2" idx="2"/>
          </p:cNvCxnSpPr>
          <p:nvPr/>
        </p:nvCxnSpPr>
        <p:spPr>
          <a:xfrm flipH="1">
            <a:off x="6023993" y="1014564"/>
            <a:ext cx="35611" cy="8302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533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855405" y="714356"/>
            <a:ext cx="10781071" cy="271464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b="1" u="sng" dirty="0">
                <a:solidFill>
                  <a:schemeClr val="tx1"/>
                </a:solidFill>
              </a:rPr>
              <a:t>OSMOLALIDAD</a:t>
            </a:r>
            <a:r>
              <a:rPr lang="es-ES" sz="2400" dirty="0">
                <a:solidFill>
                  <a:schemeClr val="tx1"/>
                </a:solidFill>
              </a:rPr>
              <a:t>: se refiere al número de solutos por kilogramo</a:t>
            </a:r>
          </a:p>
          <a:p>
            <a:r>
              <a:rPr lang="es-ES" sz="2400" dirty="0">
                <a:solidFill>
                  <a:schemeClr val="tx1"/>
                </a:solidFill>
              </a:rPr>
              <a:t>de agua (por peso); se comunica en miliosmoles por kilogramo</a:t>
            </a:r>
          </a:p>
          <a:p>
            <a:r>
              <a:rPr lang="es-ES" sz="2400" dirty="0">
                <a:solidFill>
                  <a:schemeClr val="tx1"/>
                </a:solidFill>
              </a:rPr>
              <a:t>(mOsm/kg). Como la actividad osmótica corporal está regulada</a:t>
            </a:r>
          </a:p>
          <a:p>
            <a:r>
              <a:rPr lang="es-ES" sz="2400" dirty="0">
                <a:solidFill>
                  <a:schemeClr val="tx1"/>
                </a:solidFill>
              </a:rPr>
              <a:t>por el número de partículas activas (solutos) por kilogramo de agua, se usa la osmolalidad para describir la concentración de los líquidos corporales. La osmolalidad normal del LIC y del LEC se sitúa entre 275 y 295 mOsm/kg.</a:t>
            </a:r>
          </a:p>
        </p:txBody>
      </p:sp>
      <p:sp>
        <p:nvSpPr>
          <p:cNvPr id="3" name="2 Rectángulo redondeado"/>
          <p:cNvSpPr/>
          <p:nvPr/>
        </p:nvSpPr>
        <p:spPr>
          <a:xfrm>
            <a:off x="2524100" y="3631172"/>
            <a:ext cx="7143800" cy="2714644"/>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b="1" u="sng" dirty="0">
                <a:solidFill>
                  <a:schemeClr val="tx1"/>
                </a:solidFill>
              </a:rPr>
              <a:t>OSMOLARIDAD</a:t>
            </a:r>
            <a:r>
              <a:rPr lang="es-ES" sz="2400" b="1" dirty="0">
                <a:solidFill>
                  <a:schemeClr val="tx1"/>
                </a:solidFill>
              </a:rPr>
              <a:t>: se refiere a la cantidad de solutos por litro de solución (por volumen); se comunica en miliosmoles por litro (mOsm/L) en una solución </a:t>
            </a:r>
          </a:p>
        </p:txBody>
      </p:sp>
      <p:sp>
        <p:nvSpPr>
          <p:cNvPr id="4" name="3 CuadroTexto"/>
          <p:cNvSpPr txBox="1"/>
          <p:nvPr/>
        </p:nvSpPr>
        <p:spPr>
          <a:xfrm>
            <a:off x="2952728" y="142852"/>
            <a:ext cx="7000924" cy="369332"/>
          </a:xfrm>
          <a:prstGeom prst="rect">
            <a:avLst/>
          </a:prstGeom>
          <a:noFill/>
        </p:spPr>
        <p:txBody>
          <a:bodyPr wrap="square" rtlCol="0">
            <a:spAutoFit/>
          </a:bodyPr>
          <a:lstStyle/>
          <a:p>
            <a:r>
              <a:rPr lang="es-ES" b="1" dirty="0"/>
              <a:t>LA CONCENTRACION DE UNA SOLUCION PUEDE EXPRESARSE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16254" y="57273"/>
            <a:ext cx="4176464" cy="86409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ALCALOSIS RESPIRATORIA</a:t>
            </a:r>
          </a:p>
        </p:txBody>
      </p:sp>
      <p:sp>
        <p:nvSpPr>
          <p:cNvPr id="3" name="2 Rectángulo redondeado"/>
          <p:cNvSpPr/>
          <p:nvPr/>
        </p:nvSpPr>
        <p:spPr>
          <a:xfrm>
            <a:off x="943903" y="1916832"/>
            <a:ext cx="3711937" cy="482453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CAUSAS</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HIPERVENTILACIÓN</a:t>
            </a:r>
          </a:p>
          <a:p>
            <a:pPr algn="ctr"/>
            <a:r>
              <a:rPr lang="es-ES" sz="2000" dirty="0">
                <a:solidFill>
                  <a:schemeClr val="tx1"/>
                </a:solidFill>
              </a:rPr>
              <a:t>ADM.FCOS.QUE ESTIMULAN LA RESPIRACIÓN (ADRENALINA)</a:t>
            </a:r>
          </a:p>
          <a:p>
            <a:pPr algn="ctr"/>
            <a:r>
              <a:rPr lang="es-ES" sz="2000" dirty="0">
                <a:solidFill>
                  <a:schemeClr val="tx1"/>
                </a:solidFill>
              </a:rPr>
              <a:t>FIEBRE</a:t>
            </a:r>
          </a:p>
          <a:p>
            <a:pPr algn="ctr"/>
            <a:r>
              <a:rPr lang="es-ES" sz="2000" dirty="0">
                <a:solidFill>
                  <a:schemeClr val="tx1"/>
                </a:solidFill>
              </a:rPr>
              <a:t>MENINGITIS</a:t>
            </a:r>
          </a:p>
          <a:p>
            <a:pPr algn="ctr"/>
            <a:r>
              <a:rPr lang="es-ES" sz="2000" dirty="0">
                <a:solidFill>
                  <a:schemeClr val="tx1"/>
                </a:solidFill>
              </a:rPr>
              <a:t>DOLOR/ANSIEDAD</a:t>
            </a:r>
          </a:p>
        </p:txBody>
      </p:sp>
      <p:sp>
        <p:nvSpPr>
          <p:cNvPr id="4" name="3 Rectángulo redondeado"/>
          <p:cNvSpPr/>
          <p:nvPr/>
        </p:nvSpPr>
        <p:spPr>
          <a:xfrm>
            <a:off x="4972338" y="1916832"/>
            <a:ext cx="2664296" cy="482453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SIGNOS Y SINTOMAS</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TAQUIPNEA (RESPIRACION RAPIDA)</a:t>
            </a:r>
          </a:p>
          <a:p>
            <a:pPr algn="ctr"/>
            <a:r>
              <a:rPr lang="es-ES" sz="2000" dirty="0">
                <a:solidFill>
                  <a:schemeClr val="tx1"/>
                </a:solidFill>
              </a:rPr>
              <a:t>VERTIGO</a:t>
            </a:r>
          </a:p>
          <a:p>
            <a:pPr algn="ctr"/>
            <a:r>
              <a:rPr lang="es-ES" sz="2000" dirty="0">
                <a:solidFill>
                  <a:schemeClr val="tx1"/>
                </a:solidFill>
              </a:rPr>
              <a:t>SUDORACIÓN</a:t>
            </a:r>
          </a:p>
          <a:p>
            <a:pPr algn="ctr"/>
            <a:r>
              <a:rPr lang="es-ES" sz="2000" dirty="0">
                <a:solidFill>
                  <a:schemeClr val="tx1"/>
                </a:solidFill>
              </a:rPr>
              <a:t>HORMIGUEO</a:t>
            </a:r>
          </a:p>
          <a:p>
            <a:pPr algn="ctr"/>
            <a:r>
              <a:rPr lang="es-ES" sz="2000" dirty="0">
                <a:solidFill>
                  <a:schemeClr val="tx1"/>
                </a:solidFill>
              </a:rPr>
              <a:t>DEBILIDAD</a:t>
            </a:r>
          </a:p>
          <a:p>
            <a:pPr algn="ctr"/>
            <a:r>
              <a:rPr lang="es-ES" sz="2000" dirty="0">
                <a:solidFill>
                  <a:schemeClr val="tx1"/>
                </a:solidFill>
              </a:rPr>
              <a:t>ESPASMOS MUSCULARES</a:t>
            </a:r>
          </a:p>
        </p:txBody>
      </p:sp>
      <p:sp>
        <p:nvSpPr>
          <p:cNvPr id="5" name="4 Rectángulo redondeado"/>
          <p:cNvSpPr/>
          <p:nvPr/>
        </p:nvSpPr>
        <p:spPr>
          <a:xfrm>
            <a:off x="7968208" y="1916832"/>
            <a:ext cx="3402798" cy="482453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CUIDADOS DE ENFERMERIA</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SOLUCIONAR PROBLEMA BASE</a:t>
            </a:r>
          </a:p>
          <a:p>
            <a:pPr algn="ctr"/>
            <a:r>
              <a:rPr lang="es-ES" sz="2000" dirty="0">
                <a:solidFill>
                  <a:schemeClr val="tx1"/>
                </a:solidFill>
              </a:rPr>
              <a:t>LEVANTAR BARANDAS</a:t>
            </a:r>
          </a:p>
          <a:p>
            <a:pPr algn="ctr"/>
            <a:r>
              <a:rPr lang="es-ES" sz="2000" dirty="0">
                <a:solidFill>
                  <a:schemeClr val="tx1"/>
                </a:solidFill>
              </a:rPr>
              <a:t>EQUIPO INTUBACIÓN</a:t>
            </a:r>
          </a:p>
          <a:p>
            <a:pPr algn="ctr"/>
            <a:r>
              <a:rPr lang="es-ES" sz="2000" dirty="0">
                <a:solidFill>
                  <a:schemeClr val="tx1"/>
                </a:solidFill>
              </a:rPr>
              <a:t>CONTENCIÓN EMOCIONAL</a:t>
            </a:r>
          </a:p>
          <a:p>
            <a:pPr algn="ctr"/>
            <a:r>
              <a:rPr lang="es-ES" sz="2000" dirty="0">
                <a:solidFill>
                  <a:schemeClr val="tx1"/>
                </a:solidFill>
              </a:rPr>
              <a:t>EDUCACIÓN PARA RESPIRAR LENTAMENTE</a:t>
            </a:r>
          </a:p>
        </p:txBody>
      </p:sp>
      <p:cxnSp>
        <p:nvCxnSpPr>
          <p:cNvPr id="9" name="8 Conector recto"/>
          <p:cNvCxnSpPr/>
          <p:nvPr/>
        </p:nvCxnSpPr>
        <p:spPr>
          <a:xfrm>
            <a:off x="2855640" y="1412776"/>
            <a:ext cx="64087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2855640" y="1412776"/>
            <a:ext cx="0"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14 Conector recto"/>
          <p:cNvCxnSpPr>
            <a:cxnSpLocks/>
            <a:endCxn id="5" idx="0"/>
          </p:cNvCxnSpPr>
          <p:nvPr/>
        </p:nvCxnSpPr>
        <p:spPr>
          <a:xfrm>
            <a:off x="9264352" y="1412776"/>
            <a:ext cx="405255"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2" idx="2"/>
            <a:endCxn id="4" idx="0"/>
          </p:cNvCxnSpPr>
          <p:nvPr/>
        </p:nvCxnSpPr>
        <p:spPr>
          <a:xfrm>
            <a:off x="6304486" y="921370"/>
            <a:ext cx="0" cy="9954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24277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007768" y="188641"/>
            <a:ext cx="4032448" cy="8640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ACIDOSIS METABOLICA</a:t>
            </a:r>
          </a:p>
        </p:txBody>
      </p:sp>
      <p:sp>
        <p:nvSpPr>
          <p:cNvPr id="3" name="2 Rectángulo redondeado"/>
          <p:cNvSpPr/>
          <p:nvPr/>
        </p:nvSpPr>
        <p:spPr>
          <a:xfrm>
            <a:off x="717756" y="1700808"/>
            <a:ext cx="3650052" cy="5040560"/>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CAUSAS</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GANANCIA ACIDA EN EL ORGANISMO (AAS)</a:t>
            </a:r>
          </a:p>
          <a:p>
            <a:pPr algn="ctr"/>
            <a:r>
              <a:rPr lang="es-ES" sz="2000" dirty="0">
                <a:solidFill>
                  <a:schemeClr val="tx1"/>
                </a:solidFill>
              </a:rPr>
              <a:t>AYUNO PROLONGADO</a:t>
            </a:r>
          </a:p>
          <a:p>
            <a:pPr algn="ctr"/>
            <a:r>
              <a:rPr lang="es-ES" sz="2000" dirty="0">
                <a:solidFill>
                  <a:schemeClr val="tx1"/>
                </a:solidFill>
              </a:rPr>
              <a:t>CETOACIDOSIS</a:t>
            </a:r>
          </a:p>
          <a:p>
            <a:pPr algn="ctr"/>
            <a:r>
              <a:rPr lang="es-ES" sz="2000" dirty="0">
                <a:solidFill>
                  <a:schemeClr val="tx1"/>
                </a:solidFill>
              </a:rPr>
              <a:t>DIARREA</a:t>
            </a:r>
          </a:p>
          <a:p>
            <a:pPr algn="ctr"/>
            <a:r>
              <a:rPr lang="es-ES" sz="2000" dirty="0">
                <a:solidFill>
                  <a:schemeClr val="tx1"/>
                </a:solidFill>
              </a:rPr>
              <a:t>I.R.</a:t>
            </a:r>
          </a:p>
          <a:p>
            <a:pPr algn="ctr"/>
            <a:r>
              <a:rPr lang="es-ES" sz="2000" dirty="0">
                <a:solidFill>
                  <a:schemeClr val="tx1"/>
                </a:solidFill>
              </a:rPr>
              <a:t>PERDIDA DE BICARBONATO (HCO3)</a:t>
            </a:r>
          </a:p>
        </p:txBody>
      </p:sp>
      <p:sp>
        <p:nvSpPr>
          <p:cNvPr id="4" name="3 Rectángulo redondeado"/>
          <p:cNvSpPr/>
          <p:nvPr/>
        </p:nvSpPr>
        <p:spPr>
          <a:xfrm>
            <a:off x="4727848" y="1700808"/>
            <a:ext cx="2736304" cy="5040560"/>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SIGNOS Y SINTOMAS</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DEBILIDAD</a:t>
            </a:r>
          </a:p>
          <a:p>
            <a:pPr algn="ctr"/>
            <a:r>
              <a:rPr lang="es-ES" sz="2000" dirty="0">
                <a:solidFill>
                  <a:schemeClr val="tx1"/>
                </a:solidFill>
              </a:rPr>
              <a:t>APATIA</a:t>
            </a:r>
          </a:p>
          <a:p>
            <a:pPr algn="ctr"/>
            <a:r>
              <a:rPr lang="es-ES" sz="2000" dirty="0">
                <a:solidFill>
                  <a:schemeClr val="tx1"/>
                </a:solidFill>
              </a:rPr>
              <a:t>DESORIENTACIÓN</a:t>
            </a:r>
          </a:p>
          <a:p>
            <a:pPr algn="ctr"/>
            <a:r>
              <a:rPr lang="es-ES" sz="2000" dirty="0">
                <a:solidFill>
                  <a:schemeClr val="tx1"/>
                </a:solidFill>
              </a:rPr>
              <a:t>COMA</a:t>
            </a:r>
          </a:p>
          <a:p>
            <a:pPr algn="ctr"/>
            <a:r>
              <a:rPr lang="es-ES" sz="2000" dirty="0">
                <a:solidFill>
                  <a:schemeClr val="tx1"/>
                </a:solidFill>
              </a:rPr>
              <a:t>RESPIRACIÓN KUSMAULL</a:t>
            </a:r>
          </a:p>
          <a:p>
            <a:pPr algn="ctr"/>
            <a:r>
              <a:rPr lang="es-ES" sz="2000" dirty="0">
                <a:solidFill>
                  <a:schemeClr val="tx1"/>
                </a:solidFill>
              </a:rPr>
              <a:t>ARRITMIAS </a:t>
            </a:r>
          </a:p>
        </p:txBody>
      </p:sp>
      <p:sp>
        <p:nvSpPr>
          <p:cNvPr id="5" name="4 Rectángulo redondeado"/>
          <p:cNvSpPr/>
          <p:nvPr/>
        </p:nvSpPr>
        <p:spPr>
          <a:xfrm>
            <a:off x="7824191" y="1700808"/>
            <a:ext cx="3650053" cy="5040560"/>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CUIDADOS DE ENFERMERIA:</a:t>
            </a:r>
          </a:p>
          <a:p>
            <a:pPr algn="ctr"/>
            <a:endParaRPr lang="es-ES" sz="2000" dirty="0">
              <a:solidFill>
                <a:schemeClr val="tx1"/>
              </a:solidFill>
            </a:endParaRPr>
          </a:p>
          <a:p>
            <a:pPr algn="ctr"/>
            <a:r>
              <a:rPr lang="es-ES" sz="2000" dirty="0">
                <a:solidFill>
                  <a:schemeClr val="tx1"/>
                </a:solidFill>
              </a:rPr>
              <a:t>CONTROLAR INGRESO/EGRESO LIQ.</a:t>
            </a:r>
          </a:p>
          <a:p>
            <a:pPr algn="ctr"/>
            <a:r>
              <a:rPr lang="es-ES" sz="2000" dirty="0">
                <a:solidFill>
                  <a:schemeClr val="tx1"/>
                </a:solidFill>
              </a:rPr>
              <a:t>CONTROLAR K</a:t>
            </a:r>
          </a:p>
          <a:p>
            <a:pPr algn="ctr"/>
            <a:r>
              <a:rPr lang="es-ES" sz="2000" dirty="0">
                <a:solidFill>
                  <a:schemeClr val="tx1"/>
                </a:solidFill>
              </a:rPr>
              <a:t>VALORAR NIVEL CONCIENCIA</a:t>
            </a:r>
          </a:p>
          <a:p>
            <a:pPr algn="ctr"/>
            <a:r>
              <a:rPr lang="es-ES" sz="2000" dirty="0">
                <a:solidFill>
                  <a:schemeClr val="tx1"/>
                </a:solidFill>
              </a:rPr>
              <a:t>BARANDAS ALTAS (confusión)</a:t>
            </a:r>
          </a:p>
          <a:p>
            <a:pPr algn="ctr"/>
            <a:r>
              <a:rPr lang="es-ES" sz="2000" dirty="0">
                <a:solidFill>
                  <a:schemeClr val="tx1"/>
                </a:solidFill>
              </a:rPr>
              <a:t>GASOMETRIA</a:t>
            </a:r>
          </a:p>
        </p:txBody>
      </p:sp>
      <p:cxnSp>
        <p:nvCxnSpPr>
          <p:cNvPr id="7" name="6 Conector recto"/>
          <p:cNvCxnSpPr>
            <a:stCxn id="2" idx="2"/>
          </p:cNvCxnSpPr>
          <p:nvPr/>
        </p:nvCxnSpPr>
        <p:spPr>
          <a:xfrm>
            <a:off x="6023992" y="1052737"/>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3035660" y="1376772"/>
            <a:ext cx="61206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a:cxnSpLocks/>
            <a:endCxn id="3" idx="0"/>
          </p:cNvCxnSpPr>
          <p:nvPr/>
        </p:nvCxnSpPr>
        <p:spPr>
          <a:xfrm flipH="1">
            <a:off x="2542782" y="1376772"/>
            <a:ext cx="492878" cy="3240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Conector recto"/>
          <p:cNvCxnSpPr>
            <a:cxnSpLocks/>
            <a:endCxn id="5" idx="0"/>
          </p:cNvCxnSpPr>
          <p:nvPr/>
        </p:nvCxnSpPr>
        <p:spPr>
          <a:xfrm>
            <a:off x="9156340" y="1376772"/>
            <a:ext cx="492878" cy="3240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56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431704" y="260648"/>
            <a:ext cx="5040560" cy="792088"/>
          </a:xfrm>
          <a:prstGeom prst="rect">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ALCALOSIS METABOLICA</a:t>
            </a:r>
          </a:p>
        </p:txBody>
      </p:sp>
      <p:sp>
        <p:nvSpPr>
          <p:cNvPr id="3" name="2 Rectángulo redondeado"/>
          <p:cNvSpPr/>
          <p:nvPr/>
        </p:nvSpPr>
        <p:spPr>
          <a:xfrm>
            <a:off x="737419" y="1772816"/>
            <a:ext cx="3774405" cy="496855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CAUSAS</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PERDIDA DE ACIDO EN PLASMA (ANTIACIDOS)</a:t>
            </a:r>
          </a:p>
          <a:p>
            <a:pPr algn="ctr"/>
            <a:r>
              <a:rPr lang="es-ES" sz="2000" dirty="0">
                <a:solidFill>
                  <a:schemeClr val="tx1"/>
                </a:solidFill>
              </a:rPr>
              <a:t>VOMITOS</a:t>
            </a:r>
          </a:p>
          <a:p>
            <a:pPr algn="ctr"/>
            <a:r>
              <a:rPr lang="es-ES" sz="2000" dirty="0">
                <a:solidFill>
                  <a:schemeClr val="tx1"/>
                </a:solidFill>
              </a:rPr>
              <a:t>ASPIRACIÓN GASTRICA</a:t>
            </a:r>
          </a:p>
        </p:txBody>
      </p:sp>
      <p:sp>
        <p:nvSpPr>
          <p:cNvPr id="4" name="3 Rectángulo redondeado"/>
          <p:cNvSpPr/>
          <p:nvPr/>
        </p:nvSpPr>
        <p:spPr>
          <a:xfrm>
            <a:off x="4871864" y="1792640"/>
            <a:ext cx="2808312" cy="496855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SIGNOS Y SINTOMAS</a:t>
            </a:r>
            <a:r>
              <a:rPr lang="es-ES" sz="2000" dirty="0">
                <a:solidFill>
                  <a:schemeClr val="tx1"/>
                </a:solidFill>
              </a:rPr>
              <a:t>:</a:t>
            </a:r>
          </a:p>
          <a:p>
            <a:pPr algn="ctr"/>
            <a:endParaRPr lang="es-ES" sz="2000" dirty="0">
              <a:solidFill>
                <a:schemeClr val="tx1"/>
              </a:solidFill>
            </a:endParaRPr>
          </a:p>
          <a:p>
            <a:pPr algn="ctr"/>
            <a:r>
              <a:rPr lang="es-ES" sz="2000" dirty="0">
                <a:solidFill>
                  <a:schemeClr val="tx1"/>
                </a:solidFill>
              </a:rPr>
              <a:t>EXCITABILIDAD</a:t>
            </a:r>
          </a:p>
          <a:p>
            <a:pPr algn="ctr"/>
            <a:r>
              <a:rPr lang="es-ES" sz="2000" dirty="0">
                <a:solidFill>
                  <a:schemeClr val="tx1"/>
                </a:solidFill>
              </a:rPr>
              <a:t>IRRITABILIDAD</a:t>
            </a:r>
          </a:p>
          <a:p>
            <a:pPr algn="ctr"/>
            <a:r>
              <a:rPr lang="es-ES" sz="2000" dirty="0">
                <a:solidFill>
                  <a:schemeClr val="tx1"/>
                </a:solidFill>
              </a:rPr>
              <a:t>AGRESIVIDAD</a:t>
            </a:r>
          </a:p>
          <a:p>
            <a:pPr algn="ctr"/>
            <a:r>
              <a:rPr lang="es-ES" sz="2000" dirty="0">
                <a:solidFill>
                  <a:schemeClr val="tx1"/>
                </a:solidFill>
              </a:rPr>
              <a:t>DESORIENTACIÓN</a:t>
            </a:r>
          </a:p>
          <a:p>
            <a:pPr algn="ctr"/>
            <a:r>
              <a:rPr lang="es-ES" sz="2000" dirty="0">
                <a:solidFill>
                  <a:schemeClr val="tx1"/>
                </a:solidFill>
              </a:rPr>
              <a:t>CONVULSIONES</a:t>
            </a:r>
          </a:p>
        </p:txBody>
      </p:sp>
      <p:sp>
        <p:nvSpPr>
          <p:cNvPr id="5" name="4 Rectángulo redondeado"/>
          <p:cNvSpPr/>
          <p:nvPr/>
        </p:nvSpPr>
        <p:spPr>
          <a:xfrm>
            <a:off x="7968207" y="1772816"/>
            <a:ext cx="3727263" cy="496855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u="sng" dirty="0">
                <a:solidFill>
                  <a:schemeClr val="tx1"/>
                </a:solidFill>
              </a:rPr>
              <a:t>CUIDADOS DE ENFERMERIA:</a:t>
            </a:r>
          </a:p>
          <a:p>
            <a:pPr algn="ctr"/>
            <a:endParaRPr lang="es-ES" sz="2000" dirty="0">
              <a:solidFill>
                <a:schemeClr val="tx1"/>
              </a:solidFill>
            </a:endParaRPr>
          </a:p>
          <a:p>
            <a:pPr algn="ctr"/>
            <a:r>
              <a:rPr lang="es-ES" sz="2000" dirty="0">
                <a:solidFill>
                  <a:schemeClr val="tx1"/>
                </a:solidFill>
              </a:rPr>
              <a:t>RESTITUIR LIQUIDOS</a:t>
            </a:r>
          </a:p>
          <a:p>
            <a:pPr algn="ctr"/>
            <a:r>
              <a:rPr lang="es-ES" sz="2000" dirty="0">
                <a:solidFill>
                  <a:schemeClr val="tx1"/>
                </a:solidFill>
              </a:rPr>
              <a:t>BARANDAS ELEVADAS</a:t>
            </a:r>
          </a:p>
          <a:p>
            <a:pPr algn="ctr"/>
            <a:r>
              <a:rPr lang="es-ES" sz="2000" dirty="0">
                <a:solidFill>
                  <a:schemeClr val="tx1"/>
                </a:solidFill>
              </a:rPr>
              <a:t>EDUCAR AL PACIENTE POR INGESTA DE ANTIACIDOS</a:t>
            </a:r>
          </a:p>
        </p:txBody>
      </p:sp>
      <p:cxnSp>
        <p:nvCxnSpPr>
          <p:cNvPr id="7" name="6 Conector recto"/>
          <p:cNvCxnSpPr/>
          <p:nvPr/>
        </p:nvCxnSpPr>
        <p:spPr>
          <a:xfrm>
            <a:off x="6023992" y="1052736"/>
            <a:ext cx="0" cy="7399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2927648" y="1422688"/>
            <a:ext cx="6300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2927648" y="1422688"/>
            <a:ext cx="0" cy="3501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Conector recto"/>
          <p:cNvCxnSpPr>
            <a:cxnSpLocks/>
            <a:endCxn id="5" idx="0"/>
          </p:cNvCxnSpPr>
          <p:nvPr/>
        </p:nvCxnSpPr>
        <p:spPr>
          <a:xfrm>
            <a:off x="9228348" y="1422688"/>
            <a:ext cx="603491" cy="3501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6514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4007768" y="404664"/>
            <a:ext cx="4464496" cy="108012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1"/>
                </a:solidFill>
              </a:rPr>
              <a:t>BIBLIOGRAFIA</a:t>
            </a:r>
          </a:p>
        </p:txBody>
      </p:sp>
      <p:sp>
        <p:nvSpPr>
          <p:cNvPr id="3" name="Rectángulo 2"/>
          <p:cNvSpPr/>
          <p:nvPr/>
        </p:nvSpPr>
        <p:spPr>
          <a:xfrm>
            <a:off x="781665" y="2285992"/>
            <a:ext cx="10471354" cy="3046988"/>
          </a:xfrm>
          <a:prstGeom prst="rect">
            <a:avLst/>
          </a:prstGeom>
        </p:spPr>
        <p:txBody>
          <a:bodyPr wrap="square">
            <a:spAutoFit/>
          </a:bodyPr>
          <a:lstStyle/>
          <a:p>
            <a:pPr marL="457200" indent="-457200">
              <a:buFont typeface="Arial" panose="020B0604020202020204" pitchFamily="34" charset="0"/>
              <a:buChar char="•"/>
            </a:pPr>
            <a:r>
              <a:rPr lang="es-AR" sz="3200" b="1" dirty="0"/>
              <a:t>LeMone Priscilla, Burke, Karen, Enfermería Medico quirúrgica, 4º edición, volumen I, capitulo 10 Editorial Pearson (2009).</a:t>
            </a:r>
          </a:p>
          <a:p>
            <a:pPr marL="457200" indent="-457200">
              <a:buFont typeface="Arial" panose="020B0604020202020204" pitchFamily="34" charset="0"/>
              <a:buChar char="•"/>
            </a:pPr>
            <a:r>
              <a:rPr lang="es-AR" sz="3200" b="1" dirty="0" err="1"/>
              <a:t>Hinkle</a:t>
            </a:r>
            <a:r>
              <a:rPr lang="es-AR" sz="3200" b="1" dirty="0"/>
              <a:t> Janice, </a:t>
            </a:r>
            <a:r>
              <a:rPr lang="es-AR" sz="3200" b="1" dirty="0" err="1"/>
              <a:t>Cheever,Kerry</a:t>
            </a:r>
            <a:r>
              <a:rPr lang="es-AR" sz="3200" b="1" dirty="0"/>
              <a:t>, “Enfermería Médico Quirúrgica, Brunner y </a:t>
            </a:r>
            <a:r>
              <a:rPr lang="es-AR" sz="3200" b="1" dirty="0" err="1"/>
              <a:t>Suddarth</a:t>
            </a:r>
            <a:r>
              <a:rPr lang="es-AR" sz="3200" b="1" dirty="0"/>
              <a:t>, 14°Edición, Editorial </a:t>
            </a:r>
            <a:r>
              <a:rPr lang="es-AR" sz="3200" b="1" dirty="0" err="1"/>
              <a:t>Kiuwer</a:t>
            </a:r>
            <a:r>
              <a:rPr lang="es-AR" sz="3200" b="1" dirty="0"/>
              <a:t>, capitulo 13 (2019).</a:t>
            </a:r>
          </a:p>
        </p:txBody>
      </p:sp>
    </p:spTree>
    <p:extLst>
      <p:ext uri="{BB962C8B-B14F-4D97-AF65-F5344CB8AC3E}">
        <p14:creationId xmlns:p14="http://schemas.microsoft.com/office/powerpoint/2010/main" val="4101531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10CD8FDA-D2AC-29FB-76DC-9869D24F8BCD}"/>
              </a:ext>
            </a:extLst>
          </p:cNvPr>
          <p:cNvGraphicFramePr>
            <a:graphicFrameLocks noGrp="1"/>
          </p:cNvGraphicFramePr>
          <p:nvPr>
            <p:extLst>
              <p:ext uri="{D42A27DB-BD31-4B8C-83A1-F6EECF244321}">
                <p14:modId xmlns:p14="http://schemas.microsoft.com/office/powerpoint/2010/main" val="1109409783"/>
              </p:ext>
            </p:extLst>
          </p:nvPr>
        </p:nvGraphicFramePr>
        <p:xfrm>
          <a:off x="545690" y="719665"/>
          <a:ext cx="11326763" cy="5651637"/>
        </p:xfrm>
        <a:graphic>
          <a:graphicData uri="http://schemas.openxmlformats.org/drawingml/2006/table">
            <a:tbl>
              <a:tblPr firstRow="1" bandRow="1">
                <a:tableStyleId>{5C22544A-7EE6-4342-B048-85BDC9FD1C3A}</a:tableStyleId>
              </a:tblPr>
              <a:tblGrid>
                <a:gridCol w="3785737">
                  <a:extLst>
                    <a:ext uri="{9D8B030D-6E8A-4147-A177-3AD203B41FA5}">
                      <a16:colId xmlns:a16="http://schemas.microsoft.com/office/drawing/2014/main" val="2947298331"/>
                    </a:ext>
                  </a:extLst>
                </a:gridCol>
                <a:gridCol w="3770513">
                  <a:extLst>
                    <a:ext uri="{9D8B030D-6E8A-4147-A177-3AD203B41FA5}">
                      <a16:colId xmlns:a16="http://schemas.microsoft.com/office/drawing/2014/main" val="605444305"/>
                    </a:ext>
                  </a:extLst>
                </a:gridCol>
                <a:gridCol w="3770513">
                  <a:extLst>
                    <a:ext uri="{9D8B030D-6E8A-4147-A177-3AD203B41FA5}">
                      <a16:colId xmlns:a16="http://schemas.microsoft.com/office/drawing/2014/main" val="3162238677"/>
                    </a:ext>
                  </a:extLst>
                </a:gridCol>
              </a:tblGrid>
              <a:tr h="706455">
                <a:tc>
                  <a:txBody>
                    <a:bodyPr/>
                    <a:lstStyle/>
                    <a:p>
                      <a:r>
                        <a:rPr lang="es-MX" dirty="0">
                          <a:solidFill>
                            <a:schemeClr val="tx1"/>
                          </a:solidFill>
                        </a:rPr>
                        <a:t>LIQUIDOS</a:t>
                      </a:r>
                      <a:endParaRPr lang="es-AR" dirty="0">
                        <a:solidFill>
                          <a:schemeClr val="tx1"/>
                        </a:solidFill>
                      </a:endParaRPr>
                    </a:p>
                  </a:txBody>
                  <a:tcPr>
                    <a:solidFill>
                      <a:schemeClr val="accent5">
                        <a:lumMod val="20000"/>
                        <a:lumOff val="80000"/>
                      </a:schemeClr>
                    </a:solidFill>
                  </a:tcPr>
                </a:tc>
                <a:tc>
                  <a:txBody>
                    <a:bodyPr/>
                    <a:lstStyle/>
                    <a:p>
                      <a:r>
                        <a:rPr lang="es-MX" b="1" dirty="0">
                          <a:solidFill>
                            <a:schemeClr val="tx1"/>
                          </a:solidFill>
                        </a:rPr>
                        <a:t>FACTORES QUE AUMENTAN LA OSMOLALIDAD</a:t>
                      </a:r>
                      <a:endParaRPr lang="es-AR" b="1" dirty="0">
                        <a:solidFill>
                          <a:schemeClr val="tx1"/>
                        </a:solidFill>
                      </a:endParaRPr>
                    </a:p>
                  </a:txBody>
                  <a:tcPr>
                    <a:solidFill>
                      <a:schemeClr val="bg2">
                        <a:lumMod val="90000"/>
                      </a:schemeClr>
                    </a:solidFill>
                  </a:tcPr>
                </a:tc>
                <a:tc>
                  <a:txBody>
                    <a:bodyPr/>
                    <a:lstStyle/>
                    <a:p>
                      <a:r>
                        <a:rPr lang="es-MX" dirty="0">
                          <a:solidFill>
                            <a:schemeClr val="tx1"/>
                          </a:solidFill>
                        </a:rPr>
                        <a:t>FACTORES QUE DISMINUYEN LA OSMOLALIDAD</a:t>
                      </a:r>
                      <a:endParaRPr lang="es-AR" dirty="0">
                        <a:solidFill>
                          <a:schemeClr val="tx1"/>
                        </a:solidFill>
                      </a:endParaRPr>
                    </a:p>
                  </a:txBody>
                  <a:tcPr>
                    <a:solidFill>
                      <a:schemeClr val="accent3">
                        <a:lumMod val="60000"/>
                        <a:lumOff val="40000"/>
                      </a:schemeClr>
                    </a:solidFill>
                  </a:tcPr>
                </a:tc>
                <a:extLst>
                  <a:ext uri="{0D108BD9-81ED-4DB2-BD59-A6C34878D82A}">
                    <a16:rowId xmlns:a16="http://schemas.microsoft.com/office/drawing/2014/main" val="1374679610"/>
                  </a:ext>
                </a:extLst>
              </a:tr>
              <a:tr h="4945182">
                <a:tc>
                  <a:txBody>
                    <a:bodyPr/>
                    <a:lstStyle/>
                    <a:p>
                      <a:r>
                        <a:rPr lang="es-MX" sz="3200" dirty="0"/>
                        <a:t>SUERO</a:t>
                      </a:r>
                    </a:p>
                    <a:p>
                      <a:r>
                        <a:rPr lang="es-MX" sz="3200" dirty="0"/>
                        <a:t>275/290 </a:t>
                      </a:r>
                      <a:r>
                        <a:rPr lang="es-MX" sz="3200" dirty="0" err="1"/>
                        <a:t>mOsm</a:t>
                      </a:r>
                      <a:r>
                        <a:rPr lang="es-MX" sz="3200" dirty="0"/>
                        <a:t>/Kg de agua</a:t>
                      </a:r>
                      <a:endParaRPr lang="es-AR" sz="3200" dirty="0"/>
                    </a:p>
                  </a:txBody>
                  <a:tcPr>
                    <a:solidFill>
                      <a:schemeClr val="accent5">
                        <a:lumMod val="20000"/>
                        <a:lumOff val="80000"/>
                      </a:schemeClr>
                    </a:solidFill>
                  </a:tcPr>
                </a:tc>
                <a:tc>
                  <a:txBody>
                    <a:bodyPr/>
                    <a:lstStyle/>
                    <a:p>
                      <a:r>
                        <a:rPr lang="es-MX" b="1" dirty="0"/>
                        <a:t>DESHIDRATACIÓN INTENSA</a:t>
                      </a:r>
                    </a:p>
                    <a:p>
                      <a:endParaRPr lang="es-MX" b="1" dirty="0"/>
                    </a:p>
                    <a:p>
                      <a:r>
                        <a:rPr lang="es-MX" b="1" dirty="0"/>
                        <a:t>DIABETES INSIPIDA</a:t>
                      </a:r>
                    </a:p>
                    <a:p>
                      <a:endParaRPr lang="es-MX" b="1" dirty="0"/>
                    </a:p>
                    <a:p>
                      <a:r>
                        <a:rPr lang="es-MX" b="1" dirty="0"/>
                        <a:t>HIPERNATREMIA</a:t>
                      </a:r>
                    </a:p>
                    <a:p>
                      <a:endParaRPr lang="es-MX" b="1" dirty="0"/>
                    </a:p>
                    <a:p>
                      <a:r>
                        <a:rPr lang="es-MX" b="1" dirty="0"/>
                        <a:t>HIPERGLUCEMIA</a:t>
                      </a:r>
                    </a:p>
                    <a:p>
                      <a:endParaRPr lang="es-MX" b="1" dirty="0"/>
                    </a:p>
                    <a:p>
                      <a:r>
                        <a:rPr lang="es-MX" b="1" dirty="0"/>
                        <a:t>TRATAMIENTO CON MANITOL</a:t>
                      </a:r>
                    </a:p>
                    <a:p>
                      <a:endParaRPr lang="es-MX" b="1" dirty="0"/>
                    </a:p>
                    <a:p>
                      <a:r>
                        <a:rPr lang="es-MX" b="1" dirty="0"/>
                        <a:t>HEPATOPATIA AVANZADA</a:t>
                      </a:r>
                    </a:p>
                    <a:p>
                      <a:endParaRPr lang="es-MX" b="1" dirty="0"/>
                    </a:p>
                    <a:p>
                      <a:r>
                        <a:rPr lang="es-MX" b="1" dirty="0"/>
                        <a:t>ALCOHOLISMO</a:t>
                      </a:r>
                    </a:p>
                    <a:p>
                      <a:endParaRPr lang="es-MX" b="1" dirty="0"/>
                    </a:p>
                    <a:p>
                      <a:r>
                        <a:rPr lang="es-MX" b="1" dirty="0"/>
                        <a:t>QUEMADURAS</a:t>
                      </a:r>
                      <a:endParaRPr lang="es-AR" b="1" dirty="0"/>
                    </a:p>
                  </a:txBody>
                  <a:tcPr>
                    <a:solidFill>
                      <a:schemeClr val="bg2">
                        <a:lumMod val="90000"/>
                      </a:schemeClr>
                    </a:solidFill>
                  </a:tcPr>
                </a:tc>
                <a:tc>
                  <a:txBody>
                    <a:bodyPr/>
                    <a:lstStyle/>
                    <a:p>
                      <a:r>
                        <a:rPr lang="es-MX" b="1" dirty="0"/>
                        <a:t>EXCESO DE VOLUMEN HIDRICO</a:t>
                      </a:r>
                    </a:p>
                    <a:p>
                      <a:endParaRPr lang="es-MX" b="1" dirty="0"/>
                    </a:p>
                    <a:p>
                      <a:r>
                        <a:rPr lang="es-MX" b="1" dirty="0"/>
                        <a:t>SINDROME DE SECRECIÓN INADECUADA DE HORMONA ANTIDIURETICA (SIADH)</a:t>
                      </a:r>
                    </a:p>
                    <a:p>
                      <a:endParaRPr lang="es-MX" b="1" dirty="0"/>
                    </a:p>
                    <a:p>
                      <a:r>
                        <a:rPr lang="es-MX" b="1" dirty="0"/>
                        <a:t>IRA</a:t>
                      </a:r>
                    </a:p>
                    <a:p>
                      <a:endParaRPr lang="es-MX" b="1" dirty="0"/>
                    </a:p>
                    <a:p>
                      <a:r>
                        <a:rPr lang="es-MX" b="1" dirty="0"/>
                        <a:t>CONSUMO DE DIURÉTICOS</a:t>
                      </a:r>
                    </a:p>
                    <a:p>
                      <a:endParaRPr lang="es-MX" b="1" dirty="0"/>
                    </a:p>
                    <a:p>
                      <a:r>
                        <a:rPr lang="es-MX" b="1" dirty="0"/>
                        <a:t>INSUFICIENCIA SUPRARRENAL</a:t>
                      </a:r>
                    </a:p>
                    <a:p>
                      <a:endParaRPr lang="es-MX" b="1" dirty="0"/>
                    </a:p>
                    <a:p>
                      <a:r>
                        <a:rPr lang="es-MX" b="1" dirty="0"/>
                        <a:t>HIPONATREMIA</a:t>
                      </a:r>
                    </a:p>
                    <a:p>
                      <a:endParaRPr lang="es-MX" b="1" dirty="0"/>
                    </a:p>
                    <a:p>
                      <a:r>
                        <a:rPr lang="es-MX" b="1" dirty="0"/>
                        <a:t>SOBREHIDRATACIÓN</a:t>
                      </a:r>
                    </a:p>
                    <a:p>
                      <a:endParaRPr lang="es-AR" dirty="0"/>
                    </a:p>
                  </a:txBody>
                  <a:tcPr>
                    <a:solidFill>
                      <a:schemeClr val="accent3">
                        <a:lumMod val="60000"/>
                        <a:lumOff val="40000"/>
                      </a:schemeClr>
                    </a:solidFill>
                  </a:tcPr>
                </a:tc>
                <a:extLst>
                  <a:ext uri="{0D108BD9-81ED-4DB2-BD59-A6C34878D82A}">
                    <a16:rowId xmlns:a16="http://schemas.microsoft.com/office/drawing/2014/main" val="2932021022"/>
                  </a:ext>
                </a:extLst>
              </a:tr>
            </a:tbl>
          </a:graphicData>
        </a:graphic>
      </p:graphicFrame>
    </p:spTree>
    <p:extLst>
      <p:ext uri="{BB962C8B-B14F-4D97-AF65-F5344CB8AC3E}">
        <p14:creationId xmlns:p14="http://schemas.microsoft.com/office/powerpoint/2010/main" val="3000367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Título"/>
          <p:cNvSpPr>
            <a:spLocks noGrp="1"/>
          </p:cNvSpPr>
          <p:nvPr>
            <p:ph type="title"/>
          </p:nvPr>
        </p:nvSpPr>
        <p:spPr>
          <a:xfrm>
            <a:off x="761803" y="350196"/>
            <a:ext cx="4646904" cy="1624520"/>
          </a:xfrm>
        </p:spPr>
        <p:txBody>
          <a:bodyPr anchor="ctr">
            <a:normAutofit/>
          </a:bodyPr>
          <a:lstStyle/>
          <a:p>
            <a:r>
              <a:rPr lang="es-ES" sz="3700"/>
              <a:t>Cantidad electrolitos en espacio extracelular</a:t>
            </a:r>
          </a:p>
        </p:txBody>
      </p:sp>
      <p:sp>
        <p:nvSpPr>
          <p:cNvPr id="4" name="3 Marcador de contenido"/>
          <p:cNvSpPr>
            <a:spLocks noGrp="1"/>
          </p:cNvSpPr>
          <p:nvPr>
            <p:ph idx="1"/>
          </p:nvPr>
        </p:nvSpPr>
        <p:spPr>
          <a:xfrm>
            <a:off x="761802" y="2743200"/>
            <a:ext cx="4646905" cy="3613149"/>
          </a:xfrm>
        </p:spPr>
        <p:txBody>
          <a:bodyPr anchor="ctr">
            <a:normAutofit/>
          </a:bodyPr>
          <a:lstStyle/>
          <a:p>
            <a:r>
              <a:rPr lang="es-ES" sz="2000" b="1"/>
              <a:t>Sodio (Na)   135 a 145 mEq/l</a:t>
            </a:r>
          </a:p>
          <a:p>
            <a:r>
              <a:rPr lang="es-ES" sz="2000" b="1"/>
              <a:t>Potasio (K+)  3,5 a 5 mEq/l</a:t>
            </a:r>
          </a:p>
          <a:p>
            <a:r>
              <a:rPr lang="es-ES" sz="2000" b="1"/>
              <a:t>Calcio (Ca++)  8,5 a 10 mg/dl</a:t>
            </a:r>
          </a:p>
          <a:p>
            <a:r>
              <a:rPr lang="es-ES" sz="2000" b="1"/>
              <a:t>Bicarbonato (HCO3)  22 a 26 mEq/l</a:t>
            </a:r>
          </a:p>
          <a:p>
            <a:r>
              <a:rPr lang="es-ES" sz="2000" b="1"/>
              <a:t>Cloro (Cl+)  98 a 106 mEq/l</a:t>
            </a:r>
          </a:p>
          <a:p>
            <a:r>
              <a:rPr lang="es-ES" sz="2000" b="1"/>
              <a:t>Magnesio (Mg++) 1,6 a 2,6 mg/dl  </a:t>
            </a:r>
          </a:p>
        </p:txBody>
      </p:sp>
      <p:pic>
        <p:nvPicPr>
          <p:cNvPr id="6" name="Picture 5">
            <a:extLst>
              <a:ext uri="{FF2B5EF4-FFF2-40B4-BE49-F238E27FC236}">
                <a16:creationId xmlns:a16="http://schemas.microsoft.com/office/drawing/2014/main" id="{9AC38CF3-25F9-66BB-98CB-0C49E574DFD9}"/>
              </a:ext>
            </a:extLst>
          </p:cNvPr>
          <p:cNvPicPr>
            <a:picLocks noChangeAspect="1"/>
          </p:cNvPicPr>
          <p:nvPr/>
        </p:nvPicPr>
        <p:blipFill>
          <a:blip r:embed="rId2"/>
          <a:srcRect l="13229" r="36715"/>
          <a:stretch>
            <a:fillRect/>
          </a:stretch>
        </p:blipFill>
        <p:spPr>
          <a:xfrm>
            <a:off x="6096000" y="1"/>
            <a:ext cx="6102825" cy="6858000"/>
          </a:xfrm>
          <a:prstGeom prst="rect">
            <a:avLst/>
          </a:prstGeom>
        </p:spPr>
      </p:pic>
    </p:spTree>
    <p:extLst>
      <p:ext uri="{BB962C8B-B14F-4D97-AF65-F5344CB8AC3E}">
        <p14:creationId xmlns:p14="http://schemas.microsoft.com/office/powerpoint/2010/main" val="211436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p:cNvSpPr>
            <a:spLocks noGrp="1"/>
          </p:cNvSpPr>
          <p:nvPr>
            <p:ph type="title"/>
          </p:nvPr>
        </p:nvSpPr>
        <p:spPr>
          <a:xfrm>
            <a:off x="621792" y="1161288"/>
            <a:ext cx="3602736" cy="4526280"/>
          </a:xfrm>
        </p:spPr>
        <p:txBody>
          <a:bodyPr>
            <a:normAutofit/>
          </a:bodyPr>
          <a:lstStyle/>
          <a:p>
            <a:r>
              <a:rPr lang="es-ES" sz="4000"/>
              <a:t>Funciones de Electrolitos</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8F075684-AA51-F215-DB9C-146847029747}"/>
              </a:ext>
            </a:extLst>
          </p:cNvPr>
          <p:cNvGraphicFramePr>
            <a:graphicFrameLocks noGrp="1"/>
          </p:cNvGraphicFramePr>
          <p:nvPr>
            <p:ph idx="1"/>
            <p:extLst>
              <p:ext uri="{D42A27DB-BD31-4B8C-83A1-F6EECF244321}">
                <p14:modId xmlns:p14="http://schemas.microsoft.com/office/powerpoint/2010/main" val="2583870845"/>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146923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468</TotalTime>
  <Words>2327</Words>
  <Application>Microsoft Office PowerPoint</Application>
  <PresentationFormat>Panorámica</PresentationFormat>
  <Paragraphs>586</Paragraphs>
  <Slides>63</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63</vt:i4>
      </vt:variant>
    </vt:vector>
  </HeadingPairs>
  <TitlesOfParts>
    <vt:vector size="68" baseType="lpstr">
      <vt:lpstr>Aptos</vt:lpstr>
      <vt:lpstr>Aptos Display</vt:lpstr>
      <vt:lpstr>Arial</vt:lpstr>
      <vt:lpstr>Calibri</vt:lpstr>
      <vt:lpstr>Tema de Office</vt:lpstr>
      <vt:lpstr>INTRODUCCIÓN AL CUIDADO DEL ADULTO Y SU FAMILIA (ICA)</vt:lpstr>
      <vt:lpstr>Presentación de PowerPoint</vt:lpstr>
      <vt:lpstr>Presentación de PowerPoint</vt:lpstr>
      <vt:lpstr>Presentación de PowerPoint</vt:lpstr>
      <vt:lpstr>Presentación de PowerPoint</vt:lpstr>
      <vt:lpstr>Presentación de PowerPoint</vt:lpstr>
      <vt:lpstr>Presentación de PowerPoint</vt:lpstr>
      <vt:lpstr>Cantidad electrolitos en espacio extracelular</vt:lpstr>
      <vt:lpstr>Funciones de Electrolitos</vt:lpstr>
      <vt:lpstr>Para establecer la cantidad de electrolitos séricos se usa: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HIPONATREMIA (déficit de sodio)</vt:lpstr>
      <vt:lpstr>HIPERNATREMIA (exceso de sodio)</vt:lpstr>
      <vt:lpstr>HIPOKALEMIA (déficit de potasio)</vt:lpstr>
      <vt:lpstr>HIPERKALEMIA (exceso de potasio)</vt:lpstr>
      <vt:lpstr>HIPOCALCEMIA (déficit de calcio)</vt:lpstr>
      <vt:lpstr>HIPERCALCEMIA (exceso de calcio)</vt:lpstr>
      <vt:lpstr>DESHIDRATACION (DSH) (déficit de volumen hídrico)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Como se forma un hidrogenión?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Terciario</dc:creator>
  <cp:lastModifiedBy>Terciario</cp:lastModifiedBy>
  <cp:revision>5</cp:revision>
  <dcterms:created xsi:type="dcterms:W3CDTF">2026-02-26T13:15:15Z</dcterms:created>
  <dcterms:modified xsi:type="dcterms:W3CDTF">2026-03-04T12:09:41Z</dcterms:modified>
</cp:coreProperties>
</file>