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9144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Curso</a:t>
            </a:r>
            <a:r>
              <a:rPr spc="-45" dirty="0"/>
              <a:t> </a:t>
            </a:r>
            <a:r>
              <a:rPr dirty="0"/>
              <a:t>Insulinoterapia</a:t>
            </a:r>
            <a:r>
              <a:rPr spc="-95" dirty="0"/>
              <a:t> </a:t>
            </a:r>
            <a:r>
              <a:rPr spc="10" dirty="0"/>
              <a:t>E-Learning</a:t>
            </a:r>
            <a:r>
              <a:rPr spc="-100" dirty="0"/>
              <a:t> </a:t>
            </a:r>
            <a:r>
              <a:rPr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EU-Lic.</a:t>
            </a:r>
            <a:r>
              <a:rPr spc="-85" dirty="0"/>
              <a:t> </a:t>
            </a:r>
            <a:r>
              <a:rPr spc="5" dirty="0"/>
              <a:t>Rene</a:t>
            </a:r>
            <a:r>
              <a:rPr spc="-40" dirty="0"/>
              <a:t> </a:t>
            </a:r>
            <a:r>
              <a:rPr spc="5" dirty="0"/>
              <a:t>Castillo</a:t>
            </a:r>
            <a:r>
              <a:rPr spc="-110" dirty="0"/>
              <a:t> </a:t>
            </a:r>
            <a:r>
              <a:rPr spc="5" dirty="0"/>
              <a:t>Flores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Curso</a:t>
            </a:r>
            <a:r>
              <a:rPr spc="-45" dirty="0"/>
              <a:t> </a:t>
            </a:r>
            <a:r>
              <a:rPr dirty="0"/>
              <a:t>Insulinoterapia</a:t>
            </a:r>
            <a:r>
              <a:rPr spc="-95" dirty="0"/>
              <a:t> </a:t>
            </a:r>
            <a:r>
              <a:rPr spc="10" dirty="0"/>
              <a:t>E-Learning</a:t>
            </a:r>
            <a:r>
              <a:rPr spc="-100" dirty="0"/>
              <a:t> </a:t>
            </a:r>
            <a:r>
              <a:rPr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EU-Lic.</a:t>
            </a:r>
            <a:r>
              <a:rPr spc="-85" dirty="0"/>
              <a:t> </a:t>
            </a:r>
            <a:r>
              <a:rPr spc="5" dirty="0"/>
              <a:t>Rene</a:t>
            </a:r>
            <a:r>
              <a:rPr spc="-40" dirty="0"/>
              <a:t> </a:t>
            </a:r>
            <a:r>
              <a:rPr spc="5" dirty="0"/>
              <a:t>Castillo</a:t>
            </a:r>
            <a:r>
              <a:rPr spc="-110" dirty="0"/>
              <a:t> </a:t>
            </a:r>
            <a:r>
              <a:rPr spc="5" dirty="0"/>
              <a:t>Flores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Curso</a:t>
            </a:r>
            <a:r>
              <a:rPr spc="-45" dirty="0"/>
              <a:t> </a:t>
            </a:r>
            <a:r>
              <a:rPr dirty="0"/>
              <a:t>Insulinoterapia</a:t>
            </a:r>
            <a:r>
              <a:rPr spc="-95" dirty="0"/>
              <a:t> </a:t>
            </a:r>
            <a:r>
              <a:rPr spc="10" dirty="0"/>
              <a:t>E-Learning</a:t>
            </a:r>
            <a:r>
              <a:rPr spc="-100" dirty="0"/>
              <a:t> </a:t>
            </a:r>
            <a:r>
              <a:rPr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EU-Lic.</a:t>
            </a:r>
            <a:r>
              <a:rPr spc="-85" dirty="0"/>
              <a:t> </a:t>
            </a:r>
            <a:r>
              <a:rPr spc="5" dirty="0"/>
              <a:t>Rene</a:t>
            </a:r>
            <a:r>
              <a:rPr spc="-40" dirty="0"/>
              <a:t> </a:t>
            </a:r>
            <a:r>
              <a:rPr spc="5" dirty="0"/>
              <a:t>Castillo</a:t>
            </a:r>
            <a:r>
              <a:rPr spc="-110" dirty="0"/>
              <a:t> </a:t>
            </a:r>
            <a:r>
              <a:rPr spc="5" dirty="0"/>
              <a:t>Flores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Curso</a:t>
            </a:r>
            <a:r>
              <a:rPr spc="-45" dirty="0"/>
              <a:t> </a:t>
            </a:r>
            <a:r>
              <a:rPr dirty="0"/>
              <a:t>Insulinoterapia</a:t>
            </a:r>
            <a:r>
              <a:rPr spc="-95" dirty="0"/>
              <a:t> </a:t>
            </a:r>
            <a:r>
              <a:rPr spc="10" dirty="0"/>
              <a:t>E-Learning</a:t>
            </a:r>
            <a:r>
              <a:rPr spc="-100" dirty="0"/>
              <a:t> </a:t>
            </a:r>
            <a:r>
              <a:rPr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EU-Lic.</a:t>
            </a:r>
            <a:r>
              <a:rPr spc="-85" dirty="0"/>
              <a:t> </a:t>
            </a:r>
            <a:r>
              <a:rPr spc="5" dirty="0"/>
              <a:t>Rene</a:t>
            </a:r>
            <a:r>
              <a:rPr spc="-40" dirty="0"/>
              <a:t> </a:t>
            </a:r>
            <a:r>
              <a:rPr spc="5" dirty="0"/>
              <a:t>Castillo</a:t>
            </a:r>
            <a:r>
              <a:rPr spc="-110" dirty="0"/>
              <a:t> </a:t>
            </a:r>
            <a:r>
              <a:rPr spc="5" dirty="0"/>
              <a:t>Flores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686550" cy="6496050"/>
          </a:xfrm>
          <a:custGeom>
            <a:avLst/>
            <a:gdLst/>
            <a:ahLst/>
            <a:cxnLst/>
            <a:rect l="l" t="t" r="r" b="b"/>
            <a:pathLst>
              <a:path w="6686550" h="6496050">
                <a:moveTo>
                  <a:pt x="0" y="6496050"/>
                </a:moveTo>
                <a:lnTo>
                  <a:pt x="6686550" y="6496050"/>
                </a:lnTo>
                <a:lnTo>
                  <a:pt x="6686550" y="0"/>
                </a:lnTo>
                <a:lnTo>
                  <a:pt x="0" y="0"/>
                </a:lnTo>
                <a:lnTo>
                  <a:pt x="0" y="6496050"/>
                </a:lnTo>
                <a:close/>
              </a:path>
            </a:pathLst>
          </a:custGeom>
          <a:solidFill>
            <a:srgbClr val="4EA7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6550" y="0"/>
            <a:ext cx="2457450" cy="6496050"/>
          </a:xfrm>
          <a:custGeom>
            <a:avLst/>
            <a:gdLst/>
            <a:ahLst/>
            <a:cxnLst/>
            <a:rect l="l" t="t" r="r" b="b"/>
            <a:pathLst>
              <a:path w="2457450" h="6496050">
                <a:moveTo>
                  <a:pt x="0" y="6496050"/>
                </a:moveTo>
                <a:lnTo>
                  <a:pt x="2457450" y="6496050"/>
                </a:lnTo>
                <a:lnTo>
                  <a:pt x="2457450" y="0"/>
                </a:lnTo>
                <a:lnTo>
                  <a:pt x="0" y="0"/>
                </a:lnTo>
                <a:lnTo>
                  <a:pt x="0" y="6496050"/>
                </a:lnTo>
                <a:close/>
              </a:path>
            </a:pathLst>
          </a:custGeom>
          <a:solidFill>
            <a:srgbClr val="92C0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9144000" cy="581025"/>
          </a:xfrm>
          <a:custGeom>
            <a:avLst/>
            <a:gdLst/>
            <a:ahLst/>
            <a:cxnLst/>
            <a:rect l="l" t="t" r="r" b="b"/>
            <a:pathLst>
              <a:path w="9144000" h="581025">
                <a:moveTo>
                  <a:pt x="9144000" y="0"/>
                </a:moveTo>
                <a:lnTo>
                  <a:pt x="0" y="0"/>
                </a:lnTo>
                <a:lnTo>
                  <a:pt x="0" y="581025"/>
                </a:lnTo>
                <a:lnTo>
                  <a:pt x="9144000" y="5810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686550" y="6496049"/>
            <a:ext cx="2457450" cy="361950"/>
          </a:xfrm>
          <a:custGeom>
            <a:avLst/>
            <a:gdLst/>
            <a:ahLst/>
            <a:cxnLst/>
            <a:rect l="l" t="t" r="r" b="b"/>
            <a:pathLst>
              <a:path w="2457450" h="361950">
                <a:moveTo>
                  <a:pt x="2457450" y="0"/>
                </a:moveTo>
                <a:lnTo>
                  <a:pt x="0" y="0"/>
                </a:lnTo>
                <a:lnTo>
                  <a:pt x="0" y="361950"/>
                </a:lnTo>
                <a:lnTo>
                  <a:pt x="2457450" y="361950"/>
                </a:lnTo>
                <a:lnTo>
                  <a:pt x="2457450" y="0"/>
                </a:lnTo>
                <a:close/>
              </a:path>
            </a:pathLst>
          </a:custGeom>
          <a:solidFill>
            <a:srgbClr val="855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Curso</a:t>
            </a:r>
            <a:r>
              <a:rPr spc="-45" dirty="0"/>
              <a:t> </a:t>
            </a:r>
            <a:r>
              <a:rPr dirty="0"/>
              <a:t>Insulinoterapia</a:t>
            </a:r>
            <a:r>
              <a:rPr spc="-95" dirty="0"/>
              <a:t> </a:t>
            </a:r>
            <a:r>
              <a:rPr spc="10" dirty="0"/>
              <a:t>E-Learning</a:t>
            </a:r>
            <a:r>
              <a:rPr spc="-100" dirty="0"/>
              <a:t> </a:t>
            </a:r>
            <a:r>
              <a:rPr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EU-Lic.</a:t>
            </a:r>
            <a:r>
              <a:rPr spc="-85" dirty="0"/>
              <a:t> </a:t>
            </a:r>
            <a:r>
              <a:rPr spc="5" dirty="0"/>
              <a:t>Rene</a:t>
            </a:r>
            <a:r>
              <a:rPr spc="-40" dirty="0"/>
              <a:t> </a:t>
            </a:r>
            <a:r>
              <a:rPr spc="5" dirty="0"/>
              <a:t>Castillo</a:t>
            </a:r>
            <a:r>
              <a:rPr spc="-110" dirty="0"/>
              <a:t> </a:t>
            </a:r>
            <a:r>
              <a:rPr spc="5" dirty="0"/>
              <a:t>Flores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9144000" cy="838200"/>
          </a:xfrm>
          <a:custGeom>
            <a:avLst/>
            <a:gdLst/>
            <a:ahLst/>
            <a:cxnLst/>
            <a:rect l="l" t="t" r="r" b="b"/>
            <a:pathLst>
              <a:path w="9144000" h="838200">
                <a:moveTo>
                  <a:pt x="9144000" y="0"/>
                </a:moveTo>
                <a:lnTo>
                  <a:pt x="0" y="0"/>
                </a:lnTo>
                <a:lnTo>
                  <a:pt x="0" y="838200"/>
                </a:lnTo>
                <a:lnTo>
                  <a:pt x="9144000" y="838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04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228076" y="0"/>
            <a:ext cx="915923" cy="8382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46900" y="6453339"/>
            <a:ext cx="7277734" cy="0"/>
          </a:xfrm>
          <a:custGeom>
            <a:avLst/>
            <a:gdLst/>
            <a:ahLst/>
            <a:cxnLst/>
            <a:rect l="l" t="t" r="r" b="b"/>
            <a:pathLst>
              <a:path w="7277734">
                <a:moveTo>
                  <a:pt x="0" y="0"/>
                </a:moveTo>
                <a:lnTo>
                  <a:pt x="7277468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0893" y="75438"/>
            <a:ext cx="287337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9700" y="3035077"/>
            <a:ext cx="7962900" cy="1814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00056" y="6557499"/>
            <a:ext cx="2078990" cy="16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Curso</a:t>
            </a:r>
            <a:r>
              <a:rPr spc="-45" dirty="0"/>
              <a:t> </a:t>
            </a:r>
            <a:r>
              <a:rPr dirty="0"/>
              <a:t>Insulinoterapia</a:t>
            </a:r>
            <a:r>
              <a:rPr spc="-95" dirty="0"/>
              <a:t> </a:t>
            </a:r>
            <a:r>
              <a:rPr spc="10" dirty="0"/>
              <a:t>E-Learning</a:t>
            </a:r>
            <a:r>
              <a:rPr spc="-100" dirty="0"/>
              <a:t> </a:t>
            </a:r>
            <a:r>
              <a:rPr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58267" y="6557499"/>
            <a:ext cx="1471295" cy="16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7E7E7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EU-Lic.</a:t>
            </a:r>
            <a:r>
              <a:rPr spc="-85" dirty="0"/>
              <a:t> </a:t>
            </a:r>
            <a:r>
              <a:rPr spc="5" dirty="0"/>
              <a:t>Rene</a:t>
            </a:r>
            <a:r>
              <a:rPr spc="-40" dirty="0"/>
              <a:t> </a:t>
            </a:r>
            <a:r>
              <a:rPr spc="5" dirty="0"/>
              <a:t>Castillo</a:t>
            </a:r>
            <a:r>
              <a:rPr spc="-110" dirty="0"/>
              <a:t> </a:t>
            </a:r>
            <a:r>
              <a:rPr spc="5" dirty="0"/>
              <a:t>Flores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capacitacionesonline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4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9" Type="http://schemas.openxmlformats.org/officeDocument/2006/relationships/image" Target="../media/image102.png"/><Relationship Id="rId21" Type="http://schemas.openxmlformats.org/officeDocument/2006/relationships/image" Target="../media/image84.png"/><Relationship Id="rId34" Type="http://schemas.openxmlformats.org/officeDocument/2006/relationships/image" Target="../media/image97.png"/><Relationship Id="rId42" Type="http://schemas.openxmlformats.org/officeDocument/2006/relationships/image" Target="../media/image105.png"/><Relationship Id="rId47" Type="http://schemas.openxmlformats.org/officeDocument/2006/relationships/image" Target="../media/image110.png"/><Relationship Id="rId50" Type="http://schemas.openxmlformats.org/officeDocument/2006/relationships/image" Target="../media/image60.png"/><Relationship Id="rId55" Type="http://schemas.openxmlformats.org/officeDocument/2006/relationships/image" Target="../media/image115.jp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33" Type="http://schemas.openxmlformats.org/officeDocument/2006/relationships/image" Target="../media/image96.png"/><Relationship Id="rId38" Type="http://schemas.openxmlformats.org/officeDocument/2006/relationships/image" Target="../media/image101.png"/><Relationship Id="rId46" Type="http://schemas.openxmlformats.org/officeDocument/2006/relationships/image" Target="../media/image109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png"/><Relationship Id="rId41" Type="http://schemas.openxmlformats.org/officeDocument/2006/relationships/image" Target="../media/image104.png"/><Relationship Id="rId54" Type="http://schemas.openxmlformats.org/officeDocument/2006/relationships/image" Target="../media/image1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32" Type="http://schemas.openxmlformats.org/officeDocument/2006/relationships/image" Target="../media/image95.png"/><Relationship Id="rId37" Type="http://schemas.openxmlformats.org/officeDocument/2006/relationships/image" Target="../media/image100.png"/><Relationship Id="rId40" Type="http://schemas.openxmlformats.org/officeDocument/2006/relationships/image" Target="../media/image103.png"/><Relationship Id="rId45" Type="http://schemas.openxmlformats.org/officeDocument/2006/relationships/image" Target="../media/image108.png"/><Relationship Id="rId53" Type="http://schemas.openxmlformats.org/officeDocument/2006/relationships/image" Target="../media/image113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36" Type="http://schemas.openxmlformats.org/officeDocument/2006/relationships/image" Target="../media/image99.png"/><Relationship Id="rId49" Type="http://schemas.openxmlformats.org/officeDocument/2006/relationships/image" Target="../media/image59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31" Type="http://schemas.openxmlformats.org/officeDocument/2006/relationships/image" Target="../media/image94.png"/><Relationship Id="rId44" Type="http://schemas.openxmlformats.org/officeDocument/2006/relationships/image" Target="../media/image107.png"/><Relationship Id="rId52" Type="http://schemas.openxmlformats.org/officeDocument/2006/relationships/image" Target="../media/image112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Relationship Id="rId35" Type="http://schemas.openxmlformats.org/officeDocument/2006/relationships/image" Target="../media/image98.png"/><Relationship Id="rId43" Type="http://schemas.openxmlformats.org/officeDocument/2006/relationships/image" Target="../media/image106.png"/><Relationship Id="rId48" Type="http://schemas.openxmlformats.org/officeDocument/2006/relationships/image" Target="../media/image111.png"/><Relationship Id="rId8" Type="http://schemas.openxmlformats.org/officeDocument/2006/relationships/image" Target="../media/image71.png"/><Relationship Id="rId51" Type="http://schemas.openxmlformats.org/officeDocument/2006/relationships/image" Target="../media/image45.jpg"/><Relationship Id="rId3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9" Type="http://schemas.openxmlformats.org/officeDocument/2006/relationships/image" Target="../media/image102.png"/><Relationship Id="rId3" Type="http://schemas.openxmlformats.org/officeDocument/2006/relationships/image" Target="../media/image66.png"/><Relationship Id="rId21" Type="http://schemas.openxmlformats.org/officeDocument/2006/relationships/image" Target="../media/image84.png"/><Relationship Id="rId34" Type="http://schemas.openxmlformats.org/officeDocument/2006/relationships/image" Target="../media/image97.png"/><Relationship Id="rId42" Type="http://schemas.openxmlformats.org/officeDocument/2006/relationships/image" Target="../media/image105.png"/><Relationship Id="rId47" Type="http://schemas.openxmlformats.org/officeDocument/2006/relationships/image" Target="../media/image110.png"/><Relationship Id="rId50" Type="http://schemas.openxmlformats.org/officeDocument/2006/relationships/image" Target="../media/image114.jp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33" Type="http://schemas.openxmlformats.org/officeDocument/2006/relationships/image" Target="../media/image96.png"/><Relationship Id="rId38" Type="http://schemas.openxmlformats.org/officeDocument/2006/relationships/image" Target="../media/image101.png"/><Relationship Id="rId46" Type="http://schemas.openxmlformats.org/officeDocument/2006/relationships/image" Target="../media/image109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png"/><Relationship Id="rId41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32" Type="http://schemas.openxmlformats.org/officeDocument/2006/relationships/image" Target="../media/image95.png"/><Relationship Id="rId37" Type="http://schemas.openxmlformats.org/officeDocument/2006/relationships/image" Target="../media/image100.png"/><Relationship Id="rId40" Type="http://schemas.openxmlformats.org/officeDocument/2006/relationships/image" Target="../media/image103.png"/><Relationship Id="rId45" Type="http://schemas.openxmlformats.org/officeDocument/2006/relationships/image" Target="../media/image108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36" Type="http://schemas.openxmlformats.org/officeDocument/2006/relationships/image" Target="../media/image99.png"/><Relationship Id="rId49" Type="http://schemas.openxmlformats.org/officeDocument/2006/relationships/image" Target="../media/image113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31" Type="http://schemas.openxmlformats.org/officeDocument/2006/relationships/image" Target="../media/image94.png"/><Relationship Id="rId44" Type="http://schemas.openxmlformats.org/officeDocument/2006/relationships/image" Target="../media/image107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Relationship Id="rId35" Type="http://schemas.openxmlformats.org/officeDocument/2006/relationships/image" Target="../media/image98.png"/><Relationship Id="rId43" Type="http://schemas.openxmlformats.org/officeDocument/2006/relationships/image" Target="../media/image106.png"/><Relationship Id="rId48" Type="http://schemas.openxmlformats.org/officeDocument/2006/relationships/image" Target="../media/image112.png"/><Relationship Id="rId8" Type="http://schemas.openxmlformats.org/officeDocument/2006/relationships/image" Target="../media/image71.png"/><Relationship Id="rId51" Type="http://schemas.openxmlformats.org/officeDocument/2006/relationships/image" Target="../media/image11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.png"/><Relationship Id="rId3" Type="http://schemas.openxmlformats.org/officeDocument/2006/relationships/image" Target="../media/image122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123.png"/><Relationship Id="rId10" Type="http://schemas.openxmlformats.org/officeDocument/2006/relationships/hyperlink" Target="http://www.capacitacionesonline.com/" TargetMode="External"/><Relationship Id="rId4" Type="http://schemas.openxmlformats.org/officeDocument/2006/relationships/image" Target="../media/image5.jpg"/><Relationship Id="rId9" Type="http://schemas.openxmlformats.org/officeDocument/2006/relationships/image" Target="../media/image1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4946650" y="738250"/>
              <a:ext cx="1743075" cy="8858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46650" y="738250"/>
              <a:ext cx="1743075" cy="885825"/>
            </a:xfrm>
            <a:custGeom>
              <a:avLst/>
              <a:gdLst/>
              <a:ahLst/>
              <a:cxnLst/>
              <a:rect l="l" t="t" r="r" b="b"/>
              <a:pathLst>
                <a:path w="1743075" h="885825">
                  <a:moveTo>
                    <a:pt x="0" y="885825"/>
                  </a:moveTo>
                  <a:lnTo>
                    <a:pt x="1743075" y="885825"/>
                  </a:lnTo>
                  <a:lnTo>
                    <a:pt x="1743075" y="0"/>
                  </a:lnTo>
                  <a:lnTo>
                    <a:pt x="0" y="0"/>
                  </a:lnTo>
                  <a:lnTo>
                    <a:pt x="0" y="88582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41951" y="733425"/>
              <a:ext cx="1744980" cy="895350"/>
            </a:xfrm>
            <a:custGeom>
              <a:avLst/>
              <a:gdLst/>
              <a:ahLst/>
              <a:cxnLst/>
              <a:rect l="l" t="t" r="r" b="b"/>
              <a:pathLst>
                <a:path w="1744979" h="895350">
                  <a:moveTo>
                    <a:pt x="0" y="0"/>
                  </a:moveTo>
                  <a:lnTo>
                    <a:pt x="1741424" y="0"/>
                  </a:lnTo>
                </a:path>
                <a:path w="1744979" h="895350">
                  <a:moveTo>
                    <a:pt x="0" y="895350"/>
                  </a:moveTo>
                  <a:lnTo>
                    <a:pt x="1744599" y="890651"/>
                  </a:lnTo>
                </a:path>
                <a:path w="1744979" h="895350">
                  <a:moveTo>
                    <a:pt x="0" y="3175"/>
                  </a:moveTo>
                  <a:lnTo>
                    <a:pt x="0" y="893826"/>
                  </a:lnTo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41951" y="3319398"/>
              <a:ext cx="1749425" cy="8858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37125" y="3314699"/>
              <a:ext cx="1751330" cy="895350"/>
            </a:xfrm>
            <a:custGeom>
              <a:avLst/>
              <a:gdLst/>
              <a:ahLst/>
              <a:cxnLst/>
              <a:rect l="l" t="t" r="r" b="b"/>
              <a:pathLst>
                <a:path w="1751329" h="895350">
                  <a:moveTo>
                    <a:pt x="0" y="0"/>
                  </a:moveTo>
                  <a:lnTo>
                    <a:pt x="1747774" y="0"/>
                  </a:lnTo>
                </a:path>
                <a:path w="1751329" h="895350">
                  <a:moveTo>
                    <a:pt x="0" y="895350"/>
                  </a:moveTo>
                  <a:lnTo>
                    <a:pt x="1750949" y="890524"/>
                  </a:lnTo>
                </a:path>
                <a:path w="1751329" h="895350">
                  <a:moveTo>
                    <a:pt x="0" y="3175"/>
                  </a:moveTo>
                  <a:lnTo>
                    <a:pt x="0" y="893699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89725" y="2427224"/>
              <a:ext cx="1749425" cy="8858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94551" y="2420874"/>
              <a:ext cx="1743075" cy="895350"/>
            </a:xfrm>
            <a:custGeom>
              <a:avLst/>
              <a:gdLst/>
              <a:ahLst/>
              <a:cxnLst/>
              <a:rect l="l" t="t" r="r" b="b"/>
              <a:pathLst>
                <a:path w="1743075" h="895350">
                  <a:moveTo>
                    <a:pt x="1741424" y="895350"/>
                  </a:moveTo>
                  <a:lnTo>
                    <a:pt x="0" y="895350"/>
                  </a:lnTo>
                </a:path>
                <a:path w="1743075" h="895350">
                  <a:moveTo>
                    <a:pt x="1741424" y="1650"/>
                  </a:moveTo>
                  <a:lnTo>
                    <a:pt x="0" y="6350"/>
                  </a:lnTo>
                </a:path>
                <a:path w="1743075" h="895350">
                  <a:moveTo>
                    <a:pt x="1743075" y="890651"/>
                  </a:moveTo>
                  <a:lnTo>
                    <a:pt x="1742948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88201" y="4208398"/>
              <a:ext cx="1743075" cy="8858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83375" y="4203699"/>
              <a:ext cx="1744980" cy="895350"/>
            </a:xfrm>
            <a:custGeom>
              <a:avLst/>
              <a:gdLst/>
              <a:ahLst/>
              <a:cxnLst/>
              <a:rect l="l" t="t" r="r" b="b"/>
              <a:pathLst>
                <a:path w="1744979" h="895350">
                  <a:moveTo>
                    <a:pt x="1744726" y="895350"/>
                  </a:moveTo>
                  <a:lnTo>
                    <a:pt x="3175" y="895350"/>
                  </a:lnTo>
                </a:path>
                <a:path w="1744979" h="895350">
                  <a:moveTo>
                    <a:pt x="1744726" y="0"/>
                  </a:moveTo>
                  <a:lnTo>
                    <a:pt x="0" y="4699"/>
                  </a:lnTo>
                </a:path>
                <a:path w="1744979" h="895350">
                  <a:moveTo>
                    <a:pt x="1744726" y="892175"/>
                  </a:moveTo>
                  <a:lnTo>
                    <a:pt x="1744599" y="1524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0"/>
              <a:ext cx="2699829" cy="67207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6496049"/>
              <a:ext cx="6688455" cy="361950"/>
            </a:xfrm>
            <a:custGeom>
              <a:avLst/>
              <a:gdLst/>
              <a:ahLst/>
              <a:cxnLst/>
              <a:rect l="l" t="t" r="r" b="b"/>
              <a:pathLst>
                <a:path w="6688455" h="361950">
                  <a:moveTo>
                    <a:pt x="6688201" y="0"/>
                  </a:moveTo>
                  <a:lnTo>
                    <a:pt x="0" y="0"/>
                  </a:lnTo>
                  <a:lnTo>
                    <a:pt x="0" y="361950"/>
                  </a:lnTo>
                  <a:lnTo>
                    <a:pt x="6688201" y="361950"/>
                  </a:lnTo>
                  <a:lnTo>
                    <a:pt x="6688201" y="0"/>
                  </a:lnTo>
                  <a:close/>
                </a:path>
              </a:pathLst>
            </a:custGeom>
            <a:solidFill>
              <a:srgbClr val="3049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36108" y="3716985"/>
              <a:ext cx="740613" cy="21747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546095" y="66293"/>
            <a:ext cx="31915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10" dirty="0">
                <a:solidFill>
                  <a:srgbClr val="1C62B6"/>
                </a:solidFill>
                <a:latin typeface="Agency FB"/>
                <a:cs typeface="Agency FB"/>
              </a:rPr>
              <a:t>Curso </a:t>
            </a:r>
            <a:r>
              <a:rPr sz="2800" b="1" dirty="0">
                <a:solidFill>
                  <a:srgbClr val="1C62B6"/>
                </a:solidFill>
                <a:latin typeface="Agency FB"/>
                <a:cs typeface="Agency FB"/>
              </a:rPr>
              <a:t>Insulinoterapia</a:t>
            </a:r>
            <a:r>
              <a:rPr sz="2800" b="1" spc="-185" dirty="0">
                <a:solidFill>
                  <a:srgbClr val="1C62B6"/>
                </a:solidFill>
                <a:latin typeface="Agency FB"/>
                <a:cs typeface="Agency FB"/>
              </a:rPr>
              <a:t> </a:t>
            </a:r>
            <a:r>
              <a:rPr sz="2800" b="1" spc="-10" dirty="0">
                <a:solidFill>
                  <a:srgbClr val="1C62B6"/>
                </a:solidFill>
                <a:latin typeface="Agency FB"/>
                <a:cs typeface="Agency FB"/>
              </a:rPr>
              <a:t>2011</a:t>
            </a:r>
            <a:endParaRPr sz="2800">
              <a:latin typeface="Agency FB"/>
              <a:cs typeface="Agency FB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330450" y="3671125"/>
            <a:ext cx="3954145" cy="2541270"/>
            <a:chOff x="2330450" y="3671125"/>
            <a:chExt cx="3954145" cy="2541270"/>
          </a:xfrm>
        </p:grpSpPr>
        <p:sp>
          <p:nvSpPr>
            <p:cNvPr id="18" name="object 18"/>
            <p:cNvSpPr/>
            <p:nvPr/>
          </p:nvSpPr>
          <p:spPr>
            <a:xfrm>
              <a:off x="3475989" y="5252986"/>
              <a:ext cx="2808351" cy="95883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30450" y="3743134"/>
              <a:ext cx="508000" cy="49688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46526" y="3743198"/>
              <a:ext cx="539750" cy="53975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00627" y="3671125"/>
              <a:ext cx="668337" cy="66833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311397" y="1515313"/>
            <a:ext cx="1224280" cy="481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675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Farmacología</a:t>
            </a:r>
            <a:endParaRPr sz="1400">
              <a:latin typeface="Century Gothic"/>
              <a:cs typeface="Century Gothic"/>
            </a:endParaRPr>
          </a:p>
          <a:p>
            <a:pPr marL="2540" algn="ctr">
              <a:lnSpc>
                <a:spcPts val="1914"/>
              </a:lnSpc>
            </a:pPr>
            <a:r>
              <a:rPr sz="1600" b="1" dirty="0">
                <a:solidFill>
                  <a:srgbClr val="FFFFFF"/>
                </a:solidFill>
                <a:latin typeface="Century Gothic"/>
                <a:cs typeface="Century Gothic"/>
              </a:rPr>
              <a:t>de</a:t>
            </a:r>
            <a:r>
              <a:rPr sz="16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entury Gothic"/>
                <a:cs typeface="Century Gothic"/>
              </a:rPr>
              <a:t>la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98954" y="1969719"/>
            <a:ext cx="3252470" cy="1121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835"/>
              </a:lnSpc>
              <a:spcBef>
                <a:spcPts val="95"/>
              </a:spcBef>
            </a:pPr>
            <a:r>
              <a:rPr sz="3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Insulina</a:t>
            </a:r>
            <a:endParaRPr sz="3200">
              <a:latin typeface="Century Gothic"/>
              <a:cs typeface="Century Gothic"/>
            </a:endParaRPr>
          </a:p>
          <a:p>
            <a:pPr algn="ctr">
              <a:lnSpc>
                <a:spcPts val="4795"/>
              </a:lnSpc>
            </a:pPr>
            <a:r>
              <a:rPr sz="4000" b="1" dirty="0">
                <a:solidFill>
                  <a:srgbClr val="FFFFFF"/>
                </a:solidFill>
                <a:latin typeface="Century Gothic"/>
                <a:cs typeface="Century Gothic"/>
              </a:rPr>
              <a:t>Tipos</a:t>
            </a:r>
            <a:r>
              <a:rPr sz="40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4000" b="1" dirty="0">
                <a:solidFill>
                  <a:srgbClr val="FFFFFF"/>
                </a:solidFill>
                <a:latin typeface="Century Gothic"/>
                <a:cs typeface="Century Gothic"/>
              </a:rPr>
              <a:t>Insulina</a:t>
            </a:r>
            <a:endParaRPr sz="400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14829" y="4407789"/>
            <a:ext cx="3319145" cy="527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sz="1600" b="1" i="1" dirty="0">
                <a:solidFill>
                  <a:srgbClr val="0D0D0D"/>
                </a:solidFill>
                <a:latin typeface="Bodoni MT"/>
                <a:cs typeface="Bodoni MT"/>
              </a:rPr>
              <a:t>Visítanos Cursos en</a:t>
            </a:r>
            <a:r>
              <a:rPr sz="1600" b="1" i="1" spc="-120" dirty="0">
                <a:solidFill>
                  <a:srgbClr val="0D0D0D"/>
                </a:solidFill>
                <a:latin typeface="Bodoni MT"/>
                <a:cs typeface="Bodoni MT"/>
              </a:rPr>
              <a:t> </a:t>
            </a:r>
            <a:r>
              <a:rPr sz="1600" b="1" i="1" dirty="0">
                <a:solidFill>
                  <a:srgbClr val="0D0D0D"/>
                </a:solidFill>
                <a:latin typeface="Bodoni MT"/>
                <a:cs typeface="Bodoni MT"/>
              </a:rPr>
              <a:t>Salud</a:t>
            </a:r>
            <a:endParaRPr sz="1600">
              <a:latin typeface="Bodoni MT"/>
              <a:cs typeface="Bodoni MT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u="heavy" dirty="0">
                <a:solidFill>
                  <a:srgbClr val="30499B"/>
                </a:solidFill>
                <a:uFill>
                  <a:solidFill>
                    <a:srgbClr val="30499B"/>
                  </a:solidFill>
                </a:uFill>
                <a:latin typeface="Century Gothic"/>
                <a:cs typeface="Century Gothic"/>
                <a:hlinkClick r:id="rId12"/>
              </a:rPr>
              <a:t>www.CapacitacionesOnline.com</a:t>
            </a:r>
            <a:endParaRPr sz="16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9515" y="936116"/>
            <a:ext cx="64401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INSULINAS </a:t>
            </a:r>
            <a:r>
              <a:rPr sz="1800" b="1" spc="-10" dirty="0">
                <a:latin typeface="Arial"/>
                <a:cs typeface="Arial"/>
              </a:rPr>
              <a:t>HUMANAS </a:t>
            </a:r>
            <a:r>
              <a:rPr sz="1800" b="1" spc="-5" dirty="0">
                <a:latin typeface="Arial"/>
                <a:cs typeface="Arial"/>
              </a:rPr>
              <a:t>(CONVENCIONALES) 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ANÁLOGOS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Duración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8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acción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9137" y="1897126"/>
            <a:ext cx="6783705" cy="3702050"/>
            <a:chOff x="719137" y="1897126"/>
            <a:chExt cx="6783705" cy="3702050"/>
          </a:xfrm>
        </p:grpSpPr>
        <p:sp>
          <p:nvSpPr>
            <p:cNvPr id="4" name="object 4"/>
            <p:cNvSpPr/>
            <p:nvPr/>
          </p:nvSpPr>
          <p:spPr>
            <a:xfrm>
              <a:off x="738187" y="1916176"/>
              <a:ext cx="6745605" cy="3663950"/>
            </a:xfrm>
            <a:custGeom>
              <a:avLst/>
              <a:gdLst/>
              <a:ahLst/>
              <a:cxnLst/>
              <a:rect l="l" t="t" r="r" b="b"/>
              <a:pathLst>
                <a:path w="6745605" h="3663950">
                  <a:moveTo>
                    <a:pt x="0" y="0"/>
                  </a:moveTo>
                  <a:lnTo>
                    <a:pt x="0" y="3530600"/>
                  </a:lnTo>
                </a:path>
                <a:path w="6745605" h="3663950">
                  <a:moveTo>
                    <a:pt x="0" y="3513074"/>
                  </a:moveTo>
                  <a:lnTo>
                    <a:pt x="6745287" y="3513074"/>
                  </a:lnTo>
                </a:path>
                <a:path w="6745605" h="3663950">
                  <a:moveTo>
                    <a:pt x="279400" y="3530600"/>
                  </a:moveTo>
                  <a:lnTo>
                    <a:pt x="279400" y="3663950"/>
                  </a:lnTo>
                </a:path>
                <a:path w="6745605" h="3663950">
                  <a:moveTo>
                    <a:pt x="557212" y="3530600"/>
                  </a:moveTo>
                  <a:lnTo>
                    <a:pt x="557212" y="3663950"/>
                  </a:lnTo>
                </a:path>
                <a:path w="6745605" h="3663950">
                  <a:moveTo>
                    <a:pt x="835088" y="3530600"/>
                  </a:moveTo>
                  <a:lnTo>
                    <a:pt x="835088" y="3663950"/>
                  </a:lnTo>
                </a:path>
                <a:path w="6745605" h="3663950">
                  <a:moveTo>
                    <a:pt x="1112837" y="3530600"/>
                  </a:moveTo>
                  <a:lnTo>
                    <a:pt x="1112837" y="3663950"/>
                  </a:lnTo>
                </a:path>
                <a:path w="6745605" h="3663950">
                  <a:moveTo>
                    <a:pt x="1392237" y="3530600"/>
                  </a:moveTo>
                  <a:lnTo>
                    <a:pt x="1392237" y="3663950"/>
                  </a:lnTo>
                </a:path>
                <a:path w="6745605" h="3663950">
                  <a:moveTo>
                    <a:pt x="1670113" y="3530600"/>
                  </a:moveTo>
                  <a:lnTo>
                    <a:pt x="1670113" y="3663950"/>
                  </a:lnTo>
                </a:path>
                <a:path w="6745605" h="3663950">
                  <a:moveTo>
                    <a:pt x="1946338" y="3530600"/>
                  </a:moveTo>
                  <a:lnTo>
                    <a:pt x="1946338" y="3663950"/>
                  </a:lnTo>
                </a:path>
                <a:path w="6745605" h="3663950">
                  <a:moveTo>
                    <a:pt x="2225738" y="3530600"/>
                  </a:moveTo>
                  <a:lnTo>
                    <a:pt x="2225738" y="3663950"/>
                  </a:lnTo>
                </a:path>
                <a:path w="6745605" h="3663950">
                  <a:moveTo>
                    <a:pt x="2503487" y="3530600"/>
                  </a:moveTo>
                  <a:lnTo>
                    <a:pt x="2503487" y="3663950"/>
                  </a:lnTo>
                </a:path>
                <a:path w="6745605" h="3663950">
                  <a:moveTo>
                    <a:pt x="2782887" y="3530600"/>
                  </a:moveTo>
                  <a:lnTo>
                    <a:pt x="2782887" y="3663950"/>
                  </a:lnTo>
                </a:path>
                <a:path w="6745605" h="3663950">
                  <a:moveTo>
                    <a:pt x="3060763" y="3530600"/>
                  </a:moveTo>
                  <a:lnTo>
                    <a:pt x="3060763" y="3663950"/>
                  </a:lnTo>
                </a:path>
                <a:path w="6745605" h="3663950">
                  <a:moveTo>
                    <a:pt x="3338512" y="3530600"/>
                  </a:moveTo>
                  <a:lnTo>
                    <a:pt x="3338512" y="3663950"/>
                  </a:lnTo>
                </a:path>
                <a:path w="6745605" h="3663950">
                  <a:moveTo>
                    <a:pt x="3617912" y="3530600"/>
                  </a:moveTo>
                  <a:lnTo>
                    <a:pt x="3617912" y="3663950"/>
                  </a:lnTo>
                </a:path>
                <a:path w="6745605" h="3663950">
                  <a:moveTo>
                    <a:pt x="3895788" y="3530600"/>
                  </a:moveTo>
                  <a:lnTo>
                    <a:pt x="3895788" y="3663950"/>
                  </a:lnTo>
                </a:path>
                <a:path w="6745605" h="3663950">
                  <a:moveTo>
                    <a:pt x="4175188" y="3530600"/>
                  </a:moveTo>
                  <a:lnTo>
                    <a:pt x="4175188" y="3663950"/>
                  </a:lnTo>
                </a:path>
                <a:path w="6745605" h="3663950">
                  <a:moveTo>
                    <a:pt x="4451413" y="3530600"/>
                  </a:moveTo>
                  <a:lnTo>
                    <a:pt x="4451413" y="366395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48300" y="5446776"/>
              <a:ext cx="873125" cy="133350"/>
            </a:xfrm>
            <a:custGeom>
              <a:avLst/>
              <a:gdLst/>
              <a:ahLst/>
              <a:cxnLst/>
              <a:rect l="l" t="t" r="r" b="b"/>
              <a:pathLst>
                <a:path w="873125" h="133350">
                  <a:moveTo>
                    <a:pt x="38100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38100" y="133350"/>
                  </a:lnTo>
                  <a:lnTo>
                    <a:pt x="38100" y="0"/>
                  </a:lnTo>
                  <a:close/>
                </a:path>
                <a:path w="873125" h="133350">
                  <a:moveTo>
                    <a:pt x="317500" y="0"/>
                  </a:moveTo>
                  <a:lnTo>
                    <a:pt x="315976" y="0"/>
                  </a:lnTo>
                  <a:lnTo>
                    <a:pt x="279400" y="0"/>
                  </a:lnTo>
                  <a:lnTo>
                    <a:pt x="277876" y="0"/>
                  </a:lnTo>
                  <a:lnTo>
                    <a:pt x="277876" y="133350"/>
                  </a:lnTo>
                  <a:lnTo>
                    <a:pt x="279400" y="133350"/>
                  </a:lnTo>
                  <a:lnTo>
                    <a:pt x="315976" y="133350"/>
                  </a:lnTo>
                  <a:lnTo>
                    <a:pt x="317500" y="133350"/>
                  </a:lnTo>
                  <a:lnTo>
                    <a:pt x="317500" y="0"/>
                  </a:lnTo>
                  <a:close/>
                </a:path>
                <a:path w="873125" h="133350">
                  <a:moveTo>
                    <a:pt x="595376" y="0"/>
                  </a:moveTo>
                  <a:lnTo>
                    <a:pt x="557276" y="0"/>
                  </a:lnTo>
                  <a:lnTo>
                    <a:pt x="557276" y="133350"/>
                  </a:lnTo>
                  <a:lnTo>
                    <a:pt x="595376" y="133350"/>
                  </a:lnTo>
                  <a:lnTo>
                    <a:pt x="595376" y="0"/>
                  </a:lnTo>
                  <a:close/>
                </a:path>
                <a:path w="873125" h="133350">
                  <a:moveTo>
                    <a:pt x="873125" y="0"/>
                  </a:moveTo>
                  <a:lnTo>
                    <a:pt x="871601" y="0"/>
                  </a:lnTo>
                  <a:lnTo>
                    <a:pt x="835025" y="0"/>
                  </a:lnTo>
                  <a:lnTo>
                    <a:pt x="833501" y="0"/>
                  </a:lnTo>
                  <a:lnTo>
                    <a:pt x="833501" y="133350"/>
                  </a:lnTo>
                  <a:lnTo>
                    <a:pt x="835025" y="133350"/>
                  </a:lnTo>
                  <a:lnTo>
                    <a:pt x="871601" y="133350"/>
                  </a:lnTo>
                  <a:lnTo>
                    <a:pt x="873125" y="133350"/>
                  </a:lnTo>
                  <a:lnTo>
                    <a:pt x="8731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8600" y="5446776"/>
              <a:ext cx="836930" cy="133350"/>
            </a:xfrm>
            <a:custGeom>
              <a:avLst/>
              <a:gdLst/>
              <a:ahLst/>
              <a:cxnLst/>
              <a:rect l="l" t="t" r="r" b="b"/>
              <a:pathLst>
                <a:path w="836929" h="133350">
                  <a:moveTo>
                    <a:pt x="0" y="0"/>
                  </a:moveTo>
                  <a:lnTo>
                    <a:pt x="0" y="133350"/>
                  </a:lnTo>
                </a:path>
                <a:path w="836929" h="133350">
                  <a:moveTo>
                    <a:pt x="279400" y="0"/>
                  </a:moveTo>
                  <a:lnTo>
                    <a:pt x="279400" y="133350"/>
                  </a:lnTo>
                </a:path>
                <a:path w="836929" h="133350">
                  <a:moveTo>
                    <a:pt x="557276" y="0"/>
                  </a:moveTo>
                  <a:lnTo>
                    <a:pt x="557276" y="133350"/>
                  </a:lnTo>
                </a:path>
                <a:path w="836929" h="133350">
                  <a:moveTo>
                    <a:pt x="836676" y="0"/>
                  </a:moveTo>
                  <a:lnTo>
                    <a:pt x="836676" y="13335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2495" y="5553252"/>
            <a:ext cx="2467610" cy="738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25500">
              <a:lnSpc>
                <a:spcPct val="100000"/>
              </a:lnSpc>
              <a:spcBef>
                <a:spcPts val="95"/>
              </a:spcBef>
              <a:tabLst>
                <a:tab pos="1371600" algn="l"/>
                <a:tab pos="1936750" algn="l"/>
              </a:tabLst>
            </a:pPr>
            <a:r>
              <a:rPr sz="1400" spc="-5" dirty="0">
                <a:latin typeface="Arial"/>
                <a:cs typeface="Arial"/>
              </a:rPr>
              <a:t>2	</a:t>
            </a:r>
            <a:r>
              <a:rPr sz="2100" spc="-7" baseline="1984" dirty="0">
                <a:latin typeface="Arial"/>
                <a:cs typeface="Arial"/>
              </a:rPr>
              <a:t>4	6</a:t>
            </a:r>
            <a:endParaRPr sz="2100" baseline="1984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N Engl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25" dirty="0">
                <a:latin typeface="Arial"/>
                <a:cs typeface="Arial"/>
              </a:rPr>
              <a:t>Med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2005;352:174-83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03982" y="5547156"/>
            <a:ext cx="12446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89757" y="5547156"/>
            <a:ext cx="22097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06214" y="5547156"/>
            <a:ext cx="22097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58917" y="5547156"/>
            <a:ext cx="22097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16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17845" y="5547156"/>
            <a:ext cx="22097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71946" y="5547156"/>
            <a:ext cx="22097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31000" y="5547156"/>
            <a:ext cx="22097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22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85101" y="5547156"/>
            <a:ext cx="22097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90575" y="2276475"/>
            <a:ext cx="6761480" cy="3121660"/>
            <a:chOff x="790575" y="2276475"/>
            <a:chExt cx="6761480" cy="3121660"/>
          </a:xfrm>
        </p:grpSpPr>
        <p:sp>
          <p:nvSpPr>
            <p:cNvPr id="17" name="object 17"/>
            <p:cNvSpPr/>
            <p:nvPr/>
          </p:nvSpPr>
          <p:spPr>
            <a:xfrm>
              <a:off x="808037" y="3746733"/>
              <a:ext cx="4659630" cy="1633855"/>
            </a:xfrm>
            <a:custGeom>
              <a:avLst/>
              <a:gdLst/>
              <a:ahLst/>
              <a:cxnLst/>
              <a:rect l="l" t="t" r="r" b="b"/>
              <a:pathLst>
                <a:path w="4659630" h="1633854">
                  <a:moveTo>
                    <a:pt x="0" y="1433469"/>
                  </a:moveTo>
                  <a:lnTo>
                    <a:pt x="20804" y="1383570"/>
                  </a:lnTo>
                  <a:lnTo>
                    <a:pt x="41661" y="1333741"/>
                  </a:lnTo>
                  <a:lnTo>
                    <a:pt x="62611" y="1284051"/>
                  </a:lnTo>
                  <a:lnTo>
                    <a:pt x="83693" y="1234572"/>
                  </a:lnTo>
                  <a:lnTo>
                    <a:pt x="104944" y="1185373"/>
                  </a:lnTo>
                  <a:lnTo>
                    <a:pt x="126404" y="1136524"/>
                  </a:lnTo>
                  <a:lnTo>
                    <a:pt x="148112" y="1088096"/>
                  </a:lnTo>
                  <a:lnTo>
                    <a:pt x="170107" y="1040157"/>
                  </a:lnTo>
                  <a:lnTo>
                    <a:pt x="192428" y="992779"/>
                  </a:lnTo>
                  <a:lnTo>
                    <a:pt x="215112" y="946031"/>
                  </a:lnTo>
                  <a:lnTo>
                    <a:pt x="238200" y="899983"/>
                  </a:lnTo>
                  <a:lnTo>
                    <a:pt x="261730" y="854706"/>
                  </a:lnTo>
                  <a:lnTo>
                    <a:pt x="285741" y="810269"/>
                  </a:lnTo>
                  <a:lnTo>
                    <a:pt x="310272" y="766743"/>
                  </a:lnTo>
                  <a:lnTo>
                    <a:pt x="335362" y="724196"/>
                  </a:lnTo>
                  <a:lnTo>
                    <a:pt x="361049" y="682701"/>
                  </a:lnTo>
                  <a:lnTo>
                    <a:pt x="387373" y="642326"/>
                  </a:lnTo>
                  <a:lnTo>
                    <a:pt x="414372" y="603141"/>
                  </a:lnTo>
                  <a:lnTo>
                    <a:pt x="442085" y="565217"/>
                  </a:lnTo>
                  <a:lnTo>
                    <a:pt x="470551" y="528624"/>
                  </a:lnTo>
                  <a:lnTo>
                    <a:pt x="499809" y="493431"/>
                  </a:lnTo>
                  <a:lnTo>
                    <a:pt x="529898" y="459709"/>
                  </a:lnTo>
                  <a:lnTo>
                    <a:pt x="560857" y="427527"/>
                  </a:lnTo>
                  <a:lnTo>
                    <a:pt x="592724" y="396956"/>
                  </a:lnTo>
                  <a:lnTo>
                    <a:pt x="625538" y="368066"/>
                  </a:lnTo>
                  <a:lnTo>
                    <a:pt x="660707" y="338942"/>
                  </a:lnTo>
                  <a:lnTo>
                    <a:pt x="696821" y="310084"/>
                  </a:lnTo>
                  <a:lnTo>
                    <a:pt x="733848" y="281638"/>
                  </a:lnTo>
                  <a:lnTo>
                    <a:pt x="771758" y="253747"/>
                  </a:lnTo>
                  <a:lnTo>
                    <a:pt x="810520" y="226556"/>
                  </a:lnTo>
                  <a:lnTo>
                    <a:pt x="850104" y="200208"/>
                  </a:lnTo>
                  <a:lnTo>
                    <a:pt x="890478" y="174847"/>
                  </a:lnTo>
                  <a:lnTo>
                    <a:pt x="931613" y="150619"/>
                  </a:lnTo>
                  <a:lnTo>
                    <a:pt x="973477" y="127666"/>
                  </a:lnTo>
                  <a:lnTo>
                    <a:pt x="1016039" y="106132"/>
                  </a:lnTo>
                  <a:lnTo>
                    <a:pt x="1059270" y="86163"/>
                  </a:lnTo>
                  <a:lnTo>
                    <a:pt x="1103137" y="67902"/>
                  </a:lnTo>
                  <a:lnTo>
                    <a:pt x="1147612" y="51492"/>
                  </a:lnTo>
                  <a:lnTo>
                    <a:pt x="1192662" y="37079"/>
                  </a:lnTo>
                  <a:lnTo>
                    <a:pt x="1238257" y="24806"/>
                  </a:lnTo>
                  <a:lnTo>
                    <a:pt x="1284367" y="14818"/>
                  </a:lnTo>
                  <a:lnTo>
                    <a:pt x="1330960" y="7258"/>
                  </a:lnTo>
                  <a:lnTo>
                    <a:pt x="1378007" y="2270"/>
                  </a:lnTo>
                  <a:lnTo>
                    <a:pt x="1425476" y="0"/>
                  </a:lnTo>
                  <a:lnTo>
                    <a:pt x="1473336" y="589"/>
                  </a:lnTo>
                  <a:lnTo>
                    <a:pt x="1521558" y="4184"/>
                  </a:lnTo>
                  <a:lnTo>
                    <a:pt x="1570110" y="10927"/>
                  </a:lnTo>
                  <a:lnTo>
                    <a:pt x="1618961" y="20964"/>
                  </a:lnTo>
                  <a:lnTo>
                    <a:pt x="1668081" y="34437"/>
                  </a:lnTo>
                  <a:lnTo>
                    <a:pt x="1739465" y="61854"/>
                  </a:lnTo>
                  <a:lnTo>
                    <a:pt x="1776441" y="79743"/>
                  </a:lnTo>
                  <a:lnTo>
                    <a:pt x="1814189" y="100204"/>
                  </a:lnTo>
                  <a:lnTo>
                    <a:pt x="1852644" y="123072"/>
                  </a:lnTo>
                  <a:lnTo>
                    <a:pt x="1891744" y="148185"/>
                  </a:lnTo>
                  <a:lnTo>
                    <a:pt x="1931424" y="175379"/>
                  </a:lnTo>
                  <a:lnTo>
                    <a:pt x="1971621" y="204493"/>
                  </a:lnTo>
                  <a:lnTo>
                    <a:pt x="2012271" y="235362"/>
                  </a:lnTo>
                  <a:lnTo>
                    <a:pt x="2053311" y="267825"/>
                  </a:lnTo>
                  <a:lnTo>
                    <a:pt x="2094676" y="301718"/>
                  </a:lnTo>
                  <a:lnTo>
                    <a:pt x="2136304" y="336879"/>
                  </a:lnTo>
                  <a:lnTo>
                    <a:pt x="2178131" y="373144"/>
                  </a:lnTo>
                  <a:lnTo>
                    <a:pt x="2220092" y="410350"/>
                  </a:lnTo>
                  <a:lnTo>
                    <a:pt x="2262125" y="448336"/>
                  </a:lnTo>
                  <a:lnTo>
                    <a:pt x="2304165" y="486937"/>
                  </a:lnTo>
                  <a:lnTo>
                    <a:pt x="2346150" y="525991"/>
                  </a:lnTo>
                  <a:lnTo>
                    <a:pt x="2388015" y="565335"/>
                  </a:lnTo>
                  <a:lnTo>
                    <a:pt x="2429696" y="604806"/>
                  </a:lnTo>
                  <a:lnTo>
                    <a:pt x="2471131" y="644241"/>
                  </a:lnTo>
                  <a:lnTo>
                    <a:pt x="2512255" y="683478"/>
                  </a:lnTo>
                  <a:lnTo>
                    <a:pt x="2553004" y="722353"/>
                  </a:lnTo>
                  <a:lnTo>
                    <a:pt x="2593316" y="760704"/>
                  </a:lnTo>
                  <a:lnTo>
                    <a:pt x="2633127" y="798368"/>
                  </a:lnTo>
                  <a:lnTo>
                    <a:pt x="2672372" y="835181"/>
                  </a:lnTo>
                  <a:lnTo>
                    <a:pt x="2710988" y="870981"/>
                  </a:lnTo>
                  <a:lnTo>
                    <a:pt x="2748912" y="905606"/>
                  </a:lnTo>
                  <a:lnTo>
                    <a:pt x="2786080" y="938891"/>
                  </a:lnTo>
                  <a:lnTo>
                    <a:pt x="2822428" y="970674"/>
                  </a:lnTo>
                  <a:lnTo>
                    <a:pt x="2857892" y="1000793"/>
                  </a:lnTo>
                  <a:lnTo>
                    <a:pt x="2892410" y="1029085"/>
                  </a:lnTo>
                  <a:lnTo>
                    <a:pt x="2925916" y="1055385"/>
                  </a:lnTo>
                  <a:lnTo>
                    <a:pt x="2958349" y="1079533"/>
                  </a:lnTo>
                  <a:lnTo>
                    <a:pt x="2989643" y="1101364"/>
                  </a:lnTo>
                  <a:lnTo>
                    <a:pt x="3048978" y="1140344"/>
                  </a:lnTo>
                  <a:lnTo>
                    <a:pt x="3104405" y="1175054"/>
                  </a:lnTo>
                  <a:lnTo>
                    <a:pt x="3156346" y="1205862"/>
                  </a:lnTo>
                  <a:lnTo>
                    <a:pt x="3205226" y="1233136"/>
                  </a:lnTo>
                  <a:lnTo>
                    <a:pt x="3251467" y="1257243"/>
                  </a:lnTo>
                  <a:lnTo>
                    <a:pt x="3295493" y="1278552"/>
                  </a:lnTo>
                  <a:lnTo>
                    <a:pt x="3337727" y="1297430"/>
                  </a:lnTo>
                  <a:lnTo>
                    <a:pt x="3378594" y="1314246"/>
                  </a:lnTo>
                  <a:lnTo>
                    <a:pt x="3418516" y="1329366"/>
                  </a:lnTo>
                  <a:lnTo>
                    <a:pt x="3457916" y="1343160"/>
                  </a:lnTo>
                  <a:lnTo>
                    <a:pt x="3497219" y="1355995"/>
                  </a:lnTo>
                  <a:lnTo>
                    <a:pt x="3536847" y="1368239"/>
                  </a:lnTo>
                  <a:lnTo>
                    <a:pt x="3577224" y="1380260"/>
                  </a:lnTo>
                  <a:lnTo>
                    <a:pt x="3618774" y="1392426"/>
                  </a:lnTo>
                  <a:lnTo>
                    <a:pt x="3661919" y="1405104"/>
                  </a:lnTo>
                  <a:lnTo>
                    <a:pt x="3707084" y="1418662"/>
                  </a:lnTo>
                  <a:lnTo>
                    <a:pt x="3754691" y="1433469"/>
                  </a:lnTo>
                  <a:lnTo>
                    <a:pt x="3801261" y="1447866"/>
                  </a:lnTo>
                  <a:lnTo>
                    <a:pt x="3848451" y="1461698"/>
                  </a:lnTo>
                  <a:lnTo>
                    <a:pt x="3896224" y="1474999"/>
                  </a:lnTo>
                  <a:lnTo>
                    <a:pt x="3944547" y="1487803"/>
                  </a:lnTo>
                  <a:lnTo>
                    <a:pt x="3993385" y="1500142"/>
                  </a:lnTo>
                  <a:lnTo>
                    <a:pt x="4042703" y="1512049"/>
                  </a:lnTo>
                  <a:lnTo>
                    <a:pt x="4092467" y="1523558"/>
                  </a:lnTo>
                  <a:lnTo>
                    <a:pt x="4142641" y="1534703"/>
                  </a:lnTo>
                  <a:lnTo>
                    <a:pt x="4193190" y="1545515"/>
                  </a:lnTo>
                  <a:lnTo>
                    <a:pt x="4244081" y="1556028"/>
                  </a:lnTo>
                  <a:lnTo>
                    <a:pt x="4295278" y="1566277"/>
                  </a:lnTo>
                  <a:lnTo>
                    <a:pt x="4346746" y="1576292"/>
                  </a:lnTo>
                  <a:lnTo>
                    <a:pt x="4398451" y="1586109"/>
                  </a:lnTo>
                  <a:lnTo>
                    <a:pt x="4450358" y="1595760"/>
                  </a:lnTo>
                  <a:lnTo>
                    <a:pt x="4502433" y="1605278"/>
                  </a:lnTo>
                  <a:lnTo>
                    <a:pt x="4554640" y="1614696"/>
                  </a:lnTo>
                  <a:lnTo>
                    <a:pt x="4606944" y="1624048"/>
                  </a:lnTo>
                  <a:lnTo>
                    <a:pt x="4659312" y="1633367"/>
                  </a:lnTo>
                </a:path>
              </a:pathLst>
            </a:custGeom>
            <a:ln w="34925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08037" y="3405262"/>
              <a:ext cx="2713355" cy="1974850"/>
            </a:xfrm>
            <a:custGeom>
              <a:avLst/>
              <a:gdLst/>
              <a:ahLst/>
              <a:cxnLst/>
              <a:rect l="l" t="t" r="r" b="b"/>
              <a:pathLst>
                <a:path w="2713354" h="1974850">
                  <a:moveTo>
                    <a:pt x="0" y="1842504"/>
                  </a:moveTo>
                  <a:lnTo>
                    <a:pt x="7754" y="1779302"/>
                  </a:lnTo>
                  <a:lnTo>
                    <a:pt x="15528" y="1716171"/>
                  </a:lnTo>
                  <a:lnTo>
                    <a:pt x="23334" y="1653177"/>
                  </a:lnTo>
                  <a:lnTo>
                    <a:pt x="31185" y="1590385"/>
                  </a:lnTo>
                  <a:lnTo>
                    <a:pt x="39094" y="1527860"/>
                  </a:lnTo>
                  <a:lnTo>
                    <a:pt x="47074" y="1465667"/>
                  </a:lnTo>
                  <a:lnTo>
                    <a:pt x="55138" y="1403873"/>
                  </a:lnTo>
                  <a:lnTo>
                    <a:pt x="63299" y="1342543"/>
                  </a:lnTo>
                  <a:lnTo>
                    <a:pt x="71569" y="1281741"/>
                  </a:lnTo>
                  <a:lnTo>
                    <a:pt x="79962" y="1221534"/>
                  </a:lnTo>
                  <a:lnTo>
                    <a:pt x="88490" y="1161987"/>
                  </a:lnTo>
                  <a:lnTo>
                    <a:pt x="97167" y="1103164"/>
                  </a:lnTo>
                  <a:lnTo>
                    <a:pt x="106005" y="1045133"/>
                  </a:lnTo>
                  <a:lnTo>
                    <a:pt x="115017" y="987957"/>
                  </a:lnTo>
                  <a:lnTo>
                    <a:pt x="124217" y="931702"/>
                  </a:lnTo>
                  <a:lnTo>
                    <a:pt x="133616" y="876434"/>
                  </a:lnTo>
                  <a:lnTo>
                    <a:pt x="143228" y="822219"/>
                  </a:lnTo>
                  <a:lnTo>
                    <a:pt x="153067" y="769120"/>
                  </a:lnTo>
                  <a:lnTo>
                    <a:pt x="163144" y="717205"/>
                  </a:lnTo>
                  <a:lnTo>
                    <a:pt x="173472" y="666538"/>
                  </a:lnTo>
                  <a:lnTo>
                    <a:pt x="184066" y="617184"/>
                  </a:lnTo>
                  <a:lnTo>
                    <a:pt x="194937" y="569210"/>
                  </a:lnTo>
                  <a:lnTo>
                    <a:pt x="206098" y="522680"/>
                  </a:lnTo>
                  <a:lnTo>
                    <a:pt x="217563" y="477660"/>
                  </a:lnTo>
                  <a:lnTo>
                    <a:pt x="229344" y="434215"/>
                  </a:lnTo>
                  <a:lnTo>
                    <a:pt x="241454" y="392411"/>
                  </a:lnTo>
                  <a:lnTo>
                    <a:pt x="253907" y="352313"/>
                  </a:lnTo>
                  <a:lnTo>
                    <a:pt x="266714" y="313986"/>
                  </a:lnTo>
                  <a:lnTo>
                    <a:pt x="279890" y="277496"/>
                  </a:lnTo>
                  <a:lnTo>
                    <a:pt x="307396" y="210288"/>
                  </a:lnTo>
                  <a:lnTo>
                    <a:pt x="336529" y="151212"/>
                  </a:lnTo>
                  <a:lnTo>
                    <a:pt x="367392" y="100792"/>
                  </a:lnTo>
                  <a:lnTo>
                    <a:pt x="400088" y="59549"/>
                  </a:lnTo>
                  <a:lnTo>
                    <a:pt x="442368" y="23390"/>
                  </a:lnTo>
                  <a:lnTo>
                    <a:pt x="497511" y="2448"/>
                  </a:lnTo>
                  <a:lnTo>
                    <a:pt x="527206" y="0"/>
                  </a:lnTo>
                  <a:lnTo>
                    <a:pt x="558161" y="2466"/>
                  </a:lnTo>
                  <a:lnTo>
                    <a:pt x="623382" y="20841"/>
                  </a:lnTo>
                  <a:lnTo>
                    <a:pt x="692235" y="54975"/>
                  </a:lnTo>
                  <a:lnTo>
                    <a:pt x="727729" y="77137"/>
                  </a:lnTo>
                  <a:lnTo>
                    <a:pt x="763780" y="102264"/>
                  </a:lnTo>
                  <a:lnTo>
                    <a:pt x="800270" y="130030"/>
                  </a:lnTo>
                  <a:lnTo>
                    <a:pt x="837081" y="160109"/>
                  </a:lnTo>
                  <a:lnTo>
                    <a:pt x="874096" y="192177"/>
                  </a:lnTo>
                  <a:lnTo>
                    <a:pt x="911197" y="225909"/>
                  </a:lnTo>
                  <a:lnTo>
                    <a:pt x="948268" y="260979"/>
                  </a:lnTo>
                  <a:lnTo>
                    <a:pt x="985191" y="297062"/>
                  </a:lnTo>
                  <a:lnTo>
                    <a:pt x="1021849" y="333834"/>
                  </a:lnTo>
                  <a:lnTo>
                    <a:pt x="1058125" y="370968"/>
                  </a:lnTo>
                  <a:lnTo>
                    <a:pt x="1093901" y="408141"/>
                  </a:lnTo>
                  <a:lnTo>
                    <a:pt x="1129059" y="445026"/>
                  </a:lnTo>
                  <a:lnTo>
                    <a:pt x="1163483" y="481299"/>
                  </a:lnTo>
                  <a:lnTo>
                    <a:pt x="1197056" y="516634"/>
                  </a:lnTo>
                  <a:lnTo>
                    <a:pt x="1229659" y="550707"/>
                  </a:lnTo>
                  <a:lnTo>
                    <a:pt x="1261176" y="583193"/>
                  </a:lnTo>
                  <a:lnTo>
                    <a:pt x="1291490" y="613765"/>
                  </a:lnTo>
                  <a:lnTo>
                    <a:pt x="1320482" y="642100"/>
                  </a:lnTo>
                  <a:lnTo>
                    <a:pt x="1354520" y="676295"/>
                  </a:lnTo>
                  <a:lnTo>
                    <a:pt x="1387266" y="712250"/>
                  </a:lnTo>
                  <a:lnTo>
                    <a:pt x="1418834" y="749777"/>
                  </a:lnTo>
                  <a:lnTo>
                    <a:pt x="1449340" y="788686"/>
                  </a:lnTo>
                  <a:lnTo>
                    <a:pt x="1478897" y="828786"/>
                  </a:lnTo>
                  <a:lnTo>
                    <a:pt x="1507622" y="869888"/>
                  </a:lnTo>
                  <a:lnTo>
                    <a:pt x="1535629" y="911802"/>
                  </a:lnTo>
                  <a:lnTo>
                    <a:pt x="1563033" y="954340"/>
                  </a:lnTo>
                  <a:lnTo>
                    <a:pt x="1589949" y="997310"/>
                  </a:lnTo>
                  <a:lnTo>
                    <a:pt x="1616492" y="1040523"/>
                  </a:lnTo>
                  <a:lnTo>
                    <a:pt x="1642776" y="1083790"/>
                  </a:lnTo>
                  <a:lnTo>
                    <a:pt x="1668918" y="1126921"/>
                  </a:lnTo>
                  <a:lnTo>
                    <a:pt x="1695030" y="1169726"/>
                  </a:lnTo>
                  <a:lnTo>
                    <a:pt x="1721230" y="1212015"/>
                  </a:lnTo>
                  <a:lnTo>
                    <a:pt x="1747631" y="1253599"/>
                  </a:lnTo>
                  <a:lnTo>
                    <a:pt x="1774349" y="1294288"/>
                  </a:lnTo>
                  <a:lnTo>
                    <a:pt x="1801497" y="1333892"/>
                  </a:lnTo>
                  <a:lnTo>
                    <a:pt x="1829193" y="1372222"/>
                  </a:lnTo>
                  <a:lnTo>
                    <a:pt x="1857549" y="1409088"/>
                  </a:lnTo>
                  <a:lnTo>
                    <a:pt x="1886682" y="1444299"/>
                  </a:lnTo>
                  <a:lnTo>
                    <a:pt x="1916705" y="1477667"/>
                  </a:lnTo>
                  <a:lnTo>
                    <a:pt x="1947735" y="1509002"/>
                  </a:lnTo>
                  <a:lnTo>
                    <a:pt x="1987883" y="1545457"/>
                  </a:lnTo>
                  <a:lnTo>
                    <a:pt x="2030801" y="1580845"/>
                  </a:lnTo>
                  <a:lnTo>
                    <a:pt x="2076020" y="1615131"/>
                  </a:lnTo>
                  <a:lnTo>
                    <a:pt x="2123075" y="1648284"/>
                  </a:lnTo>
                  <a:lnTo>
                    <a:pt x="2171498" y="1680269"/>
                  </a:lnTo>
                  <a:lnTo>
                    <a:pt x="2220823" y="1711055"/>
                  </a:lnTo>
                  <a:lnTo>
                    <a:pt x="2270581" y="1740607"/>
                  </a:lnTo>
                  <a:lnTo>
                    <a:pt x="2320307" y="1768893"/>
                  </a:lnTo>
                  <a:lnTo>
                    <a:pt x="2369534" y="1795879"/>
                  </a:lnTo>
                  <a:lnTo>
                    <a:pt x="2417794" y="1821534"/>
                  </a:lnTo>
                  <a:lnTo>
                    <a:pt x="2464620" y="1845823"/>
                  </a:lnTo>
                  <a:lnTo>
                    <a:pt x="2509545" y="1868713"/>
                  </a:lnTo>
                  <a:lnTo>
                    <a:pt x="2552103" y="1890172"/>
                  </a:lnTo>
                  <a:lnTo>
                    <a:pt x="2591827" y="1910167"/>
                  </a:lnTo>
                  <a:lnTo>
                    <a:pt x="2628249" y="1928664"/>
                  </a:lnTo>
                  <a:lnTo>
                    <a:pt x="2660903" y="1945630"/>
                  </a:lnTo>
                  <a:lnTo>
                    <a:pt x="2689321" y="1961033"/>
                  </a:lnTo>
                  <a:lnTo>
                    <a:pt x="2713037" y="1974838"/>
                  </a:lnTo>
                </a:path>
              </a:pathLst>
            </a:custGeom>
            <a:ln w="34925">
              <a:solidFill>
                <a:srgbClr val="CC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3115" y="4580001"/>
              <a:ext cx="6721475" cy="678180"/>
            </a:xfrm>
            <a:custGeom>
              <a:avLst/>
              <a:gdLst/>
              <a:ahLst/>
              <a:cxnLst/>
              <a:rect l="l" t="t" r="r" b="b"/>
              <a:pathLst>
                <a:path w="6721475" h="678179">
                  <a:moveTo>
                    <a:pt x="45962" y="667639"/>
                  </a:moveTo>
                  <a:lnTo>
                    <a:pt x="17093" y="677995"/>
                  </a:lnTo>
                  <a:lnTo>
                    <a:pt x="0" y="677433"/>
                  </a:lnTo>
                  <a:lnTo>
                    <a:pt x="5888" y="655083"/>
                  </a:lnTo>
                  <a:lnTo>
                    <a:pt x="45962" y="600075"/>
                  </a:lnTo>
                  <a:lnTo>
                    <a:pt x="65738" y="575273"/>
                  </a:lnTo>
                  <a:lnTo>
                    <a:pt x="89912" y="544379"/>
                  </a:lnTo>
                  <a:lnTo>
                    <a:pt x="117959" y="508410"/>
                  </a:lnTo>
                  <a:lnTo>
                    <a:pt x="149353" y="468379"/>
                  </a:lnTo>
                  <a:lnTo>
                    <a:pt x="183568" y="425302"/>
                  </a:lnTo>
                  <a:lnTo>
                    <a:pt x="220079" y="380195"/>
                  </a:lnTo>
                  <a:lnTo>
                    <a:pt x="258359" y="334073"/>
                  </a:lnTo>
                  <a:lnTo>
                    <a:pt x="297882" y="287951"/>
                  </a:lnTo>
                  <a:lnTo>
                    <a:pt x="338123" y="242844"/>
                  </a:lnTo>
                  <a:lnTo>
                    <a:pt x="378556" y="199767"/>
                  </a:lnTo>
                  <a:lnTo>
                    <a:pt x="418654" y="159736"/>
                  </a:lnTo>
                  <a:lnTo>
                    <a:pt x="457893" y="123767"/>
                  </a:lnTo>
                  <a:lnTo>
                    <a:pt x="495746" y="92873"/>
                  </a:lnTo>
                  <a:lnTo>
                    <a:pt x="531687" y="68072"/>
                  </a:lnTo>
                  <a:lnTo>
                    <a:pt x="582577" y="42211"/>
                  </a:lnTo>
                  <a:lnTo>
                    <a:pt x="636887" y="23798"/>
                  </a:lnTo>
                  <a:lnTo>
                    <a:pt x="693155" y="11632"/>
                  </a:lnTo>
                  <a:lnTo>
                    <a:pt x="749915" y="4513"/>
                  </a:lnTo>
                  <a:lnTo>
                    <a:pt x="805705" y="1238"/>
                  </a:lnTo>
                  <a:lnTo>
                    <a:pt x="859060" y="607"/>
                  </a:lnTo>
                  <a:lnTo>
                    <a:pt x="908517" y="1420"/>
                  </a:lnTo>
                  <a:lnTo>
                    <a:pt x="952611" y="2474"/>
                  </a:lnTo>
                  <a:lnTo>
                    <a:pt x="989880" y="2571"/>
                  </a:lnTo>
                  <a:lnTo>
                    <a:pt x="1018859" y="507"/>
                  </a:lnTo>
                </a:path>
                <a:path w="6721475" h="678179">
                  <a:moveTo>
                    <a:pt x="1018859" y="0"/>
                  </a:moveTo>
                  <a:lnTo>
                    <a:pt x="6721159" y="0"/>
                  </a:lnTo>
                </a:path>
              </a:pathLst>
            </a:custGeom>
            <a:ln w="34925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85850" y="31146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17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49350" y="2276474"/>
              <a:ext cx="593725" cy="1017905"/>
            </a:xfrm>
            <a:custGeom>
              <a:avLst/>
              <a:gdLst/>
              <a:ahLst/>
              <a:cxnLst/>
              <a:rect l="l" t="t" r="r" b="b"/>
              <a:pathLst>
                <a:path w="593725" h="1017904">
                  <a:moveTo>
                    <a:pt x="76200" y="323850"/>
                  </a:moveTo>
                  <a:lnTo>
                    <a:pt x="47625" y="323850"/>
                  </a:lnTo>
                  <a:lnTo>
                    <a:pt x="47625" y="0"/>
                  </a:lnTo>
                  <a:lnTo>
                    <a:pt x="28575" y="0"/>
                  </a:lnTo>
                  <a:lnTo>
                    <a:pt x="28575" y="323850"/>
                  </a:lnTo>
                  <a:lnTo>
                    <a:pt x="0" y="323850"/>
                  </a:lnTo>
                  <a:lnTo>
                    <a:pt x="38100" y="400050"/>
                  </a:lnTo>
                  <a:lnTo>
                    <a:pt x="69850" y="336550"/>
                  </a:lnTo>
                  <a:lnTo>
                    <a:pt x="76200" y="323850"/>
                  </a:lnTo>
                  <a:close/>
                </a:path>
                <a:path w="593725" h="1017904">
                  <a:moveTo>
                    <a:pt x="593725" y="941324"/>
                  </a:moveTo>
                  <a:lnTo>
                    <a:pt x="565150" y="941324"/>
                  </a:lnTo>
                  <a:lnTo>
                    <a:pt x="565150" y="617474"/>
                  </a:lnTo>
                  <a:lnTo>
                    <a:pt x="546100" y="617474"/>
                  </a:lnTo>
                  <a:lnTo>
                    <a:pt x="546100" y="941324"/>
                  </a:lnTo>
                  <a:lnTo>
                    <a:pt x="517525" y="941324"/>
                  </a:lnTo>
                  <a:lnTo>
                    <a:pt x="555625" y="1017524"/>
                  </a:lnTo>
                  <a:lnTo>
                    <a:pt x="587375" y="954024"/>
                  </a:lnTo>
                  <a:lnTo>
                    <a:pt x="593725" y="9413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97568" y="2357910"/>
            <a:ext cx="223520" cy="275971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39"/>
              </a:lnSpc>
            </a:pPr>
            <a:r>
              <a:rPr sz="1400" b="1" spc="-5" dirty="0">
                <a:latin typeface="Arial"/>
                <a:cs typeface="Arial"/>
              </a:rPr>
              <a:t>NIVELES </a:t>
            </a:r>
            <a:r>
              <a:rPr sz="1400" b="1" spc="-10" dirty="0">
                <a:latin typeface="Arial"/>
                <a:cs typeface="Arial"/>
              </a:rPr>
              <a:t>DE INSULINA PLASMA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0396" y="1940814"/>
            <a:ext cx="1320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Aspart, </a:t>
            </a:r>
            <a:r>
              <a:rPr sz="1200" b="1" spc="-10" dirty="0">
                <a:latin typeface="Calibri"/>
                <a:cs typeface="Calibri"/>
              </a:rPr>
              <a:t>lispro </a:t>
            </a:r>
            <a:r>
              <a:rPr sz="1200" b="1" spc="-5" dirty="0">
                <a:latin typeface="Calibri"/>
                <a:cs typeface="Calibri"/>
              </a:rPr>
              <a:t>(4-6</a:t>
            </a:r>
            <a:r>
              <a:rPr sz="1200" b="1" spc="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68322" y="2631694"/>
            <a:ext cx="1630045" cy="568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Regular (6-10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h)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733425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NPH </a:t>
            </a:r>
            <a:r>
              <a:rPr sz="1200" b="1" spc="-5" dirty="0">
                <a:latin typeface="Calibri"/>
                <a:cs typeface="Calibri"/>
              </a:rPr>
              <a:t>(12-20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h)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50887" y="2744723"/>
            <a:ext cx="5600700" cy="2781935"/>
            <a:chOff x="750887" y="2744723"/>
            <a:chExt cx="5600700" cy="2781935"/>
          </a:xfrm>
        </p:grpSpPr>
        <p:sp>
          <p:nvSpPr>
            <p:cNvPr id="26" name="object 26"/>
            <p:cNvSpPr/>
            <p:nvPr/>
          </p:nvSpPr>
          <p:spPr>
            <a:xfrm>
              <a:off x="2387600" y="3254374"/>
              <a:ext cx="3964304" cy="1265555"/>
            </a:xfrm>
            <a:custGeom>
              <a:avLst/>
              <a:gdLst/>
              <a:ahLst/>
              <a:cxnLst/>
              <a:rect l="l" t="t" r="r" b="b"/>
              <a:pathLst>
                <a:path w="3964304" h="1265554">
                  <a:moveTo>
                    <a:pt x="76200" y="323850"/>
                  </a:moveTo>
                  <a:lnTo>
                    <a:pt x="47625" y="323850"/>
                  </a:lnTo>
                  <a:lnTo>
                    <a:pt x="47625" y="0"/>
                  </a:lnTo>
                  <a:lnTo>
                    <a:pt x="28575" y="0"/>
                  </a:lnTo>
                  <a:lnTo>
                    <a:pt x="28575" y="323850"/>
                  </a:lnTo>
                  <a:lnTo>
                    <a:pt x="0" y="323850"/>
                  </a:lnTo>
                  <a:lnTo>
                    <a:pt x="38100" y="400050"/>
                  </a:lnTo>
                  <a:lnTo>
                    <a:pt x="69850" y="336550"/>
                  </a:lnTo>
                  <a:lnTo>
                    <a:pt x="76200" y="323850"/>
                  </a:lnTo>
                  <a:close/>
                </a:path>
                <a:path w="3964304" h="1265554">
                  <a:moveTo>
                    <a:pt x="3963924" y="1188974"/>
                  </a:moveTo>
                  <a:lnTo>
                    <a:pt x="3935349" y="1188974"/>
                  </a:lnTo>
                  <a:lnTo>
                    <a:pt x="3935349" y="865124"/>
                  </a:lnTo>
                  <a:lnTo>
                    <a:pt x="3916299" y="865124"/>
                  </a:lnTo>
                  <a:lnTo>
                    <a:pt x="3916299" y="1188974"/>
                  </a:lnTo>
                  <a:lnTo>
                    <a:pt x="3887724" y="1188974"/>
                  </a:lnTo>
                  <a:lnTo>
                    <a:pt x="3925824" y="1265174"/>
                  </a:lnTo>
                  <a:lnTo>
                    <a:pt x="3957574" y="1201674"/>
                  </a:lnTo>
                  <a:lnTo>
                    <a:pt x="3963924" y="11889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69937" y="2763773"/>
              <a:ext cx="991235" cy="2743835"/>
            </a:xfrm>
            <a:custGeom>
              <a:avLst/>
              <a:gdLst/>
              <a:ahLst/>
              <a:cxnLst/>
              <a:rect l="l" t="t" r="r" b="b"/>
              <a:pathLst>
                <a:path w="991235" h="2743835">
                  <a:moveTo>
                    <a:pt x="0" y="2667127"/>
                  </a:moveTo>
                  <a:lnTo>
                    <a:pt x="7186" y="2595350"/>
                  </a:lnTo>
                  <a:lnTo>
                    <a:pt x="14374" y="2523620"/>
                  </a:lnTo>
                  <a:lnTo>
                    <a:pt x="21564" y="2451982"/>
                  </a:lnTo>
                  <a:lnTo>
                    <a:pt x="28757" y="2380483"/>
                  </a:lnTo>
                  <a:lnTo>
                    <a:pt x="35954" y="2309170"/>
                  </a:lnTo>
                  <a:lnTo>
                    <a:pt x="43157" y="2238087"/>
                  </a:lnTo>
                  <a:lnTo>
                    <a:pt x="50366" y="2167283"/>
                  </a:lnTo>
                  <a:lnTo>
                    <a:pt x="57582" y="2096801"/>
                  </a:lnTo>
                  <a:lnTo>
                    <a:pt x="64807" y="2026690"/>
                  </a:lnTo>
                  <a:lnTo>
                    <a:pt x="72041" y="1956995"/>
                  </a:lnTo>
                  <a:lnTo>
                    <a:pt x="79286" y="1887762"/>
                  </a:lnTo>
                  <a:lnTo>
                    <a:pt x="86542" y="1819038"/>
                  </a:lnTo>
                  <a:lnTo>
                    <a:pt x="93811" y="1750868"/>
                  </a:lnTo>
                  <a:lnTo>
                    <a:pt x="101094" y="1683299"/>
                  </a:lnTo>
                  <a:lnTo>
                    <a:pt x="108391" y="1616378"/>
                  </a:lnTo>
                  <a:lnTo>
                    <a:pt x="115705" y="1550149"/>
                  </a:lnTo>
                  <a:lnTo>
                    <a:pt x="123035" y="1484661"/>
                  </a:lnTo>
                  <a:lnTo>
                    <a:pt x="130383" y="1419958"/>
                  </a:lnTo>
                  <a:lnTo>
                    <a:pt x="137751" y="1356087"/>
                  </a:lnTo>
                  <a:lnTo>
                    <a:pt x="145138" y="1293094"/>
                  </a:lnTo>
                  <a:lnTo>
                    <a:pt x="152546" y="1231025"/>
                  </a:lnTo>
                  <a:lnTo>
                    <a:pt x="159977" y="1169927"/>
                  </a:lnTo>
                  <a:lnTo>
                    <a:pt x="167431" y="1109846"/>
                  </a:lnTo>
                  <a:lnTo>
                    <a:pt x="174909" y="1050828"/>
                  </a:lnTo>
                  <a:lnTo>
                    <a:pt x="182413" y="992919"/>
                  </a:lnTo>
                  <a:lnTo>
                    <a:pt x="189943" y="936165"/>
                  </a:lnTo>
                  <a:lnTo>
                    <a:pt x="197501" y="880613"/>
                  </a:lnTo>
                  <a:lnTo>
                    <a:pt x="205087" y="826309"/>
                  </a:lnTo>
                  <a:lnTo>
                    <a:pt x="212703" y="773299"/>
                  </a:lnTo>
                  <a:lnTo>
                    <a:pt x="220349" y="721629"/>
                  </a:lnTo>
                  <a:lnTo>
                    <a:pt x="228027" y="671346"/>
                  </a:lnTo>
                  <a:lnTo>
                    <a:pt x="235738" y="622495"/>
                  </a:lnTo>
                  <a:lnTo>
                    <a:pt x="243483" y="575123"/>
                  </a:lnTo>
                  <a:lnTo>
                    <a:pt x="251263" y="529276"/>
                  </a:lnTo>
                  <a:lnTo>
                    <a:pt x="259078" y="485000"/>
                  </a:lnTo>
                  <a:lnTo>
                    <a:pt x="266931" y="442342"/>
                  </a:lnTo>
                  <a:lnTo>
                    <a:pt x="274822" y="401347"/>
                  </a:lnTo>
                  <a:lnTo>
                    <a:pt x="282752" y="362062"/>
                  </a:lnTo>
                  <a:lnTo>
                    <a:pt x="290722" y="324534"/>
                  </a:lnTo>
                  <a:lnTo>
                    <a:pt x="306787" y="254929"/>
                  </a:lnTo>
                  <a:lnTo>
                    <a:pt x="323025" y="192904"/>
                  </a:lnTo>
                  <a:lnTo>
                    <a:pt x="339445" y="138827"/>
                  </a:lnTo>
                  <a:lnTo>
                    <a:pt x="356056" y="93068"/>
                  </a:lnTo>
                  <a:lnTo>
                    <a:pt x="372865" y="55996"/>
                  </a:lnTo>
                  <a:lnTo>
                    <a:pt x="398471" y="17488"/>
                  </a:lnTo>
                  <a:lnTo>
                    <a:pt x="433387" y="0"/>
                  </a:lnTo>
                  <a:lnTo>
                    <a:pt x="442035" y="2640"/>
                  </a:lnTo>
                  <a:lnTo>
                    <a:pt x="469211" y="33377"/>
                  </a:lnTo>
                  <a:lnTo>
                    <a:pt x="488258" y="71638"/>
                  </a:lnTo>
                  <a:lnTo>
                    <a:pt x="507959" y="122956"/>
                  </a:lnTo>
                  <a:lnTo>
                    <a:pt x="528240" y="186337"/>
                  </a:lnTo>
                  <a:lnTo>
                    <a:pt x="549023" y="260788"/>
                  </a:lnTo>
                  <a:lnTo>
                    <a:pt x="559580" y="301854"/>
                  </a:lnTo>
                  <a:lnTo>
                    <a:pt x="570233" y="345315"/>
                  </a:lnTo>
                  <a:lnTo>
                    <a:pt x="580974" y="391047"/>
                  </a:lnTo>
                  <a:lnTo>
                    <a:pt x="591793" y="438925"/>
                  </a:lnTo>
                  <a:lnTo>
                    <a:pt x="602681" y="488825"/>
                  </a:lnTo>
                  <a:lnTo>
                    <a:pt x="613628" y="540624"/>
                  </a:lnTo>
                  <a:lnTo>
                    <a:pt x="624624" y="594196"/>
                  </a:lnTo>
                  <a:lnTo>
                    <a:pt x="635661" y="649418"/>
                  </a:lnTo>
                  <a:lnTo>
                    <a:pt x="646727" y="706166"/>
                  </a:lnTo>
                  <a:lnTo>
                    <a:pt x="657815" y="764315"/>
                  </a:lnTo>
                  <a:lnTo>
                    <a:pt x="668915" y="823742"/>
                  </a:lnTo>
                  <a:lnTo>
                    <a:pt x="680016" y="884321"/>
                  </a:lnTo>
                  <a:lnTo>
                    <a:pt x="691110" y="945929"/>
                  </a:lnTo>
                  <a:lnTo>
                    <a:pt x="702186" y="1008442"/>
                  </a:lnTo>
                  <a:lnTo>
                    <a:pt x="713236" y="1071735"/>
                  </a:lnTo>
                  <a:lnTo>
                    <a:pt x="724250" y="1135684"/>
                  </a:lnTo>
                  <a:lnTo>
                    <a:pt x="735218" y="1200165"/>
                  </a:lnTo>
                  <a:lnTo>
                    <a:pt x="746131" y="1265055"/>
                  </a:lnTo>
                  <a:lnTo>
                    <a:pt x="756980" y="1330227"/>
                  </a:lnTo>
                  <a:lnTo>
                    <a:pt x="767754" y="1395560"/>
                  </a:lnTo>
                  <a:lnTo>
                    <a:pt x="778445" y="1460927"/>
                  </a:lnTo>
                  <a:lnTo>
                    <a:pt x="789042" y="1526206"/>
                  </a:lnTo>
                  <a:lnTo>
                    <a:pt x="799536" y="1591271"/>
                  </a:lnTo>
                  <a:lnTo>
                    <a:pt x="809919" y="1656000"/>
                  </a:lnTo>
                  <a:lnTo>
                    <a:pt x="820179" y="1720266"/>
                  </a:lnTo>
                  <a:lnTo>
                    <a:pt x="830308" y="1783948"/>
                  </a:lnTo>
                  <a:lnTo>
                    <a:pt x="840297" y="1846919"/>
                  </a:lnTo>
                  <a:lnTo>
                    <a:pt x="850135" y="1909056"/>
                  </a:lnTo>
                  <a:lnTo>
                    <a:pt x="859813" y="1970235"/>
                  </a:lnTo>
                  <a:lnTo>
                    <a:pt x="869322" y="2030331"/>
                  </a:lnTo>
                  <a:lnTo>
                    <a:pt x="878652" y="2089221"/>
                  </a:lnTo>
                  <a:lnTo>
                    <a:pt x="887793" y="2146780"/>
                  </a:lnTo>
                  <a:lnTo>
                    <a:pt x="896737" y="2202884"/>
                  </a:lnTo>
                  <a:lnTo>
                    <a:pt x="905473" y="2257409"/>
                  </a:lnTo>
                  <a:lnTo>
                    <a:pt x="913992" y="2310231"/>
                  </a:lnTo>
                  <a:lnTo>
                    <a:pt x="922285" y="2361225"/>
                  </a:lnTo>
                  <a:lnTo>
                    <a:pt x="930342" y="2410267"/>
                  </a:lnTo>
                  <a:lnTo>
                    <a:pt x="938153" y="2457233"/>
                  </a:lnTo>
                  <a:lnTo>
                    <a:pt x="945710" y="2501999"/>
                  </a:lnTo>
                  <a:lnTo>
                    <a:pt x="953001" y="2544441"/>
                  </a:lnTo>
                  <a:lnTo>
                    <a:pt x="960019" y="2584434"/>
                  </a:lnTo>
                  <a:lnTo>
                    <a:pt x="973194" y="2656579"/>
                  </a:lnTo>
                  <a:lnTo>
                    <a:pt x="985158" y="2717439"/>
                  </a:lnTo>
                  <a:lnTo>
                    <a:pt x="990663" y="2743327"/>
                  </a:lnTo>
                </a:path>
              </a:pathLst>
            </a:custGeom>
            <a:ln w="381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876671" y="3827526"/>
            <a:ext cx="11620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Glargine (20-26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h)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07333" y="5547156"/>
            <a:ext cx="661670" cy="436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3670">
              <a:lnSpc>
                <a:spcPts val="1620"/>
              </a:lnSpc>
              <a:spcBef>
                <a:spcPts val="95"/>
              </a:spcBef>
            </a:pPr>
            <a:r>
              <a:rPr sz="1400" spc="-1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20"/>
              </a:lnSpc>
            </a:pPr>
            <a:r>
              <a:rPr sz="1400" b="1" spc="-10" dirty="0">
                <a:latin typeface="Arial"/>
                <a:cs typeface="Arial"/>
              </a:rPr>
              <a:t>HOR</a:t>
            </a:r>
            <a:r>
              <a:rPr sz="1400" b="1" spc="-30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2637535" y="149428"/>
            <a:ext cx="327469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Tipos de</a:t>
            </a:r>
            <a:r>
              <a:rPr sz="3200" spc="-50" dirty="0"/>
              <a:t> </a:t>
            </a:r>
            <a:r>
              <a:rPr sz="3200" spc="-5" dirty="0"/>
              <a:t>insulinas</a:t>
            </a:r>
            <a:endParaRPr sz="3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7467600" y="3064002"/>
              <a:ext cx="182880" cy="1227455"/>
            </a:xfrm>
            <a:custGeom>
              <a:avLst/>
              <a:gdLst/>
              <a:ahLst/>
              <a:cxnLst/>
              <a:rect l="l" t="t" r="r" b="b"/>
              <a:pathLst>
                <a:path w="182879" h="1227454">
                  <a:moveTo>
                    <a:pt x="0" y="0"/>
                  </a:moveTo>
                  <a:lnTo>
                    <a:pt x="0" y="1227328"/>
                  </a:lnTo>
                  <a:lnTo>
                    <a:pt x="182372" y="1227328"/>
                  </a:lnTo>
                </a:path>
                <a:path w="182879" h="1227454">
                  <a:moveTo>
                    <a:pt x="0" y="0"/>
                  </a:moveTo>
                  <a:lnTo>
                    <a:pt x="0" y="501903"/>
                  </a:lnTo>
                  <a:lnTo>
                    <a:pt x="182372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063992" y="1927605"/>
              <a:ext cx="10160" cy="479425"/>
            </a:xfrm>
            <a:custGeom>
              <a:avLst/>
              <a:gdLst/>
              <a:ahLst/>
              <a:cxnLst/>
              <a:rect l="l" t="t" r="r" b="b"/>
              <a:pathLst>
                <a:path w="10159" h="479425">
                  <a:moveTo>
                    <a:pt x="0" y="0"/>
                  </a:moveTo>
                  <a:lnTo>
                    <a:pt x="0" y="341122"/>
                  </a:lnTo>
                  <a:lnTo>
                    <a:pt x="9651" y="341122"/>
                  </a:lnTo>
                  <a:lnTo>
                    <a:pt x="9651" y="479171"/>
                  </a:lnTo>
                </a:path>
              </a:pathLst>
            </a:custGeom>
            <a:ln w="25399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85765" y="3064002"/>
              <a:ext cx="193675" cy="1227455"/>
            </a:xfrm>
            <a:custGeom>
              <a:avLst/>
              <a:gdLst/>
              <a:ahLst/>
              <a:cxnLst/>
              <a:rect l="l" t="t" r="r" b="b"/>
              <a:pathLst>
                <a:path w="193675" h="1227454">
                  <a:moveTo>
                    <a:pt x="0" y="0"/>
                  </a:moveTo>
                  <a:lnTo>
                    <a:pt x="0" y="1227328"/>
                  </a:lnTo>
                  <a:lnTo>
                    <a:pt x="193675" y="1227328"/>
                  </a:lnTo>
                </a:path>
                <a:path w="193675" h="1227454">
                  <a:moveTo>
                    <a:pt x="0" y="0"/>
                  </a:moveTo>
                  <a:lnTo>
                    <a:pt x="0" y="501903"/>
                  </a:lnTo>
                  <a:lnTo>
                    <a:pt x="193675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22722" y="1936368"/>
              <a:ext cx="1170305" cy="470534"/>
            </a:xfrm>
            <a:custGeom>
              <a:avLst/>
              <a:gdLst/>
              <a:ahLst/>
              <a:cxnLst/>
              <a:rect l="l" t="t" r="r" b="b"/>
              <a:pathLst>
                <a:path w="1170304" h="470535">
                  <a:moveTo>
                    <a:pt x="0" y="0"/>
                  </a:moveTo>
                  <a:lnTo>
                    <a:pt x="0" y="332358"/>
                  </a:lnTo>
                  <a:lnTo>
                    <a:pt x="1169797" y="332358"/>
                  </a:lnTo>
                  <a:lnTo>
                    <a:pt x="1169797" y="470407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59784" y="3064002"/>
              <a:ext cx="329565" cy="1953895"/>
            </a:xfrm>
            <a:custGeom>
              <a:avLst/>
              <a:gdLst/>
              <a:ahLst/>
              <a:cxnLst/>
              <a:rect l="l" t="t" r="r" b="b"/>
              <a:pathLst>
                <a:path w="329564" h="1953895">
                  <a:moveTo>
                    <a:pt x="0" y="0"/>
                  </a:moveTo>
                  <a:lnTo>
                    <a:pt x="0" y="1953514"/>
                  </a:lnTo>
                  <a:lnTo>
                    <a:pt x="329438" y="1953514"/>
                  </a:lnTo>
                </a:path>
                <a:path w="329564" h="1953895">
                  <a:moveTo>
                    <a:pt x="0" y="0"/>
                  </a:moveTo>
                  <a:lnTo>
                    <a:pt x="0" y="1227328"/>
                  </a:lnTo>
                  <a:lnTo>
                    <a:pt x="329438" y="1227328"/>
                  </a:lnTo>
                </a:path>
                <a:path w="329564" h="1953895">
                  <a:moveTo>
                    <a:pt x="0" y="0"/>
                  </a:moveTo>
                  <a:lnTo>
                    <a:pt x="0" y="501903"/>
                  </a:lnTo>
                  <a:lnTo>
                    <a:pt x="323723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66666" y="1936368"/>
              <a:ext cx="956310" cy="470534"/>
            </a:xfrm>
            <a:custGeom>
              <a:avLst/>
              <a:gdLst/>
              <a:ahLst/>
              <a:cxnLst/>
              <a:rect l="l" t="t" r="r" b="b"/>
              <a:pathLst>
                <a:path w="956310" h="470535">
                  <a:moveTo>
                    <a:pt x="956056" y="0"/>
                  </a:moveTo>
                  <a:lnTo>
                    <a:pt x="956056" y="332358"/>
                  </a:lnTo>
                  <a:lnTo>
                    <a:pt x="0" y="332358"/>
                  </a:lnTo>
                  <a:lnTo>
                    <a:pt x="0" y="470407"/>
                  </a:lnTo>
                </a:path>
              </a:pathLst>
            </a:custGeom>
            <a:ln w="25399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29155" y="3065399"/>
              <a:ext cx="175260" cy="2377440"/>
            </a:xfrm>
            <a:custGeom>
              <a:avLst/>
              <a:gdLst/>
              <a:ahLst/>
              <a:cxnLst/>
              <a:rect l="l" t="t" r="r" b="b"/>
              <a:pathLst>
                <a:path w="175260" h="2377440">
                  <a:moveTo>
                    <a:pt x="0" y="0"/>
                  </a:moveTo>
                  <a:lnTo>
                    <a:pt x="0" y="2377186"/>
                  </a:lnTo>
                  <a:lnTo>
                    <a:pt x="175260" y="2377186"/>
                  </a:lnTo>
                </a:path>
                <a:path w="175260" h="2377440">
                  <a:moveTo>
                    <a:pt x="0" y="0"/>
                  </a:moveTo>
                  <a:lnTo>
                    <a:pt x="0" y="1737359"/>
                  </a:lnTo>
                  <a:lnTo>
                    <a:pt x="175260" y="1737359"/>
                  </a:lnTo>
                </a:path>
                <a:path w="175260" h="2377440">
                  <a:moveTo>
                    <a:pt x="0" y="0"/>
                  </a:moveTo>
                  <a:lnTo>
                    <a:pt x="0" y="1097661"/>
                  </a:lnTo>
                  <a:lnTo>
                    <a:pt x="175260" y="1097661"/>
                  </a:lnTo>
                </a:path>
                <a:path w="175260" h="2377440">
                  <a:moveTo>
                    <a:pt x="0" y="0"/>
                  </a:moveTo>
                  <a:lnTo>
                    <a:pt x="0" y="457962"/>
                  </a:lnTo>
                  <a:lnTo>
                    <a:pt x="175260" y="457962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4530" y="1929130"/>
              <a:ext cx="700405" cy="479425"/>
            </a:xfrm>
            <a:custGeom>
              <a:avLst/>
              <a:gdLst/>
              <a:ahLst/>
              <a:cxnLst/>
              <a:rect l="l" t="t" r="r" b="b"/>
              <a:pathLst>
                <a:path w="700405" h="479425">
                  <a:moveTo>
                    <a:pt x="0" y="0"/>
                  </a:moveTo>
                  <a:lnTo>
                    <a:pt x="0" y="340995"/>
                  </a:lnTo>
                  <a:lnTo>
                    <a:pt x="700405" y="340995"/>
                  </a:lnTo>
                  <a:lnTo>
                    <a:pt x="700405" y="479044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1457" y="3065399"/>
              <a:ext cx="140970" cy="2377440"/>
            </a:xfrm>
            <a:custGeom>
              <a:avLst/>
              <a:gdLst/>
              <a:ahLst/>
              <a:cxnLst/>
              <a:rect l="l" t="t" r="r" b="b"/>
              <a:pathLst>
                <a:path w="140970" h="2377440">
                  <a:moveTo>
                    <a:pt x="0" y="0"/>
                  </a:moveTo>
                  <a:lnTo>
                    <a:pt x="0" y="2377186"/>
                  </a:lnTo>
                  <a:lnTo>
                    <a:pt x="82321" y="2377186"/>
                  </a:lnTo>
                </a:path>
                <a:path w="140970" h="2377440">
                  <a:moveTo>
                    <a:pt x="0" y="0"/>
                  </a:moveTo>
                  <a:lnTo>
                    <a:pt x="0" y="1737359"/>
                  </a:lnTo>
                  <a:lnTo>
                    <a:pt x="140728" y="1737359"/>
                  </a:lnTo>
                </a:path>
                <a:path w="140970" h="2377440">
                  <a:moveTo>
                    <a:pt x="0" y="0"/>
                  </a:moveTo>
                  <a:lnTo>
                    <a:pt x="0" y="1097661"/>
                  </a:lnTo>
                  <a:lnTo>
                    <a:pt x="140728" y="1097661"/>
                  </a:lnTo>
                </a:path>
                <a:path w="140970" h="2377440">
                  <a:moveTo>
                    <a:pt x="0" y="0"/>
                  </a:moveTo>
                  <a:lnTo>
                    <a:pt x="0" y="457962"/>
                  </a:lnTo>
                  <a:lnTo>
                    <a:pt x="140728" y="457962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7263" y="1929130"/>
              <a:ext cx="797560" cy="479425"/>
            </a:xfrm>
            <a:custGeom>
              <a:avLst/>
              <a:gdLst/>
              <a:ahLst/>
              <a:cxnLst/>
              <a:rect l="l" t="t" r="r" b="b"/>
              <a:pathLst>
                <a:path w="797560" h="479425">
                  <a:moveTo>
                    <a:pt x="797267" y="0"/>
                  </a:moveTo>
                  <a:lnTo>
                    <a:pt x="797267" y="340995"/>
                  </a:lnTo>
                  <a:lnTo>
                    <a:pt x="0" y="340995"/>
                  </a:lnTo>
                  <a:lnTo>
                    <a:pt x="0" y="479044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17322" y="1476743"/>
            <a:ext cx="2074545" cy="452755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3345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735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CONVENCIONALES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-12700" y="2395435"/>
            <a:ext cx="1340485" cy="683260"/>
            <a:chOff x="-12700" y="2395435"/>
            <a:chExt cx="1340485" cy="683260"/>
          </a:xfrm>
        </p:grpSpPr>
        <p:sp>
          <p:nvSpPr>
            <p:cNvPr id="15" name="object 15"/>
            <p:cNvSpPr/>
            <p:nvPr/>
          </p:nvSpPr>
          <p:spPr>
            <a:xfrm>
              <a:off x="0" y="2408135"/>
              <a:ext cx="1315085" cy="657860"/>
            </a:xfrm>
            <a:custGeom>
              <a:avLst/>
              <a:gdLst/>
              <a:ahLst/>
              <a:cxnLst/>
              <a:rect l="l" t="t" r="r" b="b"/>
              <a:pathLst>
                <a:path w="1315085" h="657860">
                  <a:moveTo>
                    <a:pt x="1314577" y="0"/>
                  </a:moveTo>
                  <a:lnTo>
                    <a:pt x="0" y="0"/>
                  </a:lnTo>
                  <a:lnTo>
                    <a:pt x="0" y="657263"/>
                  </a:lnTo>
                  <a:lnTo>
                    <a:pt x="1314577" y="657263"/>
                  </a:lnTo>
                  <a:lnTo>
                    <a:pt x="1314577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2408135"/>
              <a:ext cx="1315085" cy="657860"/>
            </a:xfrm>
            <a:custGeom>
              <a:avLst/>
              <a:gdLst/>
              <a:ahLst/>
              <a:cxnLst/>
              <a:rect l="l" t="t" r="r" b="b"/>
              <a:pathLst>
                <a:path w="1315085" h="657860">
                  <a:moveTo>
                    <a:pt x="0" y="657263"/>
                  </a:moveTo>
                  <a:lnTo>
                    <a:pt x="1314577" y="657263"/>
                  </a:lnTo>
                  <a:lnTo>
                    <a:pt x="1314577" y="0"/>
                  </a:lnTo>
                  <a:lnTo>
                    <a:pt x="0" y="0"/>
                  </a:lnTo>
                  <a:lnTo>
                    <a:pt x="0" y="65726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0" y="2408135"/>
            <a:ext cx="1311910" cy="65786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Times New Roman"/>
              <a:cs typeface="Times New Roman"/>
            </a:endParaRPr>
          </a:p>
          <a:p>
            <a:pPr marL="440690" marR="64135" indent="-369570">
              <a:lnSpc>
                <a:spcPts val="1250"/>
              </a:lnSpc>
            </a:pP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r>
              <a:rPr sz="120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rápida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2186" y="3341547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98755">
              <a:lnSpc>
                <a:spcPct val="100000"/>
              </a:lnSpc>
              <a:spcBef>
                <a:spcPts val="685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Actrapid</a:t>
            </a:r>
            <a:r>
              <a:rPr sz="1100" spc="-4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2186" y="3981246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Humulin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R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2186" y="4620945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Insuman R</a:t>
            </a:r>
            <a:r>
              <a:rPr sz="1100" spc="-7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3779" y="5260695"/>
            <a:ext cx="1097915" cy="363855"/>
          </a:xfrm>
          <a:prstGeom prst="rect">
            <a:avLst/>
          </a:prstGeom>
          <a:solidFill>
            <a:srgbClr val="FFFFFF"/>
          </a:solidFill>
          <a:ln w="25399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Bioinsugen R</a:t>
            </a:r>
            <a:r>
              <a:rPr sz="1100" spc="-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76121" y="2408135"/>
            <a:ext cx="1372870" cy="657860"/>
          </a:xfrm>
          <a:prstGeom prst="rect">
            <a:avLst/>
          </a:prstGeom>
          <a:solidFill>
            <a:srgbClr val="4EA7EA"/>
          </a:solidFill>
          <a:ln w="25400">
            <a:solidFill>
              <a:srgbClr val="FFFFFF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Times New Roman"/>
              <a:cs typeface="Times New Roman"/>
            </a:endParaRPr>
          </a:p>
          <a:p>
            <a:pPr marL="142240" marR="74930" indent="-76200">
              <a:lnSpc>
                <a:spcPts val="1250"/>
              </a:lnSpc>
            </a:pP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2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  intermedia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NPH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04416" y="3341547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Insulatard</a:t>
            </a:r>
            <a:r>
              <a:rPr sz="1100" spc="-3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04416" y="3981246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Humulin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N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04416" y="4620945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Insuman N</a:t>
            </a:r>
            <a:r>
              <a:rPr sz="1100" spc="-7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04416" y="5260695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Bioinsugen N</a:t>
            </a:r>
            <a:r>
              <a:rPr sz="1100" spc="-12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95370" y="1485417"/>
            <a:ext cx="2854960" cy="451484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207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725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ANÁLOGOS DE LA</a:t>
            </a:r>
            <a:r>
              <a:rPr sz="15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183127" y="2406738"/>
            <a:ext cx="1812925" cy="657860"/>
          </a:xfrm>
          <a:prstGeom prst="rect">
            <a:avLst/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R="38100" algn="ctr">
              <a:lnSpc>
                <a:spcPts val="1345"/>
              </a:lnSpc>
              <a:spcBef>
                <a:spcPts val="113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Análogos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12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marR="36195" algn="ctr">
              <a:lnSpc>
                <a:spcPts val="134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rápida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687317" y="3340823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275590" marR="194310" indent="-7366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Lispro  (Humalog®)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87317" y="4066247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7620" algn="ctr">
              <a:lnSpc>
                <a:spcPts val="1225"/>
              </a:lnSpc>
              <a:spcBef>
                <a:spcPts val="459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Aspártica</a:t>
            </a:r>
            <a:endParaRPr sz="1100">
              <a:latin typeface="Arial"/>
              <a:cs typeface="Arial"/>
            </a:endParaRPr>
          </a:p>
          <a:p>
            <a:pPr marL="11430" algn="ctr">
              <a:lnSpc>
                <a:spcPts val="1225"/>
              </a:lnSpc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(Novorapid</a:t>
            </a:r>
            <a:r>
              <a:rPr sz="1100" spc="-4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87317" y="4792433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339090" marR="112395" indent="-21082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Glulisina  (Apidra</a:t>
            </a:r>
            <a:r>
              <a:rPr sz="110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09108" y="2406738"/>
            <a:ext cx="1767205" cy="657860"/>
          </a:xfrm>
          <a:prstGeom prst="rect">
            <a:avLst/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L="635" algn="ctr">
              <a:lnSpc>
                <a:spcPts val="1345"/>
              </a:lnSpc>
              <a:spcBef>
                <a:spcPts val="113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Análogos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12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4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lenta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679440" y="3340823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332105" marR="123189" indent="-20193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Glargina 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(Lantus</a:t>
            </a:r>
            <a:r>
              <a:rPr sz="1100" spc="-5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79440" y="4066247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270" algn="ctr">
              <a:lnSpc>
                <a:spcPts val="1225"/>
              </a:lnSpc>
              <a:spcBef>
                <a:spcPts val="459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Detemir</a:t>
            </a:r>
            <a:endParaRPr sz="1100">
              <a:latin typeface="Arial"/>
              <a:cs typeface="Arial"/>
            </a:endParaRPr>
          </a:p>
          <a:p>
            <a:pPr marL="1905" algn="ctr">
              <a:lnSpc>
                <a:spcPts val="1225"/>
              </a:lnSpc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(Levemir®)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163434" y="1476654"/>
            <a:ext cx="1801495" cy="451484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27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73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PREMEZCLADAS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316089" y="2406738"/>
            <a:ext cx="1515745" cy="657860"/>
          </a:xfrm>
          <a:prstGeom prst="rect">
            <a:avLst/>
          </a:prstGeom>
          <a:solidFill>
            <a:srgbClr val="D9D9D9"/>
          </a:solidFill>
          <a:ln w="25400">
            <a:solidFill>
              <a:srgbClr val="FFFFFF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Times New Roman"/>
              <a:cs typeface="Times New Roman"/>
            </a:endParaRPr>
          </a:p>
          <a:p>
            <a:pPr marL="43942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0D0D0D"/>
                </a:solidFill>
                <a:latin typeface="Arial"/>
                <a:cs typeface="Arial"/>
              </a:rPr>
              <a:t>Análogos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49971" y="3340823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20955" marR="10160" indent="36195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biaspártica  30/70 </a:t>
            </a:r>
            <a:r>
              <a:rPr sz="1050" spc="5" dirty="0">
                <a:solidFill>
                  <a:srgbClr val="0D0D0D"/>
                </a:solidFill>
                <a:latin typeface="Arial"/>
                <a:cs typeface="Arial"/>
              </a:rPr>
              <a:t>(Novomix</a:t>
            </a:r>
            <a:r>
              <a:rPr sz="1050" spc="-1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0D0D0D"/>
                </a:solidFill>
                <a:latin typeface="Arial"/>
                <a:cs typeface="Arial"/>
              </a:rPr>
              <a:t>30®)</a:t>
            </a:r>
            <a:endParaRPr sz="10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49971" y="4066247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5240" marR="3175" indent="-3175" algn="ctr">
              <a:lnSpc>
                <a:spcPct val="86200"/>
              </a:lnSpc>
              <a:spcBef>
                <a:spcPts val="95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Lispro   Protaminizada</a:t>
            </a:r>
            <a:r>
              <a:rPr sz="1100" spc="-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25/75  </a:t>
            </a:r>
            <a:r>
              <a:rPr sz="1050" dirty="0">
                <a:solidFill>
                  <a:srgbClr val="0D0D0D"/>
                </a:solidFill>
                <a:latin typeface="Arial"/>
                <a:cs typeface="Arial"/>
              </a:rPr>
              <a:t>(HumalogMix</a:t>
            </a:r>
            <a:r>
              <a:rPr sz="1050" spc="-8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0D0D0D"/>
                </a:solidFill>
                <a:latin typeface="Arial"/>
                <a:cs typeface="Arial"/>
              </a:rPr>
              <a:t>25®)</a:t>
            </a:r>
            <a:endParaRPr sz="105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2007" y="1124711"/>
            <a:ext cx="3275965" cy="1152525"/>
          </a:xfrm>
          <a:custGeom>
            <a:avLst/>
            <a:gdLst/>
            <a:ahLst/>
            <a:cxnLst/>
            <a:rect l="l" t="t" r="r" b="b"/>
            <a:pathLst>
              <a:path w="3275965" h="1152525">
                <a:moveTo>
                  <a:pt x="0" y="576072"/>
                </a:moveTo>
                <a:lnTo>
                  <a:pt x="5709" y="527629"/>
                </a:lnTo>
                <a:lnTo>
                  <a:pt x="22535" y="480297"/>
                </a:lnTo>
                <a:lnTo>
                  <a:pt x="50023" y="434234"/>
                </a:lnTo>
                <a:lnTo>
                  <a:pt x="87718" y="389602"/>
                </a:lnTo>
                <a:lnTo>
                  <a:pt x="135164" y="346559"/>
                </a:lnTo>
                <a:lnTo>
                  <a:pt x="191908" y="305266"/>
                </a:lnTo>
                <a:lnTo>
                  <a:pt x="257494" y="265883"/>
                </a:lnTo>
                <a:lnTo>
                  <a:pt x="293461" y="246958"/>
                </a:lnTo>
                <a:lnTo>
                  <a:pt x="331468" y="228571"/>
                </a:lnTo>
                <a:lnTo>
                  <a:pt x="371458" y="210740"/>
                </a:lnTo>
                <a:lnTo>
                  <a:pt x="413374" y="193487"/>
                </a:lnTo>
                <a:lnTo>
                  <a:pt x="457160" y="176832"/>
                </a:lnTo>
                <a:lnTo>
                  <a:pt x="502759" y="160794"/>
                </a:lnTo>
                <a:lnTo>
                  <a:pt x="550113" y="145394"/>
                </a:lnTo>
                <a:lnTo>
                  <a:pt x="599166" y="130651"/>
                </a:lnTo>
                <a:lnTo>
                  <a:pt x="649861" y="116586"/>
                </a:lnTo>
                <a:lnTo>
                  <a:pt x="702142" y="103218"/>
                </a:lnTo>
                <a:lnTo>
                  <a:pt x="755951" y="90568"/>
                </a:lnTo>
                <a:lnTo>
                  <a:pt x="811231" y="78655"/>
                </a:lnTo>
                <a:lnTo>
                  <a:pt x="867926" y="67499"/>
                </a:lnTo>
                <a:lnTo>
                  <a:pt x="925979" y="57122"/>
                </a:lnTo>
                <a:lnTo>
                  <a:pt x="985333" y="47541"/>
                </a:lnTo>
                <a:lnTo>
                  <a:pt x="1045931" y="38778"/>
                </a:lnTo>
                <a:lnTo>
                  <a:pt x="1107717" y="30853"/>
                </a:lnTo>
                <a:lnTo>
                  <a:pt x="1170633" y="23785"/>
                </a:lnTo>
                <a:lnTo>
                  <a:pt x="1234622" y="17595"/>
                </a:lnTo>
                <a:lnTo>
                  <a:pt x="1299628" y="12302"/>
                </a:lnTo>
                <a:lnTo>
                  <a:pt x="1365594" y="7926"/>
                </a:lnTo>
                <a:lnTo>
                  <a:pt x="1432463" y="4488"/>
                </a:lnTo>
                <a:lnTo>
                  <a:pt x="1500178" y="2008"/>
                </a:lnTo>
                <a:lnTo>
                  <a:pt x="1568683" y="505"/>
                </a:lnTo>
                <a:lnTo>
                  <a:pt x="1637920" y="0"/>
                </a:lnTo>
                <a:lnTo>
                  <a:pt x="1707159" y="505"/>
                </a:lnTo>
                <a:lnTo>
                  <a:pt x="1775665" y="2008"/>
                </a:lnTo>
                <a:lnTo>
                  <a:pt x="1843381" y="4488"/>
                </a:lnTo>
                <a:lnTo>
                  <a:pt x="1910252" y="7926"/>
                </a:lnTo>
                <a:lnTo>
                  <a:pt x="1976219" y="12302"/>
                </a:lnTo>
                <a:lnTo>
                  <a:pt x="2041226" y="17595"/>
                </a:lnTo>
                <a:lnTo>
                  <a:pt x="2105216" y="23785"/>
                </a:lnTo>
                <a:lnTo>
                  <a:pt x="2168132" y="30853"/>
                </a:lnTo>
                <a:lnTo>
                  <a:pt x="2229918" y="38778"/>
                </a:lnTo>
                <a:lnTo>
                  <a:pt x="2290517" y="47541"/>
                </a:lnTo>
                <a:lnTo>
                  <a:pt x="2349871" y="57122"/>
                </a:lnTo>
                <a:lnTo>
                  <a:pt x="2407924" y="67499"/>
                </a:lnTo>
                <a:lnTo>
                  <a:pt x="2464619" y="78655"/>
                </a:lnTo>
                <a:lnTo>
                  <a:pt x="2519900" y="90568"/>
                </a:lnTo>
                <a:lnTo>
                  <a:pt x="2573708" y="103218"/>
                </a:lnTo>
                <a:lnTo>
                  <a:pt x="2625989" y="116586"/>
                </a:lnTo>
                <a:lnTo>
                  <a:pt x="2676684" y="130651"/>
                </a:lnTo>
                <a:lnTo>
                  <a:pt x="2725736" y="145394"/>
                </a:lnTo>
                <a:lnTo>
                  <a:pt x="2773090" y="160794"/>
                </a:lnTo>
                <a:lnTo>
                  <a:pt x="2818688" y="176832"/>
                </a:lnTo>
                <a:lnTo>
                  <a:pt x="2862473" y="193487"/>
                </a:lnTo>
                <a:lnTo>
                  <a:pt x="2904389" y="210740"/>
                </a:lnTo>
                <a:lnTo>
                  <a:pt x="2944378" y="228571"/>
                </a:lnTo>
                <a:lnTo>
                  <a:pt x="2982385" y="246958"/>
                </a:lnTo>
                <a:lnTo>
                  <a:pt x="3018351" y="265883"/>
                </a:lnTo>
                <a:lnTo>
                  <a:pt x="3052220" y="285326"/>
                </a:lnTo>
                <a:lnTo>
                  <a:pt x="3113440" y="325684"/>
                </a:lnTo>
                <a:lnTo>
                  <a:pt x="3165591" y="367872"/>
                </a:lnTo>
                <a:lnTo>
                  <a:pt x="3208217" y="411729"/>
                </a:lnTo>
                <a:lnTo>
                  <a:pt x="3240864" y="457097"/>
                </a:lnTo>
                <a:lnTo>
                  <a:pt x="3263077" y="503814"/>
                </a:lnTo>
                <a:lnTo>
                  <a:pt x="3274402" y="551722"/>
                </a:lnTo>
                <a:lnTo>
                  <a:pt x="3275839" y="576072"/>
                </a:lnTo>
                <a:lnTo>
                  <a:pt x="3274402" y="600421"/>
                </a:lnTo>
                <a:lnTo>
                  <a:pt x="3263077" y="648329"/>
                </a:lnTo>
                <a:lnTo>
                  <a:pt x="3240864" y="695046"/>
                </a:lnTo>
                <a:lnTo>
                  <a:pt x="3208217" y="740414"/>
                </a:lnTo>
                <a:lnTo>
                  <a:pt x="3165591" y="784271"/>
                </a:lnTo>
                <a:lnTo>
                  <a:pt x="3113440" y="826459"/>
                </a:lnTo>
                <a:lnTo>
                  <a:pt x="3052220" y="866817"/>
                </a:lnTo>
                <a:lnTo>
                  <a:pt x="3018351" y="886260"/>
                </a:lnTo>
                <a:lnTo>
                  <a:pt x="2982385" y="905185"/>
                </a:lnTo>
                <a:lnTo>
                  <a:pt x="2944378" y="923572"/>
                </a:lnTo>
                <a:lnTo>
                  <a:pt x="2904389" y="941403"/>
                </a:lnTo>
                <a:lnTo>
                  <a:pt x="2862473" y="958656"/>
                </a:lnTo>
                <a:lnTo>
                  <a:pt x="2818688" y="975311"/>
                </a:lnTo>
                <a:lnTo>
                  <a:pt x="2773090" y="991349"/>
                </a:lnTo>
                <a:lnTo>
                  <a:pt x="2725736" y="1006749"/>
                </a:lnTo>
                <a:lnTo>
                  <a:pt x="2676684" y="1021492"/>
                </a:lnTo>
                <a:lnTo>
                  <a:pt x="2625989" y="1035557"/>
                </a:lnTo>
                <a:lnTo>
                  <a:pt x="2573708" y="1048925"/>
                </a:lnTo>
                <a:lnTo>
                  <a:pt x="2519900" y="1061575"/>
                </a:lnTo>
                <a:lnTo>
                  <a:pt x="2464619" y="1073488"/>
                </a:lnTo>
                <a:lnTo>
                  <a:pt x="2407924" y="1084644"/>
                </a:lnTo>
                <a:lnTo>
                  <a:pt x="2349871" y="1095021"/>
                </a:lnTo>
                <a:lnTo>
                  <a:pt x="2290517" y="1104602"/>
                </a:lnTo>
                <a:lnTo>
                  <a:pt x="2229918" y="1113365"/>
                </a:lnTo>
                <a:lnTo>
                  <a:pt x="2168132" y="1121290"/>
                </a:lnTo>
                <a:lnTo>
                  <a:pt x="2105216" y="1128358"/>
                </a:lnTo>
                <a:lnTo>
                  <a:pt x="2041226" y="1134548"/>
                </a:lnTo>
                <a:lnTo>
                  <a:pt x="1976219" y="1139841"/>
                </a:lnTo>
                <a:lnTo>
                  <a:pt x="1910252" y="1144217"/>
                </a:lnTo>
                <a:lnTo>
                  <a:pt x="1843381" y="1147655"/>
                </a:lnTo>
                <a:lnTo>
                  <a:pt x="1775665" y="1150135"/>
                </a:lnTo>
                <a:lnTo>
                  <a:pt x="1707159" y="1151638"/>
                </a:lnTo>
                <a:lnTo>
                  <a:pt x="1637920" y="1152143"/>
                </a:lnTo>
                <a:lnTo>
                  <a:pt x="1568683" y="1151638"/>
                </a:lnTo>
                <a:lnTo>
                  <a:pt x="1500178" y="1150135"/>
                </a:lnTo>
                <a:lnTo>
                  <a:pt x="1432463" y="1147655"/>
                </a:lnTo>
                <a:lnTo>
                  <a:pt x="1365594" y="1144217"/>
                </a:lnTo>
                <a:lnTo>
                  <a:pt x="1299628" y="1139841"/>
                </a:lnTo>
                <a:lnTo>
                  <a:pt x="1234622" y="1134548"/>
                </a:lnTo>
                <a:lnTo>
                  <a:pt x="1170633" y="1128358"/>
                </a:lnTo>
                <a:lnTo>
                  <a:pt x="1107717" y="1121290"/>
                </a:lnTo>
                <a:lnTo>
                  <a:pt x="1045931" y="1113365"/>
                </a:lnTo>
                <a:lnTo>
                  <a:pt x="985333" y="1104602"/>
                </a:lnTo>
                <a:lnTo>
                  <a:pt x="925979" y="1095021"/>
                </a:lnTo>
                <a:lnTo>
                  <a:pt x="867926" y="1084644"/>
                </a:lnTo>
                <a:lnTo>
                  <a:pt x="811231" y="1073488"/>
                </a:lnTo>
                <a:lnTo>
                  <a:pt x="755951" y="1061575"/>
                </a:lnTo>
                <a:lnTo>
                  <a:pt x="702142" y="1048925"/>
                </a:lnTo>
                <a:lnTo>
                  <a:pt x="649861" y="1035557"/>
                </a:lnTo>
                <a:lnTo>
                  <a:pt x="599166" y="1021492"/>
                </a:lnTo>
                <a:lnTo>
                  <a:pt x="550113" y="1006749"/>
                </a:lnTo>
                <a:lnTo>
                  <a:pt x="502759" y="991349"/>
                </a:lnTo>
                <a:lnTo>
                  <a:pt x="457160" y="975311"/>
                </a:lnTo>
                <a:lnTo>
                  <a:pt x="413374" y="958656"/>
                </a:lnTo>
                <a:lnTo>
                  <a:pt x="371458" y="941403"/>
                </a:lnTo>
                <a:lnTo>
                  <a:pt x="331468" y="923572"/>
                </a:lnTo>
                <a:lnTo>
                  <a:pt x="293461" y="905185"/>
                </a:lnTo>
                <a:lnTo>
                  <a:pt x="257494" y="886260"/>
                </a:lnTo>
                <a:lnTo>
                  <a:pt x="223624" y="866817"/>
                </a:lnTo>
                <a:lnTo>
                  <a:pt x="162403" y="826459"/>
                </a:lnTo>
                <a:lnTo>
                  <a:pt x="110251" y="784271"/>
                </a:lnTo>
                <a:lnTo>
                  <a:pt x="67623" y="740414"/>
                </a:lnTo>
                <a:lnTo>
                  <a:pt x="34975" y="695046"/>
                </a:lnTo>
                <a:lnTo>
                  <a:pt x="12761" y="648329"/>
                </a:lnTo>
                <a:lnTo>
                  <a:pt x="1436" y="600421"/>
                </a:lnTo>
                <a:lnTo>
                  <a:pt x="0" y="576072"/>
                </a:lnTo>
                <a:close/>
              </a:path>
            </a:pathLst>
          </a:custGeom>
          <a:ln w="254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2637535" y="149428"/>
            <a:ext cx="327469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Tipos de</a:t>
            </a:r>
            <a:r>
              <a:rPr sz="3200" spc="-50" dirty="0"/>
              <a:t> </a:t>
            </a:r>
            <a:r>
              <a:rPr sz="3200" spc="-5" dirty="0"/>
              <a:t>insulinas</a:t>
            </a:r>
            <a:endParaRPr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2346832" y="1510296"/>
              <a:ext cx="1720088" cy="91057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83739" y="980770"/>
              <a:ext cx="1583055" cy="6505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60035" y="1007491"/>
              <a:ext cx="3960748" cy="18017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0893" y="75438"/>
            <a:ext cx="3054985" cy="69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CONVENCIONALES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spc="-10" dirty="0"/>
              <a:t>Insulinas </a:t>
            </a:r>
            <a:r>
              <a:rPr sz="2000" spc="-5" dirty="0"/>
              <a:t>de acción</a:t>
            </a:r>
            <a:r>
              <a:rPr sz="2000" spc="40" dirty="0"/>
              <a:t> </a:t>
            </a:r>
            <a:r>
              <a:rPr sz="2000" spc="-10" dirty="0"/>
              <a:t>Rápida</a:t>
            </a:r>
            <a:endParaRPr sz="2000"/>
          </a:p>
        </p:txBody>
      </p:sp>
      <p:sp>
        <p:nvSpPr>
          <p:cNvPr id="7" name="object 7"/>
          <p:cNvSpPr txBox="1"/>
          <p:nvPr/>
        </p:nvSpPr>
        <p:spPr>
          <a:xfrm>
            <a:off x="278891" y="1145743"/>
            <a:ext cx="2042795" cy="150177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82270" indent="-344805">
              <a:lnSpc>
                <a:spcPct val="100000"/>
              </a:lnSpc>
              <a:spcBef>
                <a:spcPts val="365"/>
              </a:spcBef>
              <a:buClr>
                <a:srgbClr val="003366"/>
              </a:buClr>
              <a:buFont typeface="Wingdings"/>
              <a:buChar char=""/>
              <a:tabLst>
                <a:tab pos="382905" algn="l"/>
              </a:tabLst>
            </a:pPr>
            <a:r>
              <a:rPr sz="2200" dirty="0">
                <a:latin typeface="Calibri"/>
                <a:cs typeface="Calibri"/>
              </a:rPr>
              <a:t>Actrapid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175" spc="7" baseline="24904" dirty="0">
                <a:latin typeface="Calibri"/>
                <a:cs typeface="Calibri"/>
              </a:rPr>
              <a:t>®</a:t>
            </a:r>
            <a:endParaRPr sz="2175" baseline="24904">
              <a:latin typeface="Calibri"/>
              <a:cs typeface="Calibri"/>
            </a:endParaRPr>
          </a:p>
          <a:p>
            <a:pPr marL="382270" indent="-344805">
              <a:lnSpc>
                <a:spcPct val="100000"/>
              </a:lnSpc>
              <a:spcBef>
                <a:spcPts val="265"/>
              </a:spcBef>
              <a:buClr>
                <a:srgbClr val="003366"/>
              </a:buClr>
              <a:buFont typeface="Wingdings"/>
              <a:buChar char=""/>
              <a:tabLst>
                <a:tab pos="382905" algn="l"/>
              </a:tabLst>
            </a:pPr>
            <a:r>
              <a:rPr sz="2200" spc="-5" dirty="0">
                <a:latin typeface="Calibri"/>
                <a:cs typeface="Calibri"/>
              </a:rPr>
              <a:t>Bioinsugen </a:t>
            </a:r>
            <a:r>
              <a:rPr sz="2200" dirty="0">
                <a:latin typeface="Calibri"/>
                <a:cs typeface="Calibri"/>
              </a:rPr>
              <a:t>R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175" spc="7" baseline="24904" dirty="0">
                <a:latin typeface="Calibri"/>
                <a:cs typeface="Calibri"/>
              </a:rPr>
              <a:t>®</a:t>
            </a:r>
            <a:endParaRPr sz="2175" baseline="24904">
              <a:latin typeface="Calibri"/>
              <a:cs typeface="Calibri"/>
            </a:endParaRPr>
          </a:p>
          <a:p>
            <a:pPr marL="382270" indent="-344805">
              <a:lnSpc>
                <a:spcPct val="100000"/>
              </a:lnSpc>
              <a:spcBef>
                <a:spcPts val="265"/>
              </a:spcBef>
              <a:buClr>
                <a:srgbClr val="003366"/>
              </a:buClr>
              <a:buFont typeface="Wingdings"/>
              <a:buChar char=""/>
              <a:tabLst>
                <a:tab pos="382905" algn="l"/>
              </a:tabLst>
            </a:pPr>
            <a:r>
              <a:rPr sz="2200" spc="-5" dirty="0">
                <a:latin typeface="Calibri"/>
                <a:cs typeface="Calibri"/>
              </a:rPr>
              <a:t>Humulin </a:t>
            </a:r>
            <a:r>
              <a:rPr sz="2200" dirty="0">
                <a:latin typeface="Calibri"/>
                <a:cs typeface="Calibri"/>
              </a:rPr>
              <a:t>R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175" spc="7" baseline="24904" dirty="0">
                <a:latin typeface="Calibri"/>
                <a:cs typeface="Calibri"/>
              </a:rPr>
              <a:t>®</a:t>
            </a:r>
            <a:endParaRPr sz="2175" baseline="24904">
              <a:latin typeface="Calibri"/>
              <a:cs typeface="Calibri"/>
            </a:endParaRPr>
          </a:p>
          <a:p>
            <a:pPr marL="382270" indent="-344805">
              <a:lnSpc>
                <a:spcPct val="100000"/>
              </a:lnSpc>
              <a:spcBef>
                <a:spcPts val="265"/>
              </a:spcBef>
              <a:buClr>
                <a:srgbClr val="003366"/>
              </a:buClr>
              <a:buFont typeface="Wingdings"/>
              <a:buChar char=""/>
              <a:tabLst>
                <a:tab pos="382905" algn="l"/>
              </a:tabLst>
            </a:pPr>
            <a:r>
              <a:rPr sz="2200" spc="-5" dirty="0">
                <a:latin typeface="Calibri"/>
                <a:cs typeface="Calibri"/>
              </a:rPr>
              <a:t>Insuman </a:t>
            </a:r>
            <a:r>
              <a:rPr sz="2200" dirty="0">
                <a:latin typeface="Calibri"/>
                <a:cs typeface="Calibri"/>
              </a:rPr>
              <a:t>R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175" spc="7" baseline="24904" dirty="0">
                <a:latin typeface="Calibri"/>
                <a:cs typeface="Calibri"/>
              </a:rPr>
              <a:t>®</a:t>
            </a:r>
            <a:endParaRPr sz="2175" baseline="24904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55587" y="3857625"/>
            <a:ext cx="3453129" cy="1946275"/>
            <a:chOff x="255587" y="3857625"/>
            <a:chExt cx="3453129" cy="1946275"/>
          </a:xfrm>
        </p:grpSpPr>
        <p:sp>
          <p:nvSpPr>
            <p:cNvPr id="9" name="object 9"/>
            <p:cNvSpPr/>
            <p:nvPr/>
          </p:nvSpPr>
          <p:spPr>
            <a:xfrm>
              <a:off x="255587" y="3857625"/>
              <a:ext cx="3452812" cy="19462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9562" y="3862069"/>
              <a:ext cx="3348354" cy="1911350"/>
            </a:xfrm>
            <a:custGeom>
              <a:avLst/>
              <a:gdLst/>
              <a:ahLst/>
              <a:cxnLst/>
              <a:rect l="l" t="t" r="r" b="b"/>
              <a:pathLst>
                <a:path w="3348354" h="1911350">
                  <a:moveTo>
                    <a:pt x="3029521" y="0"/>
                  </a:moveTo>
                  <a:lnTo>
                    <a:pt x="318465" y="0"/>
                  </a:lnTo>
                  <a:lnTo>
                    <a:pt x="271405" y="3453"/>
                  </a:lnTo>
                  <a:lnTo>
                    <a:pt x="226488" y="13486"/>
                  </a:lnTo>
                  <a:lnTo>
                    <a:pt x="184208" y="29606"/>
                  </a:lnTo>
                  <a:lnTo>
                    <a:pt x="145058" y="51319"/>
                  </a:lnTo>
                  <a:lnTo>
                    <a:pt x="109529" y="78132"/>
                  </a:lnTo>
                  <a:lnTo>
                    <a:pt x="78114" y="109552"/>
                  </a:lnTo>
                  <a:lnTo>
                    <a:pt x="51307" y="145088"/>
                  </a:lnTo>
                  <a:lnTo>
                    <a:pt x="29599" y="184244"/>
                  </a:lnTo>
                  <a:lnTo>
                    <a:pt x="13483" y="226530"/>
                  </a:lnTo>
                  <a:lnTo>
                    <a:pt x="3453" y="271451"/>
                  </a:lnTo>
                  <a:lnTo>
                    <a:pt x="0" y="318515"/>
                  </a:lnTo>
                  <a:lnTo>
                    <a:pt x="0" y="1592325"/>
                  </a:lnTo>
                  <a:lnTo>
                    <a:pt x="3453" y="1639383"/>
                  </a:lnTo>
                  <a:lnTo>
                    <a:pt x="13483" y="1684296"/>
                  </a:lnTo>
                  <a:lnTo>
                    <a:pt x="29599" y="1726574"/>
                  </a:lnTo>
                  <a:lnTo>
                    <a:pt x="51307" y="1765723"/>
                  </a:lnTo>
                  <a:lnTo>
                    <a:pt x="78114" y="1801251"/>
                  </a:lnTo>
                  <a:lnTo>
                    <a:pt x="109529" y="1832665"/>
                  </a:lnTo>
                  <a:lnTo>
                    <a:pt x="145058" y="1859472"/>
                  </a:lnTo>
                  <a:lnTo>
                    <a:pt x="184208" y="1881179"/>
                  </a:lnTo>
                  <a:lnTo>
                    <a:pt x="226488" y="1897294"/>
                  </a:lnTo>
                  <a:lnTo>
                    <a:pt x="271405" y="1907325"/>
                  </a:lnTo>
                  <a:lnTo>
                    <a:pt x="318465" y="1910778"/>
                  </a:lnTo>
                  <a:lnTo>
                    <a:pt x="3029521" y="1910778"/>
                  </a:lnTo>
                  <a:lnTo>
                    <a:pt x="3076585" y="1907325"/>
                  </a:lnTo>
                  <a:lnTo>
                    <a:pt x="3121507" y="1897294"/>
                  </a:lnTo>
                  <a:lnTo>
                    <a:pt x="3163792" y="1881179"/>
                  </a:lnTo>
                  <a:lnTo>
                    <a:pt x="3202949" y="1859472"/>
                  </a:lnTo>
                  <a:lnTo>
                    <a:pt x="3238484" y="1832665"/>
                  </a:lnTo>
                  <a:lnTo>
                    <a:pt x="3269905" y="1801251"/>
                  </a:lnTo>
                  <a:lnTo>
                    <a:pt x="3296718" y="1765723"/>
                  </a:lnTo>
                  <a:lnTo>
                    <a:pt x="3318431" y="1726574"/>
                  </a:lnTo>
                  <a:lnTo>
                    <a:pt x="3334550" y="1684296"/>
                  </a:lnTo>
                  <a:lnTo>
                    <a:pt x="3344583" y="1639383"/>
                  </a:lnTo>
                  <a:lnTo>
                    <a:pt x="3348037" y="1592325"/>
                  </a:lnTo>
                  <a:lnTo>
                    <a:pt x="3348037" y="318515"/>
                  </a:lnTo>
                  <a:lnTo>
                    <a:pt x="3344583" y="271451"/>
                  </a:lnTo>
                  <a:lnTo>
                    <a:pt x="3334550" y="226530"/>
                  </a:lnTo>
                  <a:lnTo>
                    <a:pt x="3318431" y="184244"/>
                  </a:lnTo>
                  <a:lnTo>
                    <a:pt x="3296718" y="145088"/>
                  </a:lnTo>
                  <a:lnTo>
                    <a:pt x="3269905" y="109552"/>
                  </a:lnTo>
                  <a:lnTo>
                    <a:pt x="3238484" y="78132"/>
                  </a:lnTo>
                  <a:lnTo>
                    <a:pt x="3202949" y="51319"/>
                  </a:lnTo>
                  <a:lnTo>
                    <a:pt x="3163792" y="29606"/>
                  </a:lnTo>
                  <a:lnTo>
                    <a:pt x="3121507" y="13486"/>
                  </a:lnTo>
                  <a:lnTo>
                    <a:pt x="3076585" y="3453"/>
                  </a:lnTo>
                  <a:lnTo>
                    <a:pt x="3029521" y="0"/>
                  </a:lnTo>
                  <a:close/>
                </a:path>
              </a:pathLst>
            </a:custGeom>
            <a:solidFill>
              <a:srgbClr val="3BA0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6550" y="5268467"/>
              <a:ext cx="3303524" cy="48366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6550" y="3878325"/>
              <a:ext cx="3303524" cy="48209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4065" y="4125925"/>
            <a:ext cx="102806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1450">
              <a:lnSpc>
                <a:spcPct val="100000"/>
              </a:lnSpc>
              <a:spcBef>
                <a:spcPts val="100"/>
              </a:spcBef>
              <a:buChar char="•"/>
              <a:tabLst>
                <a:tab pos="184150" algn="l"/>
              </a:tabLst>
            </a:pPr>
            <a:r>
              <a:rPr sz="1800" dirty="0">
                <a:latin typeface="Arial"/>
                <a:cs typeface="Arial"/>
              </a:rPr>
              <a:t>Aspecto</a:t>
            </a:r>
            <a:endParaRPr sz="1800">
              <a:latin typeface="Arial"/>
              <a:cs typeface="Arial"/>
            </a:endParaRPr>
          </a:p>
          <a:p>
            <a:pPr marL="183515" indent="-171450">
              <a:lnSpc>
                <a:spcPct val="100000"/>
              </a:lnSpc>
              <a:buChar char="•"/>
              <a:tabLst>
                <a:tab pos="184150" algn="l"/>
              </a:tabLst>
            </a:pPr>
            <a:r>
              <a:rPr sz="1800" spc="-145" dirty="0">
                <a:latin typeface="Arial"/>
                <a:cs typeface="Arial"/>
              </a:rPr>
              <a:t>VA</a:t>
            </a:r>
            <a:endParaRPr sz="1800">
              <a:latin typeface="Arial"/>
              <a:cs typeface="Arial"/>
            </a:endParaRPr>
          </a:p>
          <a:p>
            <a:pPr marL="183515" indent="-171450">
              <a:lnSpc>
                <a:spcPct val="100000"/>
              </a:lnSpc>
              <a:buChar char="•"/>
              <a:tabLst>
                <a:tab pos="184150" algn="l"/>
              </a:tabLst>
            </a:pPr>
            <a:r>
              <a:rPr sz="1800" dirty="0">
                <a:latin typeface="Arial"/>
                <a:cs typeface="Arial"/>
              </a:rPr>
              <a:t>Inicio</a:t>
            </a:r>
            <a:endParaRPr sz="1800">
              <a:latin typeface="Arial"/>
              <a:cs typeface="Arial"/>
            </a:endParaRPr>
          </a:p>
          <a:p>
            <a:pPr marL="183515" indent="-171450">
              <a:lnSpc>
                <a:spcPct val="100000"/>
              </a:lnSpc>
              <a:spcBef>
                <a:spcPts val="5"/>
              </a:spcBef>
              <a:buChar char="•"/>
              <a:tabLst>
                <a:tab pos="184150" algn="l"/>
              </a:tabLst>
            </a:pPr>
            <a:r>
              <a:rPr sz="1800" dirty="0">
                <a:latin typeface="Arial"/>
                <a:cs typeface="Arial"/>
              </a:rPr>
              <a:t>Peak</a:t>
            </a:r>
            <a:endParaRPr sz="1800">
              <a:latin typeface="Arial"/>
              <a:cs typeface="Arial"/>
            </a:endParaRPr>
          </a:p>
          <a:p>
            <a:pPr marL="183515" indent="-171450">
              <a:lnSpc>
                <a:spcPct val="100000"/>
              </a:lnSpc>
              <a:buChar char="•"/>
              <a:tabLst>
                <a:tab pos="184150" algn="l"/>
              </a:tabLst>
            </a:pPr>
            <a:r>
              <a:rPr sz="1800" spc="-30" dirty="0">
                <a:latin typeface="Arial"/>
                <a:cs typeface="Arial"/>
              </a:rPr>
              <a:t>Termino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03526" y="4125925"/>
            <a:ext cx="11125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: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Cristalino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Sbc,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55" dirty="0">
                <a:latin typeface="Arial"/>
                <a:cs typeface="Arial"/>
              </a:rPr>
              <a:t>EV.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30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min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: 2-4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hrs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5-8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72685" y="3457447"/>
            <a:ext cx="4416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Obliga </a:t>
            </a:r>
            <a:r>
              <a:rPr sz="1800" spc="-5" dirty="0">
                <a:latin typeface="Arial"/>
                <a:cs typeface="Arial"/>
              </a:rPr>
              <a:t>a inyectársela entre 20-30 minutos  </a:t>
            </a:r>
            <a:r>
              <a:rPr sz="1800" dirty="0">
                <a:latin typeface="Arial"/>
                <a:cs typeface="Arial"/>
              </a:rPr>
              <a:t>antes de las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comidas.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65423" y="3752088"/>
            <a:ext cx="1127125" cy="1075690"/>
          </a:xfrm>
          <a:custGeom>
            <a:avLst/>
            <a:gdLst/>
            <a:ahLst/>
            <a:cxnLst/>
            <a:rect l="l" t="t" r="r" b="b"/>
            <a:pathLst>
              <a:path w="1127125" h="1075689">
                <a:moveTo>
                  <a:pt x="1086020" y="39203"/>
                </a:moveTo>
                <a:lnTo>
                  <a:pt x="1058504" y="45757"/>
                </a:lnTo>
                <a:lnTo>
                  <a:pt x="0" y="1054989"/>
                </a:lnTo>
                <a:lnTo>
                  <a:pt x="19812" y="1075689"/>
                </a:lnTo>
                <a:lnTo>
                  <a:pt x="1078127" y="66521"/>
                </a:lnTo>
                <a:lnTo>
                  <a:pt x="1086020" y="39203"/>
                </a:lnTo>
                <a:close/>
              </a:path>
              <a:path w="1127125" h="1075689">
                <a:moveTo>
                  <a:pt x="1124450" y="9270"/>
                </a:moveTo>
                <a:lnTo>
                  <a:pt x="1096772" y="9270"/>
                </a:lnTo>
                <a:lnTo>
                  <a:pt x="1116456" y="29972"/>
                </a:lnTo>
                <a:lnTo>
                  <a:pt x="1078127" y="66521"/>
                </a:lnTo>
                <a:lnTo>
                  <a:pt x="1065276" y="110998"/>
                </a:lnTo>
                <a:lnTo>
                  <a:pt x="1063116" y="118618"/>
                </a:lnTo>
                <a:lnTo>
                  <a:pt x="1067562" y="126492"/>
                </a:lnTo>
                <a:lnTo>
                  <a:pt x="1082675" y="130810"/>
                </a:lnTo>
                <a:lnTo>
                  <a:pt x="1090549" y="126492"/>
                </a:lnTo>
                <a:lnTo>
                  <a:pt x="1092908" y="118618"/>
                </a:lnTo>
                <a:lnTo>
                  <a:pt x="1124450" y="9270"/>
                </a:lnTo>
                <a:close/>
              </a:path>
              <a:path w="1127125" h="1075689">
                <a:moveTo>
                  <a:pt x="1102810" y="15620"/>
                </a:moveTo>
                <a:lnTo>
                  <a:pt x="1092835" y="15620"/>
                </a:lnTo>
                <a:lnTo>
                  <a:pt x="1109852" y="33528"/>
                </a:lnTo>
                <a:lnTo>
                  <a:pt x="1086020" y="39203"/>
                </a:lnTo>
                <a:lnTo>
                  <a:pt x="1078127" y="66521"/>
                </a:lnTo>
                <a:lnTo>
                  <a:pt x="1116456" y="29972"/>
                </a:lnTo>
                <a:lnTo>
                  <a:pt x="1102810" y="15620"/>
                </a:lnTo>
                <a:close/>
              </a:path>
              <a:path w="1127125" h="1075689">
                <a:moveTo>
                  <a:pt x="1127125" y="0"/>
                </a:moveTo>
                <a:lnTo>
                  <a:pt x="999109" y="30480"/>
                </a:lnTo>
                <a:lnTo>
                  <a:pt x="994283" y="38226"/>
                </a:lnTo>
                <a:lnTo>
                  <a:pt x="996188" y="45847"/>
                </a:lnTo>
                <a:lnTo>
                  <a:pt x="997965" y="53593"/>
                </a:lnTo>
                <a:lnTo>
                  <a:pt x="1005713" y="58293"/>
                </a:lnTo>
                <a:lnTo>
                  <a:pt x="1058504" y="45757"/>
                </a:lnTo>
                <a:lnTo>
                  <a:pt x="1096772" y="9270"/>
                </a:lnTo>
                <a:lnTo>
                  <a:pt x="1124450" y="9270"/>
                </a:lnTo>
                <a:lnTo>
                  <a:pt x="1127125" y="0"/>
                </a:lnTo>
                <a:close/>
              </a:path>
              <a:path w="1127125" h="1075689">
                <a:moveTo>
                  <a:pt x="1096772" y="9270"/>
                </a:moveTo>
                <a:lnTo>
                  <a:pt x="1058504" y="45757"/>
                </a:lnTo>
                <a:lnTo>
                  <a:pt x="1086020" y="39203"/>
                </a:lnTo>
                <a:lnTo>
                  <a:pt x="1092835" y="15620"/>
                </a:lnTo>
                <a:lnTo>
                  <a:pt x="1102810" y="15620"/>
                </a:lnTo>
                <a:lnTo>
                  <a:pt x="1096772" y="9270"/>
                </a:lnTo>
                <a:close/>
              </a:path>
              <a:path w="1127125" h="1075689">
                <a:moveTo>
                  <a:pt x="1092835" y="15620"/>
                </a:moveTo>
                <a:lnTo>
                  <a:pt x="1086020" y="39203"/>
                </a:lnTo>
                <a:lnTo>
                  <a:pt x="1109852" y="33528"/>
                </a:lnTo>
                <a:lnTo>
                  <a:pt x="1092835" y="1562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2346832" y="1510296"/>
              <a:ext cx="1720088" cy="91057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83739" y="980770"/>
              <a:ext cx="1583055" cy="6505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60035" y="1196847"/>
              <a:ext cx="3960748" cy="16123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0893" y="75438"/>
            <a:ext cx="3054985" cy="69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CONVENCIONALES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spc="-10" dirty="0"/>
              <a:t>Insulinas </a:t>
            </a:r>
            <a:r>
              <a:rPr sz="2000" spc="-5" dirty="0"/>
              <a:t>de acción</a:t>
            </a:r>
            <a:r>
              <a:rPr sz="2000" spc="40" dirty="0"/>
              <a:t> </a:t>
            </a:r>
            <a:r>
              <a:rPr sz="2000" spc="-10" dirty="0"/>
              <a:t>Rápida</a:t>
            </a:r>
            <a:endParaRPr sz="2000"/>
          </a:p>
        </p:txBody>
      </p:sp>
      <p:sp>
        <p:nvSpPr>
          <p:cNvPr id="7" name="object 7"/>
          <p:cNvSpPr txBox="1"/>
          <p:nvPr/>
        </p:nvSpPr>
        <p:spPr>
          <a:xfrm>
            <a:off x="278891" y="1145743"/>
            <a:ext cx="2042795" cy="150177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82270" indent="-344805">
              <a:lnSpc>
                <a:spcPct val="100000"/>
              </a:lnSpc>
              <a:spcBef>
                <a:spcPts val="365"/>
              </a:spcBef>
              <a:buClr>
                <a:srgbClr val="003366"/>
              </a:buClr>
              <a:buFont typeface="Wingdings"/>
              <a:buChar char=""/>
              <a:tabLst>
                <a:tab pos="382905" algn="l"/>
              </a:tabLst>
            </a:pPr>
            <a:r>
              <a:rPr sz="2200" dirty="0">
                <a:latin typeface="Calibri"/>
                <a:cs typeface="Calibri"/>
              </a:rPr>
              <a:t>Actrapid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175" spc="7" baseline="24904" dirty="0">
                <a:latin typeface="Calibri"/>
                <a:cs typeface="Calibri"/>
              </a:rPr>
              <a:t>®</a:t>
            </a:r>
            <a:endParaRPr sz="2175" baseline="24904">
              <a:latin typeface="Calibri"/>
              <a:cs typeface="Calibri"/>
            </a:endParaRPr>
          </a:p>
          <a:p>
            <a:pPr marL="382270" indent="-344805">
              <a:lnSpc>
                <a:spcPct val="100000"/>
              </a:lnSpc>
              <a:spcBef>
                <a:spcPts val="265"/>
              </a:spcBef>
              <a:buClr>
                <a:srgbClr val="003366"/>
              </a:buClr>
              <a:buFont typeface="Wingdings"/>
              <a:buChar char=""/>
              <a:tabLst>
                <a:tab pos="382905" algn="l"/>
              </a:tabLst>
            </a:pPr>
            <a:r>
              <a:rPr sz="2200" spc="-5" dirty="0">
                <a:latin typeface="Calibri"/>
                <a:cs typeface="Calibri"/>
              </a:rPr>
              <a:t>Bioinsugen </a:t>
            </a:r>
            <a:r>
              <a:rPr sz="2200" dirty="0">
                <a:latin typeface="Calibri"/>
                <a:cs typeface="Calibri"/>
              </a:rPr>
              <a:t>R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175" spc="7" baseline="24904" dirty="0">
                <a:latin typeface="Calibri"/>
                <a:cs typeface="Calibri"/>
              </a:rPr>
              <a:t>®</a:t>
            </a:r>
            <a:endParaRPr sz="2175" baseline="24904">
              <a:latin typeface="Calibri"/>
              <a:cs typeface="Calibri"/>
            </a:endParaRPr>
          </a:p>
          <a:p>
            <a:pPr marL="382270" indent="-344805">
              <a:lnSpc>
                <a:spcPct val="100000"/>
              </a:lnSpc>
              <a:spcBef>
                <a:spcPts val="265"/>
              </a:spcBef>
              <a:buClr>
                <a:srgbClr val="003366"/>
              </a:buClr>
              <a:buFont typeface="Wingdings"/>
              <a:buChar char=""/>
              <a:tabLst>
                <a:tab pos="382905" algn="l"/>
              </a:tabLst>
            </a:pPr>
            <a:r>
              <a:rPr sz="2200" spc="-5" dirty="0">
                <a:latin typeface="Calibri"/>
                <a:cs typeface="Calibri"/>
              </a:rPr>
              <a:t>Humulin </a:t>
            </a:r>
            <a:r>
              <a:rPr sz="2200" dirty="0">
                <a:latin typeface="Calibri"/>
                <a:cs typeface="Calibri"/>
              </a:rPr>
              <a:t>R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175" spc="7" baseline="24904" dirty="0">
                <a:latin typeface="Calibri"/>
                <a:cs typeface="Calibri"/>
              </a:rPr>
              <a:t>®</a:t>
            </a:r>
            <a:endParaRPr sz="2175" baseline="24904">
              <a:latin typeface="Calibri"/>
              <a:cs typeface="Calibri"/>
            </a:endParaRPr>
          </a:p>
          <a:p>
            <a:pPr marL="382270" indent="-344805">
              <a:lnSpc>
                <a:spcPct val="100000"/>
              </a:lnSpc>
              <a:spcBef>
                <a:spcPts val="265"/>
              </a:spcBef>
              <a:buClr>
                <a:srgbClr val="003366"/>
              </a:buClr>
              <a:buFont typeface="Wingdings"/>
              <a:buChar char=""/>
              <a:tabLst>
                <a:tab pos="382905" algn="l"/>
              </a:tabLst>
            </a:pPr>
            <a:r>
              <a:rPr sz="2200" spc="-5" dirty="0">
                <a:latin typeface="Calibri"/>
                <a:cs typeface="Calibri"/>
              </a:rPr>
              <a:t>Insuman </a:t>
            </a:r>
            <a:r>
              <a:rPr sz="2200" dirty="0">
                <a:latin typeface="Calibri"/>
                <a:cs typeface="Calibri"/>
              </a:rPr>
              <a:t>R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175" spc="7" baseline="24904" dirty="0">
                <a:latin typeface="Calibri"/>
                <a:cs typeface="Calibri"/>
              </a:rPr>
              <a:t>®</a:t>
            </a:r>
            <a:endParaRPr sz="2175" baseline="24904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85064" y="3055492"/>
            <a:ext cx="4328160" cy="1859280"/>
            <a:chOff x="185064" y="3055492"/>
            <a:chExt cx="4328160" cy="1859280"/>
          </a:xfrm>
        </p:grpSpPr>
        <p:sp>
          <p:nvSpPr>
            <p:cNvPr id="9" name="object 9"/>
            <p:cNvSpPr/>
            <p:nvPr/>
          </p:nvSpPr>
          <p:spPr>
            <a:xfrm>
              <a:off x="197764" y="3068192"/>
              <a:ext cx="4302760" cy="901065"/>
            </a:xfrm>
            <a:custGeom>
              <a:avLst/>
              <a:gdLst/>
              <a:ahLst/>
              <a:cxnLst/>
              <a:rect l="l" t="t" r="r" b="b"/>
              <a:pathLst>
                <a:path w="4302760" h="901064">
                  <a:moveTo>
                    <a:pt x="4152112" y="0"/>
                  </a:moveTo>
                  <a:lnTo>
                    <a:pt x="150152" y="0"/>
                  </a:lnTo>
                  <a:lnTo>
                    <a:pt x="102695" y="7662"/>
                  </a:lnTo>
                  <a:lnTo>
                    <a:pt x="61477" y="28992"/>
                  </a:lnTo>
                  <a:lnTo>
                    <a:pt x="28973" y="61502"/>
                  </a:lnTo>
                  <a:lnTo>
                    <a:pt x="7655" y="102705"/>
                  </a:lnTo>
                  <a:lnTo>
                    <a:pt x="0" y="150114"/>
                  </a:lnTo>
                  <a:lnTo>
                    <a:pt x="0" y="750824"/>
                  </a:lnTo>
                  <a:lnTo>
                    <a:pt x="7655" y="798281"/>
                  </a:lnTo>
                  <a:lnTo>
                    <a:pt x="28973" y="839490"/>
                  </a:lnTo>
                  <a:lnTo>
                    <a:pt x="61477" y="871982"/>
                  </a:lnTo>
                  <a:lnTo>
                    <a:pt x="102695" y="893287"/>
                  </a:lnTo>
                  <a:lnTo>
                    <a:pt x="150152" y="900938"/>
                  </a:lnTo>
                  <a:lnTo>
                    <a:pt x="4152112" y="900938"/>
                  </a:lnTo>
                  <a:lnTo>
                    <a:pt x="4199569" y="893287"/>
                  </a:lnTo>
                  <a:lnTo>
                    <a:pt x="4240778" y="871982"/>
                  </a:lnTo>
                  <a:lnTo>
                    <a:pt x="4273270" y="839490"/>
                  </a:lnTo>
                  <a:lnTo>
                    <a:pt x="4294576" y="798281"/>
                  </a:lnTo>
                  <a:lnTo>
                    <a:pt x="4302226" y="750824"/>
                  </a:lnTo>
                  <a:lnTo>
                    <a:pt x="4302226" y="150114"/>
                  </a:lnTo>
                  <a:lnTo>
                    <a:pt x="4294576" y="102705"/>
                  </a:lnTo>
                  <a:lnTo>
                    <a:pt x="4273270" y="61502"/>
                  </a:lnTo>
                  <a:lnTo>
                    <a:pt x="4240778" y="28992"/>
                  </a:lnTo>
                  <a:lnTo>
                    <a:pt x="4199569" y="7662"/>
                  </a:lnTo>
                  <a:lnTo>
                    <a:pt x="41521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7764" y="3068192"/>
              <a:ext cx="4302760" cy="901065"/>
            </a:xfrm>
            <a:custGeom>
              <a:avLst/>
              <a:gdLst/>
              <a:ahLst/>
              <a:cxnLst/>
              <a:rect l="l" t="t" r="r" b="b"/>
              <a:pathLst>
                <a:path w="4302760" h="901064">
                  <a:moveTo>
                    <a:pt x="0" y="150114"/>
                  </a:moveTo>
                  <a:lnTo>
                    <a:pt x="7655" y="102705"/>
                  </a:lnTo>
                  <a:lnTo>
                    <a:pt x="28973" y="61502"/>
                  </a:lnTo>
                  <a:lnTo>
                    <a:pt x="61477" y="28992"/>
                  </a:lnTo>
                  <a:lnTo>
                    <a:pt x="102695" y="7662"/>
                  </a:lnTo>
                  <a:lnTo>
                    <a:pt x="150152" y="0"/>
                  </a:lnTo>
                  <a:lnTo>
                    <a:pt x="4152112" y="0"/>
                  </a:lnTo>
                  <a:lnTo>
                    <a:pt x="4199569" y="7662"/>
                  </a:lnTo>
                  <a:lnTo>
                    <a:pt x="4240778" y="28992"/>
                  </a:lnTo>
                  <a:lnTo>
                    <a:pt x="4273270" y="61502"/>
                  </a:lnTo>
                  <a:lnTo>
                    <a:pt x="4294576" y="102705"/>
                  </a:lnTo>
                  <a:lnTo>
                    <a:pt x="4302226" y="150114"/>
                  </a:lnTo>
                  <a:lnTo>
                    <a:pt x="4302226" y="750824"/>
                  </a:lnTo>
                  <a:lnTo>
                    <a:pt x="4294576" y="798281"/>
                  </a:lnTo>
                  <a:lnTo>
                    <a:pt x="4273270" y="839490"/>
                  </a:lnTo>
                  <a:lnTo>
                    <a:pt x="4240778" y="871982"/>
                  </a:lnTo>
                  <a:lnTo>
                    <a:pt x="4199569" y="893287"/>
                  </a:lnTo>
                  <a:lnTo>
                    <a:pt x="4152112" y="900938"/>
                  </a:lnTo>
                  <a:lnTo>
                    <a:pt x="150152" y="900938"/>
                  </a:lnTo>
                  <a:lnTo>
                    <a:pt x="102695" y="893287"/>
                  </a:lnTo>
                  <a:lnTo>
                    <a:pt x="61477" y="871982"/>
                  </a:lnTo>
                  <a:lnTo>
                    <a:pt x="28973" y="839490"/>
                  </a:lnTo>
                  <a:lnTo>
                    <a:pt x="7655" y="798281"/>
                  </a:lnTo>
                  <a:lnTo>
                    <a:pt x="0" y="750824"/>
                  </a:lnTo>
                  <a:lnTo>
                    <a:pt x="0" y="150114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7764" y="4000753"/>
              <a:ext cx="4302760" cy="901065"/>
            </a:xfrm>
            <a:custGeom>
              <a:avLst/>
              <a:gdLst/>
              <a:ahLst/>
              <a:cxnLst/>
              <a:rect l="l" t="t" r="r" b="b"/>
              <a:pathLst>
                <a:path w="4302760" h="901064">
                  <a:moveTo>
                    <a:pt x="4152112" y="0"/>
                  </a:moveTo>
                  <a:lnTo>
                    <a:pt x="150152" y="0"/>
                  </a:lnTo>
                  <a:lnTo>
                    <a:pt x="102695" y="7663"/>
                  </a:lnTo>
                  <a:lnTo>
                    <a:pt x="61477" y="29000"/>
                  </a:lnTo>
                  <a:lnTo>
                    <a:pt x="28973" y="61529"/>
                  </a:lnTo>
                  <a:lnTo>
                    <a:pt x="7655" y="102770"/>
                  </a:lnTo>
                  <a:lnTo>
                    <a:pt x="0" y="150241"/>
                  </a:lnTo>
                  <a:lnTo>
                    <a:pt x="0" y="750824"/>
                  </a:lnTo>
                  <a:lnTo>
                    <a:pt x="7655" y="798281"/>
                  </a:lnTo>
                  <a:lnTo>
                    <a:pt x="28973" y="839490"/>
                  </a:lnTo>
                  <a:lnTo>
                    <a:pt x="61477" y="871982"/>
                  </a:lnTo>
                  <a:lnTo>
                    <a:pt x="102695" y="893287"/>
                  </a:lnTo>
                  <a:lnTo>
                    <a:pt x="150152" y="900938"/>
                  </a:lnTo>
                  <a:lnTo>
                    <a:pt x="4152112" y="900938"/>
                  </a:lnTo>
                  <a:lnTo>
                    <a:pt x="4199569" y="893287"/>
                  </a:lnTo>
                  <a:lnTo>
                    <a:pt x="4240778" y="871982"/>
                  </a:lnTo>
                  <a:lnTo>
                    <a:pt x="4273270" y="839490"/>
                  </a:lnTo>
                  <a:lnTo>
                    <a:pt x="4294576" y="798281"/>
                  </a:lnTo>
                  <a:lnTo>
                    <a:pt x="4302226" y="750824"/>
                  </a:lnTo>
                  <a:lnTo>
                    <a:pt x="4302226" y="150241"/>
                  </a:lnTo>
                  <a:lnTo>
                    <a:pt x="4294576" y="102770"/>
                  </a:lnTo>
                  <a:lnTo>
                    <a:pt x="4273270" y="61529"/>
                  </a:lnTo>
                  <a:lnTo>
                    <a:pt x="4240778" y="29000"/>
                  </a:lnTo>
                  <a:lnTo>
                    <a:pt x="4199569" y="7663"/>
                  </a:lnTo>
                  <a:lnTo>
                    <a:pt x="41521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7764" y="4000753"/>
              <a:ext cx="4302760" cy="901065"/>
            </a:xfrm>
            <a:custGeom>
              <a:avLst/>
              <a:gdLst/>
              <a:ahLst/>
              <a:cxnLst/>
              <a:rect l="l" t="t" r="r" b="b"/>
              <a:pathLst>
                <a:path w="4302760" h="901064">
                  <a:moveTo>
                    <a:pt x="0" y="150241"/>
                  </a:moveTo>
                  <a:lnTo>
                    <a:pt x="7655" y="102770"/>
                  </a:lnTo>
                  <a:lnTo>
                    <a:pt x="28973" y="61529"/>
                  </a:lnTo>
                  <a:lnTo>
                    <a:pt x="61477" y="29000"/>
                  </a:lnTo>
                  <a:lnTo>
                    <a:pt x="102695" y="7663"/>
                  </a:lnTo>
                  <a:lnTo>
                    <a:pt x="150152" y="0"/>
                  </a:lnTo>
                  <a:lnTo>
                    <a:pt x="4152112" y="0"/>
                  </a:lnTo>
                  <a:lnTo>
                    <a:pt x="4199569" y="7663"/>
                  </a:lnTo>
                  <a:lnTo>
                    <a:pt x="4240778" y="29000"/>
                  </a:lnTo>
                  <a:lnTo>
                    <a:pt x="4273270" y="61529"/>
                  </a:lnTo>
                  <a:lnTo>
                    <a:pt x="4294576" y="102770"/>
                  </a:lnTo>
                  <a:lnTo>
                    <a:pt x="4302226" y="150241"/>
                  </a:lnTo>
                  <a:lnTo>
                    <a:pt x="4302226" y="750824"/>
                  </a:lnTo>
                  <a:lnTo>
                    <a:pt x="4294576" y="798281"/>
                  </a:lnTo>
                  <a:lnTo>
                    <a:pt x="4273270" y="839490"/>
                  </a:lnTo>
                  <a:lnTo>
                    <a:pt x="4240778" y="871982"/>
                  </a:lnTo>
                  <a:lnTo>
                    <a:pt x="4199569" y="893287"/>
                  </a:lnTo>
                  <a:lnTo>
                    <a:pt x="4152112" y="900938"/>
                  </a:lnTo>
                  <a:lnTo>
                    <a:pt x="150152" y="900938"/>
                  </a:lnTo>
                  <a:lnTo>
                    <a:pt x="102695" y="893287"/>
                  </a:lnTo>
                  <a:lnTo>
                    <a:pt x="61477" y="871982"/>
                  </a:lnTo>
                  <a:lnTo>
                    <a:pt x="28973" y="839490"/>
                  </a:lnTo>
                  <a:lnTo>
                    <a:pt x="7655" y="798281"/>
                  </a:lnTo>
                  <a:lnTo>
                    <a:pt x="0" y="750824"/>
                  </a:lnTo>
                  <a:lnTo>
                    <a:pt x="0" y="150241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71068" y="3112998"/>
            <a:ext cx="4159250" cy="1560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3600"/>
              </a:lnSpc>
              <a:spcBef>
                <a:spcPts val="100"/>
              </a:spcBef>
            </a:pPr>
            <a:r>
              <a:rPr sz="1100" spc="-5" dirty="0">
                <a:latin typeface="Arial"/>
                <a:cs typeface="Arial"/>
              </a:rPr>
              <a:t>No </a:t>
            </a:r>
            <a:r>
              <a:rPr sz="1100" spc="5" dirty="0">
                <a:latin typeface="Arial"/>
                <a:cs typeface="Arial"/>
              </a:rPr>
              <a:t>es </a:t>
            </a:r>
            <a:r>
              <a:rPr sz="1100" spc="-5" dirty="0">
                <a:latin typeface="Arial"/>
                <a:cs typeface="Arial"/>
              </a:rPr>
              <a:t>una verdadera </a:t>
            </a:r>
            <a:r>
              <a:rPr sz="1100" spc="-10" dirty="0">
                <a:latin typeface="Arial"/>
                <a:cs typeface="Arial"/>
              </a:rPr>
              <a:t>insulina </a:t>
            </a:r>
            <a:r>
              <a:rPr sz="1100" spc="-5" dirty="0">
                <a:latin typeface="Arial"/>
                <a:cs typeface="Arial"/>
              </a:rPr>
              <a:t>prandial, porque </a:t>
            </a:r>
            <a:r>
              <a:rPr sz="1100" spc="-10" dirty="0">
                <a:latin typeface="Arial"/>
                <a:cs typeface="Arial"/>
              </a:rPr>
              <a:t>los </a:t>
            </a:r>
            <a:r>
              <a:rPr sz="1100" spc="-5" dirty="0">
                <a:latin typeface="Arial"/>
                <a:cs typeface="Arial"/>
              </a:rPr>
              <a:t>niveles  máximos alcanzados son inferiores </a:t>
            </a:r>
            <a:r>
              <a:rPr sz="1100" dirty="0">
                <a:latin typeface="Arial"/>
                <a:cs typeface="Arial"/>
              </a:rPr>
              <a:t>a </a:t>
            </a:r>
            <a:r>
              <a:rPr sz="1100" spc="-5" dirty="0">
                <a:latin typeface="Arial"/>
                <a:cs typeface="Arial"/>
              </a:rPr>
              <a:t>los </a:t>
            </a:r>
            <a:r>
              <a:rPr sz="1100" spc="-10" dirty="0">
                <a:latin typeface="Arial"/>
                <a:cs typeface="Arial"/>
              </a:rPr>
              <a:t>de un </a:t>
            </a:r>
            <a:r>
              <a:rPr sz="1100" spc="-5" dirty="0">
                <a:latin typeface="Arial"/>
                <a:cs typeface="Arial"/>
              </a:rPr>
              <a:t>individuo sano,  </a:t>
            </a:r>
            <a:r>
              <a:rPr sz="1100" dirty="0">
                <a:latin typeface="Arial"/>
                <a:cs typeface="Arial"/>
              </a:rPr>
              <a:t>determinando frecuentemente </a:t>
            </a:r>
            <a:r>
              <a:rPr sz="1100" spc="-5" dirty="0">
                <a:latin typeface="Arial"/>
                <a:cs typeface="Arial"/>
              </a:rPr>
              <a:t>hiperglicemia</a:t>
            </a:r>
            <a:r>
              <a:rPr sz="1100" spc="-15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postprandial.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100" spc="-5" dirty="0">
                <a:latin typeface="Arial"/>
                <a:cs typeface="Arial"/>
              </a:rPr>
              <a:t>Asimismo, </a:t>
            </a:r>
            <a:r>
              <a:rPr sz="1100" spc="-10" dirty="0">
                <a:latin typeface="Arial"/>
                <a:cs typeface="Arial"/>
              </a:rPr>
              <a:t>mantiene </a:t>
            </a:r>
            <a:r>
              <a:rPr sz="1100" spc="-5" dirty="0">
                <a:latin typeface="Arial"/>
                <a:cs typeface="Arial"/>
              </a:rPr>
              <a:t>niveles elevados por </a:t>
            </a:r>
            <a:r>
              <a:rPr sz="1100" spc="-10" dirty="0">
                <a:latin typeface="Arial"/>
                <a:cs typeface="Arial"/>
              </a:rPr>
              <a:t>5-6 </a:t>
            </a:r>
            <a:r>
              <a:rPr sz="1100" spc="5" dirty="0">
                <a:latin typeface="Arial"/>
                <a:cs typeface="Arial"/>
              </a:rPr>
              <a:t>h,</a:t>
            </a:r>
            <a:r>
              <a:rPr sz="1100" spc="-11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comportándose</a:t>
            </a:r>
            <a:endParaRPr sz="11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75"/>
              </a:spcBef>
            </a:pPr>
            <a:r>
              <a:rPr sz="1100" dirty="0">
                <a:latin typeface="Arial"/>
                <a:cs typeface="Arial"/>
              </a:rPr>
              <a:t>durante este período como </a:t>
            </a:r>
            <a:r>
              <a:rPr sz="1100" spc="5" dirty="0">
                <a:latin typeface="Arial"/>
                <a:cs typeface="Arial"/>
              </a:rPr>
              <a:t>una </a:t>
            </a:r>
            <a:r>
              <a:rPr sz="1100" dirty="0">
                <a:latin typeface="Arial"/>
                <a:cs typeface="Arial"/>
              </a:rPr>
              <a:t>insulina</a:t>
            </a:r>
            <a:r>
              <a:rPr sz="1100" spc="-175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basal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85064" y="4920615"/>
            <a:ext cx="4328160" cy="926465"/>
            <a:chOff x="185064" y="4920615"/>
            <a:chExt cx="4328160" cy="926465"/>
          </a:xfrm>
        </p:grpSpPr>
        <p:sp>
          <p:nvSpPr>
            <p:cNvPr id="15" name="object 15"/>
            <p:cNvSpPr/>
            <p:nvPr/>
          </p:nvSpPr>
          <p:spPr>
            <a:xfrm>
              <a:off x="197764" y="4933315"/>
              <a:ext cx="4302760" cy="901065"/>
            </a:xfrm>
            <a:custGeom>
              <a:avLst/>
              <a:gdLst/>
              <a:ahLst/>
              <a:cxnLst/>
              <a:rect l="l" t="t" r="r" b="b"/>
              <a:pathLst>
                <a:path w="4302760" h="901064">
                  <a:moveTo>
                    <a:pt x="4152112" y="0"/>
                  </a:moveTo>
                  <a:lnTo>
                    <a:pt x="150152" y="0"/>
                  </a:lnTo>
                  <a:lnTo>
                    <a:pt x="102695" y="7663"/>
                  </a:lnTo>
                  <a:lnTo>
                    <a:pt x="61477" y="29000"/>
                  </a:lnTo>
                  <a:lnTo>
                    <a:pt x="28973" y="61529"/>
                  </a:lnTo>
                  <a:lnTo>
                    <a:pt x="7655" y="102770"/>
                  </a:lnTo>
                  <a:lnTo>
                    <a:pt x="0" y="150241"/>
                  </a:lnTo>
                  <a:lnTo>
                    <a:pt x="0" y="750811"/>
                  </a:lnTo>
                  <a:lnTo>
                    <a:pt x="7655" y="798267"/>
                  </a:lnTo>
                  <a:lnTo>
                    <a:pt x="28973" y="839485"/>
                  </a:lnTo>
                  <a:lnTo>
                    <a:pt x="61477" y="871990"/>
                  </a:lnTo>
                  <a:lnTo>
                    <a:pt x="102695" y="893307"/>
                  </a:lnTo>
                  <a:lnTo>
                    <a:pt x="150152" y="900963"/>
                  </a:lnTo>
                  <a:lnTo>
                    <a:pt x="4152112" y="900963"/>
                  </a:lnTo>
                  <a:lnTo>
                    <a:pt x="4199569" y="893307"/>
                  </a:lnTo>
                  <a:lnTo>
                    <a:pt x="4240778" y="871990"/>
                  </a:lnTo>
                  <a:lnTo>
                    <a:pt x="4273270" y="839485"/>
                  </a:lnTo>
                  <a:lnTo>
                    <a:pt x="4294576" y="798267"/>
                  </a:lnTo>
                  <a:lnTo>
                    <a:pt x="4302226" y="750811"/>
                  </a:lnTo>
                  <a:lnTo>
                    <a:pt x="4302226" y="150241"/>
                  </a:lnTo>
                  <a:lnTo>
                    <a:pt x="4294576" y="102770"/>
                  </a:lnTo>
                  <a:lnTo>
                    <a:pt x="4273270" y="61529"/>
                  </a:lnTo>
                  <a:lnTo>
                    <a:pt x="4240778" y="29000"/>
                  </a:lnTo>
                  <a:lnTo>
                    <a:pt x="4199569" y="7663"/>
                  </a:lnTo>
                  <a:lnTo>
                    <a:pt x="41521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97764" y="4933315"/>
              <a:ext cx="4302760" cy="901065"/>
            </a:xfrm>
            <a:custGeom>
              <a:avLst/>
              <a:gdLst/>
              <a:ahLst/>
              <a:cxnLst/>
              <a:rect l="l" t="t" r="r" b="b"/>
              <a:pathLst>
                <a:path w="4302760" h="901064">
                  <a:moveTo>
                    <a:pt x="0" y="150241"/>
                  </a:moveTo>
                  <a:lnTo>
                    <a:pt x="7655" y="102770"/>
                  </a:lnTo>
                  <a:lnTo>
                    <a:pt x="28973" y="61529"/>
                  </a:lnTo>
                  <a:lnTo>
                    <a:pt x="61477" y="29000"/>
                  </a:lnTo>
                  <a:lnTo>
                    <a:pt x="102695" y="7663"/>
                  </a:lnTo>
                  <a:lnTo>
                    <a:pt x="150152" y="0"/>
                  </a:lnTo>
                  <a:lnTo>
                    <a:pt x="4152112" y="0"/>
                  </a:lnTo>
                  <a:lnTo>
                    <a:pt x="4199569" y="7663"/>
                  </a:lnTo>
                  <a:lnTo>
                    <a:pt x="4240778" y="29000"/>
                  </a:lnTo>
                  <a:lnTo>
                    <a:pt x="4273270" y="61529"/>
                  </a:lnTo>
                  <a:lnTo>
                    <a:pt x="4294576" y="102770"/>
                  </a:lnTo>
                  <a:lnTo>
                    <a:pt x="4302226" y="150241"/>
                  </a:lnTo>
                  <a:lnTo>
                    <a:pt x="4302226" y="750811"/>
                  </a:lnTo>
                  <a:lnTo>
                    <a:pt x="4294576" y="798267"/>
                  </a:lnTo>
                  <a:lnTo>
                    <a:pt x="4273270" y="839485"/>
                  </a:lnTo>
                  <a:lnTo>
                    <a:pt x="4240778" y="871990"/>
                  </a:lnTo>
                  <a:lnTo>
                    <a:pt x="4199569" y="893307"/>
                  </a:lnTo>
                  <a:lnTo>
                    <a:pt x="4152112" y="900963"/>
                  </a:lnTo>
                  <a:lnTo>
                    <a:pt x="150152" y="900963"/>
                  </a:lnTo>
                  <a:lnTo>
                    <a:pt x="102695" y="893307"/>
                  </a:lnTo>
                  <a:lnTo>
                    <a:pt x="61477" y="871990"/>
                  </a:lnTo>
                  <a:lnTo>
                    <a:pt x="28973" y="839485"/>
                  </a:lnTo>
                  <a:lnTo>
                    <a:pt x="7655" y="798267"/>
                  </a:lnTo>
                  <a:lnTo>
                    <a:pt x="0" y="750811"/>
                  </a:lnTo>
                  <a:lnTo>
                    <a:pt x="0" y="150241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71068" y="5099405"/>
            <a:ext cx="4157979" cy="507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600"/>
              </a:lnSpc>
              <a:spcBef>
                <a:spcPts val="100"/>
              </a:spcBef>
            </a:pPr>
            <a:r>
              <a:rPr sz="1100" dirty="0">
                <a:latin typeface="Arial"/>
                <a:cs typeface="Arial"/>
              </a:rPr>
              <a:t>Este </a:t>
            </a:r>
            <a:r>
              <a:rPr sz="1100" spc="-5" dirty="0">
                <a:latin typeface="Arial"/>
                <a:cs typeface="Arial"/>
              </a:rPr>
              <a:t>hecho aumenta </a:t>
            </a:r>
            <a:r>
              <a:rPr sz="1100" spc="5" dirty="0">
                <a:latin typeface="Arial"/>
                <a:cs typeface="Arial"/>
              </a:rPr>
              <a:t>el </a:t>
            </a:r>
            <a:r>
              <a:rPr sz="1100" spc="-10" dirty="0">
                <a:latin typeface="Arial"/>
                <a:cs typeface="Arial"/>
              </a:rPr>
              <a:t>riesgo </a:t>
            </a:r>
            <a:r>
              <a:rPr sz="1100" spc="5" dirty="0">
                <a:latin typeface="Arial"/>
                <a:cs typeface="Arial"/>
              </a:rPr>
              <a:t>de </a:t>
            </a:r>
            <a:r>
              <a:rPr sz="1100" spc="-5" dirty="0">
                <a:latin typeface="Arial"/>
                <a:cs typeface="Arial"/>
              </a:rPr>
              <a:t>hipoglicemia </a:t>
            </a:r>
            <a:r>
              <a:rPr sz="1100" spc="-15" dirty="0">
                <a:latin typeface="Arial"/>
                <a:cs typeface="Arial"/>
              </a:rPr>
              <a:t>y, </a:t>
            </a:r>
            <a:r>
              <a:rPr sz="1100" spc="5" dirty="0">
                <a:latin typeface="Arial"/>
                <a:cs typeface="Arial"/>
              </a:rPr>
              <a:t>por </a:t>
            </a:r>
            <a:r>
              <a:rPr sz="1100" spc="-5" dirty="0">
                <a:latin typeface="Arial"/>
                <a:cs typeface="Arial"/>
              </a:rPr>
              <a:t>ende, obliga  </a:t>
            </a:r>
            <a:r>
              <a:rPr sz="1100" dirty="0">
                <a:latin typeface="Arial"/>
                <a:cs typeface="Arial"/>
              </a:rPr>
              <a:t>a </a:t>
            </a:r>
            <a:r>
              <a:rPr sz="1100" spc="-5" dirty="0">
                <a:latin typeface="Arial"/>
                <a:cs typeface="Arial"/>
              </a:rPr>
              <a:t>ingerir </a:t>
            </a:r>
            <a:r>
              <a:rPr sz="1100" spc="5" dirty="0">
                <a:latin typeface="Arial"/>
                <a:cs typeface="Arial"/>
              </a:rPr>
              <a:t>una </a:t>
            </a:r>
            <a:r>
              <a:rPr sz="1100" dirty="0">
                <a:latin typeface="Arial"/>
                <a:cs typeface="Arial"/>
              </a:rPr>
              <a:t>colación</a:t>
            </a:r>
            <a:r>
              <a:rPr sz="1100" spc="-8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tardía.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751196" y="2996945"/>
            <a:ext cx="4141470" cy="2092325"/>
            <a:chOff x="4751196" y="2996945"/>
            <a:chExt cx="4141470" cy="2092325"/>
          </a:xfrm>
        </p:grpSpPr>
        <p:sp>
          <p:nvSpPr>
            <p:cNvPr id="19" name="object 19"/>
            <p:cNvSpPr/>
            <p:nvPr/>
          </p:nvSpPr>
          <p:spPr>
            <a:xfrm>
              <a:off x="4751196" y="2996945"/>
              <a:ext cx="4141343" cy="151218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96102" y="4725035"/>
              <a:ext cx="3139440" cy="351155"/>
            </a:xfrm>
            <a:custGeom>
              <a:avLst/>
              <a:gdLst/>
              <a:ahLst/>
              <a:cxnLst/>
              <a:rect l="l" t="t" r="r" b="b"/>
              <a:pathLst>
                <a:path w="3139440" h="351154">
                  <a:moveTo>
                    <a:pt x="3080893" y="0"/>
                  </a:moveTo>
                  <a:lnTo>
                    <a:pt x="58547" y="0"/>
                  </a:lnTo>
                  <a:lnTo>
                    <a:pt x="35790" y="4593"/>
                  </a:lnTo>
                  <a:lnTo>
                    <a:pt x="17176" y="17129"/>
                  </a:lnTo>
                  <a:lnTo>
                    <a:pt x="4611" y="35736"/>
                  </a:lnTo>
                  <a:lnTo>
                    <a:pt x="0" y="58546"/>
                  </a:lnTo>
                  <a:lnTo>
                    <a:pt x="0" y="292481"/>
                  </a:lnTo>
                  <a:lnTo>
                    <a:pt x="4611" y="315237"/>
                  </a:lnTo>
                  <a:lnTo>
                    <a:pt x="17176" y="333851"/>
                  </a:lnTo>
                  <a:lnTo>
                    <a:pt x="35790" y="346416"/>
                  </a:lnTo>
                  <a:lnTo>
                    <a:pt x="58547" y="351027"/>
                  </a:lnTo>
                  <a:lnTo>
                    <a:pt x="3080893" y="351027"/>
                  </a:lnTo>
                  <a:lnTo>
                    <a:pt x="3103649" y="346416"/>
                  </a:lnTo>
                  <a:lnTo>
                    <a:pt x="3122263" y="333851"/>
                  </a:lnTo>
                  <a:lnTo>
                    <a:pt x="3134828" y="315237"/>
                  </a:lnTo>
                  <a:lnTo>
                    <a:pt x="3139440" y="292481"/>
                  </a:lnTo>
                  <a:lnTo>
                    <a:pt x="3139440" y="58546"/>
                  </a:lnTo>
                  <a:lnTo>
                    <a:pt x="3134828" y="35736"/>
                  </a:lnTo>
                  <a:lnTo>
                    <a:pt x="3122263" y="17129"/>
                  </a:lnTo>
                  <a:lnTo>
                    <a:pt x="3103649" y="4593"/>
                  </a:lnTo>
                  <a:lnTo>
                    <a:pt x="3080893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396102" y="4725035"/>
              <a:ext cx="3139440" cy="351155"/>
            </a:xfrm>
            <a:custGeom>
              <a:avLst/>
              <a:gdLst/>
              <a:ahLst/>
              <a:cxnLst/>
              <a:rect l="l" t="t" r="r" b="b"/>
              <a:pathLst>
                <a:path w="3139440" h="351154">
                  <a:moveTo>
                    <a:pt x="0" y="58546"/>
                  </a:moveTo>
                  <a:lnTo>
                    <a:pt x="4611" y="35736"/>
                  </a:lnTo>
                  <a:lnTo>
                    <a:pt x="17176" y="17129"/>
                  </a:lnTo>
                  <a:lnTo>
                    <a:pt x="35790" y="4593"/>
                  </a:lnTo>
                  <a:lnTo>
                    <a:pt x="58547" y="0"/>
                  </a:lnTo>
                  <a:lnTo>
                    <a:pt x="3080893" y="0"/>
                  </a:lnTo>
                  <a:lnTo>
                    <a:pt x="3103649" y="4593"/>
                  </a:lnTo>
                  <a:lnTo>
                    <a:pt x="3122263" y="17129"/>
                  </a:lnTo>
                  <a:lnTo>
                    <a:pt x="3134828" y="35736"/>
                  </a:lnTo>
                  <a:lnTo>
                    <a:pt x="3139440" y="58546"/>
                  </a:lnTo>
                  <a:lnTo>
                    <a:pt x="3139440" y="292481"/>
                  </a:lnTo>
                  <a:lnTo>
                    <a:pt x="3134828" y="315237"/>
                  </a:lnTo>
                  <a:lnTo>
                    <a:pt x="3122263" y="333851"/>
                  </a:lnTo>
                  <a:lnTo>
                    <a:pt x="3103649" y="346416"/>
                  </a:lnTo>
                  <a:lnTo>
                    <a:pt x="3080893" y="351027"/>
                  </a:lnTo>
                  <a:lnTo>
                    <a:pt x="58547" y="351027"/>
                  </a:lnTo>
                  <a:lnTo>
                    <a:pt x="35790" y="346416"/>
                  </a:lnTo>
                  <a:lnTo>
                    <a:pt x="17176" y="333851"/>
                  </a:lnTo>
                  <a:lnTo>
                    <a:pt x="4611" y="315237"/>
                  </a:lnTo>
                  <a:lnTo>
                    <a:pt x="0" y="292481"/>
                  </a:lnTo>
                  <a:lnTo>
                    <a:pt x="0" y="58546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145529" y="4754626"/>
            <a:ext cx="1640839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¿Insulina</a:t>
            </a:r>
            <a:r>
              <a:rPr sz="15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prandial?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5472429" y="1111503"/>
              <a:ext cx="3600450" cy="16383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3532" y="3933062"/>
              <a:ext cx="3452812" cy="194626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7507" y="3937508"/>
              <a:ext cx="3348354" cy="1911350"/>
            </a:xfrm>
            <a:custGeom>
              <a:avLst/>
              <a:gdLst/>
              <a:ahLst/>
              <a:cxnLst/>
              <a:rect l="l" t="t" r="r" b="b"/>
              <a:pathLst>
                <a:path w="3348354" h="1911350">
                  <a:moveTo>
                    <a:pt x="3029521" y="0"/>
                  </a:moveTo>
                  <a:lnTo>
                    <a:pt x="318465" y="0"/>
                  </a:lnTo>
                  <a:lnTo>
                    <a:pt x="271405" y="3453"/>
                  </a:lnTo>
                  <a:lnTo>
                    <a:pt x="226488" y="13486"/>
                  </a:lnTo>
                  <a:lnTo>
                    <a:pt x="184208" y="29606"/>
                  </a:lnTo>
                  <a:lnTo>
                    <a:pt x="145058" y="51319"/>
                  </a:lnTo>
                  <a:lnTo>
                    <a:pt x="109529" y="78132"/>
                  </a:lnTo>
                  <a:lnTo>
                    <a:pt x="78114" y="109552"/>
                  </a:lnTo>
                  <a:lnTo>
                    <a:pt x="51307" y="145088"/>
                  </a:lnTo>
                  <a:lnTo>
                    <a:pt x="29599" y="184244"/>
                  </a:lnTo>
                  <a:lnTo>
                    <a:pt x="13483" y="226530"/>
                  </a:lnTo>
                  <a:lnTo>
                    <a:pt x="3453" y="271451"/>
                  </a:lnTo>
                  <a:lnTo>
                    <a:pt x="0" y="318516"/>
                  </a:lnTo>
                  <a:lnTo>
                    <a:pt x="0" y="1592326"/>
                  </a:lnTo>
                  <a:lnTo>
                    <a:pt x="3453" y="1639379"/>
                  </a:lnTo>
                  <a:lnTo>
                    <a:pt x="13483" y="1684291"/>
                  </a:lnTo>
                  <a:lnTo>
                    <a:pt x="29599" y="1726566"/>
                  </a:lnTo>
                  <a:lnTo>
                    <a:pt x="51307" y="1765714"/>
                  </a:lnTo>
                  <a:lnTo>
                    <a:pt x="78114" y="1801240"/>
                  </a:lnTo>
                  <a:lnTo>
                    <a:pt x="109529" y="1832653"/>
                  </a:lnTo>
                  <a:lnTo>
                    <a:pt x="145058" y="1859460"/>
                  </a:lnTo>
                  <a:lnTo>
                    <a:pt x="184208" y="1881167"/>
                  </a:lnTo>
                  <a:lnTo>
                    <a:pt x="226488" y="1897282"/>
                  </a:lnTo>
                  <a:lnTo>
                    <a:pt x="271405" y="1907312"/>
                  </a:lnTo>
                  <a:lnTo>
                    <a:pt x="318465" y="1910765"/>
                  </a:lnTo>
                  <a:lnTo>
                    <a:pt x="3029521" y="1910765"/>
                  </a:lnTo>
                  <a:lnTo>
                    <a:pt x="3076585" y="1907312"/>
                  </a:lnTo>
                  <a:lnTo>
                    <a:pt x="3121507" y="1897282"/>
                  </a:lnTo>
                  <a:lnTo>
                    <a:pt x="3163792" y="1881167"/>
                  </a:lnTo>
                  <a:lnTo>
                    <a:pt x="3202949" y="1859460"/>
                  </a:lnTo>
                  <a:lnTo>
                    <a:pt x="3238484" y="1832653"/>
                  </a:lnTo>
                  <a:lnTo>
                    <a:pt x="3269905" y="1801240"/>
                  </a:lnTo>
                  <a:lnTo>
                    <a:pt x="3296718" y="1765714"/>
                  </a:lnTo>
                  <a:lnTo>
                    <a:pt x="3318431" y="1726566"/>
                  </a:lnTo>
                  <a:lnTo>
                    <a:pt x="3334550" y="1684291"/>
                  </a:lnTo>
                  <a:lnTo>
                    <a:pt x="3344583" y="1639379"/>
                  </a:lnTo>
                  <a:lnTo>
                    <a:pt x="3348037" y="1592326"/>
                  </a:lnTo>
                  <a:lnTo>
                    <a:pt x="3348037" y="318516"/>
                  </a:lnTo>
                  <a:lnTo>
                    <a:pt x="3344583" y="271451"/>
                  </a:lnTo>
                  <a:lnTo>
                    <a:pt x="3334550" y="226530"/>
                  </a:lnTo>
                  <a:lnTo>
                    <a:pt x="3318431" y="184244"/>
                  </a:lnTo>
                  <a:lnTo>
                    <a:pt x="3296718" y="145088"/>
                  </a:lnTo>
                  <a:lnTo>
                    <a:pt x="3269905" y="109552"/>
                  </a:lnTo>
                  <a:lnTo>
                    <a:pt x="3238484" y="78132"/>
                  </a:lnTo>
                  <a:lnTo>
                    <a:pt x="3202949" y="51319"/>
                  </a:lnTo>
                  <a:lnTo>
                    <a:pt x="3163792" y="29606"/>
                  </a:lnTo>
                  <a:lnTo>
                    <a:pt x="3121507" y="13486"/>
                  </a:lnTo>
                  <a:lnTo>
                    <a:pt x="3076585" y="3453"/>
                  </a:lnTo>
                  <a:lnTo>
                    <a:pt x="3029521" y="0"/>
                  </a:lnTo>
                  <a:close/>
                </a:path>
              </a:pathLst>
            </a:custGeom>
            <a:solidFill>
              <a:srgbClr val="3BA0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4495" y="5343905"/>
              <a:ext cx="3303524" cy="48366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4495" y="3953764"/>
              <a:ext cx="3303524" cy="48209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42036" y="4177665"/>
            <a:ext cx="1027430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1450">
              <a:lnSpc>
                <a:spcPct val="100000"/>
              </a:lnSpc>
              <a:spcBef>
                <a:spcPts val="100"/>
              </a:spcBef>
              <a:buChar char="•"/>
              <a:tabLst>
                <a:tab pos="184150" algn="l"/>
              </a:tabLst>
            </a:pPr>
            <a:r>
              <a:rPr sz="1800" dirty="0">
                <a:latin typeface="Arial"/>
                <a:cs typeface="Arial"/>
              </a:rPr>
              <a:t>Aspecto</a:t>
            </a:r>
            <a:endParaRPr sz="1800">
              <a:latin typeface="Arial"/>
              <a:cs typeface="Arial"/>
            </a:endParaRPr>
          </a:p>
          <a:p>
            <a:pPr marL="183515" indent="-171450">
              <a:lnSpc>
                <a:spcPct val="100000"/>
              </a:lnSpc>
              <a:buChar char="•"/>
              <a:tabLst>
                <a:tab pos="184150" algn="l"/>
              </a:tabLst>
            </a:pPr>
            <a:r>
              <a:rPr sz="1800" spc="-145" dirty="0">
                <a:latin typeface="Arial"/>
                <a:cs typeface="Arial"/>
              </a:rPr>
              <a:t>VA</a:t>
            </a:r>
            <a:endParaRPr sz="1800">
              <a:latin typeface="Arial"/>
              <a:cs typeface="Arial"/>
            </a:endParaRPr>
          </a:p>
          <a:p>
            <a:pPr marL="183515" indent="-171450">
              <a:lnSpc>
                <a:spcPct val="100000"/>
              </a:lnSpc>
              <a:buChar char="•"/>
              <a:tabLst>
                <a:tab pos="184150" algn="l"/>
              </a:tabLst>
            </a:pPr>
            <a:r>
              <a:rPr sz="1800" dirty="0">
                <a:latin typeface="Arial"/>
                <a:cs typeface="Arial"/>
              </a:rPr>
              <a:t>Inicio</a:t>
            </a:r>
            <a:endParaRPr sz="1800">
              <a:latin typeface="Arial"/>
              <a:cs typeface="Arial"/>
            </a:endParaRPr>
          </a:p>
          <a:p>
            <a:pPr marL="183515" indent="-171450">
              <a:lnSpc>
                <a:spcPct val="100000"/>
              </a:lnSpc>
              <a:buChar char="•"/>
              <a:tabLst>
                <a:tab pos="184150" algn="l"/>
              </a:tabLst>
            </a:pPr>
            <a:r>
              <a:rPr sz="1800" dirty="0">
                <a:latin typeface="Arial"/>
                <a:cs typeface="Arial"/>
              </a:rPr>
              <a:t>Peak</a:t>
            </a:r>
            <a:endParaRPr sz="1800">
              <a:latin typeface="Arial"/>
              <a:cs typeface="Arial"/>
            </a:endParaRPr>
          </a:p>
          <a:p>
            <a:pPr marL="183515" indent="-171450">
              <a:lnSpc>
                <a:spcPct val="100000"/>
              </a:lnSpc>
              <a:spcBef>
                <a:spcPts val="5"/>
              </a:spcBef>
              <a:buChar char="•"/>
              <a:tabLst>
                <a:tab pos="184150" algn="l"/>
              </a:tabLst>
            </a:pPr>
            <a:r>
              <a:rPr sz="1800" spc="-30" dirty="0">
                <a:latin typeface="Arial"/>
                <a:cs typeface="Arial"/>
              </a:rPr>
              <a:t>Termino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71470" y="4177665"/>
            <a:ext cx="1118870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: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Lechoso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Sbc.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1-1.5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hrs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6-12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hrs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: 12-22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CONV</a:t>
            </a:r>
            <a:r>
              <a:rPr dirty="0"/>
              <a:t>E</a:t>
            </a:r>
            <a:r>
              <a:rPr spc="-5" dirty="0"/>
              <a:t>N</a:t>
            </a:r>
            <a:r>
              <a:rPr spc="-15" dirty="0"/>
              <a:t>C</a:t>
            </a:r>
            <a:r>
              <a:rPr dirty="0"/>
              <a:t>I</a:t>
            </a:r>
            <a:r>
              <a:rPr spc="5" dirty="0"/>
              <a:t>O</a:t>
            </a:r>
            <a:r>
              <a:rPr spc="-5" dirty="0"/>
              <a:t>NA</a:t>
            </a:r>
            <a:r>
              <a:rPr dirty="0"/>
              <a:t>LES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28193" y="444245"/>
            <a:ext cx="4075429" cy="18599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Insulinas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acción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Intermedia</a:t>
            </a:r>
            <a:endParaRPr sz="2000">
              <a:latin typeface="Arial"/>
              <a:cs typeface="Arial"/>
            </a:endParaRPr>
          </a:p>
          <a:p>
            <a:pPr marL="41910">
              <a:lnSpc>
                <a:spcPct val="100000"/>
              </a:lnSpc>
              <a:spcBef>
                <a:spcPts val="1730"/>
              </a:spcBef>
            </a:pPr>
            <a:r>
              <a:rPr sz="2000" b="1" spc="-5" dirty="0">
                <a:latin typeface="Calibri"/>
                <a:cs typeface="Calibri"/>
              </a:rPr>
              <a:t>NPH </a:t>
            </a:r>
            <a:r>
              <a:rPr sz="2000" spc="-5" dirty="0">
                <a:latin typeface="Calibri"/>
                <a:cs typeface="Calibri"/>
              </a:rPr>
              <a:t>( Protamina neutra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Hagedorn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786130" indent="-287020">
              <a:lnSpc>
                <a:spcPct val="100000"/>
              </a:lnSpc>
              <a:spcBef>
                <a:spcPts val="240"/>
              </a:spcBef>
              <a:buClr>
                <a:srgbClr val="4EA7EA"/>
              </a:buClr>
              <a:buFont typeface="Wingdings"/>
              <a:buChar char=""/>
              <a:tabLst>
                <a:tab pos="786130" algn="l"/>
                <a:tab pos="786765" algn="l"/>
              </a:tabLst>
            </a:pPr>
            <a:r>
              <a:rPr sz="2000" spc="-5" dirty="0">
                <a:latin typeface="Calibri"/>
                <a:cs typeface="Calibri"/>
              </a:rPr>
              <a:t>Insulatard </a:t>
            </a:r>
            <a:r>
              <a:rPr sz="2025" spc="-7" baseline="24691" dirty="0">
                <a:latin typeface="Calibri"/>
                <a:cs typeface="Calibri"/>
              </a:rPr>
              <a:t>®</a:t>
            </a:r>
            <a:endParaRPr sz="2025" baseline="24691">
              <a:latin typeface="Calibri"/>
              <a:cs typeface="Calibri"/>
            </a:endParaRPr>
          </a:p>
          <a:p>
            <a:pPr marL="786130" indent="-287020">
              <a:lnSpc>
                <a:spcPct val="100000"/>
              </a:lnSpc>
              <a:spcBef>
                <a:spcPts val="240"/>
              </a:spcBef>
              <a:buClr>
                <a:srgbClr val="4EA7EA"/>
              </a:buClr>
              <a:buFont typeface="Wingdings"/>
              <a:buChar char=""/>
              <a:tabLst>
                <a:tab pos="786130" algn="l"/>
                <a:tab pos="786765" algn="l"/>
              </a:tabLst>
            </a:pPr>
            <a:r>
              <a:rPr sz="2000" spc="-5" dirty="0">
                <a:latin typeface="Calibri"/>
                <a:cs typeface="Calibri"/>
              </a:rPr>
              <a:t>Humulin 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25" spc="-7" baseline="24691" dirty="0">
                <a:latin typeface="Calibri"/>
                <a:cs typeface="Calibri"/>
              </a:rPr>
              <a:t>®</a:t>
            </a:r>
            <a:endParaRPr sz="2025" baseline="24691">
              <a:latin typeface="Calibri"/>
              <a:cs typeface="Calibri"/>
            </a:endParaRPr>
          </a:p>
          <a:p>
            <a:pPr marL="786130" indent="-287020">
              <a:lnSpc>
                <a:spcPct val="100000"/>
              </a:lnSpc>
              <a:spcBef>
                <a:spcPts val="244"/>
              </a:spcBef>
              <a:buClr>
                <a:srgbClr val="4EA7EA"/>
              </a:buClr>
              <a:buFont typeface="Wingdings"/>
              <a:buChar char=""/>
              <a:tabLst>
                <a:tab pos="786130" algn="l"/>
                <a:tab pos="786765" algn="l"/>
              </a:tabLst>
            </a:pPr>
            <a:r>
              <a:rPr sz="2000" spc="-5" dirty="0">
                <a:latin typeface="Calibri"/>
                <a:cs typeface="Calibri"/>
              </a:rPr>
              <a:t>Insuman 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25" spc="-7" baseline="24691" dirty="0">
                <a:latin typeface="Calibri"/>
                <a:cs typeface="Calibri"/>
              </a:rPr>
              <a:t>®</a:t>
            </a:r>
            <a:endParaRPr sz="2025" baseline="24691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895215" y="2924936"/>
            <a:ext cx="4141470" cy="2164080"/>
            <a:chOff x="4895215" y="2924936"/>
            <a:chExt cx="4141470" cy="2164080"/>
          </a:xfrm>
        </p:grpSpPr>
        <p:sp>
          <p:nvSpPr>
            <p:cNvPr id="13" name="object 13"/>
            <p:cNvSpPr/>
            <p:nvPr/>
          </p:nvSpPr>
          <p:spPr>
            <a:xfrm>
              <a:off x="4895215" y="2924936"/>
              <a:ext cx="4141342" cy="15121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96103" y="4725035"/>
              <a:ext cx="3139440" cy="351155"/>
            </a:xfrm>
            <a:custGeom>
              <a:avLst/>
              <a:gdLst/>
              <a:ahLst/>
              <a:cxnLst/>
              <a:rect l="l" t="t" r="r" b="b"/>
              <a:pathLst>
                <a:path w="3139440" h="351154">
                  <a:moveTo>
                    <a:pt x="3080893" y="0"/>
                  </a:moveTo>
                  <a:lnTo>
                    <a:pt x="58547" y="0"/>
                  </a:lnTo>
                  <a:lnTo>
                    <a:pt x="35790" y="4593"/>
                  </a:lnTo>
                  <a:lnTo>
                    <a:pt x="17176" y="17129"/>
                  </a:lnTo>
                  <a:lnTo>
                    <a:pt x="4611" y="35736"/>
                  </a:lnTo>
                  <a:lnTo>
                    <a:pt x="0" y="58546"/>
                  </a:lnTo>
                  <a:lnTo>
                    <a:pt x="0" y="292481"/>
                  </a:lnTo>
                  <a:lnTo>
                    <a:pt x="4611" y="315237"/>
                  </a:lnTo>
                  <a:lnTo>
                    <a:pt x="17176" y="333851"/>
                  </a:lnTo>
                  <a:lnTo>
                    <a:pt x="35790" y="346416"/>
                  </a:lnTo>
                  <a:lnTo>
                    <a:pt x="58547" y="351027"/>
                  </a:lnTo>
                  <a:lnTo>
                    <a:pt x="3080893" y="351027"/>
                  </a:lnTo>
                  <a:lnTo>
                    <a:pt x="3103649" y="346416"/>
                  </a:lnTo>
                  <a:lnTo>
                    <a:pt x="3122263" y="333851"/>
                  </a:lnTo>
                  <a:lnTo>
                    <a:pt x="3134828" y="315237"/>
                  </a:lnTo>
                  <a:lnTo>
                    <a:pt x="3139440" y="292481"/>
                  </a:lnTo>
                  <a:lnTo>
                    <a:pt x="3139440" y="58546"/>
                  </a:lnTo>
                  <a:lnTo>
                    <a:pt x="3134828" y="35736"/>
                  </a:lnTo>
                  <a:lnTo>
                    <a:pt x="3122263" y="17129"/>
                  </a:lnTo>
                  <a:lnTo>
                    <a:pt x="3103649" y="4593"/>
                  </a:lnTo>
                  <a:lnTo>
                    <a:pt x="3080893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96103" y="4725035"/>
              <a:ext cx="3139440" cy="351155"/>
            </a:xfrm>
            <a:custGeom>
              <a:avLst/>
              <a:gdLst/>
              <a:ahLst/>
              <a:cxnLst/>
              <a:rect l="l" t="t" r="r" b="b"/>
              <a:pathLst>
                <a:path w="3139440" h="351154">
                  <a:moveTo>
                    <a:pt x="0" y="58546"/>
                  </a:moveTo>
                  <a:lnTo>
                    <a:pt x="4611" y="35736"/>
                  </a:lnTo>
                  <a:lnTo>
                    <a:pt x="17176" y="17129"/>
                  </a:lnTo>
                  <a:lnTo>
                    <a:pt x="35790" y="4593"/>
                  </a:lnTo>
                  <a:lnTo>
                    <a:pt x="58547" y="0"/>
                  </a:lnTo>
                  <a:lnTo>
                    <a:pt x="3080893" y="0"/>
                  </a:lnTo>
                  <a:lnTo>
                    <a:pt x="3103649" y="4593"/>
                  </a:lnTo>
                  <a:lnTo>
                    <a:pt x="3122263" y="17129"/>
                  </a:lnTo>
                  <a:lnTo>
                    <a:pt x="3134828" y="35736"/>
                  </a:lnTo>
                  <a:lnTo>
                    <a:pt x="3139440" y="58546"/>
                  </a:lnTo>
                  <a:lnTo>
                    <a:pt x="3139440" y="292481"/>
                  </a:lnTo>
                  <a:lnTo>
                    <a:pt x="3134828" y="315237"/>
                  </a:lnTo>
                  <a:lnTo>
                    <a:pt x="3122263" y="333851"/>
                  </a:lnTo>
                  <a:lnTo>
                    <a:pt x="3103649" y="346416"/>
                  </a:lnTo>
                  <a:lnTo>
                    <a:pt x="3080893" y="351027"/>
                  </a:lnTo>
                  <a:lnTo>
                    <a:pt x="58547" y="351027"/>
                  </a:lnTo>
                  <a:lnTo>
                    <a:pt x="35790" y="346416"/>
                  </a:lnTo>
                  <a:lnTo>
                    <a:pt x="17176" y="333851"/>
                  </a:lnTo>
                  <a:lnTo>
                    <a:pt x="4611" y="315237"/>
                  </a:lnTo>
                  <a:lnTo>
                    <a:pt x="0" y="292481"/>
                  </a:lnTo>
                  <a:lnTo>
                    <a:pt x="0" y="58546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791961" y="4754626"/>
            <a:ext cx="2347595" cy="2559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Su usa </a:t>
            </a:r>
            <a:r>
              <a:rPr sz="1500" spc="10" dirty="0">
                <a:solidFill>
                  <a:srgbClr val="FFFFFF"/>
                </a:solidFill>
                <a:latin typeface="Arial"/>
                <a:cs typeface="Arial"/>
              </a:rPr>
              <a:t>como </a:t>
            </a: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1500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basal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533395" y="1241298"/>
            <a:ext cx="2256155" cy="1612265"/>
            <a:chOff x="2533395" y="1241298"/>
            <a:chExt cx="2256155" cy="1612265"/>
          </a:xfrm>
        </p:grpSpPr>
        <p:sp>
          <p:nvSpPr>
            <p:cNvPr id="18" name="object 18"/>
            <p:cNvSpPr/>
            <p:nvPr/>
          </p:nvSpPr>
          <p:spPr>
            <a:xfrm>
              <a:off x="2852353" y="1241298"/>
              <a:ext cx="1936943" cy="86944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33395" y="1912759"/>
              <a:ext cx="2218235" cy="9401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20080" y="926592"/>
            <a:ext cx="3600450" cy="1638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CONV</a:t>
            </a:r>
            <a:r>
              <a:rPr dirty="0"/>
              <a:t>E</a:t>
            </a:r>
            <a:r>
              <a:rPr spc="-5" dirty="0"/>
              <a:t>N</a:t>
            </a:r>
            <a:r>
              <a:rPr spc="-15" dirty="0"/>
              <a:t>C</a:t>
            </a:r>
            <a:r>
              <a:rPr dirty="0"/>
              <a:t>I</a:t>
            </a:r>
            <a:r>
              <a:rPr spc="5" dirty="0"/>
              <a:t>O</a:t>
            </a:r>
            <a:r>
              <a:rPr spc="-5" dirty="0"/>
              <a:t>NA</a:t>
            </a:r>
            <a:r>
              <a:rPr dirty="0"/>
              <a:t>LES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8193" y="444245"/>
            <a:ext cx="4075429" cy="18599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Insulinas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acción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Intermedia</a:t>
            </a:r>
            <a:endParaRPr sz="2000">
              <a:latin typeface="Arial"/>
              <a:cs typeface="Arial"/>
            </a:endParaRPr>
          </a:p>
          <a:p>
            <a:pPr marL="41910">
              <a:lnSpc>
                <a:spcPct val="100000"/>
              </a:lnSpc>
              <a:spcBef>
                <a:spcPts val="1730"/>
              </a:spcBef>
            </a:pPr>
            <a:r>
              <a:rPr sz="2000" b="1" spc="-5" dirty="0">
                <a:latin typeface="Calibri"/>
                <a:cs typeface="Calibri"/>
              </a:rPr>
              <a:t>NPH </a:t>
            </a:r>
            <a:r>
              <a:rPr sz="2000" spc="-5" dirty="0">
                <a:latin typeface="Calibri"/>
                <a:cs typeface="Calibri"/>
              </a:rPr>
              <a:t>( Protamina neutra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Hagedorn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786130" indent="-287020">
              <a:lnSpc>
                <a:spcPct val="100000"/>
              </a:lnSpc>
              <a:spcBef>
                <a:spcPts val="240"/>
              </a:spcBef>
              <a:buClr>
                <a:srgbClr val="4EA7EA"/>
              </a:buClr>
              <a:buFont typeface="Wingdings"/>
              <a:buChar char=""/>
              <a:tabLst>
                <a:tab pos="786130" algn="l"/>
                <a:tab pos="786765" algn="l"/>
              </a:tabLst>
            </a:pPr>
            <a:r>
              <a:rPr sz="2000" spc="-5" dirty="0">
                <a:latin typeface="Calibri"/>
                <a:cs typeface="Calibri"/>
              </a:rPr>
              <a:t>Insulatard </a:t>
            </a:r>
            <a:r>
              <a:rPr sz="2025" spc="-7" baseline="24691" dirty="0">
                <a:latin typeface="Calibri"/>
                <a:cs typeface="Calibri"/>
              </a:rPr>
              <a:t>®</a:t>
            </a:r>
            <a:endParaRPr sz="2025" baseline="24691">
              <a:latin typeface="Calibri"/>
              <a:cs typeface="Calibri"/>
            </a:endParaRPr>
          </a:p>
          <a:p>
            <a:pPr marL="786130" indent="-287020">
              <a:lnSpc>
                <a:spcPct val="100000"/>
              </a:lnSpc>
              <a:spcBef>
                <a:spcPts val="240"/>
              </a:spcBef>
              <a:buClr>
                <a:srgbClr val="4EA7EA"/>
              </a:buClr>
              <a:buFont typeface="Wingdings"/>
              <a:buChar char=""/>
              <a:tabLst>
                <a:tab pos="786130" algn="l"/>
                <a:tab pos="786765" algn="l"/>
              </a:tabLst>
            </a:pPr>
            <a:r>
              <a:rPr sz="2000" spc="-5" dirty="0">
                <a:latin typeface="Calibri"/>
                <a:cs typeface="Calibri"/>
              </a:rPr>
              <a:t>Humulin 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25" spc="-7" baseline="24691" dirty="0">
                <a:latin typeface="Calibri"/>
                <a:cs typeface="Calibri"/>
              </a:rPr>
              <a:t>®</a:t>
            </a:r>
            <a:endParaRPr sz="2025" baseline="24691">
              <a:latin typeface="Calibri"/>
              <a:cs typeface="Calibri"/>
            </a:endParaRPr>
          </a:p>
          <a:p>
            <a:pPr marL="786130" indent="-287020">
              <a:lnSpc>
                <a:spcPct val="100000"/>
              </a:lnSpc>
              <a:spcBef>
                <a:spcPts val="244"/>
              </a:spcBef>
              <a:buClr>
                <a:srgbClr val="4EA7EA"/>
              </a:buClr>
              <a:buFont typeface="Wingdings"/>
              <a:buChar char=""/>
              <a:tabLst>
                <a:tab pos="786130" algn="l"/>
                <a:tab pos="786765" algn="l"/>
              </a:tabLst>
            </a:pPr>
            <a:r>
              <a:rPr sz="2000" spc="-5" dirty="0">
                <a:latin typeface="Calibri"/>
                <a:cs typeface="Calibri"/>
              </a:rPr>
              <a:t>Insuman 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25" spc="-7" baseline="24691" dirty="0">
                <a:latin typeface="Calibri"/>
                <a:cs typeface="Calibri"/>
              </a:rPr>
              <a:t>®</a:t>
            </a:r>
            <a:endParaRPr sz="2025" baseline="24691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82841" y="2636901"/>
            <a:ext cx="8699500" cy="1512570"/>
            <a:chOff x="382841" y="2636901"/>
            <a:chExt cx="8699500" cy="1512570"/>
          </a:xfrm>
        </p:grpSpPr>
        <p:sp>
          <p:nvSpPr>
            <p:cNvPr id="6" name="object 6"/>
            <p:cNvSpPr/>
            <p:nvPr/>
          </p:nvSpPr>
          <p:spPr>
            <a:xfrm>
              <a:off x="4940554" y="2636901"/>
              <a:ext cx="4141342" cy="15121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5541" y="2852928"/>
              <a:ext cx="4104640" cy="467995"/>
            </a:xfrm>
            <a:custGeom>
              <a:avLst/>
              <a:gdLst/>
              <a:ahLst/>
              <a:cxnLst/>
              <a:rect l="l" t="t" r="r" b="b"/>
              <a:pathLst>
                <a:path w="4104640" h="467995">
                  <a:moveTo>
                    <a:pt x="4026471" y="0"/>
                  </a:moveTo>
                  <a:lnTo>
                    <a:pt x="77990" y="0"/>
                  </a:lnTo>
                  <a:lnTo>
                    <a:pt x="47630" y="6129"/>
                  </a:lnTo>
                  <a:lnTo>
                    <a:pt x="22840" y="22844"/>
                  </a:lnTo>
                  <a:lnTo>
                    <a:pt x="6128" y="47630"/>
                  </a:lnTo>
                  <a:lnTo>
                    <a:pt x="0" y="77977"/>
                  </a:lnTo>
                  <a:lnTo>
                    <a:pt x="0" y="390017"/>
                  </a:lnTo>
                  <a:lnTo>
                    <a:pt x="6128" y="420364"/>
                  </a:lnTo>
                  <a:lnTo>
                    <a:pt x="22840" y="445150"/>
                  </a:lnTo>
                  <a:lnTo>
                    <a:pt x="47630" y="461865"/>
                  </a:lnTo>
                  <a:lnTo>
                    <a:pt x="77990" y="467995"/>
                  </a:lnTo>
                  <a:lnTo>
                    <a:pt x="4026471" y="467995"/>
                  </a:lnTo>
                  <a:lnTo>
                    <a:pt x="4056818" y="461865"/>
                  </a:lnTo>
                  <a:lnTo>
                    <a:pt x="4081605" y="445150"/>
                  </a:lnTo>
                  <a:lnTo>
                    <a:pt x="4098319" y="420364"/>
                  </a:lnTo>
                  <a:lnTo>
                    <a:pt x="4104449" y="390017"/>
                  </a:lnTo>
                  <a:lnTo>
                    <a:pt x="4104449" y="77977"/>
                  </a:lnTo>
                  <a:lnTo>
                    <a:pt x="4098319" y="47630"/>
                  </a:lnTo>
                  <a:lnTo>
                    <a:pt x="4081605" y="22844"/>
                  </a:lnTo>
                  <a:lnTo>
                    <a:pt x="4056818" y="6129"/>
                  </a:lnTo>
                  <a:lnTo>
                    <a:pt x="4026471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5541" y="2852928"/>
              <a:ext cx="4104640" cy="467995"/>
            </a:xfrm>
            <a:custGeom>
              <a:avLst/>
              <a:gdLst/>
              <a:ahLst/>
              <a:cxnLst/>
              <a:rect l="l" t="t" r="r" b="b"/>
              <a:pathLst>
                <a:path w="4104640" h="467995">
                  <a:moveTo>
                    <a:pt x="0" y="77977"/>
                  </a:moveTo>
                  <a:lnTo>
                    <a:pt x="6128" y="47630"/>
                  </a:lnTo>
                  <a:lnTo>
                    <a:pt x="22840" y="22844"/>
                  </a:lnTo>
                  <a:lnTo>
                    <a:pt x="47630" y="6129"/>
                  </a:lnTo>
                  <a:lnTo>
                    <a:pt x="77990" y="0"/>
                  </a:lnTo>
                  <a:lnTo>
                    <a:pt x="4026471" y="0"/>
                  </a:lnTo>
                  <a:lnTo>
                    <a:pt x="4056818" y="6129"/>
                  </a:lnTo>
                  <a:lnTo>
                    <a:pt x="4081605" y="22844"/>
                  </a:lnTo>
                  <a:lnTo>
                    <a:pt x="4098319" y="47630"/>
                  </a:lnTo>
                  <a:lnTo>
                    <a:pt x="4104449" y="77977"/>
                  </a:lnTo>
                  <a:lnTo>
                    <a:pt x="4104449" y="390017"/>
                  </a:lnTo>
                  <a:lnTo>
                    <a:pt x="4098319" y="420364"/>
                  </a:lnTo>
                  <a:lnTo>
                    <a:pt x="4081605" y="445150"/>
                  </a:lnTo>
                  <a:lnTo>
                    <a:pt x="4056818" y="461865"/>
                  </a:lnTo>
                  <a:lnTo>
                    <a:pt x="4026471" y="467995"/>
                  </a:lnTo>
                  <a:lnTo>
                    <a:pt x="77990" y="467995"/>
                  </a:lnTo>
                  <a:lnTo>
                    <a:pt x="47630" y="461865"/>
                  </a:lnTo>
                  <a:lnTo>
                    <a:pt x="22840" y="445150"/>
                  </a:lnTo>
                  <a:lnTo>
                    <a:pt x="6128" y="420364"/>
                  </a:lnTo>
                  <a:lnTo>
                    <a:pt x="0" y="390017"/>
                  </a:lnTo>
                  <a:lnTo>
                    <a:pt x="0" y="77977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79526" y="2901442"/>
            <a:ext cx="373380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Limitaciones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como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basal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66814" y="3409696"/>
            <a:ext cx="4598035" cy="2523490"/>
            <a:chOff x="166814" y="3409696"/>
            <a:chExt cx="4598035" cy="2523490"/>
          </a:xfrm>
        </p:grpSpPr>
        <p:sp>
          <p:nvSpPr>
            <p:cNvPr id="11" name="object 11"/>
            <p:cNvSpPr/>
            <p:nvPr/>
          </p:nvSpPr>
          <p:spPr>
            <a:xfrm>
              <a:off x="179514" y="3422396"/>
              <a:ext cx="4572635" cy="809625"/>
            </a:xfrm>
            <a:custGeom>
              <a:avLst/>
              <a:gdLst/>
              <a:ahLst/>
              <a:cxnLst/>
              <a:rect l="l" t="t" r="r" b="b"/>
              <a:pathLst>
                <a:path w="4572635" h="809625">
                  <a:moveTo>
                    <a:pt x="4437189" y="0"/>
                  </a:moveTo>
                  <a:lnTo>
                    <a:pt x="134912" y="0"/>
                  </a:lnTo>
                  <a:lnTo>
                    <a:pt x="92269" y="6870"/>
                  </a:lnTo>
                  <a:lnTo>
                    <a:pt x="55234" y="26005"/>
                  </a:lnTo>
                  <a:lnTo>
                    <a:pt x="26029" y="55193"/>
                  </a:lnTo>
                  <a:lnTo>
                    <a:pt x="6877" y="92220"/>
                  </a:lnTo>
                  <a:lnTo>
                    <a:pt x="0" y="134874"/>
                  </a:lnTo>
                  <a:lnTo>
                    <a:pt x="0" y="674496"/>
                  </a:lnTo>
                  <a:lnTo>
                    <a:pt x="6877" y="717150"/>
                  </a:lnTo>
                  <a:lnTo>
                    <a:pt x="26029" y="754177"/>
                  </a:lnTo>
                  <a:lnTo>
                    <a:pt x="55234" y="783365"/>
                  </a:lnTo>
                  <a:lnTo>
                    <a:pt x="92269" y="802500"/>
                  </a:lnTo>
                  <a:lnTo>
                    <a:pt x="134912" y="809370"/>
                  </a:lnTo>
                  <a:lnTo>
                    <a:pt x="4437189" y="809370"/>
                  </a:lnTo>
                  <a:lnTo>
                    <a:pt x="4479843" y="802500"/>
                  </a:lnTo>
                  <a:lnTo>
                    <a:pt x="4516870" y="783365"/>
                  </a:lnTo>
                  <a:lnTo>
                    <a:pt x="4546057" y="754177"/>
                  </a:lnTo>
                  <a:lnTo>
                    <a:pt x="4565193" y="717150"/>
                  </a:lnTo>
                  <a:lnTo>
                    <a:pt x="4572063" y="674496"/>
                  </a:lnTo>
                  <a:lnTo>
                    <a:pt x="4572063" y="134874"/>
                  </a:lnTo>
                  <a:lnTo>
                    <a:pt x="4565193" y="92220"/>
                  </a:lnTo>
                  <a:lnTo>
                    <a:pt x="4546057" y="55193"/>
                  </a:lnTo>
                  <a:lnTo>
                    <a:pt x="4516870" y="26005"/>
                  </a:lnTo>
                  <a:lnTo>
                    <a:pt x="4479843" y="6870"/>
                  </a:lnTo>
                  <a:lnTo>
                    <a:pt x="44371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9514" y="3422396"/>
              <a:ext cx="4572635" cy="809625"/>
            </a:xfrm>
            <a:custGeom>
              <a:avLst/>
              <a:gdLst/>
              <a:ahLst/>
              <a:cxnLst/>
              <a:rect l="l" t="t" r="r" b="b"/>
              <a:pathLst>
                <a:path w="4572635" h="809625">
                  <a:moveTo>
                    <a:pt x="0" y="134874"/>
                  </a:moveTo>
                  <a:lnTo>
                    <a:pt x="6877" y="92220"/>
                  </a:lnTo>
                  <a:lnTo>
                    <a:pt x="26029" y="55193"/>
                  </a:lnTo>
                  <a:lnTo>
                    <a:pt x="55234" y="26005"/>
                  </a:lnTo>
                  <a:lnTo>
                    <a:pt x="92269" y="6870"/>
                  </a:lnTo>
                  <a:lnTo>
                    <a:pt x="134912" y="0"/>
                  </a:lnTo>
                  <a:lnTo>
                    <a:pt x="4437189" y="0"/>
                  </a:lnTo>
                  <a:lnTo>
                    <a:pt x="4479843" y="6870"/>
                  </a:lnTo>
                  <a:lnTo>
                    <a:pt x="4516870" y="26005"/>
                  </a:lnTo>
                  <a:lnTo>
                    <a:pt x="4546057" y="55193"/>
                  </a:lnTo>
                  <a:lnTo>
                    <a:pt x="4565193" y="92220"/>
                  </a:lnTo>
                  <a:lnTo>
                    <a:pt x="4572063" y="134874"/>
                  </a:lnTo>
                  <a:lnTo>
                    <a:pt x="4572063" y="674496"/>
                  </a:lnTo>
                  <a:lnTo>
                    <a:pt x="4565193" y="717150"/>
                  </a:lnTo>
                  <a:lnTo>
                    <a:pt x="4546057" y="754177"/>
                  </a:lnTo>
                  <a:lnTo>
                    <a:pt x="4516870" y="783365"/>
                  </a:lnTo>
                  <a:lnTo>
                    <a:pt x="4479843" y="802500"/>
                  </a:lnTo>
                  <a:lnTo>
                    <a:pt x="4437189" y="809370"/>
                  </a:lnTo>
                  <a:lnTo>
                    <a:pt x="134912" y="809370"/>
                  </a:lnTo>
                  <a:lnTo>
                    <a:pt x="92269" y="802500"/>
                  </a:lnTo>
                  <a:lnTo>
                    <a:pt x="55234" y="783365"/>
                  </a:lnTo>
                  <a:lnTo>
                    <a:pt x="26029" y="754177"/>
                  </a:lnTo>
                  <a:lnTo>
                    <a:pt x="6877" y="717150"/>
                  </a:lnTo>
                  <a:lnTo>
                    <a:pt x="0" y="674496"/>
                  </a:lnTo>
                  <a:lnTo>
                    <a:pt x="0" y="134874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9514" y="4266438"/>
              <a:ext cx="4572635" cy="809625"/>
            </a:xfrm>
            <a:custGeom>
              <a:avLst/>
              <a:gdLst/>
              <a:ahLst/>
              <a:cxnLst/>
              <a:rect l="l" t="t" r="r" b="b"/>
              <a:pathLst>
                <a:path w="4572635" h="809625">
                  <a:moveTo>
                    <a:pt x="4437189" y="0"/>
                  </a:moveTo>
                  <a:lnTo>
                    <a:pt x="134912" y="0"/>
                  </a:lnTo>
                  <a:lnTo>
                    <a:pt x="92269" y="6870"/>
                  </a:lnTo>
                  <a:lnTo>
                    <a:pt x="55234" y="26005"/>
                  </a:lnTo>
                  <a:lnTo>
                    <a:pt x="26029" y="55193"/>
                  </a:lnTo>
                  <a:lnTo>
                    <a:pt x="6877" y="92220"/>
                  </a:lnTo>
                  <a:lnTo>
                    <a:pt x="0" y="134874"/>
                  </a:lnTo>
                  <a:lnTo>
                    <a:pt x="0" y="674497"/>
                  </a:lnTo>
                  <a:lnTo>
                    <a:pt x="6877" y="717163"/>
                  </a:lnTo>
                  <a:lnTo>
                    <a:pt x="26029" y="754222"/>
                  </a:lnTo>
                  <a:lnTo>
                    <a:pt x="55234" y="783447"/>
                  </a:lnTo>
                  <a:lnTo>
                    <a:pt x="92269" y="802614"/>
                  </a:lnTo>
                  <a:lnTo>
                    <a:pt x="134912" y="809498"/>
                  </a:lnTo>
                  <a:lnTo>
                    <a:pt x="4437189" y="809498"/>
                  </a:lnTo>
                  <a:lnTo>
                    <a:pt x="4479843" y="802614"/>
                  </a:lnTo>
                  <a:lnTo>
                    <a:pt x="4516870" y="783447"/>
                  </a:lnTo>
                  <a:lnTo>
                    <a:pt x="4546057" y="754222"/>
                  </a:lnTo>
                  <a:lnTo>
                    <a:pt x="4565193" y="717163"/>
                  </a:lnTo>
                  <a:lnTo>
                    <a:pt x="4572063" y="674497"/>
                  </a:lnTo>
                  <a:lnTo>
                    <a:pt x="4572063" y="134874"/>
                  </a:lnTo>
                  <a:lnTo>
                    <a:pt x="4565193" y="92220"/>
                  </a:lnTo>
                  <a:lnTo>
                    <a:pt x="4546057" y="55193"/>
                  </a:lnTo>
                  <a:lnTo>
                    <a:pt x="4516870" y="26005"/>
                  </a:lnTo>
                  <a:lnTo>
                    <a:pt x="4479843" y="6870"/>
                  </a:lnTo>
                  <a:lnTo>
                    <a:pt x="44371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9514" y="4266438"/>
              <a:ext cx="4572635" cy="809625"/>
            </a:xfrm>
            <a:custGeom>
              <a:avLst/>
              <a:gdLst/>
              <a:ahLst/>
              <a:cxnLst/>
              <a:rect l="l" t="t" r="r" b="b"/>
              <a:pathLst>
                <a:path w="4572635" h="809625">
                  <a:moveTo>
                    <a:pt x="0" y="134874"/>
                  </a:moveTo>
                  <a:lnTo>
                    <a:pt x="6877" y="92220"/>
                  </a:lnTo>
                  <a:lnTo>
                    <a:pt x="26029" y="55193"/>
                  </a:lnTo>
                  <a:lnTo>
                    <a:pt x="55234" y="26005"/>
                  </a:lnTo>
                  <a:lnTo>
                    <a:pt x="92269" y="6870"/>
                  </a:lnTo>
                  <a:lnTo>
                    <a:pt x="134912" y="0"/>
                  </a:lnTo>
                  <a:lnTo>
                    <a:pt x="4437189" y="0"/>
                  </a:lnTo>
                  <a:lnTo>
                    <a:pt x="4479843" y="6870"/>
                  </a:lnTo>
                  <a:lnTo>
                    <a:pt x="4516870" y="26005"/>
                  </a:lnTo>
                  <a:lnTo>
                    <a:pt x="4546057" y="55193"/>
                  </a:lnTo>
                  <a:lnTo>
                    <a:pt x="4565193" y="92220"/>
                  </a:lnTo>
                  <a:lnTo>
                    <a:pt x="4572063" y="134874"/>
                  </a:lnTo>
                  <a:lnTo>
                    <a:pt x="4572063" y="674497"/>
                  </a:lnTo>
                  <a:lnTo>
                    <a:pt x="4565193" y="717163"/>
                  </a:lnTo>
                  <a:lnTo>
                    <a:pt x="4546057" y="754222"/>
                  </a:lnTo>
                  <a:lnTo>
                    <a:pt x="4516870" y="783447"/>
                  </a:lnTo>
                  <a:lnTo>
                    <a:pt x="4479843" y="802614"/>
                  </a:lnTo>
                  <a:lnTo>
                    <a:pt x="4437189" y="809498"/>
                  </a:lnTo>
                  <a:lnTo>
                    <a:pt x="134912" y="809498"/>
                  </a:lnTo>
                  <a:lnTo>
                    <a:pt x="92269" y="802614"/>
                  </a:lnTo>
                  <a:lnTo>
                    <a:pt x="55234" y="783447"/>
                  </a:lnTo>
                  <a:lnTo>
                    <a:pt x="26029" y="754222"/>
                  </a:lnTo>
                  <a:lnTo>
                    <a:pt x="6877" y="717163"/>
                  </a:lnTo>
                  <a:lnTo>
                    <a:pt x="0" y="674497"/>
                  </a:lnTo>
                  <a:lnTo>
                    <a:pt x="0" y="134874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9514" y="5110480"/>
              <a:ext cx="4572635" cy="809625"/>
            </a:xfrm>
            <a:custGeom>
              <a:avLst/>
              <a:gdLst/>
              <a:ahLst/>
              <a:cxnLst/>
              <a:rect l="l" t="t" r="r" b="b"/>
              <a:pathLst>
                <a:path w="4572635" h="809625">
                  <a:moveTo>
                    <a:pt x="4437189" y="0"/>
                  </a:moveTo>
                  <a:lnTo>
                    <a:pt x="134912" y="0"/>
                  </a:lnTo>
                  <a:lnTo>
                    <a:pt x="92269" y="6870"/>
                  </a:lnTo>
                  <a:lnTo>
                    <a:pt x="55234" y="26005"/>
                  </a:lnTo>
                  <a:lnTo>
                    <a:pt x="26029" y="55193"/>
                  </a:lnTo>
                  <a:lnTo>
                    <a:pt x="6877" y="92220"/>
                  </a:lnTo>
                  <a:lnTo>
                    <a:pt x="0" y="134874"/>
                  </a:lnTo>
                  <a:lnTo>
                    <a:pt x="0" y="674535"/>
                  </a:lnTo>
                  <a:lnTo>
                    <a:pt x="6877" y="717179"/>
                  </a:lnTo>
                  <a:lnTo>
                    <a:pt x="26029" y="754217"/>
                  </a:lnTo>
                  <a:lnTo>
                    <a:pt x="55234" y="783425"/>
                  </a:lnTo>
                  <a:lnTo>
                    <a:pt x="92269" y="802580"/>
                  </a:lnTo>
                  <a:lnTo>
                    <a:pt x="134912" y="809459"/>
                  </a:lnTo>
                  <a:lnTo>
                    <a:pt x="4437189" y="809459"/>
                  </a:lnTo>
                  <a:lnTo>
                    <a:pt x="4479843" y="802580"/>
                  </a:lnTo>
                  <a:lnTo>
                    <a:pt x="4516870" y="783425"/>
                  </a:lnTo>
                  <a:lnTo>
                    <a:pt x="4546057" y="754217"/>
                  </a:lnTo>
                  <a:lnTo>
                    <a:pt x="4565193" y="717179"/>
                  </a:lnTo>
                  <a:lnTo>
                    <a:pt x="4572063" y="674535"/>
                  </a:lnTo>
                  <a:lnTo>
                    <a:pt x="4572063" y="134874"/>
                  </a:lnTo>
                  <a:lnTo>
                    <a:pt x="4565193" y="92220"/>
                  </a:lnTo>
                  <a:lnTo>
                    <a:pt x="4546057" y="55193"/>
                  </a:lnTo>
                  <a:lnTo>
                    <a:pt x="4516870" y="26005"/>
                  </a:lnTo>
                  <a:lnTo>
                    <a:pt x="4479843" y="6870"/>
                  </a:lnTo>
                  <a:lnTo>
                    <a:pt x="44371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9514" y="5110480"/>
              <a:ext cx="4572635" cy="809625"/>
            </a:xfrm>
            <a:custGeom>
              <a:avLst/>
              <a:gdLst/>
              <a:ahLst/>
              <a:cxnLst/>
              <a:rect l="l" t="t" r="r" b="b"/>
              <a:pathLst>
                <a:path w="4572635" h="809625">
                  <a:moveTo>
                    <a:pt x="0" y="134874"/>
                  </a:moveTo>
                  <a:lnTo>
                    <a:pt x="6877" y="92220"/>
                  </a:lnTo>
                  <a:lnTo>
                    <a:pt x="26029" y="55193"/>
                  </a:lnTo>
                  <a:lnTo>
                    <a:pt x="55234" y="26005"/>
                  </a:lnTo>
                  <a:lnTo>
                    <a:pt x="92269" y="6870"/>
                  </a:lnTo>
                  <a:lnTo>
                    <a:pt x="134912" y="0"/>
                  </a:lnTo>
                  <a:lnTo>
                    <a:pt x="4437189" y="0"/>
                  </a:lnTo>
                  <a:lnTo>
                    <a:pt x="4479843" y="6870"/>
                  </a:lnTo>
                  <a:lnTo>
                    <a:pt x="4516870" y="26005"/>
                  </a:lnTo>
                  <a:lnTo>
                    <a:pt x="4546057" y="55193"/>
                  </a:lnTo>
                  <a:lnTo>
                    <a:pt x="4565193" y="92220"/>
                  </a:lnTo>
                  <a:lnTo>
                    <a:pt x="4572063" y="134874"/>
                  </a:lnTo>
                  <a:lnTo>
                    <a:pt x="4572063" y="674535"/>
                  </a:lnTo>
                  <a:lnTo>
                    <a:pt x="4565193" y="717179"/>
                  </a:lnTo>
                  <a:lnTo>
                    <a:pt x="4546057" y="754217"/>
                  </a:lnTo>
                  <a:lnTo>
                    <a:pt x="4516870" y="783425"/>
                  </a:lnTo>
                  <a:lnTo>
                    <a:pt x="4479843" y="802580"/>
                  </a:lnTo>
                  <a:lnTo>
                    <a:pt x="4437189" y="809459"/>
                  </a:lnTo>
                  <a:lnTo>
                    <a:pt x="134912" y="809459"/>
                  </a:lnTo>
                  <a:lnTo>
                    <a:pt x="92269" y="802580"/>
                  </a:lnTo>
                  <a:lnTo>
                    <a:pt x="55234" y="783425"/>
                  </a:lnTo>
                  <a:lnTo>
                    <a:pt x="26029" y="754217"/>
                  </a:lnTo>
                  <a:lnTo>
                    <a:pt x="6877" y="717179"/>
                  </a:lnTo>
                  <a:lnTo>
                    <a:pt x="0" y="674535"/>
                  </a:lnTo>
                  <a:lnTo>
                    <a:pt x="0" y="134874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8739" y="3551631"/>
            <a:ext cx="5733415" cy="268160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86055" marR="1134745" algn="just">
              <a:lnSpc>
                <a:spcPts val="1250"/>
              </a:lnSpc>
              <a:spcBef>
                <a:spcPts val="300"/>
              </a:spcBef>
            </a:pPr>
            <a:r>
              <a:rPr sz="1200" spc="-5" dirty="0">
                <a:latin typeface="Arial"/>
                <a:cs typeface="Arial"/>
              </a:rPr>
              <a:t>En primer </a:t>
            </a:r>
            <a:r>
              <a:rPr sz="1200" spc="-10" dirty="0">
                <a:latin typeface="Arial"/>
                <a:cs typeface="Arial"/>
              </a:rPr>
              <a:t>lugar, </a:t>
            </a:r>
            <a:r>
              <a:rPr sz="1200" dirty="0">
                <a:latin typeface="Arial"/>
                <a:cs typeface="Arial"/>
              </a:rPr>
              <a:t>tiene </a:t>
            </a:r>
            <a:r>
              <a:rPr sz="1200" spc="-15" dirty="0">
                <a:latin typeface="Arial"/>
                <a:cs typeface="Arial"/>
              </a:rPr>
              <a:t>un </a:t>
            </a:r>
            <a:r>
              <a:rPr sz="1200" spc="-5" dirty="0">
                <a:latin typeface="Arial"/>
                <a:cs typeface="Arial"/>
              </a:rPr>
              <a:t>perfil farmacocinético </a:t>
            </a:r>
            <a:r>
              <a:rPr sz="1200" dirty="0">
                <a:latin typeface="Arial"/>
                <a:cs typeface="Arial"/>
              </a:rPr>
              <a:t>con un </a:t>
            </a:r>
            <a:r>
              <a:rPr sz="1200" spc="-10" dirty="0">
                <a:latin typeface="Arial"/>
                <a:cs typeface="Arial"/>
              </a:rPr>
              <a:t>máximo,  </a:t>
            </a:r>
            <a:r>
              <a:rPr sz="1200" spc="-5" dirty="0">
                <a:latin typeface="Arial"/>
                <a:cs typeface="Arial"/>
              </a:rPr>
              <a:t>alcanzando insulinemias que se </a:t>
            </a:r>
            <a:r>
              <a:rPr sz="1200" spc="-10" dirty="0">
                <a:latin typeface="Arial"/>
                <a:cs typeface="Arial"/>
              </a:rPr>
              <a:t>asemejan </a:t>
            </a:r>
            <a:r>
              <a:rPr sz="1200" spc="-5" dirty="0">
                <a:latin typeface="Arial"/>
                <a:cs typeface="Arial"/>
              </a:rPr>
              <a:t>a una insulina  </a:t>
            </a:r>
            <a:r>
              <a:rPr sz="1200" spc="5" dirty="0">
                <a:latin typeface="Arial"/>
                <a:cs typeface="Arial"/>
              </a:rPr>
              <a:t>prandial.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 dirty="0">
              <a:latin typeface="Arial"/>
              <a:cs typeface="Arial"/>
            </a:endParaRPr>
          </a:p>
          <a:p>
            <a:pPr marL="186055" marR="1133475" algn="just">
              <a:lnSpc>
                <a:spcPct val="86200"/>
              </a:lnSpc>
              <a:spcBef>
                <a:spcPts val="780"/>
              </a:spcBef>
            </a:pPr>
            <a:r>
              <a:rPr sz="1200" spc="-5" dirty="0">
                <a:latin typeface="Arial"/>
                <a:cs typeface="Arial"/>
              </a:rPr>
              <a:t>Este perfil de acción mezcla </a:t>
            </a:r>
            <a:r>
              <a:rPr sz="1200" spc="-10" dirty="0">
                <a:latin typeface="Arial"/>
                <a:cs typeface="Arial"/>
              </a:rPr>
              <a:t>elementos </a:t>
            </a:r>
            <a:r>
              <a:rPr sz="1200" spc="-5" dirty="0">
                <a:latin typeface="Arial"/>
                <a:cs typeface="Arial"/>
              </a:rPr>
              <a:t>de insulina </a:t>
            </a:r>
            <a:r>
              <a:rPr sz="1200" spc="-10" dirty="0">
                <a:latin typeface="Arial"/>
                <a:cs typeface="Arial"/>
              </a:rPr>
              <a:t>basal </a:t>
            </a:r>
            <a:r>
              <a:rPr sz="1200" dirty="0">
                <a:latin typeface="Arial"/>
                <a:cs typeface="Arial"/>
              </a:rPr>
              <a:t>y  prandial, </a:t>
            </a:r>
            <a:r>
              <a:rPr sz="1200" spc="-5" dirty="0">
                <a:latin typeface="Arial"/>
                <a:cs typeface="Arial"/>
              </a:rPr>
              <a:t>obligando al paciente a cubrir </a:t>
            </a:r>
            <a:r>
              <a:rPr sz="1200" spc="-15" dirty="0">
                <a:latin typeface="Arial"/>
                <a:cs typeface="Arial"/>
              </a:rPr>
              <a:t>el </a:t>
            </a:r>
            <a:r>
              <a:rPr sz="1200" dirty="0">
                <a:latin typeface="Arial"/>
                <a:cs typeface="Arial"/>
              </a:rPr>
              <a:t>período </a:t>
            </a:r>
            <a:r>
              <a:rPr sz="1200" spc="-5" dirty="0">
                <a:latin typeface="Arial"/>
                <a:cs typeface="Arial"/>
              </a:rPr>
              <a:t>de </a:t>
            </a:r>
            <a:r>
              <a:rPr sz="1200" spc="-15" dirty="0">
                <a:latin typeface="Arial"/>
                <a:cs typeface="Arial"/>
              </a:rPr>
              <a:t>máxima  </a:t>
            </a:r>
            <a:r>
              <a:rPr sz="1200" dirty="0">
                <a:latin typeface="Arial"/>
                <a:cs typeface="Arial"/>
              </a:rPr>
              <a:t>acción </a:t>
            </a:r>
            <a:r>
              <a:rPr sz="1200" spc="-10" dirty="0">
                <a:latin typeface="Arial"/>
                <a:cs typeface="Arial"/>
              </a:rPr>
              <a:t>con </a:t>
            </a:r>
            <a:r>
              <a:rPr sz="1200" spc="-5" dirty="0">
                <a:latin typeface="Arial"/>
                <a:cs typeface="Arial"/>
              </a:rPr>
              <a:t>comidas a horarios fijos </a:t>
            </a:r>
            <a:r>
              <a:rPr sz="1200" dirty="0">
                <a:latin typeface="Arial"/>
                <a:cs typeface="Arial"/>
              </a:rPr>
              <a:t>y </a:t>
            </a:r>
            <a:r>
              <a:rPr sz="1200" spc="-5" dirty="0">
                <a:latin typeface="Arial"/>
                <a:cs typeface="Arial"/>
              </a:rPr>
              <a:t>creando problemas en el  </a:t>
            </a:r>
            <a:r>
              <a:rPr sz="1200" dirty="0">
                <a:latin typeface="Arial"/>
                <a:cs typeface="Arial"/>
              </a:rPr>
              <a:t>control glicémico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nocturno.</a:t>
            </a:r>
          </a:p>
          <a:p>
            <a:pPr>
              <a:lnSpc>
                <a:spcPct val="100000"/>
              </a:lnSpc>
            </a:pPr>
            <a:endParaRPr sz="1300" dirty="0">
              <a:latin typeface="Arial"/>
              <a:cs typeface="Arial"/>
            </a:endParaRPr>
          </a:p>
          <a:p>
            <a:pPr marL="186055" marR="1133475" algn="just">
              <a:lnSpc>
                <a:spcPts val="1250"/>
              </a:lnSpc>
              <a:spcBef>
                <a:spcPts val="815"/>
              </a:spcBef>
            </a:pPr>
            <a:r>
              <a:rPr sz="1200" spc="-5" dirty="0">
                <a:latin typeface="Arial"/>
                <a:cs typeface="Arial"/>
              </a:rPr>
              <a:t>La </a:t>
            </a:r>
            <a:r>
              <a:rPr sz="1200" dirty="0">
                <a:latin typeface="Arial"/>
                <a:cs typeface="Arial"/>
              </a:rPr>
              <a:t>inyección </a:t>
            </a:r>
            <a:r>
              <a:rPr sz="1200" spc="-5" dirty="0">
                <a:latin typeface="Arial"/>
                <a:cs typeface="Arial"/>
              </a:rPr>
              <a:t>vespertina de </a:t>
            </a:r>
            <a:r>
              <a:rPr sz="1200" spc="-10" dirty="0">
                <a:latin typeface="Arial"/>
                <a:cs typeface="Arial"/>
              </a:rPr>
              <a:t>NPH tiene </a:t>
            </a:r>
            <a:r>
              <a:rPr sz="1200" spc="-5" dirty="0">
                <a:latin typeface="Arial"/>
                <a:cs typeface="Arial"/>
              </a:rPr>
              <a:t>su </a:t>
            </a:r>
            <a:r>
              <a:rPr sz="1200" spc="-15" dirty="0">
                <a:latin typeface="Arial"/>
                <a:cs typeface="Arial"/>
              </a:rPr>
              <a:t>máximo </a:t>
            </a:r>
            <a:r>
              <a:rPr sz="1200" dirty="0">
                <a:latin typeface="Arial"/>
                <a:cs typeface="Arial"/>
              </a:rPr>
              <a:t>efecto </a:t>
            </a:r>
            <a:r>
              <a:rPr sz="1200" spc="-15" dirty="0">
                <a:latin typeface="Arial"/>
                <a:cs typeface="Arial"/>
              </a:rPr>
              <a:t>en </a:t>
            </a:r>
            <a:r>
              <a:rPr sz="1200" spc="5" dirty="0">
                <a:latin typeface="Arial"/>
                <a:cs typeface="Arial"/>
              </a:rPr>
              <a:t>las  </a:t>
            </a:r>
            <a:r>
              <a:rPr sz="1200" spc="-5" dirty="0">
                <a:latin typeface="Arial"/>
                <a:cs typeface="Arial"/>
              </a:rPr>
              <a:t>primeras </a:t>
            </a:r>
            <a:r>
              <a:rPr sz="1200" dirty="0">
                <a:latin typeface="Arial"/>
                <a:cs typeface="Arial"/>
              </a:rPr>
              <a:t>horas de </a:t>
            </a:r>
            <a:r>
              <a:rPr sz="1200" spc="10" dirty="0">
                <a:latin typeface="Arial"/>
                <a:cs typeface="Arial"/>
              </a:rPr>
              <a:t>la </a:t>
            </a:r>
            <a:r>
              <a:rPr sz="1200" spc="-5" dirty="0">
                <a:latin typeface="Arial"/>
                <a:cs typeface="Arial"/>
              </a:rPr>
              <a:t>madrugada, </a:t>
            </a:r>
            <a:r>
              <a:rPr sz="1200" dirty="0">
                <a:latin typeface="Arial"/>
                <a:cs typeface="Arial"/>
              </a:rPr>
              <a:t>siendo </a:t>
            </a:r>
            <a:r>
              <a:rPr sz="1200" spc="-5" dirty="0">
                <a:latin typeface="Arial"/>
                <a:cs typeface="Arial"/>
              </a:rPr>
              <a:t>causa frecuente </a:t>
            </a:r>
            <a:r>
              <a:rPr sz="1200" dirty="0">
                <a:latin typeface="Arial"/>
                <a:cs typeface="Arial"/>
              </a:rPr>
              <a:t>de  hipoglicemia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nocturna.</a:t>
            </a:r>
          </a:p>
          <a:p>
            <a:pPr>
              <a:lnSpc>
                <a:spcPct val="100000"/>
              </a:lnSpc>
            </a:pPr>
            <a:endParaRPr sz="1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000" b="1" dirty="0">
                <a:latin typeface="Arial"/>
                <a:cs typeface="Arial"/>
              </a:rPr>
              <a:t>Análogos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de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insulina:</a:t>
            </a:r>
            <a:r>
              <a:rPr sz="1000" b="1" spc="-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en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búsqueda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del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reemplazo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fisiológico.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Rev </a:t>
            </a:r>
            <a:r>
              <a:rPr sz="1000" dirty="0">
                <a:latin typeface="Arial"/>
                <a:cs typeface="Arial"/>
              </a:rPr>
              <a:t>Méd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Chile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2006;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134: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239-250</a:t>
            </a:r>
            <a:endParaRPr sz="1000" dirty="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533395" y="1241298"/>
            <a:ext cx="2256155" cy="1612265"/>
            <a:chOff x="2533395" y="1241298"/>
            <a:chExt cx="2256155" cy="1612265"/>
          </a:xfrm>
        </p:grpSpPr>
        <p:sp>
          <p:nvSpPr>
            <p:cNvPr id="19" name="object 19"/>
            <p:cNvSpPr/>
            <p:nvPr/>
          </p:nvSpPr>
          <p:spPr>
            <a:xfrm>
              <a:off x="2852353" y="1241298"/>
              <a:ext cx="1936943" cy="86944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33395" y="1912759"/>
              <a:ext cx="2218235" cy="94018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838200"/>
            </a:xfrm>
            <a:custGeom>
              <a:avLst/>
              <a:gdLst/>
              <a:ahLst/>
              <a:cxnLst/>
              <a:rect l="l" t="t" r="r" b="b"/>
              <a:pathLst>
                <a:path w="9144000" h="838200">
                  <a:moveTo>
                    <a:pt x="9144000" y="0"/>
                  </a:moveTo>
                  <a:lnTo>
                    <a:pt x="0" y="0"/>
                  </a:lnTo>
                  <a:lnTo>
                    <a:pt x="0" y="838200"/>
                  </a:lnTo>
                  <a:lnTo>
                    <a:pt x="9144000" y="838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3049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228076" y="0"/>
              <a:ext cx="915923" cy="838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20080" y="926592"/>
              <a:ext cx="3600450" cy="16383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CONV</a:t>
            </a:r>
            <a:r>
              <a:rPr dirty="0"/>
              <a:t>E</a:t>
            </a:r>
            <a:r>
              <a:rPr spc="-5" dirty="0"/>
              <a:t>N</a:t>
            </a:r>
            <a:r>
              <a:rPr spc="-15" dirty="0"/>
              <a:t>C</a:t>
            </a:r>
            <a:r>
              <a:rPr dirty="0"/>
              <a:t>I</a:t>
            </a:r>
            <a:r>
              <a:rPr spc="5" dirty="0"/>
              <a:t>O</a:t>
            </a:r>
            <a:r>
              <a:rPr spc="-5" dirty="0"/>
              <a:t>NA</a:t>
            </a:r>
            <a:r>
              <a:rPr dirty="0"/>
              <a:t>LES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28193" y="444245"/>
            <a:ext cx="4075429" cy="18599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Insulinas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acción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Intermedia</a:t>
            </a:r>
            <a:endParaRPr sz="2000">
              <a:latin typeface="Arial"/>
              <a:cs typeface="Arial"/>
            </a:endParaRPr>
          </a:p>
          <a:p>
            <a:pPr marL="41910">
              <a:lnSpc>
                <a:spcPct val="100000"/>
              </a:lnSpc>
              <a:spcBef>
                <a:spcPts val="1730"/>
              </a:spcBef>
            </a:pPr>
            <a:r>
              <a:rPr sz="2000" b="1" spc="-5" dirty="0">
                <a:latin typeface="Calibri"/>
                <a:cs typeface="Calibri"/>
              </a:rPr>
              <a:t>NPH </a:t>
            </a:r>
            <a:r>
              <a:rPr sz="2000" spc="-5" dirty="0">
                <a:latin typeface="Calibri"/>
                <a:cs typeface="Calibri"/>
              </a:rPr>
              <a:t>( Protamina neutra </a:t>
            </a:r>
            <a:r>
              <a:rPr sz="2000" dirty="0">
                <a:latin typeface="Calibri"/>
                <a:cs typeface="Calibri"/>
              </a:rPr>
              <a:t>de </a:t>
            </a:r>
            <a:r>
              <a:rPr sz="2000" spc="-5" dirty="0">
                <a:latin typeface="Calibri"/>
                <a:cs typeface="Calibri"/>
              </a:rPr>
              <a:t>Hagedorn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786130" indent="-287020">
              <a:lnSpc>
                <a:spcPct val="100000"/>
              </a:lnSpc>
              <a:spcBef>
                <a:spcPts val="240"/>
              </a:spcBef>
              <a:buClr>
                <a:srgbClr val="4EA7EA"/>
              </a:buClr>
              <a:buFont typeface="Wingdings"/>
              <a:buChar char=""/>
              <a:tabLst>
                <a:tab pos="786130" algn="l"/>
                <a:tab pos="786765" algn="l"/>
              </a:tabLst>
            </a:pPr>
            <a:r>
              <a:rPr sz="2000" spc="-5" dirty="0">
                <a:latin typeface="Calibri"/>
                <a:cs typeface="Calibri"/>
              </a:rPr>
              <a:t>Insulatard </a:t>
            </a:r>
            <a:r>
              <a:rPr sz="2025" spc="-7" baseline="24691" dirty="0">
                <a:latin typeface="Calibri"/>
                <a:cs typeface="Calibri"/>
              </a:rPr>
              <a:t>®</a:t>
            </a:r>
            <a:endParaRPr sz="2025" baseline="24691">
              <a:latin typeface="Calibri"/>
              <a:cs typeface="Calibri"/>
            </a:endParaRPr>
          </a:p>
          <a:p>
            <a:pPr marL="786130" indent="-287020">
              <a:lnSpc>
                <a:spcPct val="100000"/>
              </a:lnSpc>
              <a:spcBef>
                <a:spcPts val="240"/>
              </a:spcBef>
              <a:buClr>
                <a:srgbClr val="4EA7EA"/>
              </a:buClr>
              <a:buFont typeface="Wingdings"/>
              <a:buChar char=""/>
              <a:tabLst>
                <a:tab pos="786130" algn="l"/>
                <a:tab pos="786765" algn="l"/>
              </a:tabLst>
            </a:pPr>
            <a:r>
              <a:rPr sz="2000" spc="-5" dirty="0">
                <a:latin typeface="Calibri"/>
                <a:cs typeface="Calibri"/>
              </a:rPr>
              <a:t>Humulin 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25" spc="-7" baseline="24691" dirty="0">
                <a:latin typeface="Calibri"/>
                <a:cs typeface="Calibri"/>
              </a:rPr>
              <a:t>®</a:t>
            </a:r>
            <a:endParaRPr sz="2025" baseline="24691">
              <a:latin typeface="Calibri"/>
              <a:cs typeface="Calibri"/>
            </a:endParaRPr>
          </a:p>
          <a:p>
            <a:pPr marL="786130" indent="-287020">
              <a:lnSpc>
                <a:spcPct val="100000"/>
              </a:lnSpc>
              <a:spcBef>
                <a:spcPts val="244"/>
              </a:spcBef>
              <a:buClr>
                <a:srgbClr val="4EA7EA"/>
              </a:buClr>
              <a:buFont typeface="Wingdings"/>
              <a:buChar char=""/>
              <a:tabLst>
                <a:tab pos="786130" algn="l"/>
                <a:tab pos="786765" algn="l"/>
              </a:tabLst>
            </a:pPr>
            <a:r>
              <a:rPr sz="2000" spc="-5" dirty="0">
                <a:latin typeface="Calibri"/>
                <a:cs typeface="Calibri"/>
              </a:rPr>
              <a:t>Insuman 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25" spc="-7" baseline="24691" dirty="0">
                <a:latin typeface="Calibri"/>
                <a:cs typeface="Calibri"/>
              </a:rPr>
              <a:t>®</a:t>
            </a:r>
            <a:endParaRPr sz="2025" baseline="24691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82841" y="2841498"/>
            <a:ext cx="2762250" cy="516890"/>
            <a:chOff x="382841" y="2841498"/>
            <a:chExt cx="2762250" cy="516890"/>
          </a:xfrm>
        </p:grpSpPr>
        <p:sp>
          <p:nvSpPr>
            <p:cNvPr id="10" name="object 10"/>
            <p:cNvSpPr/>
            <p:nvPr/>
          </p:nvSpPr>
          <p:spPr>
            <a:xfrm>
              <a:off x="395541" y="2854198"/>
              <a:ext cx="2736850" cy="491490"/>
            </a:xfrm>
            <a:custGeom>
              <a:avLst/>
              <a:gdLst/>
              <a:ahLst/>
              <a:cxnLst/>
              <a:rect l="l" t="t" r="r" b="b"/>
              <a:pathLst>
                <a:path w="2736850" h="491489">
                  <a:moveTo>
                    <a:pt x="2654363" y="0"/>
                  </a:moveTo>
                  <a:lnTo>
                    <a:pt x="81889" y="0"/>
                  </a:lnTo>
                  <a:lnTo>
                    <a:pt x="50015" y="6441"/>
                  </a:lnTo>
                  <a:lnTo>
                    <a:pt x="23985" y="24002"/>
                  </a:lnTo>
                  <a:lnTo>
                    <a:pt x="6435" y="50041"/>
                  </a:lnTo>
                  <a:lnTo>
                    <a:pt x="0" y="81914"/>
                  </a:lnTo>
                  <a:lnTo>
                    <a:pt x="0" y="409448"/>
                  </a:lnTo>
                  <a:lnTo>
                    <a:pt x="6435" y="441321"/>
                  </a:lnTo>
                  <a:lnTo>
                    <a:pt x="23985" y="467360"/>
                  </a:lnTo>
                  <a:lnTo>
                    <a:pt x="50015" y="484921"/>
                  </a:lnTo>
                  <a:lnTo>
                    <a:pt x="81889" y="491363"/>
                  </a:lnTo>
                  <a:lnTo>
                    <a:pt x="2654363" y="491363"/>
                  </a:lnTo>
                  <a:lnTo>
                    <a:pt x="2686236" y="484921"/>
                  </a:lnTo>
                  <a:lnTo>
                    <a:pt x="2712275" y="467360"/>
                  </a:lnTo>
                  <a:lnTo>
                    <a:pt x="2729837" y="441321"/>
                  </a:lnTo>
                  <a:lnTo>
                    <a:pt x="2736278" y="409448"/>
                  </a:lnTo>
                  <a:lnTo>
                    <a:pt x="2736278" y="81914"/>
                  </a:lnTo>
                  <a:lnTo>
                    <a:pt x="2729837" y="50041"/>
                  </a:lnTo>
                  <a:lnTo>
                    <a:pt x="2712275" y="24002"/>
                  </a:lnTo>
                  <a:lnTo>
                    <a:pt x="2686236" y="6441"/>
                  </a:lnTo>
                  <a:lnTo>
                    <a:pt x="2654363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5541" y="2854198"/>
              <a:ext cx="2736850" cy="491490"/>
            </a:xfrm>
            <a:custGeom>
              <a:avLst/>
              <a:gdLst/>
              <a:ahLst/>
              <a:cxnLst/>
              <a:rect l="l" t="t" r="r" b="b"/>
              <a:pathLst>
                <a:path w="2736850" h="491489">
                  <a:moveTo>
                    <a:pt x="0" y="81914"/>
                  </a:moveTo>
                  <a:lnTo>
                    <a:pt x="6435" y="50041"/>
                  </a:lnTo>
                  <a:lnTo>
                    <a:pt x="23985" y="24002"/>
                  </a:lnTo>
                  <a:lnTo>
                    <a:pt x="50015" y="6441"/>
                  </a:lnTo>
                  <a:lnTo>
                    <a:pt x="81889" y="0"/>
                  </a:lnTo>
                  <a:lnTo>
                    <a:pt x="2654363" y="0"/>
                  </a:lnTo>
                  <a:lnTo>
                    <a:pt x="2686236" y="6441"/>
                  </a:lnTo>
                  <a:lnTo>
                    <a:pt x="2712275" y="24002"/>
                  </a:lnTo>
                  <a:lnTo>
                    <a:pt x="2729837" y="50041"/>
                  </a:lnTo>
                  <a:lnTo>
                    <a:pt x="2736278" y="81914"/>
                  </a:lnTo>
                  <a:lnTo>
                    <a:pt x="2736278" y="409448"/>
                  </a:lnTo>
                  <a:lnTo>
                    <a:pt x="2729837" y="441321"/>
                  </a:lnTo>
                  <a:lnTo>
                    <a:pt x="2712275" y="467360"/>
                  </a:lnTo>
                  <a:lnTo>
                    <a:pt x="2686236" y="484921"/>
                  </a:lnTo>
                  <a:lnTo>
                    <a:pt x="2654363" y="491363"/>
                  </a:lnTo>
                  <a:lnTo>
                    <a:pt x="81889" y="491363"/>
                  </a:lnTo>
                  <a:lnTo>
                    <a:pt x="50015" y="484921"/>
                  </a:lnTo>
                  <a:lnTo>
                    <a:pt x="23985" y="467360"/>
                  </a:lnTo>
                  <a:lnTo>
                    <a:pt x="6435" y="441321"/>
                  </a:lnTo>
                  <a:lnTo>
                    <a:pt x="0" y="409448"/>
                  </a:lnTo>
                  <a:lnTo>
                    <a:pt x="0" y="81914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20234" y="2901822"/>
            <a:ext cx="268732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06425">
              <a:lnSpc>
                <a:spcPct val="100000"/>
              </a:lnSpc>
              <a:spcBef>
                <a:spcPts val="110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Desventajas</a:t>
            </a:r>
            <a:endParaRPr sz="21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10832" y="1241298"/>
            <a:ext cx="8522970" cy="4361180"/>
            <a:chOff x="310832" y="1241298"/>
            <a:chExt cx="8522970" cy="4361180"/>
          </a:xfrm>
        </p:grpSpPr>
        <p:sp>
          <p:nvSpPr>
            <p:cNvPr id="14" name="object 14"/>
            <p:cNvSpPr/>
            <p:nvPr/>
          </p:nvSpPr>
          <p:spPr>
            <a:xfrm>
              <a:off x="323532" y="3437636"/>
              <a:ext cx="8497570" cy="487045"/>
            </a:xfrm>
            <a:custGeom>
              <a:avLst/>
              <a:gdLst/>
              <a:ahLst/>
              <a:cxnLst/>
              <a:rect l="l" t="t" r="r" b="b"/>
              <a:pathLst>
                <a:path w="8497570" h="487045">
                  <a:moveTo>
                    <a:pt x="8415845" y="0"/>
                  </a:moveTo>
                  <a:lnTo>
                    <a:pt x="81114" y="0"/>
                  </a:lnTo>
                  <a:lnTo>
                    <a:pt x="49538" y="6375"/>
                  </a:lnTo>
                  <a:lnTo>
                    <a:pt x="23755" y="23764"/>
                  </a:lnTo>
                  <a:lnTo>
                    <a:pt x="6373" y="49559"/>
                  </a:lnTo>
                  <a:lnTo>
                    <a:pt x="0" y="81152"/>
                  </a:lnTo>
                  <a:lnTo>
                    <a:pt x="0" y="405638"/>
                  </a:lnTo>
                  <a:lnTo>
                    <a:pt x="6373" y="437231"/>
                  </a:lnTo>
                  <a:lnTo>
                    <a:pt x="23755" y="463026"/>
                  </a:lnTo>
                  <a:lnTo>
                    <a:pt x="49538" y="480415"/>
                  </a:lnTo>
                  <a:lnTo>
                    <a:pt x="81114" y="486790"/>
                  </a:lnTo>
                  <a:lnTo>
                    <a:pt x="8415845" y="486790"/>
                  </a:lnTo>
                  <a:lnTo>
                    <a:pt x="8447438" y="480415"/>
                  </a:lnTo>
                  <a:lnTo>
                    <a:pt x="8473233" y="463026"/>
                  </a:lnTo>
                  <a:lnTo>
                    <a:pt x="8490622" y="437231"/>
                  </a:lnTo>
                  <a:lnTo>
                    <a:pt x="8496998" y="405638"/>
                  </a:lnTo>
                  <a:lnTo>
                    <a:pt x="8496998" y="81152"/>
                  </a:lnTo>
                  <a:lnTo>
                    <a:pt x="8490622" y="49559"/>
                  </a:lnTo>
                  <a:lnTo>
                    <a:pt x="8473233" y="23764"/>
                  </a:lnTo>
                  <a:lnTo>
                    <a:pt x="8447438" y="6375"/>
                  </a:lnTo>
                  <a:lnTo>
                    <a:pt x="84158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23532" y="3437636"/>
              <a:ext cx="8497570" cy="487045"/>
            </a:xfrm>
            <a:custGeom>
              <a:avLst/>
              <a:gdLst/>
              <a:ahLst/>
              <a:cxnLst/>
              <a:rect l="l" t="t" r="r" b="b"/>
              <a:pathLst>
                <a:path w="8497570" h="487045">
                  <a:moveTo>
                    <a:pt x="0" y="81152"/>
                  </a:moveTo>
                  <a:lnTo>
                    <a:pt x="6373" y="49559"/>
                  </a:lnTo>
                  <a:lnTo>
                    <a:pt x="23755" y="23764"/>
                  </a:lnTo>
                  <a:lnTo>
                    <a:pt x="49538" y="6375"/>
                  </a:lnTo>
                  <a:lnTo>
                    <a:pt x="81114" y="0"/>
                  </a:lnTo>
                  <a:lnTo>
                    <a:pt x="8415845" y="0"/>
                  </a:lnTo>
                  <a:lnTo>
                    <a:pt x="8447438" y="6375"/>
                  </a:lnTo>
                  <a:lnTo>
                    <a:pt x="8473233" y="23764"/>
                  </a:lnTo>
                  <a:lnTo>
                    <a:pt x="8490622" y="49559"/>
                  </a:lnTo>
                  <a:lnTo>
                    <a:pt x="8496998" y="81152"/>
                  </a:lnTo>
                  <a:lnTo>
                    <a:pt x="8496998" y="405638"/>
                  </a:lnTo>
                  <a:lnTo>
                    <a:pt x="8490622" y="437231"/>
                  </a:lnTo>
                  <a:lnTo>
                    <a:pt x="8473233" y="463026"/>
                  </a:lnTo>
                  <a:lnTo>
                    <a:pt x="8447438" y="480415"/>
                  </a:lnTo>
                  <a:lnTo>
                    <a:pt x="8415845" y="486790"/>
                  </a:lnTo>
                  <a:lnTo>
                    <a:pt x="81114" y="486790"/>
                  </a:lnTo>
                  <a:lnTo>
                    <a:pt x="49538" y="480415"/>
                  </a:lnTo>
                  <a:lnTo>
                    <a:pt x="23755" y="463026"/>
                  </a:lnTo>
                  <a:lnTo>
                    <a:pt x="6373" y="437231"/>
                  </a:lnTo>
                  <a:lnTo>
                    <a:pt x="0" y="405638"/>
                  </a:lnTo>
                  <a:lnTo>
                    <a:pt x="0" y="81152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52353" y="1241298"/>
              <a:ext cx="1936943" cy="86944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33396" y="1912759"/>
              <a:ext cx="2218235" cy="94018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3532" y="3972686"/>
              <a:ext cx="6624955" cy="749300"/>
            </a:xfrm>
            <a:custGeom>
              <a:avLst/>
              <a:gdLst/>
              <a:ahLst/>
              <a:cxnLst/>
              <a:rect l="l" t="t" r="r" b="b"/>
              <a:pathLst>
                <a:path w="6624955" h="749300">
                  <a:moveTo>
                    <a:pt x="6499923" y="0"/>
                  </a:moveTo>
                  <a:lnTo>
                    <a:pt x="124802" y="0"/>
                  </a:lnTo>
                  <a:lnTo>
                    <a:pt x="76220" y="9808"/>
                  </a:lnTo>
                  <a:lnTo>
                    <a:pt x="36550" y="36560"/>
                  </a:lnTo>
                  <a:lnTo>
                    <a:pt x="9806" y="76241"/>
                  </a:lnTo>
                  <a:lnTo>
                    <a:pt x="0" y="124840"/>
                  </a:lnTo>
                  <a:lnTo>
                    <a:pt x="0" y="623951"/>
                  </a:lnTo>
                  <a:lnTo>
                    <a:pt x="9806" y="672550"/>
                  </a:lnTo>
                  <a:lnTo>
                    <a:pt x="36550" y="712231"/>
                  </a:lnTo>
                  <a:lnTo>
                    <a:pt x="76220" y="738983"/>
                  </a:lnTo>
                  <a:lnTo>
                    <a:pt x="124802" y="748792"/>
                  </a:lnTo>
                  <a:lnTo>
                    <a:pt x="6499923" y="748792"/>
                  </a:lnTo>
                  <a:lnTo>
                    <a:pt x="6548522" y="738983"/>
                  </a:lnTo>
                  <a:lnTo>
                    <a:pt x="6588204" y="712231"/>
                  </a:lnTo>
                  <a:lnTo>
                    <a:pt x="6614955" y="672550"/>
                  </a:lnTo>
                  <a:lnTo>
                    <a:pt x="6624764" y="623951"/>
                  </a:lnTo>
                  <a:lnTo>
                    <a:pt x="6624764" y="124840"/>
                  </a:lnTo>
                  <a:lnTo>
                    <a:pt x="6614955" y="76241"/>
                  </a:lnTo>
                  <a:lnTo>
                    <a:pt x="6588204" y="36560"/>
                  </a:lnTo>
                  <a:lnTo>
                    <a:pt x="6548522" y="9808"/>
                  </a:lnTo>
                  <a:lnTo>
                    <a:pt x="64999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23532" y="3972686"/>
              <a:ext cx="6624955" cy="749300"/>
            </a:xfrm>
            <a:custGeom>
              <a:avLst/>
              <a:gdLst/>
              <a:ahLst/>
              <a:cxnLst/>
              <a:rect l="l" t="t" r="r" b="b"/>
              <a:pathLst>
                <a:path w="6624955" h="749300">
                  <a:moveTo>
                    <a:pt x="0" y="124840"/>
                  </a:moveTo>
                  <a:lnTo>
                    <a:pt x="9806" y="76241"/>
                  </a:lnTo>
                  <a:lnTo>
                    <a:pt x="36550" y="36560"/>
                  </a:lnTo>
                  <a:lnTo>
                    <a:pt x="76220" y="9808"/>
                  </a:lnTo>
                  <a:lnTo>
                    <a:pt x="124802" y="0"/>
                  </a:lnTo>
                  <a:lnTo>
                    <a:pt x="6499923" y="0"/>
                  </a:lnTo>
                  <a:lnTo>
                    <a:pt x="6548522" y="9808"/>
                  </a:lnTo>
                  <a:lnTo>
                    <a:pt x="6588204" y="36560"/>
                  </a:lnTo>
                  <a:lnTo>
                    <a:pt x="6614955" y="76241"/>
                  </a:lnTo>
                  <a:lnTo>
                    <a:pt x="6624764" y="124840"/>
                  </a:lnTo>
                  <a:lnTo>
                    <a:pt x="6624764" y="623951"/>
                  </a:lnTo>
                  <a:lnTo>
                    <a:pt x="6614955" y="672550"/>
                  </a:lnTo>
                  <a:lnTo>
                    <a:pt x="6588204" y="712231"/>
                  </a:lnTo>
                  <a:lnTo>
                    <a:pt x="6548522" y="738983"/>
                  </a:lnTo>
                  <a:lnTo>
                    <a:pt x="6499923" y="748792"/>
                  </a:lnTo>
                  <a:lnTo>
                    <a:pt x="124802" y="748792"/>
                  </a:lnTo>
                  <a:lnTo>
                    <a:pt x="76220" y="738983"/>
                  </a:lnTo>
                  <a:lnTo>
                    <a:pt x="36550" y="712231"/>
                  </a:lnTo>
                  <a:lnTo>
                    <a:pt x="9806" y="672550"/>
                  </a:lnTo>
                  <a:lnTo>
                    <a:pt x="0" y="623951"/>
                  </a:lnTo>
                  <a:lnTo>
                    <a:pt x="0" y="12484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23532" y="4765548"/>
              <a:ext cx="6624955" cy="824230"/>
            </a:xfrm>
            <a:custGeom>
              <a:avLst/>
              <a:gdLst/>
              <a:ahLst/>
              <a:cxnLst/>
              <a:rect l="l" t="t" r="r" b="b"/>
              <a:pathLst>
                <a:path w="6624955" h="824229">
                  <a:moveTo>
                    <a:pt x="6487477" y="0"/>
                  </a:moveTo>
                  <a:lnTo>
                    <a:pt x="137274" y="0"/>
                  </a:lnTo>
                  <a:lnTo>
                    <a:pt x="93883" y="6999"/>
                  </a:lnTo>
                  <a:lnTo>
                    <a:pt x="56199" y="26489"/>
                  </a:lnTo>
                  <a:lnTo>
                    <a:pt x="26484" y="56208"/>
                  </a:lnTo>
                  <a:lnTo>
                    <a:pt x="6997" y="93894"/>
                  </a:lnTo>
                  <a:lnTo>
                    <a:pt x="0" y="137287"/>
                  </a:lnTo>
                  <a:lnTo>
                    <a:pt x="0" y="686435"/>
                  </a:lnTo>
                  <a:lnTo>
                    <a:pt x="6997" y="729824"/>
                  </a:lnTo>
                  <a:lnTo>
                    <a:pt x="26484" y="767504"/>
                  </a:lnTo>
                  <a:lnTo>
                    <a:pt x="56199" y="797216"/>
                  </a:lnTo>
                  <a:lnTo>
                    <a:pt x="93883" y="816700"/>
                  </a:lnTo>
                  <a:lnTo>
                    <a:pt x="137274" y="823696"/>
                  </a:lnTo>
                  <a:lnTo>
                    <a:pt x="6487477" y="823696"/>
                  </a:lnTo>
                  <a:lnTo>
                    <a:pt x="6530869" y="816700"/>
                  </a:lnTo>
                  <a:lnTo>
                    <a:pt x="6568556" y="797216"/>
                  </a:lnTo>
                  <a:lnTo>
                    <a:pt x="6598275" y="767504"/>
                  </a:lnTo>
                  <a:lnTo>
                    <a:pt x="6617765" y="729824"/>
                  </a:lnTo>
                  <a:lnTo>
                    <a:pt x="6624764" y="686435"/>
                  </a:lnTo>
                  <a:lnTo>
                    <a:pt x="6624764" y="137287"/>
                  </a:lnTo>
                  <a:lnTo>
                    <a:pt x="6617765" y="93894"/>
                  </a:lnTo>
                  <a:lnTo>
                    <a:pt x="6598275" y="56208"/>
                  </a:lnTo>
                  <a:lnTo>
                    <a:pt x="6568556" y="26489"/>
                  </a:lnTo>
                  <a:lnTo>
                    <a:pt x="6530869" y="6999"/>
                  </a:lnTo>
                  <a:lnTo>
                    <a:pt x="64874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3532" y="4765548"/>
              <a:ext cx="6624955" cy="824230"/>
            </a:xfrm>
            <a:custGeom>
              <a:avLst/>
              <a:gdLst/>
              <a:ahLst/>
              <a:cxnLst/>
              <a:rect l="l" t="t" r="r" b="b"/>
              <a:pathLst>
                <a:path w="6624955" h="824229">
                  <a:moveTo>
                    <a:pt x="0" y="137287"/>
                  </a:moveTo>
                  <a:lnTo>
                    <a:pt x="6997" y="93894"/>
                  </a:lnTo>
                  <a:lnTo>
                    <a:pt x="26484" y="56208"/>
                  </a:lnTo>
                  <a:lnTo>
                    <a:pt x="56199" y="26489"/>
                  </a:lnTo>
                  <a:lnTo>
                    <a:pt x="93883" y="6999"/>
                  </a:lnTo>
                  <a:lnTo>
                    <a:pt x="137274" y="0"/>
                  </a:lnTo>
                  <a:lnTo>
                    <a:pt x="6487477" y="0"/>
                  </a:lnTo>
                  <a:lnTo>
                    <a:pt x="6530869" y="6999"/>
                  </a:lnTo>
                  <a:lnTo>
                    <a:pt x="6568556" y="26489"/>
                  </a:lnTo>
                  <a:lnTo>
                    <a:pt x="6598275" y="56208"/>
                  </a:lnTo>
                  <a:lnTo>
                    <a:pt x="6617765" y="93894"/>
                  </a:lnTo>
                  <a:lnTo>
                    <a:pt x="6624764" y="137287"/>
                  </a:lnTo>
                  <a:lnTo>
                    <a:pt x="6624764" y="686435"/>
                  </a:lnTo>
                  <a:lnTo>
                    <a:pt x="6617765" y="729824"/>
                  </a:lnTo>
                  <a:lnTo>
                    <a:pt x="6598275" y="767504"/>
                  </a:lnTo>
                  <a:lnTo>
                    <a:pt x="6568556" y="797216"/>
                  </a:lnTo>
                  <a:lnTo>
                    <a:pt x="6530869" y="816700"/>
                  </a:lnTo>
                  <a:lnTo>
                    <a:pt x="6487477" y="823696"/>
                  </a:lnTo>
                  <a:lnTo>
                    <a:pt x="137274" y="823696"/>
                  </a:lnTo>
                  <a:lnTo>
                    <a:pt x="93883" y="816700"/>
                  </a:lnTo>
                  <a:lnTo>
                    <a:pt x="56199" y="797216"/>
                  </a:lnTo>
                  <a:lnTo>
                    <a:pt x="26484" y="767504"/>
                  </a:lnTo>
                  <a:lnTo>
                    <a:pt x="6997" y="729824"/>
                  </a:lnTo>
                  <a:lnTo>
                    <a:pt x="0" y="686435"/>
                  </a:lnTo>
                  <a:lnTo>
                    <a:pt x="0" y="137287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50672" y="3557142"/>
            <a:ext cx="8137525" cy="2927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5745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Variaciones </a:t>
            </a:r>
            <a:r>
              <a:rPr sz="1300" spc="-5" dirty="0">
                <a:latin typeface="Arial"/>
                <a:cs typeface="Arial"/>
              </a:rPr>
              <a:t>de su </a:t>
            </a:r>
            <a:r>
              <a:rPr sz="1300" spc="-10" dirty="0">
                <a:latin typeface="Arial"/>
                <a:cs typeface="Arial"/>
              </a:rPr>
              <a:t>efecto </a:t>
            </a:r>
            <a:r>
              <a:rPr sz="1300" spc="-5" dirty="0">
                <a:latin typeface="Arial"/>
                <a:cs typeface="Arial"/>
              </a:rPr>
              <a:t>de </a:t>
            </a:r>
            <a:r>
              <a:rPr sz="1300" spc="-10" dirty="0">
                <a:latin typeface="Arial"/>
                <a:cs typeface="Arial"/>
              </a:rPr>
              <a:t>hasta 40-50% </a:t>
            </a:r>
            <a:r>
              <a:rPr sz="1300" spc="-5" dirty="0">
                <a:latin typeface="Arial"/>
                <a:cs typeface="Arial"/>
              </a:rPr>
              <a:t>intrasujeto, reflejando </a:t>
            </a:r>
            <a:r>
              <a:rPr sz="1300" spc="-20" dirty="0">
                <a:latin typeface="Arial"/>
                <a:cs typeface="Arial"/>
              </a:rPr>
              <a:t>una </a:t>
            </a:r>
            <a:r>
              <a:rPr sz="1300" spc="-10" dirty="0">
                <a:latin typeface="Arial"/>
                <a:cs typeface="Arial"/>
              </a:rPr>
              <a:t>respuesta</a:t>
            </a:r>
            <a:r>
              <a:rPr sz="1300" spc="8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clínicamente </a:t>
            </a:r>
            <a:r>
              <a:rPr sz="1300" dirty="0">
                <a:latin typeface="Arial"/>
                <a:cs typeface="Arial"/>
              </a:rPr>
              <a:t>impredecible*.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 marL="258445" marR="1416050" algn="just">
              <a:lnSpc>
                <a:spcPts val="1340"/>
              </a:lnSpc>
              <a:spcBef>
                <a:spcPts val="960"/>
              </a:spcBef>
            </a:pPr>
            <a:r>
              <a:rPr sz="1300" spc="-10" dirty="0">
                <a:latin typeface="Arial"/>
                <a:cs typeface="Arial"/>
              </a:rPr>
              <a:t>Esta </a:t>
            </a:r>
            <a:r>
              <a:rPr sz="1300" dirty="0">
                <a:latin typeface="Arial"/>
                <a:cs typeface="Arial"/>
              </a:rPr>
              <a:t>variabilidad </a:t>
            </a:r>
            <a:r>
              <a:rPr sz="1300" spc="-5" dirty="0">
                <a:latin typeface="Arial"/>
                <a:cs typeface="Arial"/>
              </a:rPr>
              <a:t>se </a:t>
            </a:r>
            <a:r>
              <a:rPr sz="1300" spc="-10" dirty="0">
                <a:latin typeface="Arial"/>
                <a:cs typeface="Arial"/>
              </a:rPr>
              <a:t>debe, </a:t>
            </a:r>
            <a:r>
              <a:rPr sz="1300" spc="5" dirty="0">
                <a:latin typeface="Arial"/>
                <a:cs typeface="Arial"/>
              </a:rPr>
              <a:t>en </a:t>
            </a:r>
            <a:r>
              <a:rPr sz="1300" spc="-5" dirty="0">
                <a:latin typeface="Arial"/>
                <a:cs typeface="Arial"/>
              </a:rPr>
              <a:t>parte, a que </a:t>
            </a:r>
            <a:r>
              <a:rPr sz="1300" spc="5" dirty="0">
                <a:latin typeface="Arial"/>
                <a:cs typeface="Arial"/>
              </a:rPr>
              <a:t>la </a:t>
            </a:r>
            <a:r>
              <a:rPr sz="1300" spc="-5" dirty="0">
                <a:latin typeface="Arial"/>
                <a:cs typeface="Arial"/>
              </a:rPr>
              <a:t>NPH </a:t>
            </a:r>
            <a:r>
              <a:rPr sz="1300" spc="-10" dirty="0">
                <a:latin typeface="Arial"/>
                <a:cs typeface="Arial"/>
              </a:rPr>
              <a:t>debe </a:t>
            </a:r>
            <a:r>
              <a:rPr sz="1300" spc="-5" dirty="0">
                <a:latin typeface="Arial"/>
                <a:cs typeface="Arial"/>
              </a:rPr>
              <a:t>ser homogeneizada, moviendo  suavemente el </a:t>
            </a:r>
            <a:r>
              <a:rPr sz="1300" spc="-10" dirty="0">
                <a:latin typeface="Arial"/>
                <a:cs typeface="Arial"/>
              </a:rPr>
              <a:t>frasco </a:t>
            </a:r>
            <a:r>
              <a:rPr sz="1300" dirty="0">
                <a:latin typeface="Arial"/>
                <a:cs typeface="Arial"/>
              </a:rPr>
              <a:t>antes </a:t>
            </a:r>
            <a:r>
              <a:rPr sz="1300" spc="-5" dirty="0">
                <a:latin typeface="Arial"/>
                <a:cs typeface="Arial"/>
              </a:rPr>
              <a:t>de inyectarse, </a:t>
            </a:r>
            <a:r>
              <a:rPr sz="1300" dirty="0">
                <a:latin typeface="Arial"/>
                <a:cs typeface="Arial"/>
              </a:rPr>
              <a:t>acción que </a:t>
            </a:r>
            <a:r>
              <a:rPr sz="1300" spc="-15" dirty="0">
                <a:latin typeface="Arial"/>
                <a:cs typeface="Arial"/>
              </a:rPr>
              <a:t>no </a:t>
            </a:r>
            <a:r>
              <a:rPr sz="1300" dirty="0">
                <a:latin typeface="Arial"/>
                <a:cs typeface="Arial"/>
              </a:rPr>
              <a:t>realizan siempre los  </a:t>
            </a:r>
            <a:r>
              <a:rPr sz="1300" spc="-5" dirty="0">
                <a:latin typeface="Arial"/>
                <a:cs typeface="Arial"/>
              </a:rPr>
              <a:t>pacientes.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Arial"/>
              <a:cs typeface="Arial"/>
            </a:endParaRPr>
          </a:p>
          <a:p>
            <a:pPr marL="262255" marR="1421130" algn="just">
              <a:lnSpc>
                <a:spcPct val="144600"/>
              </a:lnSpc>
            </a:pPr>
            <a:r>
              <a:rPr sz="1300" spc="-5" dirty="0">
                <a:latin typeface="Arial"/>
                <a:cs typeface="Arial"/>
              </a:rPr>
              <a:t>NPH produce un </a:t>
            </a:r>
            <a:r>
              <a:rPr sz="1300" dirty="0">
                <a:latin typeface="Arial"/>
                <a:cs typeface="Arial"/>
              </a:rPr>
              <a:t>máximo </a:t>
            </a:r>
            <a:r>
              <a:rPr sz="1300" spc="-10" dirty="0">
                <a:latin typeface="Arial"/>
                <a:cs typeface="Arial"/>
              </a:rPr>
              <a:t>efecto </a:t>
            </a:r>
            <a:r>
              <a:rPr sz="1300" spc="-5" dirty="0">
                <a:latin typeface="Arial"/>
                <a:cs typeface="Arial"/>
              </a:rPr>
              <a:t>más temprano a </a:t>
            </a:r>
            <a:r>
              <a:rPr sz="1300" spc="-10" dirty="0">
                <a:latin typeface="Arial"/>
                <a:cs typeface="Arial"/>
              </a:rPr>
              <a:t>edades </a:t>
            </a:r>
            <a:r>
              <a:rPr sz="1300" spc="-5" dirty="0">
                <a:latin typeface="Arial"/>
                <a:cs typeface="Arial"/>
              </a:rPr>
              <a:t>menores; a </a:t>
            </a:r>
            <a:r>
              <a:rPr sz="1300" dirty="0">
                <a:latin typeface="Arial"/>
                <a:cs typeface="Arial"/>
              </a:rPr>
              <a:t>las </a:t>
            </a:r>
            <a:r>
              <a:rPr sz="1300" spc="-5" dirty="0">
                <a:latin typeface="Arial"/>
                <a:cs typeface="Arial"/>
              </a:rPr>
              <a:t>3 h </a:t>
            </a:r>
            <a:r>
              <a:rPr sz="1300" spc="5" dirty="0">
                <a:latin typeface="Arial"/>
                <a:cs typeface="Arial"/>
              </a:rPr>
              <a:t>en </a:t>
            </a:r>
            <a:r>
              <a:rPr sz="1300" dirty="0">
                <a:latin typeface="Arial"/>
                <a:cs typeface="Arial"/>
              </a:rPr>
              <a:t>niños, </a:t>
            </a:r>
            <a:r>
              <a:rPr sz="1300" spc="-5" dirty="0">
                <a:latin typeface="Arial"/>
                <a:cs typeface="Arial"/>
              </a:rPr>
              <a:t>a  </a:t>
            </a:r>
            <a:r>
              <a:rPr sz="1300" dirty="0">
                <a:latin typeface="Arial"/>
                <a:cs typeface="Arial"/>
              </a:rPr>
              <a:t>las </a:t>
            </a:r>
            <a:r>
              <a:rPr sz="1300" spc="-5" dirty="0">
                <a:latin typeface="Arial"/>
                <a:cs typeface="Arial"/>
              </a:rPr>
              <a:t>6 h en adolescentes y a </a:t>
            </a:r>
            <a:r>
              <a:rPr sz="1300" dirty="0">
                <a:latin typeface="Arial"/>
                <a:cs typeface="Arial"/>
              </a:rPr>
              <a:t>las </a:t>
            </a:r>
            <a:r>
              <a:rPr sz="1300" spc="-5" dirty="0">
                <a:latin typeface="Arial"/>
                <a:cs typeface="Arial"/>
              </a:rPr>
              <a:t>8 h en</a:t>
            </a:r>
            <a:r>
              <a:rPr sz="1300" spc="2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adultos.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Análogos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de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insulina:</a:t>
            </a:r>
            <a:r>
              <a:rPr sz="1000" b="1" spc="-9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en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búsqueda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del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reemplazo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fisiológico.</a:t>
            </a:r>
            <a:r>
              <a:rPr sz="1000" b="1" spc="-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Rev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Méd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Chile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2006;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134: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239-250</a:t>
            </a:r>
            <a:endParaRPr sz="1000">
              <a:latin typeface="Arial"/>
              <a:cs typeface="Arial"/>
            </a:endParaRPr>
          </a:p>
          <a:p>
            <a:pPr marL="12700" marR="191008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*Lower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within-subject</a:t>
            </a:r>
            <a:r>
              <a:rPr sz="1000" b="1" spc="-8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variability</a:t>
            </a:r>
            <a:r>
              <a:rPr sz="1000" b="1" spc="-8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of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insulin</a:t>
            </a:r>
            <a:r>
              <a:rPr sz="1000" b="1" spc="-7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detemir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in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comparison</a:t>
            </a:r>
            <a:r>
              <a:rPr sz="1000" b="1" spc="-5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to</a:t>
            </a:r>
            <a:r>
              <a:rPr sz="1000" b="1" spc="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NPH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insulin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and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insulin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glargine</a:t>
            </a:r>
            <a:r>
              <a:rPr sz="1000" b="1" spc="-9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in  people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with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type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1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diabetes</a:t>
            </a:r>
            <a:r>
              <a:rPr sz="1000" spc="-5" dirty="0">
                <a:latin typeface="Arial"/>
                <a:cs typeface="Arial"/>
              </a:rPr>
              <a:t>.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Diabetes</a:t>
            </a:r>
            <a:r>
              <a:rPr sz="1000" i="1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2004;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53:</a:t>
            </a:r>
            <a:r>
              <a:rPr sz="1000" spc="-10" dirty="0">
                <a:latin typeface="Arial"/>
                <a:cs typeface="Arial"/>
              </a:rPr>
              <a:t> 1614-20.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**Insulin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detemir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is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characterized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by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consistent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pharmacokinetic</a:t>
            </a:r>
            <a:r>
              <a:rPr sz="1000" b="1" spc="-1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profile</a:t>
            </a:r>
            <a:r>
              <a:rPr sz="1000" b="1" spc="-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across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age-groups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in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children,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7373620" algn="l"/>
              </a:tabLst>
            </a:pPr>
            <a:r>
              <a:rPr sz="1000" b="1" dirty="0">
                <a:latin typeface="Arial"/>
                <a:cs typeface="Arial"/>
              </a:rPr>
              <a:t>a</a:t>
            </a:r>
            <a:r>
              <a:rPr sz="1000" b="1" u="sng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dolescents,</a:t>
            </a:r>
            <a:r>
              <a:rPr sz="1000" b="1" u="sng" spc="-50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and</a:t>
            </a:r>
            <a:r>
              <a:rPr sz="1000" b="1" u="sng" spc="-2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adults</a:t>
            </a:r>
            <a:r>
              <a:rPr sz="1000" b="1" u="sng" spc="-40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spc="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with</a:t>
            </a:r>
            <a:r>
              <a:rPr sz="1000" b="1" u="sng" spc="-2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type</a:t>
            </a:r>
            <a:r>
              <a:rPr sz="1000" b="1" u="sng" spc="-6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1</a:t>
            </a:r>
            <a:r>
              <a:rPr sz="1000" b="1" u="sng" spc="10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spc="-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diabetes</a:t>
            </a:r>
            <a:r>
              <a:rPr sz="1000" u="sng" spc="-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.</a:t>
            </a:r>
            <a:r>
              <a:rPr sz="1000" u="sng" spc="-50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i="1" u="sng" spc="-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Diabetes</a:t>
            </a:r>
            <a:r>
              <a:rPr sz="1000" i="1" u="sng" spc="-20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i="1" u="sng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Care</a:t>
            </a:r>
            <a:r>
              <a:rPr sz="1000" i="1" u="sng" spc="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u="sng" spc="-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2003;</a:t>
            </a:r>
            <a:r>
              <a:rPr sz="1000" u="sng" spc="-30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 </a:t>
            </a:r>
            <a:r>
              <a:rPr sz="1000" u="sng" spc="-5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26: </a:t>
            </a:r>
            <a:r>
              <a:rPr sz="1000" u="sng" spc="-10" dirty="0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3087-92.	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7467600" y="3064002"/>
              <a:ext cx="182880" cy="1227455"/>
            </a:xfrm>
            <a:custGeom>
              <a:avLst/>
              <a:gdLst/>
              <a:ahLst/>
              <a:cxnLst/>
              <a:rect l="l" t="t" r="r" b="b"/>
              <a:pathLst>
                <a:path w="182879" h="1227454">
                  <a:moveTo>
                    <a:pt x="0" y="0"/>
                  </a:moveTo>
                  <a:lnTo>
                    <a:pt x="0" y="1227328"/>
                  </a:lnTo>
                  <a:lnTo>
                    <a:pt x="182372" y="1227328"/>
                  </a:lnTo>
                </a:path>
                <a:path w="182879" h="1227454">
                  <a:moveTo>
                    <a:pt x="0" y="0"/>
                  </a:moveTo>
                  <a:lnTo>
                    <a:pt x="0" y="501903"/>
                  </a:lnTo>
                  <a:lnTo>
                    <a:pt x="182372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063992" y="1927605"/>
              <a:ext cx="10160" cy="479425"/>
            </a:xfrm>
            <a:custGeom>
              <a:avLst/>
              <a:gdLst/>
              <a:ahLst/>
              <a:cxnLst/>
              <a:rect l="l" t="t" r="r" b="b"/>
              <a:pathLst>
                <a:path w="10159" h="479425">
                  <a:moveTo>
                    <a:pt x="0" y="0"/>
                  </a:moveTo>
                  <a:lnTo>
                    <a:pt x="0" y="341122"/>
                  </a:lnTo>
                  <a:lnTo>
                    <a:pt x="9651" y="341122"/>
                  </a:lnTo>
                  <a:lnTo>
                    <a:pt x="9651" y="479171"/>
                  </a:lnTo>
                </a:path>
              </a:pathLst>
            </a:custGeom>
            <a:ln w="25399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85765" y="3064002"/>
              <a:ext cx="193675" cy="1227455"/>
            </a:xfrm>
            <a:custGeom>
              <a:avLst/>
              <a:gdLst/>
              <a:ahLst/>
              <a:cxnLst/>
              <a:rect l="l" t="t" r="r" b="b"/>
              <a:pathLst>
                <a:path w="193675" h="1227454">
                  <a:moveTo>
                    <a:pt x="0" y="0"/>
                  </a:moveTo>
                  <a:lnTo>
                    <a:pt x="0" y="1227328"/>
                  </a:lnTo>
                  <a:lnTo>
                    <a:pt x="193675" y="1227328"/>
                  </a:lnTo>
                </a:path>
                <a:path w="193675" h="1227454">
                  <a:moveTo>
                    <a:pt x="0" y="0"/>
                  </a:moveTo>
                  <a:lnTo>
                    <a:pt x="0" y="501903"/>
                  </a:lnTo>
                  <a:lnTo>
                    <a:pt x="193675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22722" y="1936368"/>
              <a:ext cx="1170305" cy="470534"/>
            </a:xfrm>
            <a:custGeom>
              <a:avLst/>
              <a:gdLst/>
              <a:ahLst/>
              <a:cxnLst/>
              <a:rect l="l" t="t" r="r" b="b"/>
              <a:pathLst>
                <a:path w="1170304" h="470535">
                  <a:moveTo>
                    <a:pt x="0" y="0"/>
                  </a:moveTo>
                  <a:lnTo>
                    <a:pt x="0" y="332358"/>
                  </a:lnTo>
                  <a:lnTo>
                    <a:pt x="1169797" y="332358"/>
                  </a:lnTo>
                  <a:lnTo>
                    <a:pt x="1169797" y="470407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59784" y="3064002"/>
              <a:ext cx="329565" cy="1953895"/>
            </a:xfrm>
            <a:custGeom>
              <a:avLst/>
              <a:gdLst/>
              <a:ahLst/>
              <a:cxnLst/>
              <a:rect l="l" t="t" r="r" b="b"/>
              <a:pathLst>
                <a:path w="329564" h="1953895">
                  <a:moveTo>
                    <a:pt x="0" y="0"/>
                  </a:moveTo>
                  <a:lnTo>
                    <a:pt x="0" y="1953514"/>
                  </a:lnTo>
                  <a:lnTo>
                    <a:pt x="329438" y="1953514"/>
                  </a:lnTo>
                </a:path>
                <a:path w="329564" h="1953895">
                  <a:moveTo>
                    <a:pt x="0" y="0"/>
                  </a:moveTo>
                  <a:lnTo>
                    <a:pt x="0" y="1227328"/>
                  </a:lnTo>
                  <a:lnTo>
                    <a:pt x="329438" y="1227328"/>
                  </a:lnTo>
                </a:path>
                <a:path w="329564" h="1953895">
                  <a:moveTo>
                    <a:pt x="0" y="0"/>
                  </a:moveTo>
                  <a:lnTo>
                    <a:pt x="0" y="501903"/>
                  </a:lnTo>
                  <a:lnTo>
                    <a:pt x="323723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66666" y="1936368"/>
              <a:ext cx="956310" cy="470534"/>
            </a:xfrm>
            <a:custGeom>
              <a:avLst/>
              <a:gdLst/>
              <a:ahLst/>
              <a:cxnLst/>
              <a:rect l="l" t="t" r="r" b="b"/>
              <a:pathLst>
                <a:path w="956310" h="470535">
                  <a:moveTo>
                    <a:pt x="956056" y="0"/>
                  </a:moveTo>
                  <a:lnTo>
                    <a:pt x="956056" y="332358"/>
                  </a:lnTo>
                  <a:lnTo>
                    <a:pt x="0" y="332358"/>
                  </a:lnTo>
                  <a:lnTo>
                    <a:pt x="0" y="470407"/>
                  </a:lnTo>
                </a:path>
              </a:pathLst>
            </a:custGeom>
            <a:ln w="25399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29155" y="3065399"/>
              <a:ext cx="175260" cy="2377440"/>
            </a:xfrm>
            <a:custGeom>
              <a:avLst/>
              <a:gdLst/>
              <a:ahLst/>
              <a:cxnLst/>
              <a:rect l="l" t="t" r="r" b="b"/>
              <a:pathLst>
                <a:path w="175260" h="2377440">
                  <a:moveTo>
                    <a:pt x="0" y="0"/>
                  </a:moveTo>
                  <a:lnTo>
                    <a:pt x="0" y="2377186"/>
                  </a:lnTo>
                  <a:lnTo>
                    <a:pt x="175260" y="2377186"/>
                  </a:lnTo>
                </a:path>
                <a:path w="175260" h="2377440">
                  <a:moveTo>
                    <a:pt x="0" y="0"/>
                  </a:moveTo>
                  <a:lnTo>
                    <a:pt x="0" y="1737359"/>
                  </a:lnTo>
                  <a:lnTo>
                    <a:pt x="175260" y="1737359"/>
                  </a:lnTo>
                </a:path>
                <a:path w="175260" h="2377440">
                  <a:moveTo>
                    <a:pt x="0" y="0"/>
                  </a:moveTo>
                  <a:lnTo>
                    <a:pt x="0" y="1097661"/>
                  </a:lnTo>
                  <a:lnTo>
                    <a:pt x="175260" y="1097661"/>
                  </a:lnTo>
                </a:path>
                <a:path w="175260" h="2377440">
                  <a:moveTo>
                    <a:pt x="0" y="0"/>
                  </a:moveTo>
                  <a:lnTo>
                    <a:pt x="0" y="457962"/>
                  </a:lnTo>
                  <a:lnTo>
                    <a:pt x="175260" y="457962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4530" y="1929130"/>
              <a:ext cx="700405" cy="479425"/>
            </a:xfrm>
            <a:custGeom>
              <a:avLst/>
              <a:gdLst/>
              <a:ahLst/>
              <a:cxnLst/>
              <a:rect l="l" t="t" r="r" b="b"/>
              <a:pathLst>
                <a:path w="700405" h="479425">
                  <a:moveTo>
                    <a:pt x="0" y="0"/>
                  </a:moveTo>
                  <a:lnTo>
                    <a:pt x="0" y="340995"/>
                  </a:lnTo>
                  <a:lnTo>
                    <a:pt x="700405" y="340995"/>
                  </a:lnTo>
                  <a:lnTo>
                    <a:pt x="700405" y="479044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1457" y="3065399"/>
              <a:ext cx="140970" cy="2377440"/>
            </a:xfrm>
            <a:custGeom>
              <a:avLst/>
              <a:gdLst/>
              <a:ahLst/>
              <a:cxnLst/>
              <a:rect l="l" t="t" r="r" b="b"/>
              <a:pathLst>
                <a:path w="140970" h="2377440">
                  <a:moveTo>
                    <a:pt x="0" y="0"/>
                  </a:moveTo>
                  <a:lnTo>
                    <a:pt x="0" y="2377186"/>
                  </a:lnTo>
                  <a:lnTo>
                    <a:pt x="82321" y="2377186"/>
                  </a:lnTo>
                </a:path>
                <a:path w="140970" h="2377440">
                  <a:moveTo>
                    <a:pt x="0" y="0"/>
                  </a:moveTo>
                  <a:lnTo>
                    <a:pt x="0" y="1737359"/>
                  </a:lnTo>
                  <a:lnTo>
                    <a:pt x="140728" y="1737359"/>
                  </a:lnTo>
                </a:path>
                <a:path w="140970" h="2377440">
                  <a:moveTo>
                    <a:pt x="0" y="0"/>
                  </a:moveTo>
                  <a:lnTo>
                    <a:pt x="0" y="1097661"/>
                  </a:lnTo>
                  <a:lnTo>
                    <a:pt x="140728" y="1097661"/>
                  </a:lnTo>
                </a:path>
                <a:path w="140970" h="2377440">
                  <a:moveTo>
                    <a:pt x="0" y="0"/>
                  </a:moveTo>
                  <a:lnTo>
                    <a:pt x="0" y="457962"/>
                  </a:lnTo>
                  <a:lnTo>
                    <a:pt x="140728" y="457962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7263" y="1929130"/>
              <a:ext cx="797560" cy="479425"/>
            </a:xfrm>
            <a:custGeom>
              <a:avLst/>
              <a:gdLst/>
              <a:ahLst/>
              <a:cxnLst/>
              <a:rect l="l" t="t" r="r" b="b"/>
              <a:pathLst>
                <a:path w="797560" h="479425">
                  <a:moveTo>
                    <a:pt x="797267" y="0"/>
                  </a:moveTo>
                  <a:lnTo>
                    <a:pt x="797267" y="340995"/>
                  </a:lnTo>
                  <a:lnTo>
                    <a:pt x="0" y="340995"/>
                  </a:lnTo>
                  <a:lnTo>
                    <a:pt x="0" y="479044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17322" y="1476743"/>
            <a:ext cx="2074545" cy="452755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3345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735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CONVENCIONALES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-12700" y="2395435"/>
            <a:ext cx="1340485" cy="683260"/>
            <a:chOff x="-12700" y="2395435"/>
            <a:chExt cx="1340485" cy="683260"/>
          </a:xfrm>
        </p:grpSpPr>
        <p:sp>
          <p:nvSpPr>
            <p:cNvPr id="15" name="object 15"/>
            <p:cNvSpPr/>
            <p:nvPr/>
          </p:nvSpPr>
          <p:spPr>
            <a:xfrm>
              <a:off x="0" y="2408135"/>
              <a:ext cx="1315085" cy="657860"/>
            </a:xfrm>
            <a:custGeom>
              <a:avLst/>
              <a:gdLst/>
              <a:ahLst/>
              <a:cxnLst/>
              <a:rect l="l" t="t" r="r" b="b"/>
              <a:pathLst>
                <a:path w="1315085" h="657860">
                  <a:moveTo>
                    <a:pt x="1314577" y="0"/>
                  </a:moveTo>
                  <a:lnTo>
                    <a:pt x="0" y="0"/>
                  </a:lnTo>
                  <a:lnTo>
                    <a:pt x="0" y="657263"/>
                  </a:lnTo>
                  <a:lnTo>
                    <a:pt x="1314577" y="657263"/>
                  </a:lnTo>
                  <a:lnTo>
                    <a:pt x="1314577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2408135"/>
              <a:ext cx="1315085" cy="657860"/>
            </a:xfrm>
            <a:custGeom>
              <a:avLst/>
              <a:gdLst/>
              <a:ahLst/>
              <a:cxnLst/>
              <a:rect l="l" t="t" r="r" b="b"/>
              <a:pathLst>
                <a:path w="1315085" h="657860">
                  <a:moveTo>
                    <a:pt x="0" y="657263"/>
                  </a:moveTo>
                  <a:lnTo>
                    <a:pt x="1314577" y="657263"/>
                  </a:lnTo>
                  <a:lnTo>
                    <a:pt x="1314577" y="0"/>
                  </a:lnTo>
                  <a:lnTo>
                    <a:pt x="0" y="0"/>
                  </a:lnTo>
                  <a:lnTo>
                    <a:pt x="0" y="65726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0" y="2408135"/>
            <a:ext cx="1311910" cy="65786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Times New Roman"/>
              <a:cs typeface="Times New Roman"/>
            </a:endParaRPr>
          </a:p>
          <a:p>
            <a:pPr marL="440690" marR="64135" indent="-369570">
              <a:lnSpc>
                <a:spcPts val="1250"/>
              </a:lnSpc>
            </a:pP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r>
              <a:rPr sz="120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rápida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2186" y="3341547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98755">
              <a:lnSpc>
                <a:spcPct val="100000"/>
              </a:lnSpc>
              <a:spcBef>
                <a:spcPts val="685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Actrapid</a:t>
            </a:r>
            <a:r>
              <a:rPr sz="1100" spc="-4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2186" y="3981246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Humulin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R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2186" y="4620945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Insuman R</a:t>
            </a:r>
            <a:r>
              <a:rPr sz="1100" spc="-7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3779" y="5260695"/>
            <a:ext cx="1097915" cy="363855"/>
          </a:xfrm>
          <a:prstGeom prst="rect">
            <a:avLst/>
          </a:prstGeom>
          <a:solidFill>
            <a:srgbClr val="FFFFFF"/>
          </a:solidFill>
          <a:ln w="25399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Bioinsugen R</a:t>
            </a:r>
            <a:r>
              <a:rPr sz="1100" spc="-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76121" y="2408135"/>
            <a:ext cx="1372870" cy="657860"/>
          </a:xfrm>
          <a:prstGeom prst="rect">
            <a:avLst/>
          </a:prstGeom>
          <a:solidFill>
            <a:srgbClr val="4EA7EA"/>
          </a:solidFill>
          <a:ln w="25400">
            <a:solidFill>
              <a:srgbClr val="FFFFFF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Times New Roman"/>
              <a:cs typeface="Times New Roman"/>
            </a:endParaRPr>
          </a:p>
          <a:p>
            <a:pPr marL="142240" marR="74930" indent="-76200">
              <a:lnSpc>
                <a:spcPts val="1250"/>
              </a:lnSpc>
            </a:pP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2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  intermedia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NPH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04416" y="3341547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Insulatard</a:t>
            </a:r>
            <a:r>
              <a:rPr sz="1100" spc="-3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04416" y="3981246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Humulin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N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04416" y="4620945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Insuman N</a:t>
            </a:r>
            <a:r>
              <a:rPr sz="1100" spc="-7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04416" y="5260695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Bioinsugen N</a:t>
            </a:r>
            <a:r>
              <a:rPr sz="1100" spc="-12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95370" y="1485417"/>
            <a:ext cx="2854960" cy="451484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207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725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ANÁLOGOS DE LA</a:t>
            </a:r>
            <a:r>
              <a:rPr sz="15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183127" y="2406738"/>
            <a:ext cx="1812925" cy="657860"/>
          </a:xfrm>
          <a:prstGeom prst="rect">
            <a:avLst/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R="38100" algn="ctr">
              <a:lnSpc>
                <a:spcPts val="1345"/>
              </a:lnSpc>
              <a:spcBef>
                <a:spcPts val="113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Análogos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12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marR="36195" algn="ctr">
              <a:lnSpc>
                <a:spcPts val="134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rápida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687317" y="3340823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275590" marR="194310" indent="-7366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Lispro  (Humalog®)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87317" y="4066247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7620" algn="ctr">
              <a:lnSpc>
                <a:spcPts val="1225"/>
              </a:lnSpc>
              <a:spcBef>
                <a:spcPts val="459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Aspártica</a:t>
            </a:r>
            <a:endParaRPr sz="1100">
              <a:latin typeface="Arial"/>
              <a:cs typeface="Arial"/>
            </a:endParaRPr>
          </a:p>
          <a:p>
            <a:pPr marL="11430" algn="ctr">
              <a:lnSpc>
                <a:spcPts val="1225"/>
              </a:lnSpc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(Novorapid</a:t>
            </a:r>
            <a:r>
              <a:rPr sz="1100" spc="-4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87317" y="4792433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339090" marR="112395" indent="-21082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Glulisina  (Apidra</a:t>
            </a:r>
            <a:r>
              <a:rPr sz="110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09108" y="2406738"/>
            <a:ext cx="1767205" cy="657860"/>
          </a:xfrm>
          <a:prstGeom prst="rect">
            <a:avLst/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L="635" algn="ctr">
              <a:lnSpc>
                <a:spcPts val="1345"/>
              </a:lnSpc>
              <a:spcBef>
                <a:spcPts val="113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Análogos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12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4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lenta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679440" y="3340823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332105" marR="123825" indent="-20193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Glargina 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(Lantus</a:t>
            </a:r>
            <a:r>
              <a:rPr sz="1100" spc="-6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79440" y="4066247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270" algn="ctr">
              <a:lnSpc>
                <a:spcPts val="1225"/>
              </a:lnSpc>
              <a:spcBef>
                <a:spcPts val="459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Detemir</a:t>
            </a:r>
            <a:endParaRPr sz="1100">
              <a:latin typeface="Arial"/>
              <a:cs typeface="Arial"/>
            </a:endParaRPr>
          </a:p>
          <a:p>
            <a:pPr marL="1905" algn="ctr">
              <a:lnSpc>
                <a:spcPts val="1225"/>
              </a:lnSpc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(Levemir®)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163434" y="1476654"/>
            <a:ext cx="1801495" cy="451484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27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73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PREMEZCLADAS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316089" y="2406738"/>
            <a:ext cx="1515745" cy="657860"/>
          </a:xfrm>
          <a:prstGeom prst="rect">
            <a:avLst/>
          </a:prstGeom>
          <a:solidFill>
            <a:srgbClr val="D9D9D9"/>
          </a:solidFill>
          <a:ln w="25400">
            <a:solidFill>
              <a:srgbClr val="FFFFFF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Times New Roman"/>
              <a:cs typeface="Times New Roman"/>
            </a:endParaRPr>
          </a:p>
          <a:p>
            <a:pPr marL="43942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0D0D0D"/>
                </a:solidFill>
                <a:latin typeface="Arial"/>
                <a:cs typeface="Arial"/>
              </a:rPr>
              <a:t>Análogos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49971" y="3340823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20955" marR="10160" indent="36195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biaspártica  30/70 </a:t>
            </a:r>
            <a:r>
              <a:rPr sz="1050" spc="5" dirty="0">
                <a:solidFill>
                  <a:srgbClr val="0D0D0D"/>
                </a:solidFill>
                <a:latin typeface="Arial"/>
                <a:cs typeface="Arial"/>
              </a:rPr>
              <a:t>(Novomix</a:t>
            </a:r>
            <a:r>
              <a:rPr sz="1050" spc="-1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0D0D0D"/>
                </a:solidFill>
                <a:latin typeface="Arial"/>
                <a:cs typeface="Arial"/>
              </a:rPr>
              <a:t>30®)</a:t>
            </a:r>
            <a:endParaRPr sz="10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49971" y="4066247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5240" marR="3175" indent="-3175" algn="ctr">
              <a:lnSpc>
                <a:spcPct val="86200"/>
              </a:lnSpc>
              <a:spcBef>
                <a:spcPts val="95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Lispro   Protaminizada</a:t>
            </a:r>
            <a:r>
              <a:rPr sz="1100" spc="-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25/75  </a:t>
            </a:r>
            <a:r>
              <a:rPr sz="1050" dirty="0">
                <a:solidFill>
                  <a:srgbClr val="0D0D0D"/>
                </a:solidFill>
                <a:latin typeface="Arial"/>
                <a:cs typeface="Arial"/>
              </a:rPr>
              <a:t>(HumalogMix</a:t>
            </a:r>
            <a:r>
              <a:rPr sz="1050" spc="-8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0D0D0D"/>
                </a:solidFill>
                <a:latin typeface="Arial"/>
                <a:cs typeface="Arial"/>
              </a:rPr>
              <a:t>25®)</a:t>
            </a:r>
            <a:endParaRPr sz="105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987801" y="1052702"/>
            <a:ext cx="3960495" cy="1152525"/>
          </a:xfrm>
          <a:custGeom>
            <a:avLst/>
            <a:gdLst/>
            <a:ahLst/>
            <a:cxnLst/>
            <a:rect l="l" t="t" r="r" b="b"/>
            <a:pathLst>
              <a:path w="3960495" h="1152525">
                <a:moveTo>
                  <a:pt x="0" y="576072"/>
                </a:moveTo>
                <a:lnTo>
                  <a:pt x="4972" y="534933"/>
                </a:lnTo>
                <a:lnTo>
                  <a:pt x="19664" y="494575"/>
                </a:lnTo>
                <a:lnTo>
                  <a:pt x="43743" y="455095"/>
                </a:lnTo>
                <a:lnTo>
                  <a:pt x="76871" y="416590"/>
                </a:lnTo>
                <a:lnTo>
                  <a:pt x="118715" y="379158"/>
                </a:lnTo>
                <a:lnTo>
                  <a:pt x="168940" y="342897"/>
                </a:lnTo>
                <a:lnTo>
                  <a:pt x="227209" y="307903"/>
                </a:lnTo>
                <a:lnTo>
                  <a:pt x="293188" y="274274"/>
                </a:lnTo>
                <a:lnTo>
                  <a:pt x="328964" y="258003"/>
                </a:lnTo>
                <a:lnTo>
                  <a:pt x="366542" y="242109"/>
                </a:lnTo>
                <a:lnTo>
                  <a:pt x="405880" y="226605"/>
                </a:lnTo>
                <a:lnTo>
                  <a:pt x="446936" y="211504"/>
                </a:lnTo>
                <a:lnTo>
                  <a:pt x="489668" y="196817"/>
                </a:lnTo>
                <a:lnTo>
                  <a:pt x="534034" y="182556"/>
                </a:lnTo>
                <a:lnTo>
                  <a:pt x="579993" y="168735"/>
                </a:lnTo>
                <a:lnTo>
                  <a:pt x="627502" y="155364"/>
                </a:lnTo>
                <a:lnTo>
                  <a:pt x="676519" y="142457"/>
                </a:lnTo>
                <a:lnTo>
                  <a:pt x="727004" y="130025"/>
                </a:lnTo>
                <a:lnTo>
                  <a:pt x="778913" y="118081"/>
                </a:lnTo>
                <a:lnTo>
                  <a:pt x="832205" y="106637"/>
                </a:lnTo>
                <a:lnTo>
                  <a:pt x="886838" y="95705"/>
                </a:lnTo>
                <a:lnTo>
                  <a:pt x="942770" y="85296"/>
                </a:lnTo>
                <a:lnTo>
                  <a:pt x="999960" y="75425"/>
                </a:lnTo>
                <a:lnTo>
                  <a:pt x="1058364" y="66101"/>
                </a:lnTo>
                <a:lnTo>
                  <a:pt x="1117943" y="57339"/>
                </a:lnTo>
                <a:lnTo>
                  <a:pt x="1178652" y="49149"/>
                </a:lnTo>
                <a:lnTo>
                  <a:pt x="1240452" y="41545"/>
                </a:lnTo>
                <a:lnTo>
                  <a:pt x="1303299" y="34538"/>
                </a:lnTo>
                <a:lnTo>
                  <a:pt x="1367152" y="28140"/>
                </a:lnTo>
                <a:lnTo>
                  <a:pt x="1431969" y="22364"/>
                </a:lnTo>
                <a:lnTo>
                  <a:pt x="1497709" y="17222"/>
                </a:lnTo>
                <a:lnTo>
                  <a:pt x="1564328" y="12726"/>
                </a:lnTo>
                <a:lnTo>
                  <a:pt x="1631786" y="8888"/>
                </a:lnTo>
                <a:lnTo>
                  <a:pt x="1700040" y="5721"/>
                </a:lnTo>
                <a:lnTo>
                  <a:pt x="1769049" y="3236"/>
                </a:lnTo>
                <a:lnTo>
                  <a:pt x="1838770" y="1446"/>
                </a:lnTo>
                <a:lnTo>
                  <a:pt x="1909162" y="363"/>
                </a:lnTo>
                <a:lnTo>
                  <a:pt x="1980184" y="0"/>
                </a:lnTo>
                <a:lnTo>
                  <a:pt x="2051213" y="363"/>
                </a:lnTo>
                <a:lnTo>
                  <a:pt x="2121613" y="1446"/>
                </a:lnTo>
                <a:lnTo>
                  <a:pt x="2191341" y="3236"/>
                </a:lnTo>
                <a:lnTo>
                  <a:pt x="2260357" y="5721"/>
                </a:lnTo>
                <a:lnTo>
                  <a:pt x="2328618" y="8888"/>
                </a:lnTo>
                <a:lnTo>
                  <a:pt x="2396082" y="12726"/>
                </a:lnTo>
                <a:lnTo>
                  <a:pt x="2462708" y="17222"/>
                </a:lnTo>
                <a:lnTo>
                  <a:pt x="2528453" y="22364"/>
                </a:lnTo>
                <a:lnTo>
                  <a:pt x="2593276" y="28140"/>
                </a:lnTo>
                <a:lnTo>
                  <a:pt x="2657134" y="34538"/>
                </a:lnTo>
                <a:lnTo>
                  <a:pt x="2719986" y="41545"/>
                </a:lnTo>
                <a:lnTo>
                  <a:pt x="2781790" y="49149"/>
                </a:lnTo>
                <a:lnTo>
                  <a:pt x="2842505" y="57339"/>
                </a:lnTo>
                <a:lnTo>
                  <a:pt x="2902087" y="66101"/>
                </a:lnTo>
                <a:lnTo>
                  <a:pt x="2960496" y="75425"/>
                </a:lnTo>
                <a:lnTo>
                  <a:pt x="3017689" y="85296"/>
                </a:lnTo>
                <a:lnTo>
                  <a:pt x="3073624" y="95705"/>
                </a:lnTo>
                <a:lnTo>
                  <a:pt x="3128260" y="106637"/>
                </a:lnTo>
                <a:lnTo>
                  <a:pt x="3181555" y="118081"/>
                </a:lnTo>
                <a:lnTo>
                  <a:pt x="3233467" y="130025"/>
                </a:lnTo>
                <a:lnTo>
                  <a:pt x="3283954" y="142457"/>
                </a:lnTo>
                <a:lnTo>
                  <a:pt x="3332974" y="155364"/>
                </a:lnTo>
                <a:lnTo>
                  <a:pt x="3380485" y="168735"/>
                </a:lnTo>
                <a:lnTo>
                  <a:pt x="3426446" y="182556"/>
                </a:lnTo>
                <a:lnTo>
                  <a:pt x="3470814" y="196817"/>
                </a:lnTo>
                <a:lnTo>
                  <a:pt x="3513548" y="211504"/>
                </a:lnTo>
                <a:lnTo>
                  <a:pt x="3554605" y="226605"/>
                </a:lnTo>
                <a:lnTo>
                  <a:pt x="3593944" y="242109"/>
                </a:lnTo>
                <a:lnTo>
                  <a:pt x="3631523" y="258003"/>
                </a:lnTo>
                <a:lnTo>
                  <a:pt x="3667301" y="274274"/>
                </a:lnTo>
                <a:lnTo>
                  <a:pt x="3733282" y="307903"/>
                </a:lnTo>
                <a:lnTo>
                  <a:pt x="3791552" y="342897"/>
                </a:lnTo>
                <a:lnTo>
                  <a:pt x="3841777" y="379158"/>
                </a:lnTo>
                <a:lnTo>
                  <a:pt x="3883622" y="416590"/>
                </a:lnTo>
                <a:lnTo>
                  <a:pt x="3916751" y="455095"/>
                </a:lnTo>
                <a:lnTo>
                  <a:pt x="3940830" y="494575"/>
                </a:lnTo>
                <a:lnTo>
                  <a:pt x="3955522" y="534933"/>
                </a:lnTo>
                <a:lnTo>
                  <a:pt x="3960495" y="576072"/>
                </a:lnTo>
                <a:lnTo>
                  <a:pt x="3959245" y="596732"/>
                </a:lnTo>
                <a:lnTo>
                  <a:pt x="3949370" y="637492"/>
                </a:lnTo>
                <a:lnTo>
                  <a:pt x="3929943" y="677424"/>
                </a:lnTo>
                <a:lnTo>
                  <a:pt x="3901297" y="716428"/>
                </a:lnTo>
                <a:lnTo>
                  <a:pt x="3863768" y="754409"/>
                </a:lnTo>
                <a:lnTo>
                  <a:pt x="3817691" y="791268"/>
                </a:lnTo>
                <a:lnTo>
                  <a:pt x="3763402" y="826908"/>
                </a:lnTo>
                <a:lnTo>
                  <a:pt x="3701234" y="861231"/>
                </a:lnTo>
                <a:lnTo>
                  <a:pt x="3631523" y="894140"/>
                </a:lnTo>
                <a:lnTo>
                  <a:pt x="3593944" y="910034"/>
                </a:lnTo>
                <a:lnTo>
                  <a:pt x="3554605" y="925538"/>
                </a:lnTo>
                <a:lnTo>
                  <a:pt x="3513548" y="940639"/>
                </a:lnTo>
                <a:lnTo>
                  <a:pt x="3470814" y="955326"/>
                </a:lnTo>
                <a:lnTo>
                  <a:pt x="3426446" y="969587"/>
                </a:lnTo>
                <a:lnTo>
                  <a:pt x="3380486" y="983408"/>
                </a:lnTo>
                <a:lnTo>
                  <a:pt x="3332974" y="996779"/>
                </a:lnTo>
                <a:lnTo>
                  <a:pt x="3283954" y="1009686"/>
                </a:lnTo>
                <a:lnTo>
                  <a:pt x="3233467" y="1022118"/>
                </a:lnTo>
                <a:lnTo>
                  <a:pt x="3181555" y="1034062"/>
                </a:lnTo>
                <a:lnTo>
                  <a:pt x="3128260" y="1045506"/>
                </a:lnTo>
                <a:lnTo>
                  <a:pt x="3073624" y="1056438"/>
                </a:lnTo>
                <a:lnTo>
                  <a:pt x="3017689" y="1066847"/>
                </a:lnTo>
                <a:lnTo>
                  <a:pt x="2960496" y="1076718"/>
                </a:lnTo>
                <a:lnTo>
                  <a:pt x="2902087" y="1086042"/>
                </a:lnTo>
                <a:lnTo>
                  <a:pt x="2842505" y="1094804"/>
                </a:lnTo>
                <a:lnTo>
                  <a:pt x="2781790" y="1102994"/>
                </a:lnTo>
                <a:lnTo>
                  <a:pt x="2719986" y="1110598"/>
                </a:lnTo>
                <a:lnTo>
                  <a:pt x="2657134" y="1117605"/>
                </a:lnTo>
                <a:lnTo>
                  <a:pt x="2593276" y="1124003"/>
                </a:lnTo>
                <a:lnTo>
                  <a:pt x="2528453" y="1129779"/>
                </a:lnTo>
                <a:lnTo>
                  <a:pt x="2462708" y="1134921"/>
                </a:lnTo>
                <a:lnTo>
                  <a:pt x="2396082" y="1139417"/>
                </a:lnTo>
                <a:lnTo>
                  <a:pt x="2328618" y="1143255"/>
                </a:lnTo>
                <a:lnTo>
                  <a:pt x="2260357" y="1146422"/>
                </a:lnTo>
                <a:lnTo>
                  <a:pt x="2191341" y="1148907"/>
                </a:lnTo>
                <a:lnTo>
                  <a:pt x="2121613" y="1150697"/>
                </a:lnTo>
                <a:lnTo>
                  <a:pt x="2051213" y="1151780"/>
                </a:lnTo>
                <a:lnTo>
                  <a:pt x="1980184" y="1152144"/>
                </a:lnTo>
                <a:lnTo>
                  <a:pt x="1909162" y="1151780"/>
                </a:lnTo>
                <a:lnTo>
                  <a:pt x="1838770" y="1150697"/>
                </a:lnTo>
                <a:lnTo>
                  <a:pt x="1769049" y="1148907"/>
                </a:lnTo>
                <a:lnTo>
                  <a:pt x="1700040" y="1146422"/>
                </a:lnTo>
                <a:lnTo>
                  <a:pt x="1631786" y="1143255"/>
                </a:lnTo>
                <a:lnTo>
                  <a:pt x="1564328" y="1139417"/>
                </a:lnTo>
                <a:lnTo>
                  <a:pt x="1497709" y="1134921"/>
                </a:lnTo>
                <a:lnTo>
                  <a:pt x="1431969" y="1129779"/>
                </a:lnTo>
                <a:lnTo>
                  <a:pt x="1367152" y="1124003"/>
                </a:lnTo>
                <a:lnTo>
                  <a:pt x="1303299" y="1117605"/>
                </a:lnTo>
                <a:lnTo>
                  <a:pt x="1240452" y="1110598"/>
                </a:lnTo>
                <a:lnTo>
                  <a:pt x="1178652" y="1102994"/>
                </a:lnTo>
                <a:lnTo>
                  <a:pt x="1117943" y="1094804"/>
                </a:lnTo>
                <a:lnTo>
                  <a:pt x="1058364" y="1086042"/>
                </a:lnTo>
                <a:lnTo>
                  <a:pt x="999960" y="1076718"/>
                </a:lnTo>
                <a:lnTo>
                  <a:pt x="942770" y="1066847"/>
                </a:lnTo>
                <a:lnTo>
                  <a:pt x="886838" y="1056438"/>
                </a:lnTo>
                <a:lnTo>
                  <a:pt x="832205" y="1045506"/>
                </a:lnTo>
                <a:lnTo>
                  <a:pt x="778913" y="1034062"/>
                </a:lnTo>
                <a:lnTo>
                  <a:pt x="727004" y="1022118"/>
                </a:lnTo>
                <a:lnTo>
                  <a:pt x="676519" y="1009686"/>
                </a:lnTo>
                <a:lnTo>
                  <a:pt x="627502" y="996779"/>
                </a:lnTo>
                <a:lnTo>
                  <a:pt x="579993" y="983408"/>
                </a:lnTo>
                <a:lnTo>
                  <a:pt x="534034" y="969587"/>
                </a:lnTo>
                <a:lnTo>
                  <a:pt x="489668" y="955326"/>
                </a:lnTo>
                <a:lnTo>
                  <a:pt x="446936" y="940639"/>
                </a:lnTo>
                <a:lnTo>
                  <a:pt x="405880" y="925538"/>
                </a:lnTo>
                <a:lnTo>
                  <a:pt x="366542" y="910034"/>
                </a:lnTo>
                <a:lnTo>
                  <a:pt x="328964" y="894140"/>
                </a:lnTo>
                <a:lnTo>
                  <a:pt x="293188" y="877869"/>
                </a:lnTo>
                <a:lnTo>
                  <a:pt x="227209" y="844240"/>
                </a:lnTo>
                <a:lnTo>
                  <a:pt x="168940" y="809246"/>
                </a:lnTo>
                <a:lnTo>
                  <a:pt x="118715" y="772985"/>
                </a:lnTo>
                <a:lnTo>
                  <a:pt x="76871" y="735553"/>
                </a:lnTo>
                <a:lnTo>
                  <a:pt x="43743" y="697048"/>
                </a:lnTo>
                <a:lnTo>
                  <a:pt x="19664" y="657568"/>
                </a:lnTo>
                <a:lnTo>
                  <a:pt x="4972" y="617210"/>
                </a:lnTo>
                <a:lnTo>
                  <a:pt x="0" y="576072"/>
                </a:lnTo>
                <a:close/>
              </a:path>
            </a:pathLst>
          </a:custGeom>
          <a:ln w="254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2637535" y="149428"/>
            <a:ext cx="327469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Tipos de</a:t>
            </a:r>
            <a:r>
              <a:rPr sz="3200" spc="-50" dirty="0"/>
              <a:t> </a:t>
            </a:r>
            <a:r>
              <a:rPr sz="3200" spc="-5" dirty="0"/>
              <a:t>insulinas</a:t>
            </a:r>
            <a:endParaRPr sz="3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60960" y="3666743"/>
              <a:ext cx="5995416" cy="17739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88464" y="3956304"/>
              <a:ext cx="1807464" cy="4998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7504" y="3688968"/>
              <a:ext cx="5904611" cy="168236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7504" y="4014978"/>
            <a:ext cx="590486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5"/>
              </a:spcBef>
            </a:pP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clasifican</a:t>
            </a:r>
            <a:r>
              <a:rPr sz="16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7504" y="4563783"/>
            <a:ext cx="2952750" cy="774065"/>
          </a:xfrm>
          <a:prstGeom prst="rect">
            <a:avLst/>
          </a:prstGeom>
          <a:solidFill>
            <a:srgbClr val="D0E0F7">
              <a:alpha val="90194"/>
            </a:srgbClr>
          </a:solidFill>
          <a:ln w="9587">
            <a:solidFill>
              <a:srgbClr val="001833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63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Análogos de </a:t>
            </a:r>
            <a:r>
              <a:rPr sz="1800" spc="5" dirty="0">
                <a:latin typeface="Arial"/>
                <a:cs typeface="Arial"/>
              </a:rPr>
              <a:t>acción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rápida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59842" y="4563783"/>
            <a:ext cx="2952750" cy="774065"/>
          </a:xfrm>
          <a:prstGeom prst="rect">
            <a:avLst/>
          </a:prstGeom>
          <a:solidFill>
            <a:srgbClr val="0D315B">
              <a:alpha val="90194"/>
            </a:srgbClr>
          </a:solidFill>
          <a:ln w="9525">
            <a:solidFill>
              <a:srgbClr val="001833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8905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Análogos de 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sz="18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lenta.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0960" y="1103375"/>
            <a:ext cx="6059805" cy="2679700"/>
            <a:chOff x="60960" y="1103375"/>
            <a:chExt cx="6059805" cy="2679700"/>
          </a:xfrm>
        </p:grpSpPr>
        <p:sp>
          <p:nvSpPr>
            <p:cNvPr id="10" name="object 10"/>
            <p:cNvSpPr/>
            <p:nvPr/>
          </p:nvSpPr>
          <p:spPr>
            <a:xfrm>
              <a:off x="60960" y="1103375"/>
              <a:ext cx="5995416" cy="267919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960" y="1255775"/>
              <a:ext cx="6059424" cy="155143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7504" y="1126616"/>
              <a:ext cx="5904865" cy="2587625"/>
            </a:xfrm>
            <a:custGeom>
              <a:avLst/>
              <a:gdLst/>
              <a:ahLst/>
              <a:cxnLst/>
              <a:rect l="l" t="t" r="r" b="b"/>
              <a:pathLst>
                <a:path w="5904865" h="2587625">
                  <a:moveTo>
                    <a:pt x="5904675" y="0"/>
                  </a:moveTo>
                  <a:lnTo>
                    <a:pt x="0" y="0"/>
                  </a:lnTo>
                  <a:lnTo>
                    <a:pt x="0" y="1681353"/>
                  </a:lnTo>
                  <a:lnTo>
                    <a:pt x="2628837" y="1681353"/>
                  </a:lnTo>
                  <a:lnTo>
                    <a:pt x="2628837" y="1940687"/>
                  </a:lnTo>
                  <a:lnTo>
                    <a:pt x="2305495" y="1940687"/>
                  </a:lnTo>
                  <a:lnTo>
                    <a:pt x="2952306" y="2587498"/>
                  </a:lnTo>
                  <a:lnTo>
                    <a:pt x="3599244" y="1940687"/>
                  </a:lnTo>
                  <a:lnTo>
                    <a:pt x="3275775" y="1940687"/>
                  </a:lnTo>
                  <a:lnTo>
                    <a:pt x="3275775" y="1681353"/>
                  </a:lnTo>
                  <a:lnTo>
                    <a:pt x="5904675" y="1681353"/>
                  </a:lnTo>
                  <a:lnTo>
                    <a:pt x="590467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08584" y="1206068"/>
            <a:ext cx="5707380" cy="1428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3800"/>
              </a:lnSpc>
              <a:spcBef>
                <a:spcPts val="100"/>
              </a:spcBef>
            </a:pPr>
            <a:r>
              <a:rPr sz="1600" spc="5" dirty="0">
                <a:solidFill>
                  <a:srgbClr val="0D0D0D"/>
                </a:solidFill>
                <a:latin typeface="Arial"/>
                <a:cs typeface="Arial"/>
              </a:rPr>
              <a:t>Se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han desarrollado en </a:t>
            </a:r>
            <a:r>
              <a:rPr sz="1600" spc="-10" dirty="0">
                <a:solidFill>
                  <a:srgbClr val="0D0D0D"/>
                </a:solidFill>
                <a:latin typeface="Arial"/>
                <a:cs typeface="Arial"/>
              </a:rPr>
              <a:t>los últimos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años modificando </a:t>
            </a:r>
            <a:r>
              <a:rPr sz="1600" dirty="0">
                <a:solidFill>
                  <a:srgbClr val="0D0D0D"/>
                </a:solidFill>
                <a:latin typeface="Arial"/>
                <a:cs typeface="Arial"/>
              </a:rPr>
              <a:t>la 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estructura primaria de </a:t>
            </a:r>
            <a:r>
              <a:rPr sz="1600" dirty="0">
                <a:solidFill>
                  <a:srgbClr val="0D0D0D"/>
                </a:solidFill>
                <a:latin typeface="Arial"/>
                <a:cs typeface="Arial"/>
              </a:rPr>
              <a:t>la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insulina, </a:t>
            </a:r>
            <a:r>
              <a:rPr sz="1600" dirty="0">
                <a:solidFill>
                  <a:srgbClr val="0D0D0D"/>
                </a:solidFill>
                <a:latin typeface="Arial"/>
                <a:cs typeface="Arial"/>
              </a:rPr>
              <a:t>lo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que </a:t>
            </a:r>
            <a:r>
              <a:rPr sz="1600" spc="-10" dirty="0">
                <a:solidFill>
                  <a:srgbClr val="0D0D0D"/>
                </a:solidFill>
                <a:latin typeface="Arial"/>
                <a:cs typeface="Arial"/>
              </a:rPr>
              <a:t>les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confieren cambios  en el </a:t>
            </a:r>
            <a:r>
              <a:rPr sz="1600" spc="-10" dirty="0">
                <a:solidFill>
                  <a:srgbClr val="0D0D0D"/>
                </a:solidFill>
                <a:latin typeface="Arial"/>
                <a:cs typeface="Arial"/>
              </a:rPr>
              <a:t>perfil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farmacocinético </a:t>
            </a:r>
            <a:r>
              <a:rPr sz="1600" dirty="0">
                <a:solidFill>
                  <a:srgbClr val="0D0D0D"/>
                </a:solidFill>
                <a:latin typeface="Arial"/>
                <a:cs typeface="Arial"/>
              </a:rPr>
              <a:t>con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disminución de </a:t>
            </a:r>
            <a:r>
              <a:rPr sz="1600" dirty="0">
                <a:solidFill>
                  <a:srgbClr val="0D0D0D"/>
                </a:solidFill>
                <a:latin typeface="Arial"/>
                <a:cs typeface="Arial"/>
              </a:rPr>
              <a:t>la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variabilidad  de </a:t>
            </a:r>
            <a:r>
              <a:rPr sz="1600" dirty="0">
                <a:solidFill>
                  <a:srgbClr val="0D0D0D"/>
                </a:solidFill>
                <a:latin typeface="Arial"/>
                <a:cs typeface="Arial"/>
              </a:rPr>
              <a:t>absorción tanto intra </a:t>
            </a:r>
            <a:r>
              <a:rPr sz="1600" spc="5" dirty="0">
                <a:solidFill>
                  <a:srgbClr val="0D0D0D"/>
                </a:solidFill>
                <a:latin typeface="Arial"/>
                <a:cs typeface="Arial"/>
              </a:rPr>
              <a:t>como</a:t>
            </a:r>
            <a:r>
              <a:rPr sz="1600" spc="-10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interindividual.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0893" y="75438"/>
            <a:ext cx="3226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00"/>
                </a:solidFill>
              </a:rPr>
              <a:t>ANALOGOS</a:t>
            </a:r>
            <a:r>
              <a:rPr spc="-110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INSULINA</a:t>
            </a:r>
          </a:p>
        </p:txBody>
      </p:sp>
      <p:sp>
        <p:nvSpPr>
          <p:cNvPr id="15" name="object 15"/>
          <p:cNvSpPr/>
          <p:nvPr/>
        </p:nvSpPr>
        <p:spPr>
          <a:xfrm>
            <a:off x="6156197" y="332613"/>
            <a:ext cx="2737484" cy="19350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86334" y="6125972"/>
            <a:ext cx="5608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Arial"/>
                <a:cs typeface="Arial"/>
              </a:rPr>
              <a:t>Insulinoterapia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-</a:t>
            </a:r>
            <a:r>
              <a:rPr sz="1100" spc="-5" dirty="0">
                <a:latin typeface="Arial"/>
                <a:cs typeface="Arial"/>
              </a:rPr>
              <a:t> DR.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Andrés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Kuzmanic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V.[Rev.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Red.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Clin.</a:t>
            </a:r>
            <a:r>
              <a:rPr sz="1100" spc="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Condes</a:t>
            </a:r>
            <a:r>
              <a:rPr sz="1100" spc="-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- </a:t>
            </a:r>
            <a:r>
              <a:rPr sz="1100" spc="5" dirty="0">
                <a:latin typeface="Arial"/>
                <a:cs typeface="Arial"/>
              </a:rPr>
              <a:t>2009;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20(5)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605 </a:t>
            </a:r>
            <a:r>
              <a:rPr sz="1100" dirty="0">
                <a:latin typeface="Arial"/>
                <a:cs typeface="Arial"/>
              </a:rPr>
              <a:t>-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10" dirty="0">
                <a:latin typeface="Arial"/>
                <a:cs typeface="Arial"/>
              </a:rPr>
              <a:t>613]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39" y="1169794"/>
            <a:ext cx="2811780" cy="101346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530"/>
              </a:spcBef>
              <a:buClr>
                <a:srgbClr val="003366"/>
              </a:buClr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Lispro (Humalog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®)</a:t>
            </a:r>
            <a:endParaRPr sz="1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434"/>
              </a:spcBef>
              <a:buClr>
                <a:srgbClr val="003366"/>
              </a:buClr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Aspártica (Novorapid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®)</a:t>
            </a:r>
            <a:endParaRPr sz="1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430"/>
              </a:spcBef>
              <a:buClr>
                <a:srgbClr val="003366"/>
              </a:buClr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Glulisina (Apidra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®)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9831" y="3786251"/>
            <a:ext cx="4248150" cy="2160905"/>
            <a:chOff x="179831" y="3786251"/>
            <a:chExt cx="4248150" cy="2160905"/>
          </a:xfrm>
        </p:grpSpPr>
        <p:sp>
          <p:nvSpPr>
            <p:cNvPr id="4" name="object 4"/>
            <p:cNvSpPr/>
            <p:nvPr/>
          </p:nvSpPr>
          <p:spPr>
            <a:xfrm>
              <a:off x="179831" y="3786251"/>
              <a:ext cx="4248150" cy="21605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6240" y="3791077"/>
              <a:ext cx="4119879" cy="2121535"/>
            </a:xfrm>
            <a:custGeom>
              <a:avLst/>
              <a:gdLst/>
              <a:ahLst/>
              <a:cxnLst/>
              <a:rect l="l" t="t" r="r" b="b"/>
              <a:pathLst>
                <a:path w="4119879" h="2121535">
                  <a:moveTo>
                    <a:pt x="3765689" y="0"/>
                  </a:moveTo>
                  <a:lnTo>
                    <a:pt x="353542" y="0"/>
                  </a:lnTo>
                  <a:lnTo>
                    <a:pt x="305567" y="3229"/>
                  </a:lnTo>
                  <a:lnTo>
                    <a:pt x="259554" y="12634"/>
                  </a:lnTo>
                  <a:lnTo>
                    <a:pt x="215925" y="27795"/>
                  </a:lnTo>
                  <a:lnTo>
                    <a:pt x="175100" y="48288"/>
                  </a:lnTo>
                  <a:lnTo>
                    <a:pt x="137500" y="73691"/>
                  </a:lnTo>
                  <a:lnTo>
                    <a:pt x="103547" y="103584"/>
                  </a:lnTo>
                  <a:lnTo>
                    <a:pt x="73663" y="137543"/>
                  </a:lnTo>
                  <a:lnTo>
                    <a:pt x="48267" y="175147"/>
                  </a:lnTo>
                  <a:lnTo>
                    <a:pt x="27782" y="215973"/>
                  </a:lnTo>
                  <a:lnTo>
                    <a:pt x="12628" y="259600"/>
                  </a:lnTo>
                  <a:lnTo>
                    <a:pt x="3227" y="305605"/>
                  </a:lnTo>
                  <a:lnTo>
                    <a:pt x="0" y="353568"/>
                  </a:lnTo>
                  <a:lnTo>
                    <a:pt x="0" y="1767713"/>
                  </a:lnTo>
                  <a:lnTo>
                    <a:pt x="3227" y="1815679"/>
                  </a:lnTo>
                  <a:lnTo>
                    <a:pt x="12628" y="1861684"/>
                  </a:lnTo>
                  <a:lnTo>
                    <a:pt x="27782" y="1905308"/>
                  </a:lnTo>
                  <a:lnTo>
                    <a:pt x="48267" y="1946128"/>
                  </a:lnTo>
                  <a:lnTo>
                    <a:pt x="73663" y="1983724"/>
                  </a:lnTo>
                  <a:lnTo>
                    <a:pt x="103547" y="2017674"/>
                  </a:lnTo>
                  <a:lnTo>
                    <a:pt x="137500" y="2047557"/>
                  </a:lnTo>
                  <a:lnTo>
                    <a:pt x="175100" y="2072951"/>
                  </a:lnTo>
                  <a:lnTo>
                    <a:pt x="215925" y="2093435"/>
                  </a:lnTo>
                  <a:lnTo>
                    <a:pt x="259554" y="2108589"/>
                  </a:lnTo>
                  <a:lnTo>
                    <a:pt x="305567" y="2117990"/>
                  </a:lnTo>
                  <a:lnTo>
                    <a:pt x="353542" y="2121217"/>
                  </a:lnTo>
                  <a:lnTo>
                    <a:pt x="3765689" y="2121217"/>
                  </a:lnTo>
                  <a:lnTo>
                    <a:pt x="3813678" y="2117990"/>
                  </a:lnTo>
                  <a:lnTo>
                    <a:pt x="3859701" y="2108589"/>
                  </a:lnTo>
                  <a:lnTo>
                    <a:pt x="3903337" y="2093435"/>
                  </a:lnTo>
                  <a:lnTo>
                    <a:pt x="3944167" y="2072951"/>
                  </a:lnTo>
                  <a:lnTo>
                    <a:pt x="3981768" y="2047557"/>
                  </a:lnTo>
                  <a:lnTo>
                    <a:pt x="4015720" y="2017674"/>
                  </a:lnTo>
                  <a:lnTo>
                    <a:pt x="4045604" y="1983724"/>
                  </a:lnTo>
                  <a:lnTo>
                    <a:pt x="4070997" y="1946128"/>
                  </a:lnTo>
                  <a:lnTo>
                    <a:pt x="4091480" y="1905308"/>
                  </a:lnTo>
                  <a:lnTo>
                    <a:pt x="4106631" y="1861684"/>
                  </a:lnTo>
                  <a:lnTo>
                    <a:pt x="4116031" y="1815679"/>
                  </a:lnTo>
                  <a:lnTo>
                    <a:pt x="4119257" y="1767713"/>
                  </a:lnTo>
                  <a:lnTo>
                    <a:pt x="4119257" y="353568"/>
                  </a:lnTo>
                  <a:lnTo>
                    <a:pt x="4116031" y="305605"/>
                  </a:lnTo>
                  <a:lnTo>
                    <a:pt x="4106631" y="259600"/>
                  </a:lnTo>
                  <a:lnTo>
                    <a:pt x="4091480" y="215973"/>
                  </a:lnTo>
                  <a:lnTo>
                    <a:pt x="4070997" y="175147"/>
                  </a:lnTo>
                  <a:lnTo>
                    <a:pt x="4045604" y="137543"/>
                  </a:lnTo>
                  <a:lnTo>
                    <a:pt x="4015720" y="103584"/>
                  </a:lnTo>
                  <a:lnTo>
                    <a:pt x="3981768" y="73691"/>
                  </a:lnTo>
                  <a:lnTo>
                    <a:pt x="3944167" y="48288"/>
                  </a:lnTo>
                  <a:lnTo>
                    <a:pt x="3903337" y="27795"/>
                  </a:lnTo>
                  <a:lnTo>
                    <a:pt x="3859701" y="12634"/>
                  </a:lnTo>
                  <a:lnTo>
                    <a:pt x="3813678" y="3229"/>
                  </a:lnTo>
                  <a:lnTo>
                    <a:pt x="3765689" y="0"/>
                  </a:lnTo>
                  <a:close/>
                </a:path>
              </a:pathLst>
            </a:custGeom>
            <a:solidFill>
              <a:srgbClr val="3BA0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9450" y="5352415"/>
              <a:ext cx="4064584" cy="53690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9450" y="3809238"/>
              <a:ext cx="4064584" cy="53517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01523" y="3886327"/>
            <a:ext cx="102616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indent="-170815">
              <a:lnSpc>
                <a:spcPct val="100000"/>
              </a:lnSpc>
              <a:spcBef>
                <a:spcPts val="100"/>
              </a:spcBef>
              <a:buChar char="•"/>
              <a:tabLst>
                <a:tab pos="183515" algn="l"/>
              </a:tabLst>
            </a:pPr>
            <a:r>
              <a:rPr sz="1800" dirty="0">
                <a:latin typeface="Arial"/>
                <a:cs typeface="Arial"/>
              </a:rPr>
              <a:t>A</a:t>
            </a:r>
            <a:r>
              <a:rPr sz="1800" spc="5" dirty="0">
                <a:latin typeface="Arial"/>
                <a:cs typeface="Arial"/>
              </a:rPr>
              <a:t>s</a:t>
            </a:r>
            <a:r>
              <a:rPr sz="1800" dirty="0">
                <a:latin typeface="Arial"/>
                <a:cs typeface="Arial"/>
              </a:rPr>
              <a:t>pe</a:t>
            </a:r>
            <a:r>
              <a:rPr sz="1800" spc="10" dirty="0">
                <a:latin typeface="Arial"/>
                <a:cs typeface="Arial"/>
              </a:rPr>
              <a:t>c</a:t>
            </a:r>
            <a:r>
              <a:rPr sz="1800" dirty="0">
                <a:latin typeface="Arial"/>
                <a:cs typeface="Arial"/>
              </a:rPr>
              <a:t>to</a:t>
            </a:r>
            <a:endParaRPr sz="1800">
              <a:latin typeface="Arial"/>
              <a:cs typeface="Arial"/>
            </a:endParaRPr>
          </a:p>
          <a:p>
            <a:pPr marL="182880" indent="-170815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800" spc="-145" dirty="0">
                <a:latin typeface="Arial"/>
                <a:cs typeface="Arial"/>
              </a:rPr>
              <a:t>VA</a:t>
            </a:r>
            <a:endParaRPr sz="1800">
              <a:latin typeface="Arial"/>
              <a:cs typeface="Arial"/>
            </a:endParaRPr>
          </a:p>
          <a:p>
            <a:pPr marL="182880" indent="-170815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800" dirty="0">
                <a:latin typeface="Arial"/>
                <a:cs typeface="Arial"/>
              </a:rPr>
              <a:t>Inicio</a:t>
            </a:r>
            <a:endParaRPr sz="1800">
              <a:latin typeface="Arial"/>
              <a:cs typeface="Arial"/>
            </a:endParaRPr>
          </a:p>
          <a:p>
            <a:pPr marL="182880" indent="-170815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800" dirty="0">
                <a:latin typeface="Arial"/>
                <a:cs typeface="Arial"/>
              </a:rPr>
              <a:t>Peak</a:t>
            </a:r>
            <a:endParaRPr sz="1800">
              <a:latin typeface="Arial"/>
              <a:cs typeface="Arial"/>
            </a:endParaRPr>
          </a:p>
          <a:p>
            <a:pPr marL="182880" indent="-170815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800" spc="-30" dirty="0">
                <a:latin typeface="Arial"/>
                <a:cs typeface="Arial"/>
              </a:rPr>
              <a:t>Termino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30882" y="3886327"/>
            <a:ext cx="11696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: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Cristalina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Sbc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9 </a:t>
            </a:r>
            <a:r>
              <a:rPr sz="1800" spc="-5" dirty="0">
                <a:latin typeface="Arial"/>
                <a:cs typeface="Arial"/>
              </a:rPr>
              <a:t>-15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min.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1-1.5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</a:t>
            </a:r>
            <a:endParaRPr sz="180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</a:t>
            </a:r>
            <a:r>
              <a:rPr sz="1800" spc="-5" dirty="0">
                <a:latin typeface="Arial"/>
                <a:cs typeface="Arial"/>
              </a:rPr>
              <a:t>3 </a:t>
            </a:r>
            <a:r>
              <a:rPr sz="1800" dirty="0">
                <a:latin typeface="Arial"/>
                <a:cs typeface="Arial"/>
              </a:rPr>
              <a:t>– 4.5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40893" y="75438"/>
            <a:ext cx="4297045" cy="69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00"/>
                </a:solidFill>
              </a:rPr>
              <a:t>ANALOGOS</a:t>
            </a:r>
            <a:r>
              <a:rPr spc="-4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INSULINA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spc="-10" dirty="0"/>
              <a:t>Análogos </a:t>
            </a:r>
            <a:r>
              <a:rPr sz="2000" spc="-5" dirty="0"/>
              <a:t>de </a:t>
            </a:r>
            <a:r>
              <a:rPr sz="2000" spc="-10" dirty="0"/>
              <a:t>insulina </a:t>
            </a:r>
            <a:r>
              <a:rPr sz="2000" spc="-5" dirty="0"/>
              <a:t>de acción</a:t>
            </a:r>
            <a:r>
              <a:rPr sz="2000" spc="120" dirty="0"/>
              <a:t> </a:t>
            </a:r>
            <a:r>
              <a:rPr sz="2000" spc="-10" dirty="0"/>
              <a:t>rápida</a:t>
            </a:r>
            <a:endParaRPr sz="2000"/>
          </a:p>
        </p:txBody>
      </p:sp>
      <p:grpSp>
        <p:nvGrpSpPr>
          <p:cNvPr id="11" name="object 11"/>
          <p:cNvGrpSpPr/>
          <p:nvPr/>
        </p:nvGrpSpPr>
        <p:grpSpPr>
          <a:xfrm>
            <a:off x="395541" y="949159"/>
            <a:ext cx="8361680" cy="2218055"/>
            <a:chOff x="395541" y="949159"/>
            <a:chExt cx="8361680" cy="2218055"/>
          </a:xfrm>
        </p:grpSpPr>
        <p:sp>
          <p:nvSpPr>
            <p:cNvPr id="12" name="object 12"/>
            <p:cNvSpPr/>
            <p:nvPr/>
          </p:nvSpPr>
          <p:spPr>
            <a:xfrm>
              <a:off x="2625902" y="1969185"/>
              <a:ext cx="1873453" cy="119743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19855" y="949159"/>
              <a:ext cx="502894" cy="117809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5541" y="2484247"/>
              <a:ext cx="1920811" cy="59855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85156" y="1093596"/>
              <a:ext cx="3571875" cy="184785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74142" y="5991250"/>
            <a:ext cx="5745480" cy="45783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MINISTERIO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SALUD.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Guía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Clínica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DIABETES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MELLITUS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TIPO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2.</a:t>
            </a:r>
            <a:r>
              <a:rPr sz="1000" dirty="0">
                <a:latin typeface="Arial"/>
                <a:cs typeface="Arial"/>
              </a:rPr>
              <a:t> SANTIAGO: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MINSAL,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2009.</a:t>
            </a:r>
            <a:endParaRPr sz="10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  <a:spcBef>
                <a:spcPts val="500"/>
              </a:spcBef>
            </a:pPr>
            <a:r>
              <a:rPr sz="1000" b="1" dirty="0">
                <a:latin typeface="Arial"/>
                <a:cs typeface="Arial"/>
              </a:rPr>
              <a:t>Análogos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de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insulina:</a:t>
            </a:r>
            <a:r>
              <a:rPr sz="1000" b="1" spc="-8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en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búsqueda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del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reemplazo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fisiológico.</a:t>
            </a:r>
            <a:r>
              <a:rPr sz="1000" b="1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Rev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Méd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Chile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2006;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134: 239-250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893" y="149428"/>
            <a:ext cx="18751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Contenido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139700" y="1086992"/>
            <a:ext cx="7950200" cy="1817370"/>
            <a:chOff x="139700" y="1086992"/>
            <a:chExt cx="7950200" cy="1817370"/>
          </a:xfrm>
        </p:grpSpPr>
        <p:sp>
          <p:nvSpPr>
            <p:cNvPr id="4" name="object 4"/>
            <p:cNvSpPr/>
            <p:nvPr/>
          </p:nvSpPr>
          <p:spPr>
            <a:xfrm>
              <a:off x="152400" y="1409712"/>
              <a:ext cx="7924800" cy="529590"/>
            </a:xfrm>
            <a:custGeom>
              <a:avLst/>
              <a:gdLst/>
              <a:ahLst/>
              <a:cxnLst/>
              <a:rect l="l" t="t" r="r" b="b"/>
              <a:pathLst>
                <a:path w="7924800" h="529589">
                  <a:moveTo>
                    <a:pt x="7924800" y="0"/>
                  </a:moveTo>
                  <a:lnTo>
                    <a:pt x="0" y="0"/>
                  </a:lnTo>
                  <a:lnTo>
                    <a:pt x="0" y="529196"/>
                  </a:lnTo>
                  <a:lnTo>
                    <a:pt x="7924800" y="529196"/>
                  </a:lnTo>
                  <a:lnTo>
                    <a:pt x="792480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00" y="1409712"/>
              <a:ext cx="7924800" cy="529590"/>
            </a:xfrm>
            <a:custGeom>
              <a:avLst/>
              <a:gdLst/>
              <a:ahLst/>
              <a:cxnLst/>
              <a:rect l="l" t="t" r="r" b="b"/>
              <a:pathLst>
                <a:path w="7924800" h="529589">
                  <a:moveTo>
                    <a:pt x="0" y="529196"/>
                  </a:moveTo>
                  <a:lnTo>
                    <a:pt x="7924800" y="529196"/>
                  </a:lnTo>
                  <a:lnTo>
                    <a:pt x="7924800" y="0"/>
                  </a:lnTo>
                  <a:lnTo>
                    <a:pt x="0" y="0"/>
                  </a:lnTo>
                  <a:lnTo>
                    <a:pt x="0" y="529196"/>
                  </a:lnTo>
                  <a:close/>
                </a:path>
              </a:pathLst>
            </a:custGeom>
            <a:ln w="25400">
              <a:solidFill>
                <a:srgbClr val="4EA7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8640" y="1099692"/>
              <a:ext cx="5547360" cy="620395"/>
            </a:xfrm>
            <a:custGeom>
              <a:avLst/>
              <a:gdLst/>
              <a:ahLst/>
              <a:cxnLst/>
              <a:rect l="l" t="t" r="r" b="b"/>
              <a:pathLst>
                <a:path w="5547360" h="620394">
                  <a:moveTo>
                    <a:pt x="5443982" y="0"/>
                  </a:moveTo>
                  <a:lnTo>
                    <a:pt x="103327" y="0"/>
                  </a:lnTo>
                  <a:lnTo>
                    <a:pt x="63104" y="8116"/>
                  </a:lnTo>
                  <a:lnTo>
                    <a:pt x="30260" y="30257"/>
                  </a:lnTo>
                  <a:lnTo>
                    <a:pt x="8118" y="63115"/>
                  </a:lnTo>
                  <a:lnTo>
                    <a:pt x="0" y="103378"/>
                  </a:lnTo>
                  <a:lnTo>
                    <a:pt x="0" y="516636"/>
                  </a:lnTo>
                  <a:lnTo>
                    <a:pt x="8118" y="556825"/>
                  </a:lnTo>
                  <a:lnTo>
                    <a:pt x="30260" y="589645"/>
                  </a:lnTo>
                  <a:lnTo>
                    <a:pt x="63104" y="611772"/>
                  </a:lnTo>
                  <a:lnTo>
                    <a:pt x="103327" y="619887"/>
                  </a:lnTo>
                  <a:lnTo>
                    <a:pt x="5443982" y="619887"/>
                  </a:lnTo>
                  <a:lnTo>
                    <a:pt x="5484244" y="611772"/>
                  </a:lnTo>
                  <a:lnTo>
                    <a:pt x="5517102" y="589645"/>
                  </a:lnTo>
                  <a:lnTo>
                    <a:pt x="5539243" y="556825"/>
                  </a:lnTo>
                  <a:lnTo>
                    <a:pt x="5547360" y="516636"/>
                  </a:lnTo>
                  <a:lnTo>
                    <a:pt x="5547360" y="103378"/>
                  </a:lnTo>
                  <a:lnTo>
                    <a:pt x="5539243" y="63115"/>
                  </a:lnTo>
                  <a:lnTo>
                    <a:pt x="5517102" y="30257"/>
                  </a:lnTo>
                  <a:lnTo>
                    <a:pt x="5484244" y="8116"/>
                  </a:lnTo>
                  <a:lnTo>
                    <a:pt x="5443982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8640" y="1099692"/>
              <a:ext cx="5547360" cy="620395"/>
            </a:xfrm>
            <a:custGeom>
              <a:avLst/>
              <a:gdLst/>
              <a:ahLst/>
              <a:cxnLst/>
              <a:rect l="l" t="t" r="r" b="b"/>
              <a:pathLst>
                <a:path w="5547360" h="620394">
                  <a:moveTo>
                    <a:pt x="0" y="103378"/>
                  </a:moveTo>
                  <a:lnTo>
                    <a:pt x="8118" y="63115"/>
                  </a:lnTo>
                  <a:lnTo>
                    <a:pt x="30260" y="30257"/>
                  </a:lnTo>
                  <a:lnTo>
                    <a:pt x="63104" y="8116"/>
                  </a:lnTo>
                  <a:lnTo>
                    <a:pt x="103327" y="0"/>
                  </a:lnTo>
                  <a:lnTo>
                    <a:pt x="5443982" y="0"/>
                  </a:lnTo>
                  <a:lnTo>
                    <a:pt x="5484244" y="8116"/>
                  </a:lnTo>
                  <a:lnTo>
                    <a:pt x="5517102" y="30257"/>
                  </a:lnTo>
                  <a:lnTo>
                    <a:pt x="5539243" y="63115"/>
                  </a:lnTo>
                  <a:lnTo>
                    <a:pt x="5547360" y="103378"/>
                  </a:lnTo>
                  <a:lnTo>
                    <a:pt x="5547360" y="516636"/>
                  </a:lnTo>
                  <a:lnTo>
                    <a:pt x="5539243" y="556825"/>
                  </a:lnTo>
                  <a:lnTo>
                    <a:pt x="5517102" y="589645"/>
                  </a:lnTo>
                  <a:lnTo>
                    <a:pt x="5484244" y="611772"/>
                  </a:lnTo>
                  <a:lnTo>
                    <a:pt x="5443982" y="619887"/>
                  </a:lnTo>
                  <a:lnTo>
                    <a:pt x="103327" y="619887"/>
                  </a:lnTo>
                  <a:lnTo>
                    <a:pt x="63104" y="611772"/>
                  </a:lnTo>
                  <a:lnTo>
                    <a:pt x="30260" y="589645"/>
                  </a:lnTo>
                  <a:lnTo>
                    <a:pt x="8118" y="556825"/>
                  </a:lnTo>
                  <a:lnTo>
                    <a:pt x="0" y="516636"/>
                  </a:lnTo>
                  <a:lnTo>
                    <a:pt x="0" y="10337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362212"/>
              <a:ext cx="7924800" cy="529590"/>
            </a:xfrm>
            <a:custGeom>
              <a:avLst/>
              <a:gdLst/>
              <a:ahLst/>
              <a:cxnLst/>
              <a:rect l="l" t="t" r="r" b="b"/>
              <a:pathLst>
                <a:path w="7924800" h="529589">
                  <a:moveTo>
                    <a:pt x="7924800" y="0"/>
                  </a:moveTo>
                  <a:lnTo>
                    <a:pt x="0" y="0"/>
                  </a:lnTo>
                  <a:lnTo>
                    <a:pt x="0" y="529196"/>
                  </a:lnTo>
                  <a:lnTo>
                    <a:pt x="7924800" y="529196"/>
                  </a:lnTo>
                  <a:lnTo>
                    <a:pt x="792480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400" y="2362212"/>
              <a:ext cx="7924800" cy="529590"/>
            </a:xfrm>
            <a:custGeom>
              <a:avLst/>
              <a:gdLst/>
              <a:ahLst/>
              <a:cxnLst/>
              <a:rect l="l" t="t" r="r" b="b"/>
              <a:pathLst>
                <a:path w="7924800" h="529589">
                  <a:moveTo>
                    <a:pt x="0" y="529196"/>
                  </a:moveTo>
                  <a:lnTo>
                    <a:pt x="7924800" y="529196"/>
                  </a:lnTo>
                  <a:lnTo>
                    <a:pt x="7924800" y="0"/>
                  </a:lnTo>
                  <a:lnTo>
                    <a:pt x="0" y="0"/>
                  </a:lnTo>
                  <a:lnTo>
                    <a:pt x="0" y="529196"/>
                  </a:lnTo>
                  <a:close/>
                </a:path>
              </a:pathLst>
            </a:custGeom>
            <a:ln w="25400">
              <a:solidFill>
                <a:srgbClr val="4EA7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8640" y="2052319"/>
              <a:ext cx="5547360" cy="620395"/>
            </a:xfrm>
            <a:custGeom>
              <a:avLst/>
              <a:gdLst/>
              <a:ahLst/>
              <a:cxnLst/>
              <a:rect l="l" t="t" r="r" b="b"/>
              <a:pathLst>
                <a:path w="5547360" h="620394">
                  <a:moveTo>
                    <a:pt x="5443982" y="0"/>
                  </a:moveTo>
                  <a:lnTo>
                    <a:pt x="103327" y="0"/>
                  </a:lnTo>
                  <a:lnTo>
                    <a:pt x="63104" y="8114"/>
                  </a:lnTo>
                  <a:lnTo>
                    <a:pt x="30260" y="30241"/>
                  </a:lnTo>
                  <a:lnTo>
                    <a:pt x="8118" y="63061"/>
                  </a:lnTo>
                  <a:lnTo>
                    <a:pt x="0" y="103250"/>
                  </a:lnTo>
                  <a:lnTo>
                    <a:pt x="0" y="516508"/>
                  </a:lnTo>
                  <a:lnTo>
                    <a:pt x="8118" y="556771"/>
                  </a:lnTo>
                  <a:lnTo>
                    <a:pt x="30260" y="589629"/>
                  </a:lnTo>
                  <a:lnTo>
                    <a:pt x="63104" y="611770"/>
                  </a:lnTo>
                  <a:lnTo>
                    <a:pt x="103327" y="619887"/>
                  </a:lnTo>
                  <a:lnTo>
                    <a:pt x="5443982" y="619887"/>
                  </a:lnTo>
                  <a:lnTo>
                    <a:pt x="5484244" y="611770"/>
                  </a:lnTo>
                  <a:lnTo>
                    <a:pt x="5517102" y="589629"/>
                  </a:lnTo>
                  <a:lnTo>
                    <a:pt x="5539243" y="556771"/>
                  </a:lnTo>
                  <a:lnTo>
                    <a:pt x="5547360" y="516508"/>
                  </a:lnTo>
                  <a:lnTo>
                    <a:pt x="5547360" y="103250"/>
                  </a:lnTo>
                  <a:lnTo>
                    <a:pt x="5539243" y="63061"/>
                  </a:lnTo>
                  <a:lnTo>
                    <a:pt x="5517102" y="30241"/>
                  </a:lnTo>
                  <a:lnTo>
                    <a:pt x="5484244" y="8114"/>
                  </a:lnTo>
                  <a:lnTo>
                    <a:pt x="5443982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8640" y="2052319"/>
              <a:ext cx="5547360" cy="620395"/>
            </a:xfrm>
            <a:custGeom>
              <a:avLst/>
              <a:gdLst/>
              <a:ahLst/>
              <a:cxnLst/>
              <a:rect l="l" t="t" r="r" b="b"/>
              <a:pathLst>
                <a:path w="5547360" h="620394">
                  <a:moveTo>
                    <a:pt x="0" y="103250"/>
                  </a:moveTo>
                  <a:lnTo>
                    <a:pt x="8118" y="63061"/>
                  </a:lnTo>
                  <a:lnTo>
                    <a:pt x="30260" y="30241"/>
                  </a:lnTo>
                  <a:lnTo>
                    <a:pt x="63104" y="8114"/>
                  </a:lnTo>
                  <a:lnTo>
                    <a:pt x="103327" y="0"/>
                  </a:lnTo>
                  <a:lnTo>
                    <a:pt x="5443982" y="0"/>
                  </a:lnTo>
                  <a:lnTo>
                    <a:pt x="5484244" y="8114"/>
                  </a:lnTo>
                  <a:lnTo>
                    <a:pt x="5517102" y="30241"/>
                  </a:lnTo>
                  <a:lnTo>
                    <a:pt x="5539243" y="63061"/>
                  </a:lnTo>
                  <a:lnTo>
                    <a:pt x="5547360" y="103250"/>
                  </a:lnTo>
                  <a:lnTo>
                    <a:pt x="5547360" y="516508"/>
                  </a:lnTo>
                  <a:lnTo>
                    <a:pt x="5539243" y="556771"/>
                  </a:lnTo>
                  <a:lnTo>
                    <a:pt x="5517102" y="589629"/>
                  </a:lnTo>
                  <a:lnTo>
                    <a:pt x="5484244" y="611770"/>
                  </a:lnTo>
                  <a:lnTo>
                    <a:pt x="5443982" y="619887"/>
                  </a:lnTo>
                  <a:lnTo>
                    <a:pt x="103327" y="619887"/>
                  </a:lnTo>
                  <a:lnTo>
                    <a:pt x="63104" y="611770"/>
                  </a:lnTo>
                  <a:lnTo>
                    <a:pt x="30260" y="589629"/>
                  </a:lnTo>
                  <a:lnTo>
                    <a:pt x="8118" y="556771"/>
                  </a:lnTo>
                  <a:lnTo>
                    <a:pt x="0" y="516508"/>
                  </a:lnTo>
                  <a:lnTo>
                    <a:pt x="0" y="1032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76122" y="1210817"/>
            <a:ext cx="3975100" cy="1300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Historia</a:t>
            </a: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Origen </a:t>
            </a:r>
            <a:r>
              <a:rPr sz="2100" spc="5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características</a:t>
            </a:r>
            <a:r>
              <a:rPr sz="21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spc="5" dirty="0">
                <a:solidFill>
                  <a:srgbClr val="FFFFFF"/>
                </a:solidFill>
                <a:latin typeface="Arial"/>
                <a:cs typeface="Arial"/>
              </a:rPr>
              <a:t>químicas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48640" y="3004820"/>
            <a:ext cx="5547360" cy="620395"/>
          </a:xfrm>
          <a:custGeom>
            <a:avLst/>
            <a:gdLst/>
            <a:ahLst/>
            <a:cxnLst/>
            <a:rect l="l" t="t" r="r" b="b"/>
            <a:pathLst>
              <a:path w="5547360" h="620395">
                <a:moveTo>
                  <a:pt x="5443982" y="0"/>
                </a:moveTo>
                <a:lnTo>
                  <a:pt x="103327" y="0"/>
                </a:lnTo>
                <a:lnTo>
                  <a:pt x="63104" y="8116"/>
                </a:lnTo>
                <a:lnTo>
                  <a:pt x="30260" y="30257"/>
                </a:lnTo>
                <a:lnTo>
                  <a:pt x="8118" y="63115"/>
                </a:lnTo>
                <a:lnTo>
                  <a:pt x="0" y="103377"/>
                </a:lnTo>
                <a:lnTo>
                  <a:pt x="0" y="516635"/>
                </a:lnTo>
                <a:lnTo>
                  <a:pt x="8118" y="556825"/>
                </a:lnTo>
                <a:lnTo>
                  <a:pt x="30260" y="589645"/>
                </a:lnTo>
                <a:lnTo>
                  <a:pt x="63104" y="611772"/>
                </a:lnTo>
                <a:lnTo>
                  <a:pt x="103327" y="619886"/>
                </a:lnTo>
                <a:lnTo>
                  <a:pt x="5443982" y="619886"/>
                </a:lnTo>
                <a:lnTo>
                  <a:pt x="5484244" y="611772"/>
                </a:lnTo>
                <a:lnTo>
                  <a:pt x="5517102" y="589645"/>
                </a:lnTo>
                <a:lnTo>
                  <a:pt x="5539243" y="556825"/>
                </a:lnTo>
                <a:lnTo>
                  <a:pt x="5547360" y="516635"/>
                </a:lnTo>
                <a:lnTo>
                  <a:pt x="5547360" y="103377"/>
                </a:lnTo>
                <a:lnTo>
                  <a:pt x="5539243" y="63115"/>
                </a:lnTo>
                <a:lnTo>
                  <a:pt x="5517102" y="30257"/>
                </a:lnTo>
                <a:lnTo>
                  <a:pt x="5484244" y="8116"/>
                </a:lnTo>
                <a:lnTo>
                  <a:pt x="5443982" y="0"/>
                </a:lnTo>
                <a:close/>
              </a:path>
            </a:pathLst>
          </a:custGeom>
          <a:solidFill>
            <a:srgbClr val="4EA7E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39700" y="3035077"/>
          <a:ext cx="7924800" cy="18012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240"/>
                <a:gridCol w="5547360"/>
                <a:gridCol w="1981200"/>
              </a:tblGrid>
              <a:tr h="2797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4EA7E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>
                        <a:lnSpc>
                          <a:spcPts val="1350"/>
                        </a:lnSpc>
                        <a:spcBef>
                          <a:spcPts val="755"/>
                        </a:spcBef>
                      </a:pPr>
                      <a:r>
                        <a:rPr sz="21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Tipos </a:t>
                      </a:r>
                      <a:r>
                        <a:rPr sz="21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2100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insulinas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B w="28575">
                      <a:solidFill>
                        <a:srgbClr val="4EA7E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4EA7EA"/>
                      </a:solidFill>
                      <a:prstDash val="solid"/>
                    </a:lnB>
                  </a:tcPr>
                </a:tc>
              </a:tr>
              <a:tr h="2796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EA7EA"/>
                      </a:solidFill>
                      <a:prstDash val="solid"/>
                    </a:lnL>
                    <a:lnT w="28575">
                      <a:solidFill>
                        <a:srgbClr val="4EA7EA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4EA7EA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EA7EA"/>
                      </a:solidFill>
                      <a:prstDash val="solid"/>
                    </a:lnR>
                    <a:lnT w="28575">
                      <a:solidFill>
                        <a:srgbClr val="4EA7EA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</a:tr>
              <a:tr h="1241821">
                <a:tc gridSpan="3">
                  <a:txBody>
                    <a:bodyPr/>
                    <a:lstStyle/>
                    <a:p>
                      <a:pPr marL="843915" indent="-229235">
                        <a:lnSpc>
                          <a:spcPct val="100000"/>
                        </a:lnSpc>
                        <a:spcBef>
                          <a:spcPts val="880"/>
                        </a:spcBef>
                        <a:buChar char="•"/>
                        <a:tabLst>
                          <a:tab pos="843915" algn="l"/>
                          <a:tab pos="844550" algn="l"/>
                        </a:tabLst>
                      </a:pPr>
                      <a:r>
                        <a:rPr sz="2100" dirty="0">
                          <a:latin typeface="Arial"/>
                          <a:cs typeface="Arial"/>
                        </a:rPr>
                        <a:t>Convencionales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 marL="843915" indent="-229235">
                        <a:lnSpc>
                          <a:spcPct val="100000"/>
                        </a:lnSpc>
                        <a:spcBef>
                          <a:spcPts val="25"/>
                        </a:spcBef>
                        <a:buChar char="•"/>
                        <a:tabLst>
                          <a:tab pos="843915" algn="l"/>
                          <a:tab pos="844550" algn="l"/>
                        </a:tabLst>
                      </a:pPr>
                      <a:r>
                        <a:rPr sz="2100" spc="5" dirty="0">
                          <a:latin typeface="Arial"/>
                          <a:cs typeface="Arial"/>
                        </a:rPr>
                        <a:t>Análogos de la</a:t>
                      </a:r>
                      <a:r>
                        <a:rPr sz="21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spc="5" dirty="0">
                          <a:latin typeface="Arial"/>
                          <a:cs typeface="Arial"/>
                        </a:rPr>
                        <a:t>insulina</a:t>
                      </a:r>
                      <a:endParaRPr sz="2100">
                        <a:latin typeface="Arial"/>
                        <a:cs typeface="Arial"/>
                      </a:endParaRPr>
                    </a:p>
                    <a:p>
                      <a:pPr marL="843915" indent="-229235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843915" algn="l"/>
                          <a:tab pos="844550" algn="l"/>
                        </a:tabLst>
                      </a:pPr>
                      <a:r>
                        <a:rPr sz="2100" spc="5" dirty="0">
                          <a:latin typeface="Arial"/>
                          <a:cs typeface="Arial"/>
                        </a:rPr>
                        <a:t>Premezcladas</a:t>
                      </a:r>
                      <a:endParaRPr sz="2100">
                        <a:latin typeface="Arial"/>
                        <a:cs typeface="Arial"/>
                      </a:endParaRPr>
                    </a:p>
                  </a:txBody>
                  <a:tcPr marL="0" marR="0" marT="111760" marB="0">
                    <a:lnL w="28575">
                      <a:solidFill>
                        <a:srgbClr val="4EA7EA"/>
                      </a:solidFill>
                      <a:prstDash val="solid"/>
                    </a:lnL>
                    <a:lnR w="28575">
                      <a:solidFill>
                        <a:srgbClr val="4EA7EA"/>
                      </a:solidFill>
                      <a:prstDash val="solid"/>
                    </a:lnR>
                    <a:lnB w="28575">
                      <a:solidFill>
                        <a:srgbClr val="4EA7E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39" y="1169794"/>
            <a:ext cx="2811780" cy="101346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530"/>
              </a:spcBef>
              <a:buClr>
                <a:srgbClr val="003366"/>
              </a:buClr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Lispro (Humalog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®)</a:t>
            </a:r>
            <a:endParaRPr sz="1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434"/>
              </a:spcBef>
              <a:buClr>
                <a:srgbClr val="003366"/>
              </a:buClr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Aspártica (Novorapid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®)</a:t>
            </a:r>
            <a:endParaRPr sz="1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430"/>
              </a:spcBef>
              <a:buClr>
                <a:srgbClr val="003366"/>
              </a:buClr>
              <a:buFont typeface="Wingdings"/>
              <a:buChar char="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Glulisina (Apidra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®)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893" y="75438"/>
            <a:ext cx="4297045" cy="69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00"/>
                </a:solidFill>
              </a:rPr>
              <a:t>ANALOGOS</a:t>
            </a:r>
            <a:r>
              <a:rPr spc="-4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INSULINA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spc="-10" dirty="0"/>
              <a:t>Análogos </a:t>
            </a:r>
            <a:r>
              <a:rPr sz="2000" spc="-5" dirty="0"/>
              <a:t>de </a:t>
            </a:r>
            <a:r>
              <a:rPr sz="2000" spc="-10" dirty="0"/>
              <a:t>insulina </a:t>
            </a:r>
            <a:r>
              <a:rPr sz="2000" spc="-5" dirty="0"/>
              <a:t>de acción</a:t>
            </a:r>
            <a:r>
              <a:rPr sz="2000" spc="120" dirty="0"/>
              <a:t> </a:t>
            </a:r>
            <a:r>
              <a:rPr sz="2000" spc="-10" dirty="0"/>
              <a:t>rápida</a:t>
            </a:r>
            <a:endParaRPr sz="2000"/>
          </a:p>
        </p:txBody>
      </p:sp>
      <p:grpSp>
        <p:nvGrpSpPr>
          <p:cNvPr id="4" name="object 4"/>
          <p:cNvGrpSpPr/>
          <p:nvPr/>
        </p:nvGrpSpPr>
        <p:grpSpPr>
          <a:xfrm>
            <a:off x="395541" y="949159"/>
            <a:ext cx="8606155" cy="3632200"/>
            <a:chOff x="395541" y="949159"/>
            <a:chExt cx="8606155" cy="3632200"/>
          </a:xfrm>
        </p:grpSpPr>
        <p:sp>
          <p:nvSpPr>
            <p:cNvPr id="5" name="object 5"/>
            <p:cNvSpPr/>
            <p:nvPr/>
          </p:nvSpPr>
          <p:spPr>
            <a:xfrm>
              <a:off x="2625902" y="1969185"/>
              <a:ext cx="1873453" cy="11974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19855" y="949159"/>
              <a:ext cx="502894" cy="11780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5541" y="2484247"/>
              <a:ext cx="1920811" cy="59855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85156" y="1093596"/>
              <a:ext cx="3571875" cy="18478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60036" y="3068954"/>
              <a:ext cx="4141342" cy="15121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74142" y="6167729"/>
            <a:ext cx="737362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latin typeface="Arial"/>
                <a:cs typeface="Arial"/>
              </a:rPr>
              <a:t>Estrategias</a:t>
            </a:r>
            <a:r>
              <a:rPr sz="1000" b="1" spc="-5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de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insulinización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en </a:t>
            </a:r>
            <a:r>
              <a:rPr sz="1000" b="1" spc="5" dirty="0">
                <a:latin typeface="Arial"/>
                <a:cs typeface="Arial"/>
              </a:rPr>
              <a:t>la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diabetes</a:t>
            </a:r>
            <a:r>
              <a:rPr sz="1000" b="1" spc="-5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mellitus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tipo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2</a:t>
            </a:r>
            <a:r>
              <a:rPr sz="1000" b="1" spc="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F.J.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Ampudia-Blasco,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J.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Rosenstocka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Av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Diabetol.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2008; 24(1):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7-20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4142" y="3529329"/>
            <a:ext cx="44189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299720" algn="l"/>
              </a:tabLst>
            </a:pPr>
            <a:r>
              <a:rPr sz="1800" dirty="0">
                <a:latin typeface="Arial"/>
                <a:cs typeface="Arial"/>
              </a:rPr>
              <a:t>La </a:t>
            </a:r>
            <a:r>
              <a:rPr sz="1800" spc="-5" dirty="0">
                <a:latin typeface="Arial"/>
                <a:cs typeface="Arial"/>
              </a:rPr>
              <a:t>rapidez </a:t>
            </a:r>
            <a:r>
              <a:rPr sz="1800" spc="-15" dirty="0">
                <a:latin typeface="Arial"/>
                <a:cs typeface="Arial"/>
              </a:rPr>
              <a:t>de </a:t>
            </a:r>
            <a:r>
              <a:rPr sz="1800" spc="-5" dirty="0">
                <a:latin typeface="Arial"/>
                <a:cs typeface="Arial"/>
              </a:rPr>
              <a:t>acción </a:t>
            </a:r>
            <a:r>
              <a:rPr sz="1800" spc="-15" dirty="0">
                <a:latin typeface="Arial"/>
                <a:cs typeface="Arial"/>
              </a:rPr>
              <a:t>de </a:t>
            </a:r>
            <a:r>
              <a:rPr sz="1800" dirty="0">
                <a:latin typeface="Arial"/>
                <a:cs typeface="Arial"/>
              </a:rPr>
              <a:t>los AIAR  </a:t>
            </a:r>
            <a:r>
              <a:rPr sz="1800" spc="-5" dirty="0">
                <a:latin typeface="Arial"/>
                <a:cs typeface="Arial"/>
              </a:rPr>
              <a:t>permite </a:t>
            </a:r>
            <a:r>
              <a:rPr sz="1800" spc="-10" dirty="0">
                <a:latin typeface="Arial"/>
                <a:cs typeface="Arial"/>
              </a:rPr>
              <a:t>una </a:t>
            </a:r>
            <a:r>
              <a:rPr sz="1800" spc="-5" dirty="0">
                <a:latin typeface="Arial"/>
                <a:cs typeface="Arial"/>
              </a:rPr>
              <a:t>administración justo </a:t>
            </a:r>
            <a:r>
              <a:rPr sz="1800" spc="-10" dirty="0">
                <a:latin typeface="Arial"/>
                <a:cs typeface="Arial"/>
              </a:rPr>
              <a:t>antes  </a:t>
            </a:r>
            <a:r>
              <a:rPr sz="1800" dirty="0">
                <a:latin typeface="Arial"/>
                <a:cs typeface="Arial"/>
              </a:rPr>
              <a:t>de la </a:t>
            </a:r>
            <a:r>
              <a:rPr sz="1800" spc="5" dirty="0">
                <a:latin typeface="Arial"/>
                <a:cs typeface="Arial"/>
              </a:rPr>
              <a:t>comida </a:t>
            </a:r>
            <a:r>
              <a:rPr sz="1800" spc="-5" dirty="0">
                <a:latin typeface="Arial"/>
                <a:cs typeface="Arial"/>
              </a:rPr>
              <a:t>o </a:t>
            </a:r>
            <a:r>
              <a:rPr sz="1800" spc="5" dirty="0">
                <a:latin typeface="Arial"/>
                <a:cs typeface="Arial"/>
              </a:rPr>
              <a:t>incluso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después.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239" y="1017884"/>
            <a:ext cx="1978025" cy="14173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80"/>
              </a:spcBef>
            </a:pPr>
            <a:r>
              <a:rPr sz="2000" spc="-10" dirty="0">
                <a:latin typeface="Arial"/>
                <a:cs typeface="Arial"/>
              </a:rPr>
              <a:t>Insulina</a:t>
            </a:r>
            <a:r>
              <a:rPr sz="2000" spc="-5" dirty="0">
                <a:latin typeface="Arial"/>
                <a:cs typeface="Arial"/>
              </a:rPr>
              <a:t> Glargina</a:t>
            </a:r>
            <a:endParaRPr sz="2000">
              <a:latin typeface="Arial"/>
              <a:cs typeface="Arial"/>
            </a:endParaRPr>
          </a:p>
          <a:p>
            <a:pPr marL="781685" indent="-287020">
              <a:lnSpc>
                <a:spcPct val="100000"/>
              </a:lnSpc>
              <a:spcBef>
                <a:spcPts val="440"/>
              </a:spcBef>
              <a:buClr>
                <a:srgbClr val="4EA7EA"/>
              </a:buClr>
              <a:buFont typeface="Wingdings"/>
              <a:buChar char=""/>
              <a:tabLst>
                <a:tab pos="781685" algn="l"/>
                <a:tab pos="782320" algn="l"/>
              </a:tabLst>
            </a:pPr>
            <a:r>
              <a:rPr sz="1800" dirty="0">
                <a:latin typeface="Arial"/>
                <a:cs typeface="Arial"/>
              </a:rPr>
              <a:t>Lantus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2025" spc="-7" baseline="24691" dirty="0">
                <a:latin typeface="Arial"/>
                <a:cs typeface="Arial"/>
              </a:rPr>
              <a:t>®</a:t>
            </a:r>
            <a:endParaRPr sz="2025" baseline="24691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75"/>
              </a:spcBef>
            </a:pPr>
            <a:r>
              <a:rPr sz="2000" spc="-10" dirty="0">
                <a:latin typeface="Arial"/>
                <a:cs typeface="Arial"/>
              </a:rPr>
              <a:t>Insulina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Detemir</a:t>
            </a:r>
            <a:endParaRPr sz="2000">
              <a:latin typeface="Arial"/>
              <a:cs typeface="Arial"/>
            </a:endParaRPr>
          </a:p>
          <a:p>
            <a:pPr marL="781685" indent="-287020">
              <a:lnSpc>
                <a:spcPct val="100000"/>
              </a:lnSpc>
              <a:spcBef>
                <a:spcPts val="440"/>
              </a:spcBef>
              <a:buClr>
                <a:srgbClr val="4EA7EA"/>
              </a:buClr>
              <a:buFont typeface="Wingdings"/>
              <a:buChar char=""/>
              <a:tabLst>
                <a:tab pos="781685" algn="l"/>
                <a:tab pos="782320" algn="l"/>
              </a:tabLst>
            </a:pPr>
            <a:r>
              <a:rPr sz="1800" dirty="0">
                <a:latin typeface="Arial"/>
                <a:cs typeface="Arial"/>
              </a:rPr>
              <a:t>Levemir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2025" spc="-7" baseline="24691" dirty="0">
                <a:latin typeface="Arial"/>
                <a:cs typeface="Arial"/>
              </a:rPr>
              <a:t>®</a:t>
            </a:r>
            <a:endParaRPr sz="2025" baseline="24691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708135" y="2923032"/>
            <a:ext cx="402335" cy="326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767953" y="2929585"/>
            <a:ext cx="1962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30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15840" y="1039367"/>
            <a:ext cx="3280410" cy="1972310"/>
            <a:chOff x="4815840" y="1039367"/>
            <a:chExt cx="3280410" cy="1972310"/>
          </a:xfrm>
        </p:grpSpPr>
        <p:sp>
          <p:nvSpPr>
            <p:cNvPr id="6" name="object 6"/>
            <p:cNvSpPr/>
            <p:nvPr/>
          </p:nvSpPr>
          <p:spPr>
            <a:xfrm>
              <a:off x="5205984" y="2679191"/>
              <a:ext cx="155448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05603" y="2681858"/>
              <a:ext cx="111125" cy="95885"/>
            </a:xfrm>
            <a:custGeom>
              <a:avLst/>
              <a:gdLst/>
              <a:ahLst/>
              <a:cxnLst/>
              <a:rect l="l" t="t" r="r" b="b"/>
              <a:pathLst>
                <a:path w="111125" h="95885">
                  <a:moveTo>
                    <a:pt x="0" y="95376"/>
                  </a:moveTo>
                  <a:lnTo>
                    <a:pt x="48260" y="40893"/>
                  </a:lnTo>
                  <a:lnTo>
                    <a:pt x="110998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27904" y="2621279"/>
              <a:ext cx="158496" cy="1158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16601" y="2626232"/>
              <a:ext cx="130175" cy="55880"/>
            </a:xfrm>
            <a:custGeom>
              <a:avLst/>
              <a:gdLst/>
              <a:ahLst/>
              <a:cxnLst/>
              <a:rect l="l" t="t" r="r" b="b"/>
              <a:pathLst>
                <a:path w="130175" h="55880">
                  <a:moveTo>
                    <a:pt x="0" y="55625"/>
                  </a:moveTo>
                  <a:lnTo>
                    <a:pt x="65024" y="27812"/>
                  </a:lnTo>
                  <a:lnTo>
                    <a:pt x="130175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65064" y="2593847"/>
              <a:ext cx="143255" cy="883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46776" y="2600070"/>
              <a:ext cx="127000" cy="26670"/>
            </a:xfrm>
            <a:custGeom>
              <a:avLst/>
              <a:gdLst/>
              <a:ahLst/>
              <a:cxnLst/>
              <a:rect l="l" t="t" r="r" b="b"/>
              <a:pathLst>
                <a:path w="127000" h="26669">
                  <a:moveTo>
                    <a:pt x="0" y="26162"/>
                  </a:moveTo>
                  <a:lnTo>
                    <a:pt x="64008" y="13715"/>
                  </a:lnTo>
                  <a:lnTo>
                    <a:pt x="126491" y="0"/>
                  </a:lnTo>
                </a:path>
              </a:pathLst>
            </a:custGeom>
            <a:ln w="571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0032" y="2566415"/>
              <a:ext cx="146303" cy="9143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73268" y="2573146"/>
              <a:ext cx="128905" cy="27305"/>
            </a:xfrm>
            <a:custGeom>
              <a:avLst/>
              <a:gdLst/>
              <a:ahLst/>
              <a:cxnLst/>
              <a:rect l="l" t="t" r="r" b="b"/>
              <a:pathLst>
                <a:path w="128904" h="27305">
                  <a:moveTo>
                    <a:pt x="0" y="26924"/>
                  </a:moveTo>
                  <a:lnTo>
                    <a:pt x="128905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08904" y="2523743"/>
              <a:ext cx="131063" cy="10363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02173" y="2529966"/>
              <a:ext cx="109220" cy="43180"/>
            </a:xfrm>
            <a:custGeom>
              <a:avLst/>
              <a:gdLst/>
              <a:ahLst/>
              <a:cxnLst/>
              <a:rect l="l" t="t" r="r" b="b"/>
              <a:pathLst>
                <a:path w="109220" h="43180">
                  <a:moveTo>
                    <a:pt x="0" y="43180"/>
                  </a:moveTo>
                  <a:lnTo>
                    <a:pt x="47243" y="14478"/>
                  </a:lnTo>
                  <a:lnTo>
                    <a:pt x="78739" y="0"/>
                  </a:lnTo>
                  <a:lnTo>
                    <a:pt x="108712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833872" y="2523743"/>
              <a:ext cx="149351" cy="10363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810885" y="2529966"/>
              <a:ext cx="131445" cy="43180"/>
            </a:xfrm>
            <a:custGeom>
              <a:avLst/>
              <a:gdLst/>
              <a:ahLst/>
              <a:cxnLst/>
              <a:rect l="l" t="t" r="r" b="b"/>
              <a:pathLst>
                <a:path w="131445" h="43180">
                  <a:moveTo>
                    <a:pt x="0" y="0"/>
                  </a:moveTo>
                  <a:lnTo>
                    <a:pt x="32765" y="0"/>
                  </a:lnTo>
                  <a:lnTo>
                    <a:pt x="65659" y="14478"/>
                  </a:lnTo>
                  <a:lnTo>
                    <a:pt x="131317" y="4318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61888" y="2566415"/>
              <a:ext cx="140208" cy="762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42203" y="2573146"/>
              <a:ext cx="128905" cy="12700"/>
            </a:xfrm>
            <a:custGeom>
              <a:avLst/>
              <a:gdLst/>
              <a:ahLst/>
              <a:cxnLst/>
              <a:rect l="l" t="t" r="r" b="b"/>
              <a:pathLst>
                <a:path w="128904" h="12700">
                  <a:moveTo>
                    <a:pt x="-28575" y="6286"/>
                  </a:moveTo>
                  <a:lnTo>
                    <a:pt x="157480" y="6286"/>
                  </a:lnTo>
                </a:path>
              </a:pathLst>
            </a:custGeom>
            <a:ln w="69723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092952" y="2578607"/>
              <a:ext cx="134112" cy="6705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71108" y="2585719"/>
              <a:ext cx="127000" cy="1905"/>
            </a:xfrm>
            <a:custGeom>
              <a:avLst/>
              <a:gdLst/>
              <a:ahLst/>
              <a:cxnLst/>
              <a:rect l="l" t="t" r="r" b="b"/>
              <a:pathLst>
                <a:path w="127000" h="1905">
                  <a:moveTo>
                    <a:pt x="-28575" y="888"/>
                  </a:moveTo>
                  <a:lnTo>
                    <a:pt x="155193" y="888"/>
                  </a:lnTo>
                </a:path>
              </a:pathLst>
            </a:custGeom>
            <a:ln w="58927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20968" y="2578607"/>
              <a:ext cx="124967" cy="792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97727" y="2585719"/>
              <a:ext cx="114935" cy="14604"/>
            </a:xfrm>
            <a:custGeom>
              <a:avLst/>
              <a:gdLst/>
              <a:ahLst/>
              <a:cxnLst/>
              <a:rect l="l" t="t" r="r" b="b"/>
              <a:pathLst>
                <a:path w="114935" h="14605">
                  <a:moveTo>
                    <a:pt x="0" y="0"/>
                  </a:moveTo>
                  <a:lnTo>
                    <a:pt x="49149" y="0"/>
                  </a:lnTo>
                  <a:lnTo>
                    <a:pt x="114553" y="1435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33744" y="2593847"/>
              <a:ext cx="137160" cy="6400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12281" y="2600070"/>
              <a:ext cx="129539" cy="1905"/>
            </a:xfrm>
            <a:custGeom>
              <a:avLst/>
              <a:gdLst/>
              <a:ahLst/>
              <a:cxnLst/>
              <a:rect l="l" t="t" r="r" b="b"/>
              <a:pathLst>
                <a:path w="129539" h="1905">
                  <a:moveTo>
                    <a:pt x="-28575" y="952"/>
                  </a:moveTo>
                  <a:lnTo>
                    <a:pt x="157607" y="952"/>
                  </a:lnTo>
                </a:path>
              </a:pathLst>
            </a:custGeom>
            <a:ln w="5905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58712" y="2578607"/>
              <a:ext cx="140208" cy="7924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41313" y="2585719"/>
              <a:ext cx="128905" cy="14604"/>
            </a:xfrm>
            <a:custGeom>
              <a:avLst/>
              <a:gdLst/>
              <a:ahLst/>
              <a:cxnLst/>
              <a:rect l="l" t="t" r="r" b="b"/>
              <a:pathLst>
                <a:path w="128904" h="14605">
                  <a:moveTo>
                    <a:pt x="0" y="14350"/>
                  </a:moveTo>
                  <a:lnTo>
                    <a:pt x="64388" y="0"/>
                  </a:lnTo>
                  <a:lnTo>
                    <a:pt x="128905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592824" y="2578607"/>
              <a:ext cx="134111" cy="6705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570218" y="2585719"/>
              <a:ext cx="127000" cy="1905"/>
            </a:xfrm>
            <a:custGeom>
              <a:avLst/>
              <a:gdLst/>
              <a:ahLst/>
              <a:cxnLst/>
              <a:rect l="l" t="t" r="r" b="b"/>
              <a:pathLst>
                <a:path w="127000" h="1905">
                  <a:moveTo>
                    <a:pt x="-28575" y="888"/>
                  </a:moveTo>
                  <a:lnTo>
                    <a:pt x="155066" y="888"/>
                  </a:lnTo>
                </a:path>
              </a:pathLst>
            </a:custGeom>
            <a:ln w="58927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717792" y="2578607"/>
              <a:ext cx="121920" cy="6705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696710" y="2585719"/>
              <a:ext cx="113664" cy="1905"/>
            </a:xfrm>
            <a:custGeom>
              <a:avLst/>
              <a:gdLst/>
              <a:ahLst/>
              <a:cxnLst/>
              <a:rect l="l" t="t" r="r" b="b"/>
              <a:pathLst>
                <a:path w="113665" h="1905">
                  <a:moveTo>
                    <a:pt x="-28575" y="888"/>
                  </a:moveTo>
                  <a:lnTo>
                    <a:pt x="141986" y="888"/>
                  </a:lnTo>
                </a:path>
              </a:pathLst>
            </a:custGeom>
            <a:ln w="58927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827520" y="2566415"/>
              <a:ext cx="140207" cy="76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810121" y="2573146"/>
              <a:ext cx="128270" cy="12700"/>
            </a:xfrm>
            <a:custGeom>
              <a:avLst/>
              <a:gdLst/>
              <a:ahLst/>
              <a:cxnLst/>
              <a:rect l="l" t="t" r="r" b="b"/>
              <a:pathLst>
                <a:path w="128270" h="12700">
                  <a:moveTo>
                    <a:pt x="0" y="12573"/>
                  </a:moveTo>
                  <a:lnTo>
                    <a:pt x="63119" y="0"/>
                  </a:lnTo>
                  <a:lnTo>
                    <a:pt x="127761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961632" y="2566415"/>
              <a:ext cx="140207" cy="762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937883" y="2573146"/>
              <a:ext cx="130175" cy="12700"/>
            </a:xfrm>
            <a:custGeom>
              <a:avLst/>
              <a:gdLst/>
              <a:ahLst/>
              <a:cxnLst/>
              <a:rect l="l" t="t" r="r" b="b"/>
              <a:pathLst>
                <a:path w="130175" h="12700">
                  <a:moveTo>
                    <a:pt x="0" y="0"/>
                  </a:moveTo>
                  <a:lnTo>
                    <a:pt x="65150" y="0"/>
                  </a:lnTo>
                  <a:lnTo>
                    <a:pt x="130175" y="12573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080504" y="2581655"/>
              <a:ext cx="124968" cy="762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068058" y="2585719"/>
              <a:ext cx="109855" cy="14604"/>
            </a:xfrm>
            <a:custGeom>
              <a:avLst/>
              <a:gdLst/>
              <a:ahLst/>
              <a:cxnLst/>
              <a:rect l="l" t="t" r="r" b="b"/>
              <a:pathLst>
                <a:path w="109854" h="14605">
                  <a:moveTo>
                    <a:pt x="0" y="0"/>
                  </a:moveTo>
                  <a:lnTo>
                    <a:pt x="46227" y="14350"/>
                  </a:lnTo>
                  <a:lnTo>
                    <a:pt x="109855" y="1435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193280" y="2554223"/>
              <a:ext cx="152400" cy="10363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177913" y="2557906"/>
              <a:ext cx="128905" cy="42545"/>
            </a:xfrm>
            <a:custGeom>
              <a:avLst/>
              <a:gdLst/>
              <a:ahLst/>
              <a:cxnLst/>
              <a:rect l="l" t="t" r="r" b="b"/>
              <a:pathLst>
                <a:path w="128904" h="42544">
                  <a:moveTo>
                    <a:pt x="0" y="42163"/>
                  </a:moveTo>
                  <a:lnTo>
                    <a:pt x="64515" y="28193"/>
                  </a:lnTo>
                  <a:lnTo>
                    <a:pt x="128904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324344" y="2538983"/>
              <a:ext cx="137159" cy="7620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306818" y="2545333"/>
              <a:ext cx="127000" cy="12700"/>
            </a:xfrm>
            <a:custGeom>
              <a:avLst/>
              <a:gdLst/>
              <a:ahLst/>
              <a:cxnLst/>
              <a:rect l="l" t="t" r="r" b="b"/>
              <a:pathLst>
                <a:path w="127000" h="12700">
                  <a:moveTo>
                    <a:pt x="0" y="12573"/>
                  </a:moveTo>
                  <a:lnTo>
                    <a:pt x="62483" y="0"/>
                  </a:lnTo>
                  <a:lnTo>
                    <a:pt x="126618" y="0"/>
                  </a:lnTo>
                </a:path>
              </a:pathLst>
            </a:custGeom>
            <a:ln w="571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449312" y="2538983"/>
              <a:ext cx="149351" cy="9143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433437" y="2545333"/>
              <a:ext cx="130175" cy="27940"/>
            </a:xfrm>
            <a:custGeom>
              <a:avLst/>
              <a:gdLst/>
              <a:ahLst/>
              <a:cxnLst/>
              <a:rect l="l" t="t" r="r" b="b"/>
              <a:pathLst>
                <a:path w="130175" h="27939">
                  <a:moveTo>
                    <a:pt x="0" y="0"/>
                  </a:moveTo>
                  <a:lnTo>
                    <a:pt x="65024" y="13842"/>
                  </a:lnTo>
                  <a:lnTo>
                    <a:pt x="130175" y="27812"/>
                  </a:lnTo>
                </a:path>
              </a:pathLst>
            </a:custGeom>
            <a:ln w="571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577328" y="2569463"/>
              <a:ext cx="131064" cy="8839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563612" y="2573146"/>
              <a:ext cx="111125" cy="27305"/>
            </a:xfrm>
            <a:custGeom>
              <a:avLst/>
              <a:gdLst/>
              <a:ahLst/>
              <a:cxnLst/>
              <a:rect l="l" t="t" r="r" b="b"/>
              <a:pathLst>
                <a:path w="111125" h="27305">
                  <a:moveTo>
                    <a:pt x="0" y="0"/>
                  </a:moveTo>
                  <a:lnTo>
                    <a:pt x="46609" y="13462"/>
                  </a:lnTo>
                  <a:lnTo>
                    <a:pt x="110998" y="26924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690104" y="2566415"/>
              <a:ext cx="149351" cy="91439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674610" y="2573146"/>
              <a:ext cx="130175" cy="27305"/>
            </a:xfrm>
            <a:custGeom>
              <a:avLst/>
              <a:gdLst/>
              <a:ahLst/>
              <a:cxnLst/>
              <a:rect l="l" t="t" r="r" b="b"/>
              <a:pathLst>
                <a:path w="130175" h="27305">
                  <a:moveTo>
                    <a:pt x="0" y="26924"/>
                  </a:moveTo>
                  <a:lnTo>
                    <a:pt x="65024" y="13462"/>
                  </a:lnTo>
                  <a:lnTo>
                    <a:pt x="130175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827264" y="2566415"/>
              <a:ext cx="137159" cy="7620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804785" y="2573146"/>
              <a:ext cx="127000" cy="12700"/>
            </a:xfrm>
            <a:custGeom>
              <a:avLst/>
              <a:gdLst/>
              <a:ahLst/>
              <a:cxnLst/>
              <a:rect l="l" t="t" r="r" b="b"/>
              <a:pathLst>
                <a:path w="127000" h="12700">
                  <a:moveTo>
                    <a:pt x="0" y="0"/>
                  </a:moveTo>
                  <a:lnTo>
                    <a:pt x="62484" y="0"/>
                  </a:lnTo>
                  <a:lnTo>
                    <a:pt x="126492" y="12573"/>
                  </a:lnTo>
                </a:path>
              </a:pathLst>
            </a:custGeom>
            <a:ln w="571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949184" y="2578607"/>
              <a:ext cx="143255" cy="79248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931277" y="2585719"/>
              <a:ext cx="128905" cy="14604"/>
            </a:xfrm>
            <a:custGeom>
              <a:avLst/>
              <a:gdLst/>
              <a:ahLst/>
              <a:cxnLst/>
              <a:rect l="l" t="t" r="r" b="b"/>
              <a:pathLst>
                <a:path w="128904" h="14605">
                  <a:moveTo>
                    <a:pt x="-28575" y="7175"/>
                  </a:moveTo>
                  <a:lnTo>
                    <a:pt x="157480" y="7175"/>
                  </a:lnTo>
                </a:path>
              </a:pathLst>
            </a:custGeom>
            <a:ln w="715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815840" y="2685288"/>
              <a:ext cx="316991" cy="32613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15840" y="2426207"/>
              <a:ext cx="316991" cy="32613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815840" y="2139695"/>
              <a:ext cx="316991" cy="32613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815840" y="1883663"/>
              <a:ext cx="316991" cy="326136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815840" y="1609343"/>
              <a:ext cx="316991" cy="326136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815840" y="1331975"/>
              <a:ext cx="316991" cy="326136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815840" y="1039367"/>
              <a:ext cx="316991" cy="326136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4874133" y="1044397"/>
            <a:ext cx="110489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1200" spc="-5" dirty="0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200" spc="-5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200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200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971288" y="2898648"/>
            <a:ext cx="316991" cy="3261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5029327" y="2904871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4994846" y="1136332"/>
            <a:ext cx="3823335" cy="2137410"/>
            <a:chOff x="4994846" y="1136332"/>
            <a:chExt cx="3823335" cy="2137410"/>
          </a:xfrm>
        </p:grpSpPr>
        <p:sp>
          <p:nvSpPr>
            <p:cNvPr id="63" name="object 63"/>
            <p:cNvSpPr/>
            <p:nvPr/>
          </p:nvSpPr>
          <p:spPr>
            <a:xfrm>
              <a:off x="7354824" y="2947415"/>
              <a:ext cx="402335" cy="326136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096000" y="2941319"/>
              <a:ext cx="402336" cy="326136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004816" y="1146047"/>
              <a:ext cx="88391" cy="171907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996434" y="1137919"/>
              <a:ext cx="80010" cy="1711960"/>
            </a:xfrm>
            <a:custGeom>
              <a:avLst/>
              <a:gdLst/>
              <a:ahLst/>
              <a:cxnLst/>
              <a:rect l="l" t="t" r="r" b="b"/>
              <a:pathLst>
                <a:path w="80010" h="1711960">
                  <a:moveTo>
                    <a:pt x="80010" y="0"/>
                  </a:moveTo>
                  <a:lnTo>
                    <a:pt x="76073" y="1711578"/>
                  </a:lnTo>
                </a:path>
                <a:path w="80010" h="1711960">
                  <a:moveTo>
                    <a:pt x="0" y="1661414"/>
                  </a:moveTo>
                  <a:lnTo>
                    <a:pt x="80010" y="166370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004816" y="2258567"/>
              <a:ext cx="88391" cy="12192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996434" y="2251328"/>
              <a:ext cx="80010" cy="1270"/>
            </a:xfrm>
            <a:custGeom>
              <a:avLst/>
              <a:gdLst/>
              <a:ahLst/>
              <a:cxnLst/>
              <a:rect l="l" t="t" r="r" b="b"/>
              <a:pathLst>
                <a:path w="80010" h="1269">
                  <a:moveTo>
                    <a:pt x="0" y="0"/>
                  </a:moveTo>
                  <a:lnTo>
                    <a:pt x="80010" y="1143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004816" y="1999488"/>
              <a:ext cx="88391" cy="9143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996434" y="1991359"/>
              <a:ext cx="80010" cy="1270"/>
            </a:xfrm>
            <a:custGeom>
              <a:avLst/>
              <a:gdLst/>
              <a:ahLst/>
              <a:cxnLst/>
              <a:rect l="l" t="t" r="r" b="b"/>
              <a:pathLst>
                <a:path w="80010" h="1269">
                  <a:moveTo>
                    <a:pt x="0" y="0"/>
                  </a:moveTo>
                  <a:lnTo>
                    <a:pt x="80010" y="1142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004816" y="1725167"/>
              <a:ext cx="88391" cy="12192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996434" y="1717420"/>
              <a:ext cx="80010" cy="2540"/>
            </a:xfrm>
            <a:custGeom>
              <a:avLst/>
              <a:gdLst/>
              <a:ahLst/>
              <a:cxnLst/>
              <a:rect l="l" t="t" r="r" b="b"/>
              <a:pathLst>
                <a:path w="80010" h="2539">
                  <a:moveTo>
                    <a:pt x="0" y="0"/>
                  </a:moveTo>
                  <a:lnTo>
                    <a:pt x="80010" y="2286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004816" y="1450848"/>
              <a:ext cx="88391" cy="12191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996434" y="1443354"/>
              <a:ext cx="80010" cy="2540"/>
            </a:xfrm>
            <a:custGeom>
              <a:avLst/>
              <a:gdLst/>
              <a:ahLst/>
              <a:cxnLst/>
              <a:rect l="l" t="t" r="r" b="b"/>
              <a:pathLst>
                <a:path w="80010" h="2540">
                  <a:moveTo>
                    <a:pt x="0" y="0"/>
                  </a:moveTo>
                  <a:lnTo>
                    <a:pt x="80010" y="2286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010912" y="1152143"/>
              <a:ext cx="85344" cy="9144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000244" y="1142491"/>
              <a:ext cx="80010" cy="2540"/>
            </a:xfrm>
            <a:custGeom>
              <a:avLst/>
              <a:gdLst/>
              <a:ahLst/>
              <a:cxnLst/>
              <a:rect l="l" t="t" r="r" b="b"/>
              <a:pathLst>
                <a:path w="80010" h="2540">
                  <a:moveTo>
                    <a:pt x="0" y="0"/>
                  </a:moveTo>
                  <a:lnTo>
                    <a:pt x="80009" y="2412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084064" y="2807208"/>
              <a:ext cx="3730751" cy="79247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076444" y="2799334"/>
              <a:ext cx="3723640" cy="70485"/>
            </a:xfrm>
            <a:custGeom>
              <a:avLst/>
              <a:gdLst/>
              <a:ahLst/>
              <a:cxnLst/>
              <a:rect l="l" t="t" r="r" b="b"/>
              <a:pathLst>
                <a:path w="3723640" h="70485">
                  <a:moveTo>
                    <a:pt x="0" y="0"/>
                  </a:moveTo>
                  <a:lnTo>
                    <a:pt x="3723639" y="2286"/>
                  </a:lnTo>
                </a:path>
                <a:path w="3723640" h="70485">
                  <a:moveTo>
                    <a:pt x="0" y="69976"/>
                  </a:moveTo>
                  <a:lnTo>
                    <a:pt x="3809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326124" y="281025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620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313297" y="2799334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5">
                  <a:moveTo>
                    <a:pt x="0" y="6997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571232" y="2810255"/>
              <a:ext cx="9143" cy="76200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564374" y="2799334"/>
              <a:ext cx="635" cy="70485"/>
            </a:xfrm>
            <a:custGeom>
              <a:avLst/>
              <a:gdLst/>
              <a:ahLst/>
              <a:cxnLst/>
              <a:rect l="l" t="t" r="r" b="b"/>
              <a:pathLst>
                <a:path w="634" h="70485">
                  <a:moveTo>
                    <a:pt x="0" y="69976"/>
                  </a:moveTo>
                  <a:lnTo>
                    <a:pt x="126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8808720" y="2810255"/>
              <a:ext cx="9143" cy="76200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8800084" y="2799334"/>
              <a:ext cx="1270" cy="70485"/>
            </a:xfrm>
            <a:custGeom>
              <a:avLst/>
              <a:gdLst/>
              <a:ahLst/>
              <a:cxnLst/>
              <a:rect l="l" t="t" r="r" b="b"/>
              <a:pathLst>
                <a:path w="1270" h="70485">
                  <a:moveTo>
                    <a:pt x="0" y="69976"/>
                  </a:moveTo>
                  <a:lnTo>
                    <a:pt x="127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004816" y="2538983"/>
              <a:ext cx="88391" cy="9144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996434" y="2531236"/>
              <a:ext cx="80010" cy="1270"/>
            </a:xfrm>
            <a:custGeom>
              <a:avLst/>
              <a:gdLst/>
              <a:ahLst/>
              <a:cxnLst/>
              <a:rect l="l" t="t" r="r" b="b"/>
              <a:pathLst>
                <a:path w="80010" h="1269">
                  <a:moveTo>
                    <a:pt x="0" y="0"/>
                  </a:moveTo>
                  <a:lnTo>
                    <a:pt x="80010" y="1142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4400680" y="1446257"/>
            <a:ext cx="410845" cy="146050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spc="-5" dirty="0">
                <a:latin typeface="Arial"/>
                <a:cs typeface="Arial"/>
              </a:rPr>
              <a:t>Utilización de </a:t>
            </a:r>
            <a:r>
              <a:rPr sz="1050" dirty="0">
                <a:latin typeface="Arial"/>
                <a:cs typeface="Arial"/>
              </a:rPr>
              <a:t>la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glucosa</a:t>
            </a:r>
            <a:endParaRPr sz="1050">
              <a:latin typeface="Arial"/>
              <a:cs typeface="Arial"/>
            </a:endParaRPr>
          </a:p>
          <a:p>
            <a:pPr marL="379095">
              <a:lnSpc>
                <a:spcPct val="100000"/>
              </a:lnSpc>
              <a:spcBef>
                <a:spcPts val="770"/>
              </a:spcBef>
            </a:pPr>
            <a:r>
              <a:rPr sz="900" dirty="0">
                <a:latin typeface="Arial"/>
                <a:cs typeface="Arial"/>
              </a:rPr>
              <a:t>(mg/kg/min)</a:t>
            </a:r>
            <a:endParaRPr sz="9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5795009" y="2927493"/>
            <a:ext cx="2211070" cy="4279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R="29845" algn="ctr">
              <a:lnSpc>
                <a:spcPct val="100000"/>
              </a:lnSpc>
              <a:spcBef>
                <a:spcPts val="310"/>
              </a:spcBef>
              <a:tabLst>
                <a:tab pos="1260475" algn="l"/>
              </a:tabLst>
            </a:pPr>
            <a:r>
              <a:rPr sz="1800" spc="-7" baseline="2314" dirty="0">
                <a:latin typeface="Arial"/>
                <a:cs typeface="Arial"/>
              </a:rPr>
              <a:t>10	</a:t>
            </a:r>
            <a:r>
              <a:rPr sz="1200" spc="-5" dirty="0"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z="1100" dirty="0">
                <a:latin typeface="Arial"/>
                <a:cs typeface="Arial"/>
              </a:rPr>
              <a:t>Horas </a:t>
            </a:r>
            <a:r>
              <a:rPr sz="1100" spc="5" dirty="0">
                <a:latin typeface="Arial"/>
                <a:cs typeface="Arial"/>
              </a:rPr>
              <a:t>después </a:t>
            </a:r>
            <a:r>
              <a:rPr sz="1100" dirty="0">
                <a:latin typeface="Arial"/>
                <a:cs typeface="Arial"/>
              </a:rPr>
              <a:t>de </a:t>
            </a:r>
            <a:r>
              <a:rPr sz="1100" spc="-5" dirty="0">
                <a:latin typeface="Arial"/>
                <a:cs typeface="Arial"/>
              </a:rPr>
              <a:t>la </a:t>
            </a:r>
            <a:r>
              <a:rPr sz="1100" dirty="0">
                <a:latin typeface="Arial"/>
                <a:cs typeface="Arial"/>
              </a:rPr>
              <a:t>inyección</a:t>
            </a:r>
            <a:r>
              <a:rPr sz="1100" spc="-190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Sbc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6547866" y="1419872"/>
            <a:ext cx="1365250" cy="543560"/>
            <a:chOff x="6547866" y="1419872"/>
            <a:chExt cx="1365250" cy="543560"/>
          </a:xfrm>
        </p:grpSpPr>
        <p:sp>
          <p:nvSpPr>
            <p:cNvPr id="90" name="object 90"/>
            <p:cNvSpPr/>
            <p:nvPr/>
          </p:nvSpPr>
          <p:spPr>
            <a:xfrm>
              <a:off x="6699504" y="1569720"/>
              <a:ext cx="280416" cy="70103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678549" y="1576959"/>
              <a:ext cx="271780" cy="5715"/>
            </a:xfrm>
            <a:custGeom>
              <a:avLst/>
              <a:gdLst/>
              <a:ahLst/>
              <a:cxnLst/>
              <a:rect l="l" t="t" r="r" b="b"/>
              <a:pathLst>
                <a:path w="271779" h="5715">
                  <a:moveTo>
                    <a:pt x="-28574" y="2793"/>
                  </a:moveTo>
                  <a:lnTo>
                    <a:pt x="299974" y="2793"/>
                  </a:lnTo>
                </a:path>
              </a:pathLst>
            </a:custGeom>
            <a:ln w="62737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571488" y="1441704"/>
              <a:ext cx="1341120" cy="521208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557391" y="1429397"/>
              <a:ext cx="1318260" cy="497205"/>
            </a:xfrm>
            <a:custGeom>
              <a:avLst/>
              <a:gdLst/>
              <a:ahLst/>
              <a:cxnLst/>
              <a:rect l="l" t="t" r="r" b="b"/>
              <a:pathLst>
                <a:path w="1318259" h="497205">
                  <a:moveTo>
                    <a:pt x="0" y="496684"/>
                  </a:moveTo>
                  <a:lnTo>
                    <a:pt x="1318259" y="496684"/>
                  </a:lnTo>
                  <a:lnTo>
                    <a:pt x="1318259" y="0"/>
                  </a:lnTo>
                  <a:lnTo>
                    <a:pt x="0" y="0"/>
                  </a:lnTo>
                  <a:lnTo>
                    <a:pt x="0" y="4966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7074789" y="1480769"/>
            <a:ext cx="6070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Glargina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179831" y="3786251"/>
            <a:ext cx="4248150" cy="2160905"/>
            <a:chOff x="179831" y="3786251"/>
            <a:chExt cx="4248150" cy="2160905"/>
          </a:xfrm>
        </p:grpSpPr>
        <p:sp>
          <p:nvSpPr>
            <p:cNvPr id="96" name="object 96"/>
            <p:cNvSpPr/>
            <p:nvPr/>
          </p:nvSpPr>
          <p:spPr>
            <a:xfrm>
              <a:off x="179831" y="3786251"/>
              <a:ext cx="4248150" cy="2160524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246240" y="3791077"/>
              <a:ext cx="4119879" cy="2121535"/>
            </a:xfrm>
            <a:custGeom>
              <a:avLst/>
              <a:gdLst/>
              <a:ahLst/>
              <a:cxnLst/>
              <a:rect l="l" t="t" r="r" b="b"/>
              <a:pathLst>
                <a:path w="4119879" h="2121535">
                  <a:moveTo>
                    <a:pt x="3765689" y="0"/>
                  </a:moveTo>
                  <a:lnTo>
                    <a:pt x="353542" y="0"/>
                  </a:lnTo>
                  <a:lnTo>
                    <a:pt x="305567" y="3229"/>
                  </a:lnTo>
                  <a:lnTo>
                    <a:pt x="259554" y="12634"/>
                  </a:lnTo>
                  <a:lnTo>
                    <a:pt x="215925" y="27795"/>
                  </a:lnTo>
                  <a:lnTo>
                    <a:pt x="175100" y="48288"/>
                  </a:lnTo>
                  <a:lnTo>
                    <a:pt x="137500" y="73691"/>
                  </a:lnTo>
                  <a:lnTo>
                    <a:pt x="103547" y="103584"/>
                  </a:lnTo>
                  <a:lnTo>
                    <a:pt x="73663" y="137543"/>
                  </a:lnTo>
                  <a:lnTo>
                    <a:pt x="48267" y="175147"/>
                  </a:lnTo>
                  <a:lnTo>
                    <a:pt x="27782" y="215973"/>
                  </a:lnTo>
                  <a:lnTo>
                    <a:pt x="12628" y="259600"/>
                  </a:lnTo>
                  <a:lnTo>
                    <a:pt x="3227" y="305605"/>
                  </a:lnTo>
                  <a:lnTo>
                    <a:pt x="0" y="353568"/>
                  </a:lnTo>
                  <a:lnTo>
                    <a:pt x="0" y="1767713"/>
                  </a:lnTo>
                  <a:lnTo>
                    <a:pt x="3227" y="1815679"/>
                  </a:lnTo>
                  <a:lnTo>
                    <a:pt x="12628" y="1861684"/>
                  </a:lnTo>
                  <a:lnTo>
                    <a:pt x="27782" y="1905308"/>
                  </a:lnTo>
                  <a:lnTo>
                    <a:pt x="48267" y="1946128"/>
                  </a:lnTo>
                  <a:lnTo>
                    <a:pt x="73663" y="1983724"/>
                  </a:lnTo>
                  <a:lnTo>
                    <a:pt x="103547" y="2017674"/>
                  </a:lnTo>
                  <a:lnTo>
                    <a:pt x="137500" y="2047557"/>
                  </a:lnTo>
                  <a:lnTo>
                    <a:pt x="175100" y="2072951"/>
                  </a:lnTo>
                  <a:lnTo>
                    <a:pt x="215925" y="2093435"/>
                  </a:lnTo>
                  <a:lnTo>
                    <a:pt x="259554" y="2108589"/>
                  </a:lnTo>
                  <a:lnTo>
                    <a:pt x="305567" y="2117990"/>
                  </a:lnTo>
                  <a:lnTo>
                    <a:pt x="353542" y="2121217"/>
                  </a:lnTo>
                  <a:lnTo>
                    <a:pt x="3765689" y="2121217"/>
                  </a:lnTo>
                  <a:lnTo>
                    <a:pt x="3813678" y="2117990"/>
                  </a:lnTo>
                  <a:lnTo>
                    <a:pt x="3859701" y="2108589"/>
                  </a:lnTo>
                  <a:lnTo>
                    <a:pt x="3903337" y="2093435"/>
                  </a:lnTo>
                  <a:lnTo>
                    <a:pt x="3944167" y="2072951"/>
                  </a:lnTo>
                  <a:lnTo>
                    <a:pt x="3981768" y="2047557"/>
                  </a:lnTo>
                  <a:lnTo>
                    <a:pt x="4015720" y="2017674"/>
                  </a:lnTo>
                  <a:lnTo>
                    <a:pt x="4045604" y="1983724"/>
                  </a:lnTo>
                  <a:lnTo>
                    <a:pt x="4070997" y="1946128"/>
                  </a:lnTo>
                  <a:lnTo>
                    <a:pt x="4091480" y="1905308"/>
                  </a:lnTo>
                  <a:lnTo>
                    <a:pt x="4106631" y="1861684"/>
                  </a:lnTo>
                  <a:lnTo>
                    <a:pt x="4116031" y="1815679"/>
                  </a:lnTo>
                  <a:lnTo>
                    <a:pt x="4119257" y="1767713"/>
                  </a:lnTo>
                  <a:lnTo>
                    <a:pt x="4119257" y="353568"/>
                  </a:lnTo>
                  <a:lnTo>
                    <a:pt x="4116031" y="305605"/>
                  </a:lnTo>
                  <a:lnTo>
                    <a:pt x="4106631" y="259600"/>
                  </a:lnTo>
                  <a:lnTo>
                    <a:pt x="4091480" y="215973"/>
                  </a:lnTo>
                  <a:lnTo>
                    <a:pt x="4070997" y="175147"/>
                  </a:lnTo>
                  <a:lnTo>
                    <a:pt x="4045604" y="137543"/>
                  </a:lnTo>
                  <a:lnTo>
                    <a:pt x="4015720" y="103584"/>
                  </a:lnTo>
                  <a:lnTo>
                    <a:pt x="3981768" y="73691"/>
                  </a:lnTo>
                  <a:lnTo>
                    <a:pt x="3944167" y="48288"/>
                  </a:lnTo>
                  <a:lnTo>
                    <a:pt x="3903337" y="27795"/>
                  </a:lnTo>
                  <a:lnTo>
                    <a:pt x="3859701" y="12634"/>
                  </a:lnTo>
                  <a:lnTo>
                    <a:pt x="3813678" y="3229"/>
                  </a:lnTo>
                  <a:lnTo>
                    <a:pt x="3765689" y="0"/>
                  </a:lnTo>
                  <a:close/>
                </a:path>
              </a:pathLst>
            </a:custGeom>
            <a:solidFill>
              <a:srgbClr val="3BA0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79450" y="5352415"/>
              <a:ext cx="4064584" cy="536905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79450" y="3809238"/>
              <a:ext cx="4064584" cy="535178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2231898" y="3886327"/>
            <a:ext cx="11112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: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Cristalina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Sbc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2-4hrs.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no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tiene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402742" y="3886327"/>
            <a:ext cx="108458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indent="-170815">
              <a:lnSpc>
                <a:spcPct val="100000"/>
              </a:lnSpc>
              <a:spcBef>
                <a:spcPts val="100"/>
              </a:spcBef>
              <a:buChar char="•"/>
              <a:tabLst>
                <a:tab pos="183515" algn="l"/>
              </a:tabLst>
            </a:pPr>
            <a:r>
              <a:rPr sz="1800" dirty="0">
                <a:latin typeface="Arial"/>
                <a:cs typeface="Arial"/>
              </a:rPr>
              <a:t>Aspecto</a:t>
            </a:r>
            <a:endParaRPr sz="1800">
              <a:latin typeface="Arial"/>
              <a:cs typeface="Arial"/>
            </a:endParaRPr>
          </a:p>
          <a:p>
            <a:pPr marL="182880" indent="-170815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800" spc="-145" dirty="0">
                <a:latin typeface="Arial"/>
                <a:cs typeface="Arial"/>
              </a:rPr>
              <a:t>VA</a:t>
            </a:r>
            <a:endParaRPr sz="1800">
              <a:latin typeface="Arial"/>
              <a:cs typeface="Arial"/>
            </a:endParaRPr>
          </a:p>
          <a:p>
            <a:pPr marL="182880" indent="-170815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800" dirty="0">
                <a:latin typeface="Arial"/>
                <a:cs typeface="Arial"/>
              </a:rPr>
              <a:t>Inicio</a:t>
            </a:r>
            <a:endParaRPr sz="1800">
              <a:latin typeface="Arial"/>
              <a:cs typeface="Arial"/>
            </a:endParaRPr>
          </a:p>
          <a:p>
            <a:pPr marL="182880" indent="-170815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800" dirty="0">
                <a:latin typeface="Arial"/>
                <a:cs typeface="Arial"/>
              </a:rPr>
              <a:t>Peak</a:t>
            </a:r>
            <a:endParaRPr sz="1800">
              <a:latin typeface="Arial"/>
              <a:cs typeface="Arial"/>
            </a:endParaRPr>
          </a:p>
          <a:p>
            <a:pPr marL="183515" marR="5080" indent="-183515">
              <a:lnSpc>
                <a:spcPct val="100000"/>
              </a:lnSpc>
              <a:buChar char="•"/>
              <a:tabLst>
                <a:tab pos="183515" algn="l"/>
              </a:tabLst>
            </a:pPr>
            <a:r>
              <a:rPr sz="1800" spc="-30" dirty="0">
                <a:latin typeface="Arial"/>
                <a:cs typeface="Arial"/>
              </a:rPr>
              <a:t>Termino  </a:t>
            </a:r>
            <a:r>
              <a:rPr sz="1800" spc="-10" dirty="0">
                <a:latin typeface="Arial"/>
                <a:cs typeface="Arial"/>
              </a:rPr>
              <a:t>G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5" dirty="0">
                <a:latin typeface="Arial"/>
                <a:cs typeface="Arial"/>
              </a:rPr>
              <a:t>r</a:t>
            </a:r>
            <a:r>
              <a:rPr sz="1800" dirty="0">
                <a:latin typeface="Arial"/>
                <a:cs typeface="Arial"/>
              </a:rPr>
              <a:t>gin</a:t>
            </a:r>
            <a:r>
              <a:rPr sz="1800" spc="-5" dirty="0">
                <a:latin typeface="Arial"/>
                <a:cs typeface="Arial"/>
              </a:rPr>
              <a:t>a  </a:t>
            </a:r>
            <a:r>
              <a:rPr sz="1800" dirty="0">
                <a:latin typeface="Arial"/>
                <a:cs typeface="Arial"/>
              </a:rPr>
              <a:t>Detemir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2231898" y="5258561"/>
            <a:ext cx="1118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: 24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hrs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: 20-24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3" name="object 103"/>
          <p:cNvSpPr txBox="1">
            <a:spLocks noGrp="1"/>
          </p:cNvSpPr>
          <p:nvPr>
            <p:ph type="title"/>
          </p:nvPr>
        </p:nvSpPr>
        <p:spPr>
          <a:xfrm>
            <a:off x="240893" y="75438"/>
            <a:ext cx="4231005" cy="69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00"/>
                </a:solidFill>
              </a:rPr>
              <a:t>ANALOGOS</a:t>
            </a:r>
            <a:r>
              <a:rPr spc="-4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INSULINA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spc="-10" dirty="0"/>
              <a:t>Análogos </a:t>
            </a:r>
            <a:r>
              <a:rPr sz="2000" spc="-5" dirty="0"/>
              <a:t>de </a:t>
            </a:r>
            <a:r>
              <a:rPr sz="2000" spc="-10" dirty="0"/>
              <a:t>insulina </a:t>
            </a:r>
            <a:r>
              <a:rPr sz="2000" spc="-5" dirty="0"/>
              <a:t>de acción</a:t>
            </a:r>
            <a:r>
              <a:rPr sz="2000" spc="140" dirty="0"/>
              <a:t> </a:t>
            </a:r>
            <a:r>
              <a:rPr sz="2000" spc="-10" dirty="0"/>
              <a:t>Lenta</a:t>
            </a:r>
            <a:endParaRPr sz="2000"/>
          </a:p>
        </p:txBody>
      </p:sp>
      <p:sp>
        <p:nvSpPr>
          <p:cNvPr id="104" name="object 104"/>
          <p:cNvSpPr txBox="1"/>
          <p:nvPr/>
        </p:nvSpPr>
        <p:spPr>
          <a:xfrm>
            <a:off x="174142" y="6239662"/>
            <a:ext cx="560006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MINISTERIO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</a:t>
            </a:r>
            <a:r>
              <a:rPr sz="1000" spc="-5" dirty="0">
                <a:latin typeface="Arial"/>
                <a:cs typeface="Arial"/>
              </a:rPr>
              <a:t> SALUD.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Guía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Clínica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DIABETES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MELLITUS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TIPO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2.</a:t>
            </a:r>
            <a:r>
              <a:rPr sz="1000" dirty="0">
                <a:latin typeface="Arial"/>
                <a:cs typeface="Arial"/>
              </a:rPr>
              <a:t> SANTIAGO: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MINSAL,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2009.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4652264" y="431749"/>
            <a:ext cx="31451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FFFFFF"/>
                </a:solidFill>
                <a:latin typeface="Arial"/>
                <a:cs typeface="Arial"/>
              </a:rPr>
              <a:t>(Análogos basales de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FFFF"/>
                </a:solidFill>
                <a:latin typeface="Arial"/>
                <a:cs typeface="Arial"/>
              </a:rPr>
              <a:t>insulina)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179831" y="908685"/>
            <a:ext cx="8822055" cy="4177029"/>
            <a:chOff x="179831" y="908685"/>
            <a:chExt cx="8822055" cy="4177029"/>
          </a:xfrm>
        </p:grpSpPr>
        <p:sp>
          <p:nvSpPr>
            <p:cNvPr id="107" name="object 107"/>
            <p:cNvSpPr/>
            <p:nvPr/>
          </p:nvSpPr>
          <p:spPr>
            <a:xfrm>
              <a:off x="4860035" y="3573017"/>
              <a:ext cx="4141342" cy="1512188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411730" y="909447"/>
              <a:ext cx="577037" cy="1367409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131820" y="908685"/>
              <a:ext cx="430161" cy="1307973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79831" y="2446096"/>
              <a:ext cx="408495" cy="945565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187627" y="2511564"/>
              <a:ext cx="1689353" cy="1053706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239" y="1017884"/>
            <a:ext cx="1978025" cy="14173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80"/>
              </a:spcBef>
            </a:pPr>
            <a:r>
              <a:rPr sz="2000" spc="-10" dirty="0">
                <a:latin typeface="Arial"/>
                <a:cs typeface="Arial"/>
              </a:rPr>
              <a:t>Insulina</a:t>
            </a:r>
            <a:r>
              <a:rPr sz="2000" spc="-5" dirty="0">
                <a:latin typeface="Arial"/>
                <a:cs typeface="Arial"/>
              </a:rPr>
              <a:t> Glargina</a:t>
            </a:r>
            <a:endParaRPr sz="2000">
              <a:latin typeface="Arial"/>
              <a:cs typeface="Arial"/>
            </a:endParaRPr>
          </a:p>
          <a:p>
            <a:pPr marL="781685" indent="-287020">
              <a:lnSpc>
                <a:spcPct val="100000"/>
              </a:lnSpc>
              <a:spcBef>
                <a:spcPts val="440"/>
              </a:spcBef>
              <a:buClr>
                <a:srgbClr val="4EA7EA"/>
              </a:buClr>
              <a:buFont typeface="Wingdings"/>
              <a:buChar char=""/>
              <a:tabLst>
                <a:tab pos="781685" algn="l"/>
                <a:tab pos="782320" algn="l"/>
              </a:tabLst>
            </a:pPr>
            <a:r>
              <a:rPr sz="1800" dirty="0">
                <a:latin typeface="Arial"/>
                <a:cs typeface="Arial"/>
              </a:rPr>
              <a:t>Lantus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2025" spc="-7" baseline="24691" dirty="0">
                <a:latin typeface="Arial"/>
                <a:cs typeface="Arial"/>
              </a:rPr>
              <a:t>®</a:t>
            </a:r>
            <a:endParaRPr sz="2025" baseline="24691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75"/>
              </a:spcBef>
            </a:pPr>
            <a:r>
              <a:rPr sz="2000" spc="-10" dirty="0">
                <a:latin typeface="Arial"/>
                <a:cs typeface="Arial"/>
              </a:rPr>
              <a:t>Insulina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Detemir</a:t>
            </a:r>
            <a:endParaRPr sz="2000">
              <a:latin typeface="Arial"/>
              <a:cs typeface="Arial"/>
            </a:endParaRPr>
          </a:p>
          <a:p>
            <a:pPr marL="781685" indent="-287020">
              <a:lnSpc>
                <a:spcPct val="100000"/>
              </a:lnSpc>
              <a:spcBef>
                <a:spcPts val="440"/>
              </a:spcBef>
              <a:buClr>
                <a:srgbClr val="4EA7EA"/>
              </a:buClr>
              <a:buFont typeface="Wingdings"/>
              <a:buChar char=""/>
              <a:tabLst>
                <a:tab pos="781685" algn="l"/>
                <a:tab pos="782320" algn="l"/>
              </a:tabLst>
            </a:pPr>
            <a:r>
              <a:rPr sz="1800" dirty="0">
                <a:latin typeface="Arial"/>
                <a:cs typeface="Arial"/>
              </a:rPr>
              <a:t>Levemir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2025" spc="-7" baseline="24691" dirty="0">
                <a:latin typeface="Arial"/>
                <a:cs typeface="Arial"/>
              </a:rPr>
              <a:t>®</a:t>
            </a:r>
            <a:endParaRPr sz="2025" baseline="24691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708135" y="2923032"/>
            <a:ext cx="402335" cy="326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767953" y="2929585"/>
            <a:ext cx="1962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30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15840" y="1039367"/>
            <a:ext cx="3280410" cy="1972310"/>
            <a:chOff x="4815840" y="1039367"/>
            <a:chExt cx="3280410" cy="1972310"/>
          </a:xfrm>
        </p:grpSpPr>
        <p:sp>
          <p:nvSpPr>
            <p:cNvPr id="6" name="object 6"/>
            <p:cNvSpPr/>
            <p:nvPr/>
          </p:nvSpPr>
          <p:spPr>
            <a:xfrm>
              <a:off x="5205984" y="2679191"/>
              <a:ext cx="155448" cy="1463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05603" y="2681858"/>
              <a:ext cx="111125" cy="95885"/>
            </a:xfrm>
            <a:custGeom>
              <a:avLst/>
              <a:gdLst/>
              <a:ahLst/>
              <a:cxnLst/>
              <a:rect l="l" t="t" r="r" b="b"/>
              <a:pathLst>
                <a:path w="111125" h="95885">
                  <a:moveTo>
                    <a:pt x="0" y="95376"/>
                  </a:moveTo>
                  <a:lnTo>
                    <a:pt x="48260" y="40893"/>
                  </a:lnTo>
                  <a:lnTo>
                    <a:pt x="110998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27904" y="2621279"/>
              <a:ext cx="158496" cy="1158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16601" y="2626232"/>
              <a:ext cx="130175" cy="55880"/>
            </a:xfrm>
            <a:custGeom>
              <a:avLst/>
              <a:gdLst/>
              <a:ahLst/>
              <a:cxnLst/>
              <a:rect l="l" t="t" r="r" b="b"/>
              <a:pathLst>
                <a:path w="130175" h="55880">
                  <a:moveTo>
                    <a:pt x="0" y="55625"/>
                  </a:moveTo>
                  <a:lnTo>
                    <a:pt x="65024" y="27812"/>
                  </a:lnTo>
                  <a:lnTo>
                    <a:pt x="130175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65064" y="2593847"/>
              <a:ext cx="143255" cy="883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46776" y="2600070"/>
              <a:ext cx="127000" cy="26670"/>
            </a:xfrm>
            <a:custGeom>
              <a:avLst/>
              <a:gdLst/>
              <a:ahLst/>
              <a:cxnLst/>
              <a:rect l="l" t="t" r="r" b="b"/>
              <a:pathLst>
                <a:path w="127000" h="26669">
                  <a:moveTo>
                    <a:pt x="0" y="26162"/>
                  </a:moveTo>
                  <a:lnTo>
                    <a:pt x="64008" y="13715"/>
                  </a:lnTo>
                  <a:lnTo>
                    <a:pt x="126491" y="0"/>
                  </a:lnTo>
                </a:path>
              </a:pathLst>
            </a:custGeom>
            <a:ln w="571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0032" y="2566415"/>
              <a:ext cx="146303" cy="9143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73268" y="2573146"/>
              <a:ext cx="128905" cy="27305"/>
            </a:xfrm>
            <a:custGeom>
              <a:avLst/>
              <a:gdLst/>
              <a:ahLst/>
              <a:cxnLst/>
              <a:rect l="l" t="t" r="r" b="b"/>
              <a:pathLst>
                <a:path w="128904" h="27305">
                  <a:moveTo>
                    <a:pt x="0" y="26924"/>
                  </a:moveTo>
                  <a:lnTo>
                    <a:pt x="128905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08904" y="2523743"/>
              <a:ext cx="131063" cy="10363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02173" y="2529966"/>
              <a:ext cx="109220" cy="43180"/>
            </a:xfrm>
            <a:custGeom>
              <a:avLst/>
              <a:gdLst/>
              <a:ahLst/>
              <a:cxnLst/>
              <a:rect l="l" t="t" r="r" b="b"/>
              <a:pathLst>
                <a:path w="109220" h="43180">
                  <a:moveTo>
                    <a:pt x="0" y="43180"/>
                  </a:moveTo>
                  <a:lnTo>
                    <a:pt x="47243" y="14478"/>
                  </a:lnTo>
                  <a:lnTo>
                    <a:pt x="78739" y="0"/>
                  </a:lnTo>
                  <a:lnTo>
                    <a:pt x="108712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833872" y="2523743"/>
              <a:ext cx="149351" cy="10363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810885" y="2529966"/>
              <a:ext cx="131445" cy="43180"/>
            </a:xfrm>
            <a:custGeom>
              <a:avLst/>
              <a:gdLst/>
              <a:ahLst/>
              <a:cxnLst/>
              <a:rect l="l" t="t" r="r" b="b"/>
              <a:pathLst>
                <a:path w="131445" h="43180">
                  <a:moveTo>
                    <a:pt x="0" y="0"/>
                  </a:moveTo>
                  <a:lnTo>
                    <a:pt x="32765" y="0"/>
                  </a:lnTo>
                  <a:lnTo>
                    <a:pt x="65659" y="14478"/>
                  </a:lnTo>
                  <a:lnTo>
                    <a:pt x="131317" y="4318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61888" y="2566415"/>
              <a:ext cx="140208" cy="762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42203" y="2573146"/>
              <a:ext cx="128905" cy="12700"/>
            </a:xfrm>
            <a:custGeom>
              <a:avLst/>
              <a:gdLst/>
              <a:ahLst/>
              <a:cxnLst/>
              <a:rect l="l" t="t" r="r" b="b"/>
              <a:pathLst>
                <a:path w="128904" h="12700">
                  <a:moveTo>
                    <a:pt x="-28575" y="6286"/>
                  </a:moveTo>
                  <a:lnTo>
                    <a:pt x="157480" y="6286"/>
                  </a:lnTo>
                </a:path>
              </a:pathLst>
            </a:custGeom>
            <a:ln w="69723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092952" y="2578607"/>
              <a:ext cx="134112" cy="6705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71108" y="2585719"/>
              <a:ext cx="127000" cy="1905"/>
            </a:xfrm>
            <a:custGeom>
              <a:avLst/>
              <a:gdLst/>
              <a:ahLst/>
              <a:cxnLst/>
              <a:rect l="l" t="t" r="r" b="b"/>
              <a:pathLst>
                <a:path w="127000" h="1905">
                  <a:moveTo>
                    <a:pt x="-28575" y="888"/>
                  </a:moveTo>
                  <a:lnTo>
                    <a:pt x="155193" y="888"/>
                  </a:lnTo>
                </a:path>
              </a:pathLst>
            </a:custGeom>
            <a:ln w="58927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20968" y="2578607"/>
              <a:ext cx="124967" cy="792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97727" y="2585719"/>
              <a:ext cx="114935" cy="14604"/>
            </a:xfrm>
            <a:custGeom>
              <a:avLst/>
              <a:gdLst/>
              <a:ahLst/>
              <a:cxnLst/>
              <a:rect l="l" t="t" r="r" b="b"/>
              <a:pathLst>
                <a:path w="114935" h="14605">
                  <a:moveTo>
                    <a:pt x="0" y="0"/>
                  </a:moveTo>
                  <a:lnTo>
                    <a:pt x="49149" y="0"/>
                  </a:lnTo>
                  <a:lnTo>
                    <a:pt x="114553" y="1435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33744" y="2593847"/>
              <a:ext cx="137160" cy="6400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12281" y="2600070"/>
              <a:ext cx="129539" cy="1905"/>
            </a:xfrm>
            <a:custGeom>
              <a:avLst/>
              <a:gdLst/>
              <a:ahLst/>
              <a:cxnLst/>
              <a:rect l="l" t="t" r="r" b="b"/>
              <a:pathLst>
                <a:path w="129539" h="1905">
                  <a:moveTo>
                    <a:pt x="-28575" y="952"/>
                  </a:moveTo>
                  <a:lnTo>
                    <a:pt x="157607" y="952"/>
                  </a:lnTo>
                </a:path>
              </a:pathLst>
            </a:custGeom>
            <a:ln w="5905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58712" y="2578607"/>
              <a:ext cx="140208" cy="7924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41313" y="2585719"/>
              <a:ext cx="128905" cy="14604"/>
            </a:xfrm>
            <a:custGeom>
              <a:avLst/>
              <a:gdLst/>
              <a:ahLst/>
              <a:cxnLst/>
              <a:rect l="l" t="t" r="r" b="b"/>
              <a:pathLst>
                <a:path w="128904" h="14605">
                  <a:moveTo>
                    <a:pt x="0" y="14350"/>
                  </a:moveTo>
                  <a:lnTo>
                    <a:pt x="64388" y="0"/>
                  </a:lnTo>
                  <a:lnTo>
                    <a:pt x="128905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592824" y="2578607"/>
              <a:ext cx="134111" cy="6705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570218" y="2585719"/>
              <a:ext cx="127000" cy="1905"/>
            </a:xfrm>
            <a:custGeom>
              <a:avLst/>
              <a:gdLst/>
              <a:ahLst/>
              <a:cxnLst/>
              <a:rect l="l" t="t" r="r" b="b"/>
              <a:pathLst>
                <a:path w="127000" h="1905">
                  <a:moveTo>
                    <a:pt x="-28575" y="888"/>
                  </a:moveTo>
                  <a:lnTo>
                    <a:pt x="155066" y="888"/>
                  </a:lnTo>
                </a:path>
              </a:pathLst>
            </a:custGeom>
            <a:ln w="58927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717792" y="2578607"/>
              <a:ext cx="121920" cy="6705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696710" y="2585719"/>
              <a:ext cx="113664" cy="1905"/>
            </a:xfrm>
            <a:custGeom>
              <a:avLst/>
              <a:gdLst/>
              <a:ahLst/>
              <a:cxnLst/>
              <a:rect l="l" t="t" r="r" b="b"/>
              <a:pathLst>
                <a:path w="113665" h="1905">
                  <a:moveTo>
                    <a:pt x="-28575" y="888"/>
                  </a:moveTo>
                  <a:lnTo>
                    <a:pt x="141986" y="888"/>
                  </a:lnTo>
                </a:path>
              </a:pathLst>
            </a:custGeom>
            <a:ln w="58927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827520" y="2566415"/>
              <a:ext cx="140207" cy="76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810121" y="2573146"/>
              <a:ext cx="128270" cy="12700"/>
            </a:xfrm>
            <a:custGeom>
              <a:avLst/>
              <a:gdLst/>
              <a:ahLst/>
              <a:cxnLst/>
              <a:rect l="l" t="t" r="r" b="b"/>
              <a:pathLst>
                <a:path w="128270" h="12700">
                  <a:moveTo>
                    <a:pt x="0" y="12573"/>
                  </a:moveTo>
                  <a:lnTo>
                    <a:pt x="63119" y="0"/>
                  </a:lnTo>
                  <a:lnTo>
                    <a:pt x="127761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961632" y="2566415"/>
              <a:ext cx="140207" cy="762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937883" y="2573146"/>
              <a:ext cx="130175" cy="12700"/>
            </a:xfrm>
            <a:custGeom>
              <a:avLst/>
              <a:gdLst/>
              <a:ahLst/>
              <a:cxnLst/>
              <a:rect l="l" t="t" r="r" b="b"/>
              <a:pathLst>
                <a:path w="130175" h="12700">
                  <a:moveTo>
                    <a:pt x="0" y="0"/>
                  </a:moveTo>
                  <a:lnTo>
                    <a:pt x="65150" y="0"/>
                  </a:lnTo>
                  <a:lnTo>
                    <a:pt x="130175" y="12573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080504" y="2581655"/>
              <a:ext cx="124968" cy="762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068058" y="2585719"/>
              <a:ext cx="109855" cy="14604"/>
            </a:xfrm>
            <a:custGeom>
              <a:avLst/>
              <a:gdLst/>
              <a:ahLst/>
              <a:cxnLst/>
              <a:rect l="l" t="t" r="r" b="b"/>
              <a:pathLst>
                <a:path w="109854" h="14605">
                  <a:moveTo>
                    <a:pt x="0" y="0"/>
                  </a:moveTo>
                  <a:lnTo>
                    <a:pt x="46227" y="14350"/>
                  </a:lnTo>
                  <a:lnTo>
                    <a:pt x="109855" y="1435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193280" y="2554223"/>
              <a:ext cx="152400" cy="10363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177913" y="2557906"/>
              <a:ext cx="128905" cy="42545"/>
            </a:xfrm>
            <a:custGeom>
              <a:avLst/>
              <a:gdLst/>
              <a:ahLst/>
              <a:cxnLst/>
              <a:rect l="l" t="t" r="r" b="b"/>
              <a:pathLst>
                <a:path w="128904" h="42544">
                  <a:moveTo>
                    <a:pt x="0" y="42163"/>
                  </a:moveTo>
                  <a:lnTo>
                    <a:pt x="64515" y="28193"/>
                  </a:lnTo>
                  <a:lnTo>
                    <a:pt x="128904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324344" y="2538983"/>
              <a:ext cx="137159" cy="7620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306818" y="2545333"/>
              <a:ext cx="127000" cy="12700"/>
            </a:xfrm>
            <a:custGeom>
              <a:avLst/>
              <a:gdLst/>
              <a:ahLst/>
              <a:cxnLst/>
              <a:rect l="l" t="t" r="r" b="b"/>
              <a:pathLst>
                <a:path w="127000" h="12700">
                  <a:moveTo>
                    <a:pt x="0" y="12573"/>
                  </a:moveTo>
                  <a:lnTo>
                    <a:pt x="62483" y="0"/>
                  </a:lnTo>
                  <a:lnTo>
                    <a:pt x="126618" y="0"/>
                  </a:lnTo>
                </a:path>
              </a:pathLst>
            </a:custGeom>
            <a:ln w="571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449312" y="2538983"/>
              <a:ext cx="149351" cy="9143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433437" y="2545333"/>
              <a:ext cx="130175" cy="27940"/>
            </a:xfrm>
            <a:custGeom>
              <a:avLst/>
              <a:gdLst/>
              <a:ahLst/>
              <a:cxnLst/>
              <a:rect l="l" t="t" r="r" b="b"/>
              <a:pathLst>
                <a:path w="130175" h="27939">
                  <a:moveTo>
                    <a:pt x="0" y="0"/>
                  </a:moveTo>
                  <a:lnTo>
                    <a:pt x="65024" y="13842"/>
                  </a:lnTo>
                  <a:lnTo>
                    <a:pt x="130175" y="27812"/>
                  </a:lnTo>
                </a:path>
              </a:pathLst>
            </a:custGeom>
            <a:ln w="571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577328" y="2569463"/>
              <a:ext cx="131064" cy="8839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563612" y="2573146"/>
              <a:ext cx="111125" cy="27305"/>
            </a:xfrm>
            <a:custGeom>
              <a:avLst/>
              <a:gdLst/>
              <a:ahLst/>
              <a:cxnLst/>
              <a:rect l="l" t="t" r="r" b="b"/>
              <a:pathLst>
                <a:path w="111125" h="27305">
                  <a:moveTo>
                    <a:pt x="0" y="0"/>
                  </a:moveTo>
                  <a:lnTo>
                    <a:pt x="46609" y="13462"/>
                  </a:lnTo>
                  <a:lnTo>
                    <a:pt x="110998" y="26924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690104" y="2566415"/>
              <a:ext cx="149351" cy="91439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674610" y="2573146"/>
              <a:ext cx="130175" cy="27305"/>
            </a:xfrm>
            <a:custGeom>
              <a:avLst/>
              <a:gdLst/>
              <a:ahLst/>
              <a:cxnLst/>
              <a:rect l="l" t="t" r="r" b="b"/>
              <a:pathLst>
                <a:path w="130175" h="27305">
                  <a:moveTo>
                    <a:pt x="0" y="26924"/>
                  </a:moveTo>
                  <a:lnTo>
                    <a:pt x="65024" y="13462"/>
                  </a:lnTo>
                  <a:lnTo>
                    <a:pt x="130175" y="0"/>
                  </a:lnTo>
                </a:path>
              </a:pathLst>
            </a:custGeom>
            <a:ln w="571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827264" y="2566415"/>
              <a:ext cx="137159" cy="7620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804785" y="2573146"/>
              <a:ext cx="127000" cy="12700"/>
            </a:xfrm>
            <a:custGeom>
              <a:avLst/>
              <a:gdLst/>
              <a:ahLst/>
              <a:cxnLst/>
              <a:rect l="l" t="t" r="r" b="b"/>
              <a:pathLst>
                <a:path w="127000" h="12700">
                  <a:moveTo>
                    <a:pt x="0" y="0"/>
                  </a:moveTo>
                  <a:lnTo>
                    <a:pt x="62484" y="0"/>
                  </a:lnTo>
                  <a:lnTo>
                    <a:pt x="126492" y="12573"/>
                  </a:lnTo>
                </a:path>
              </a:pathLst>
            </a:custGeom>
            <a:ln w="571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949184" y="2578607"/>
              <a:ext cx="143255" cy="79248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931277" y="2585719"/>
              <a:ext cx="128905" cy="14604"/>
            </a:xfrm>
            <a:custGeom>
              <a:avLst/>
              <a:gdLst/>
              <a:ahLst/>
              <a:cxnLst/>
              <a:rect l="l" t="t" r="r" b="b"/>
              <a:pathLst>
                <a:path w="128904" h="14605">
                  <a:moveTo>
                    <a:pt x="-28575" y="7175"/>
                  </a:moveTo>
                  <a:lnTo>
                    <a:pt x="157480" y="7175"/>
                  </a:lnTo>
                </a:path>
              </a:pathLst>
            </a:custGeom>
            <a:ln w="715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815840" y="2685288"/>
              <a:ext cx="316991" cy="32613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15840" y="2426207"/>
              <a:ext cx="316991" cy="32613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815840" y="2139695"/>
              <a:ext cx="316991" cy="32613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815840" y="1883663"/>
              <a:ext cx="316991" cy="326136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815840" y="1609343"/>
              <a:ext cx="316991" cy="326136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815840" y="1331975"/>
              <a:ext cx="316991" cy="326136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815840" y="1039367"/>
              <a:ext cx="316991" cy="326136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4874133" y="1044397"/>
            <a:ext cx="110489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1200" spc="-5" dirty="0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200" spc="-5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200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200" spc="-5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971288" y="2898648"/>
            <a:ext cx="316991" cy="32613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5029327" y="2904871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4994846" y="1136332"/>
            <a:ext cx="3823335" cy="2137410"/>
            <a:chOff x="4994846" y="1136332"/>
            <a:chExt cx="3823335" cy="2137410"/>
          </a:xfrm>
        </p:grpSpPr>
        <p:sp>
          <p:nvSpPr>
            <p:cNvPr id="63" name="object 63"/>
            <p:cNvSpPr/>
            <p:nvPr/>
          </p:nvSpPr>
          <p:spPr>
            <a:xfrm>
              <a:off x="7354824" y="2947415"/>
              <a:ext cx="402335" cy="326136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096000" y="2941319"/>
              <a:ext cx="402336" cy="326136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004816" y="1146047"/>
              <a:ext cx="88391" cy="171907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996434" y="1137919"/>
              <a:ext cx="80010" cy="1711960"/>
            </a:xfrm>
            <a:custGeom>
              <a:avLst/>
              <a:gdLst/>
              <a:ahLst/>
              <a:cxnLst/>
              <a:rect l="l" t="t" r="r" b="b"/>
              <a:pathLst>
                <a:path w="80010" h="1711960">
                  <a:moveTo>
                    <a:pt x="80010" y="0"/>
                  </a:moveTo>
                  <a:lnTo>
                    <a:pt x="76073" y="1711578"/>
                  </a:lnTo>
                </a:path>
                <a:path w="80010" h="1711960">
                  <a:moveTo>
                    <a:pt x="0" y="1661414"/>
                  </a:moveTo>
                  <a:lnTo>
                    <a:pt x="80010" y="166370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004816" y="2258567"/>
              <a:ext cx="88391" cy="12192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996434" y="2251328"/>
              <a:ext cx="80010" cy="1270"/>
            </a:xfrm>
            <a:custGeom>
              <a:avLst/>
              <a:gdLst/>
              <a:ahLst/>
              <a:cxnLst/>
              <a:rect l="l" t="t" r="r" b="b"/>
              <a:pathLst>
                <a:path w="80010" h="1269">
                  <a:moveTo>
                    <a:pt x="0" y="0"/>
                  </a:moveTo>
                  <a:lnTo>
                    <a:pt x="80010" y="1143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004816" y="1999488"/>
              <a:ext cx="88391" cy="9143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996434" y="1991359"/>
              <a:ext cx="80010" cy="1270"/>
            </a:xfrm>
            <a:custGeom>
              <a:avLst/>
              <a:gdLst/>
              <a:ahLst/>
              <a:cxnLst/>
              <a:rect l="l" t="t" r="r" b="b"/>
              <a:pathLst>
                <a:path w="80010" h="1269">
                  <a:moveTo>
                    <a:pt x="0" y="0"/>
                  </a:moveTo>
                  <a:lnTo>
                    <a:pt x="80010" y="1142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004816" y="1725167"/>
              <a:ext cx="88391" cy="12192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996434" y="1717420"/>
              <a:ext cx="80010" cy="2540"/>
            </a:xfrm>
            <a:custGeom>
              <a:avLst/>
              <a:gdLst/>
              <a:ahLst/>
              <a:cxnLst/>
              <a:rect l="l" t="t" r="r" b="b"/>
              <a:pathLst>
                <a:path w="80010" h="2539">
                  <a:moveTo>
                    <a:pt x="0" y="0"/>
                  </a:moveTo>
                  <a:lnTo>
                    <a:pt x="80010" y="2286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004816" y="1450848"/>
              <a:ext cx="88391" cy="12191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996434" y="1443354"/>
              <a:ext cx="80010" cy="2540"/>
            </a:xfrm>
            <a:custGeom>
              <a:avLst/>
              <a:gdLst/>
              <a:ahLst/>
              <a:cxnLst/>
              <a:rect l="l" t="t" r="r" b="b"/>
              <a:pathLst>
                <a:path w="80010" h="2540">
                  <a:moveTo>
                    <a:pt x="0" y="0"/>
                  </a:moveTo>
                  <a:lnTo>
                    <a:pt x="80010" y="2286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010912" y="1152143"/>
              <a:ext cx="85344" cy="9144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000244" y="1142491"/>
              <a:ext cx="80010" cy="2540"/>
            </a:xfrm>
            <a:custGeom>
              <a:avLst/>
              <a:gdLst/>
              <a:ahLst/>
              <a:cxnLst/>
              <a:rect l="l" t="t" r="r" b="b"/>
              <a:pathLst>
                <a:path w="80010" h="2540">
                  <a:moveTo>
                    <a:pt x="0" y="0"/>
                  </a:moveTo>
                  <a:lnTo>
                    <a:pt x="80009" y="2412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084064" y="2807208"/>
              <a:ext cx="3730751" cy="79247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076444" y="2799334"/>
              <a:ext cx="3723640" cy="70485"/>
            </a:xfrm>
            <a:custGeom>
              <a:avLst/>
              <a:gdLst/>
              <a:ahLst/>
              <a:cxnLst/>
              <a:rect l="l" t="t" r="r" b="b"/>
              <a:pathLst>
                <a:path w="3723640" h="70485">
                  <a:moveTo>
                    <a:pt x="0" y="0"/>
                  </a:moveTo>
                  <a:lnTo>
                    <a:pt x="3723639" y="2286"/>
                  </a:lnTo>
                </a:path>
                <a:path w="3723640" h="70485">
                  <a:moveTo>
                    <a:pt x="0" y="69976"/>
                  </a:moveTo>
                  <a:lnTo>
                    <a:pt x="3809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326124" y="281025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620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313297" y="2799334"/>
              <a:ext cx="0" cy="70485"/>
            </a:xfrm>
            <a:custGeom>
              <a:avLst/>
              <a:gdLst/>
              <a:ahLst/>
              <a:cxnLst/>
              <a:rect l="l" t="t" r="r" b="b"/>
              <a:pathLst>
                <a:path h="70485">
                  <a:moveTo>
                    <a:pt x="0" y="6997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571232" y="2810255"/>
              <a:ext cx="9143" cy="76200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564374" y="2799334"/>
              <a:ext cx="635" cy="70485"/>
            </a:xfrm>
            <a:custGeom>
              <a:avLst/>
              <a:gdLst/>
              <a:ahLst/>
              <a:cxnLst/>
              <a:rect l="l" t="t" r="r" b="b"/>
              <a:pathLst>
                <a:path w="634" h="70485">
                  <a:moveTo>
                    <a:pt x="0" y="69976"/>
                  </a:moveTo>
                  <a:lnTo>
                    <a:pt x="126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8808720" y="2810255"/>
              <a:ext cx="9143" cy="76200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8800084" y="2799334"/>
              <a:ext cx="1270" cy="70485"/>
            </a:xfrm>
            <a:custGeom>
              <a:avLst/>
              <a:gdLst/>
              <a:ahLst/>
              <a:cxnLst/>
              <a:rect l="l" t="t" r="r" b="b"/>
              <a:pathLst>
                <a:path w="1270" h="70485">
                  <a:moveTo>
                    <a:pt x="0" y="69976"/>
                  </a:moveTo>
                  <a:lnTo>
                    <a:pt x="127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004816" y="2538983"/>
              <a:ext cx="88391" cy="9144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996434" y="2531236"/>
              <a:ext cx="80010" cy="1270"/>
            </a:xfrm>
            <a:custGeom>
              <a:avLst/>
              <a:gdLst/>
              <a:ahLst/>
              <a:cxnLst/>
              <a:rect l="l" t="t" r="r" b="b"/>
              <a:pathLst>
                <a:path w="80010" h="1269">
                  <a:moveTo>
                    <a:pt x="0" y="0"/>
                  </a:moveTo>
                  <a:lnTo>
                    <a:pt x="80010" y="1142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4400680" y="1446257"/>
            <a:ext cx="410845" cy="146050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spc="-5" dirty="0">
                <a:latin typeface="Arial"/>
                <a:cs typeface="Arial"/>
              </a:rPr>
              <a:t>Utilización de </a:t>
            </a:r>
            <a:r>
              <a:rPr sz="1050" dirty="0">
                <a:latin typeface="Arial"/>
                <a:cs typeface="Arial"/>
              </a:rPr>
              <a:t>la</a:t>
            </a:r>
            <a:r>
              <a:rPr sz="1050" spc="-4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glucosa</a:t>
            </a:r>
            <a:endParaRPr sz="1050">
              <a:latin typeface="Arial"/>
              <a:cs typeface="Arial"/>
            </a:endParaRPr>
          </a:p>
          <a:p>
            <a:pPr marL="379095">
              <a:lnSpc>
                <a:spcPct val="100000"/>
              </a:lnSpc>
              <a:spcBef>
                <a:spcPts val="770"/>
              </a:spcBef>
            </a:pPr>
            <a:r>
              <a:rPr sz="900" dirty="0">
                <a:latin typeface="Arial"/>
                <a:cs typeface="Arial"/>
              </a:rPr>
              <a:t>(mg/kg/min)</a:t>
            </a:r>
            <a:endParaRPr sz="9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5795009" y="2927493"/>
            <a:ext cx="2211070" cy="4279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R="29845" algn="ctr">
              <a:lnSpc>
                <a:spcPct val="100000"/>
              </a:lnSpc>
              <a:spcBef>
                <a:spcPts val="310"/>
              </a:spcBef>
              <a:tabLst>
                <a:tab pos="1260475" algn="l"/>
              </a:tabLst>
            </a:pPr>
            <a:r>
              <a:rPr sz="1800" spc="-7" baseline="2314" dirty="0">
                <a:latin typeface="Arial"/>
                <a:cs typeface="Arial"/>
              </a:rPr>
              <a:t>10	</a:t>
            </a:r>
            <a:r>
              <a:rPr sz="1200" spc="-5" dirty="0">
                <a:latin typeface="Arial"/>
                <a:cs typeface="Arial"/>
              </a:rPr>
              <a:t>20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z="1100" dirty="0">
                <a:latin typeface="Arial"/>
                <a:cs typeface="Arial"/>
              </a:rPr>
              <a:t>Horas </a:t>
            </a:r>
            <a:r>
              <a:rPr sz="1100" spc="5" dirty="0">
                <a:latin typeface="Arial"/>
                <a:cs typeface="Arial"/>
              </a:rPr>
              <a:t>después </a:t>
            </a:r>
            <a:r>
              <a:rPr sz="1100" dirty="0">
                <a:latin typeface="Arial"/>
                <a:cs typeface="Arial"/>
              </a:rPr>
              <a:t>de </a:t>
            </a:r>
            <a:r>
              <a:rPr sz="1100" spc="-5" dirty="0">
                <a:latin typeface="Arial"/>
                <a:cs typeface="Arial"/>
              </a:rPr>
              <a:t>la </a:t>
            </a:r>
            <a:r>
              <a:rPr sz="1100" dirty="0">
                <a:latin typeface="Arial"/>
                <a:cs typeface="Arial"/>
              </a:rPr>
              <a:t>inyección</a:t>
            </a:r>
            <a:r>
              <a:rPr sz="1100" spc="-190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Sbc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6547866" y="1419872"/>
            <a:ext cx="1365250" cy="543560"/>
            <a:chOff x="6547866" y="1419872"/>
            <a:chExt cx="1365250" cy="543560"/>
          </a:xfrm>
        </p:grpSpPr>
        <p:sp>
          <p:nvSpPr>
            <p:cNvPr id="90" name="object 90"/>
            <p:cNvSpPr/>
            <p:nvPr/>
          </p:nvSpPr>
          <p:spPr>
            <a:xfrm>
              <a:off x="6699504" y="1569720"/>
              <a:ext cx="280416" cy="70103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678549" y="1576959"/>
              <a:ext cx="271780" cy="5715"/>
            </a:xfrm>
            <a:custGeom>
              <a:avLst/>
              <a:gdLst/>
              <a:ahLst/>
              <a:cxnLst/>
              <a:rect l="l" t="t" r="r" b="b"/>
              <a:pathLst>
                <a:path w="271779" h="5715">
                  <a:moveTo>
                    <a:pt x="-28574" y="2793"/>
                  </a:moveTo>
                  <a:lnTo>
                    <a:pt x="299974" y="2793"/>
                  </a:lnTo>
                </a:path>
              </a:pathLst>
            </a:custGeom>
            <a:ln w="62737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571488" y="1441704"/>
              <a:ext cx="1341120" cy="521208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557391" y="1429397"/>
              <a:ext cx="1318260" cy="497205"/>
            </a:xfrm>
            <a:custGeom>
              <a:avLst/>
              <a:gdLst/>
              <a:ahLst/>
              <a:cxnLst/>
              <a:rect l="l" t="t" r="r" b="b"/>
              <a:pathLst>
                <a:path w="1318259" h="497205">
                  <a:moveTo>
                    <a:pt x="0" y="496684"/>
                  </a:moveTo>
                  <a:lnTo>
                    <a:pt x="1318259" y="496684"/>
                  </a:lnTo>
                  <a:lnTo>
                    <a:pt x="1318259" y="0"/>
                  </a:lnTo>
                  <a:lnTo>
                    <a:pt x="0" y="0"/>
                  </a:lnTo>
                  <a:lnTo>
                    <a:pt x="0" y="4966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7074789" y="1480769"/>
            <a:ext cx="6070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Glargina</a:t>
            </a:r>
            <a:endParaRPr sz="1200">
              <a:latin typeface="Arial"/>
              <a:cs typeface="Arial"/>
            </a:endParaRPr>
          </a:p>
        </p:txBody>
      </p:sp>
      <p:sp>
        <p:nvSpPr>
          <p:cNvPr id="95" name="object 95"/>
          <p:cNvSpPr txBox="1">
            <a:spLocks noGrp="1"/>
          </p:cNvSpPr>
          <p:nvPr>
            <p:ph type="title"/>
          </p:nvPr>
        </p:nvSpPr>
        <p:spPr>
          <a:xfrm>
            <a:off x="240893" y="75438"/>
            <a:ext cx="4231005" cy="69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00"/>
                </a:solidFill>
              </a:rPr>
              <a:t>ANALOGOS</a:t>
            </a:r>
            <a:r>
              <a:rPr spc="-4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INSULINA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spc="-10" dirty="0"/>
              <a:t>Análogos </a:t>
            </a:r>
            <a:r>
              <a:rPr sz="2000" spc="-5" dirty="0"/>
              <a:t>de </a:t>
            </a:r>
            <a:r>
              <a:rPr sz="2000" spc="-10" dirty="0"/>
              <a:t>insulina </a:t>
            </a:r>
            <a:r>
              <a:rPr sz="2000" spc="-5" dirty="0"/>
              <a:t>de acción</a:t>
            </a:r>
            <a:r>
              <a:rPr sz="2000" spc="140" dirty="0"/>
              <a:t> </a:t>
            </a:r>
            <a:r>
              <a:rPr sz="2000" spc="-10" dirty="0"/>
              <a:t>Lenta</a:t>
            </a:r>
            <a:endParaRPr sz="2000"/>
          </a:p>
        </p:txBody>
      </p:sp>
      <p:sp>
        <p:nvSpPr>
          <p:cNvPr id="96" name="object 96"/>
          <p:cNvSpPr txBox="1"/>
          <p:nvPr/>
        </p:nvSpPr>
        <p:spPr>
          <a:xfrm>
            <a:off x="4652264" y="431749"/>
            <a:ext cx="31451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FFFFFF"/>
                </a:solidFill>
                <a:latin typeface="Arial"/>
                <a:cs typeface="Arial"/>
              </a:rPr>
              <a:t>(Análogos basales de</a:t>
            </a:r>
            <a:r>
              <a:rPr sz="1800" i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FFFF"/>
                </a:solidFill>
                <a:latin typeface="Arial"/>
                <a:cs typeface="Arial"/>
              </a:rPr>
              <a:t>insulina)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7" name="object 97"/>
          <p:cNvGrpSpPr/>
          <p:nvPr/>
        </p:nvGrpSpPr>
        <p:grpSpPr>
          <a:xfrm>
            <a:off x="179831" y="908685"/>
            <a:ext cx="8293734" cy="3965575"/>
            <a:chOff x="179831" y="908685"/>
            <a:chExt cx="8293734" cy="3965575"/>
          </a:xfrm>
        </p:grpSpPr>
        <p:sp>
          <p:nvSpPr>
            <p:cNvPr id="98" name="object 98"/>
            <p:cNvSpPr/>
            <p:nvPr/>
          </p:nvSpPr>
          <p:spPr>
            <a:xfrm>
              <a:off x="2411730" y="909447"/>
              <a:ext cx="577037" cy="1367409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131820" y="908685"/>
              <a:ext cx="430161" cy="1307973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79831" y="2446096"/>
              <a:ext cx="408495" cy="945565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187627" y="2511564"/>
              <a:ext cx="1689353" cy="1053706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130503" y="4088892"/>
              <a:ext cx="7330440" cy="772160"/>
            </a:xfrm>
            <a:custGeom>
              <a:avLst/>
              <a:gdLst/>
              <a:ahLst/>
              <a:cxnLst/>
              <a:rect l="l" t="t" r="r" b="b"/>
              <a:pathLst>
                <a:path w="7330440" h="772160">
                  <a:moveTo>
                    <a:pt x="7201204" y="0"/>
                  </a:moveTo>
                  <a:lnTo>
                    <a:pt x="128701" y="0"/>
                  </a:lnTo>
                  <a:lnTo>
                    <a:pt x="78609" y="10118"/>
                  </a:lnTo>
                  <a:lnTo>
                    <a:pt x="37699" y="37703"/>
                  </a:lnTo>
                  <a:lnTo>
                    <a:pt x="10115" y="78599"/>
                  </a:lnTo>
                  <a:lnTo>
                    <a:pt x="0" y="128650"/>
                  </a:lnTo>
                  <a:lnTo>
                    <a:pt x="0" y="643508"/>
                  </a:lnTo>
                  <a:lnTo>
                    <a:pt x="10115" y="693560"/>
                  </a:lnTo>
                  <a:lnTo>
                    <a:pt x="37699" y="734456"/>
                  </a:lnTo>
                  <a:lnTo>
                    <a:pt x="78609" y="762041"/>
                  </a:lnTo>
                  <a:lnTo>
                    <a:pt x="128701" y="772159"/>
                  </a:lnTo>
                  <a:lnTo>
                    <a:pt x="7201204" y="772159"/>
                  </a:lnTo>
                  <a:lnTo>
                    <a:pt x="7251330" y="762041"/>
                  </a:lnTo>
                  <a:lnTo>
                    <a:pt x="7292263" y="734456"/>
                  </a:lnTo>
                  <a:lnTo>
                    <a:pt x="7319862" y="693560"/>
                  </a:lnTo>
                  <a:lnTo>
                    <a:pt x="7329982" y="643508"/>
                  </a:lnTo>
                  <a:lnTo>
                    <a:pt x="7329982" y="128650"/>
                  </a:lnTo>
                  <a:lnTo>
                    <a:pt x="7319862" y="78599"/>
                  </a:lnTo>
                  <a:lnTo>
                    <a:pt x="7292263" y="37703"/>
                  </a:lnTo>
                  <a:lnTo>
                    <a:pt x="7251330" y="10118"/>
                  </a:lnTo>
                  <a:lnTo>
                    <a:pt x="7201204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130503" y="4088892"/>
              <a:ext cx="7330440" cy="772160"/>
            </a:xfrm>
            <a:custGeom>
              <a:avLst/>
              <a:gdLst/>
              <a:ahLst/>
              <a:cxnLst/>
              <a:rect l="l" t="t" r="r" b="b"/>
              <a:pathLst>
                <a:path w="7330440" h="772160">
                  <a:moveTo>
                    <a:pt x="0" y="128650"/>
                  </a:moveTo>
                  <a:lnTo>
                    <a:pt x="10115" y="78599"/>
                  </a:lnTo>
                  <a:lnTo>
                    <a:pt x="37699" y="37703"/>
                  </a:lnTo>
                  <a:lnTo>
                    <a:pt x="78609" y="10118"/>
                  </a:lnTo>
                  <a:lnTo>
                    <a:pt x="128701" y="0"/>
                  </a:lnTo>
                  <a:lnTo>
                    <a:pt x="7201204" y="0"/>
                  </a:lnTo>
                  <a:lnTo>
                    <a:pt x="7251330" y="10118"/>
                  </a:lnTo>
                  <a:lnTo>
                    <a:pt x="7292263" y="37703"/>
                  </a:lnTo>
                  <a:lnTo>
                    <a:pt x="7319862" y="78599"/>
                  </a:lnTo>
                  <a:lnTo>
                    <a:pt x="7329982" y="128650"/>
                  </a:lnTo>
                  <a:lnTo>
                    <a:pt x="7329982" y="643508"/>
                  </a:lnTo>
                  <a:lnTo>
                    <a:pt x="7319862" y="693560"/>
                  </a:lnTo>
                  <a:lnTo>
                    <a:pt x="7292263" y="734456"/>
                  </a:lnTo>
                  <a:lnTo>
                    <a:pt x="7251330" y="762041"/>
                  </a:lnTo>
                  <a:lnTo>
                    <a:pt x="7201204" y="772159"/>
                  </a:lnTo>
                  <a:lnTo>
                    <a:pt x="128701" y="772159"/>
                  </a:lnTo>
                  <a:lnTo>
                    <a:pt x="78609" y="762041"/>
                  </a:lnTo>
                  <a:lnTo>
                    <a:pt x="37699" y="734456"/>
                  </a:lnTo>
                  <a:lnTo>
                    <a:pt x="10115" y="693560"/>
                  </a:lnTo>
                  <a:lnTo>
                    <a:pt x="0" y="643508"/>
                  </a:lnTo>
                  <a:lnTo>
                    <a:pt x="0" y="1286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1302258" y="4158488"/>
            <a:ext cx="6977380" cy="5918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2235"/>
              </a:lnSpc>
              <a:spcBef>
                <a:spcPts val="90"/>
              </a:spcBef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Producen una liberación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insulina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más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lenta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y sin picos,</a:t>
            </a:r>
            <a:r>
              <a:rPr sz="2000" spc="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endParaRPr sz="2000">
              <a:latin typeface="Arial"/>
              <a:cs typeface="Arial"/>
            </a:endParaRPr>
          </a:p>
          <a:p>
            <a:pPr marL="5080" algn="ctr">
              <a:lnSpc>
                <a:spcPts val="2235"/>
              </a:lnSpc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lo que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disminuye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frecuencia de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hipoglicemias</a:t>
            </a:r>
            <a:r>
              <a:rPr sz="2000" spc="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nocturnas.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7535" y="149428"/>
            <a:ext cx="327469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Tipos de</a:t>
            </a:r>
            <a:r>
              <a:rPr sz="3200" spc="-50" dirty="0"/>
              <a:t> </a:t>
            </a:r>
            <a:r>
              <a:rPr sz="3200" spc="-5" dirty="0"/>
              <a:t>insulinas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118757" y="1914905"/>
            <a:ext cx="7967980" cy="3540760"/>
            <a:chOff x="118757" y="1914905"/>
            <a:chExt cx="7967980" cy="3540760"/>
          </a:xfrm>
        </p:grpSpPr>
        <p:sp>
          <p:nvSpPr>
            <p:cNvPr id="4" name="object 4"/>
            <p:cNvSpPr/>
            <p:nvPr/>
          </p:nvSpPr>
          <p:spPr>
            <a:xfrm>
              <a:off x="7467599" y="3064002"/>
              <a:ext cx="182880" cy="1227455"/>
            </a:xfrm>
            <a:custGeom>
              <a:avLst/>
              <a:gdLst/>
              <a:ahLst/>
              <a:cxnLst/>
              <a:rect l="l" t="t" r="r" b="b"/>
              <a:pathLst>
                <a:path w="182879" h="1227454">
                  <a:moveTo>
                    <a:pt x="0" y="0"/>
                  </a:moveTo>
                  <a:lnTo>
                    <a:pt x="0" y="1227328"/>
                  </a:lnTo>
                  <a:lnTo>
                    <a:pt x="182372" y="1227328"/>
                  </a:lnTo>
                </a:path>
                <a:path w="182879" h="1227454">
                  <a:moveTo>
                    <a:pt x="0" y="0"/>
                  </a:moveTo>
                  <a:lnTo>
                    <a:pt x="0" y="501903"/>
                  </a:lnTo>
                  <a:lnTo>
                    <a:pt x="182372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63992" y="1927605"/>
              <a:ext cx="10160" cy="479425"/>
            </a:xfrm>
            <a:custGeom>
              <a:avLst/>
              <a:gdLst/>
              <a:ahLst/>
              <a:cxnLst/>
              <a:rect l="l" t="t" r="r" b="b"/>
              <a:pathLst>
                <a:path w="10159" h="479425">
                  <a:moveTo>
                    <a:pt x="0" y="0"/>
                  </a:moveTo>
                  <a:lnTo>
                    <a:pt x="0" y="341122"/>
                  </a:lnTo>
                  <a:lnTo>
                    <a:pt x="9651" y="341122"/>
                  </a:lnTo>
                  <a:lnTo>
                    <a:pt x="9651" y="479171"/>
                  </a:lnTo>
                </a:path>
              </a:pathLst>
            </a:custGeom>
            <a:ln w="25399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85764" y="3064002"/>
              <a:ext cx="193675" cy="1227455"/>
            </a:xfrm>
            <a:custGeom>
              <a:avLst/>
              <a:gdLst/>
              <a:ahLst/>
              <a:cxnLst/>
              <a:rect l="l" t="t" r="r" b="b"/>
              <a:pathLst>
                <a:path w="193675" h="1227454">
                  <a:moveTo>
                    <a:pt x="0" y="0"/>
                  </a:moveTo>
                  <a:lnTo>
                    <a:pt x="0" y="1227328"/>
                  </a:lnTo>
                  <a:lnTo>
                    <a:pt x="193675" y="1227328"/>
                  </a:lnTo>
                </a:path>
                <a:path w="193675" h="1227454">
                  <a:moveTo>
                    <a:pt x="0" y="0"/>
                  </a:moveTo>
                  <a:lnTo>
                    <a:pt x="0" y="501903"/>
                  </a:lnTo>
                  <a:lnTo>
                    <a:pt x="193675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22723" y="1936368"/>
              <a:ext cx="1170305" cy="470534"/>
            </a:xfrm>
            <a:custGeom>
              <a:avLst/>
              <a:gdLst/>
              <a:ahLst/>
              <a:cxnLst/>
              <a:rect l="l" t="t" r="r" b="b"/>
              <a:pathLst>
                <a:path w="1170304" h="470535">
                  <a:moveTo>
                    <a:pt x="0" y="0"/>
                  </a:moveTo>
                  <a:lnTo>
                    <a:pt x="0" y="332358"/>
                  </a:lnTo>
                  <a:lnTo>
                    <a:pt x="1169797" y="332358"/>
                  </a:lnTo>
                  <a:lnTo>
                    <a:pt x="1169797" y="470407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59785" y="3064002"/>
              <a:ext cx="329565" cy="1953895"/>
            </a:xfrm>
            <a:custGeom>
              <a:avLst/>
              <a:gdLst/>
              <a:ahLst/>
              <a:cxnLst/>
              <a:rect l="l" t="t" r="r" b="b"/>
              <a:pathLst>
                <a:path w="329564" h="1953895">
                  <a:moveTo>
                    <a:pt x="0" y="0"/>
                  </a:moveTo>
                  <a:lnTo>
                    <a:pt x="0" y="1953514"/>
                  </a:lnTo>
                  <a:lnTo>
                    <a:pt x="329438" y="1953514"/>
                  </a:lnTo>
                </a:path>
                <a:path w="329564" h="1953895">
                  <a:moveTo>
                    <a:pt x="0" y="0"/>
                  </a:moveTo>
                  <a:lnTo>
                    <a:pt x="0" y="1227328"/>
                  </a:lnTo>
                  <a:lnTo>
                    <a:pt x="329438" y="1227328"/>
                  </a:lnTo>
                </a:path>
                <a:path w="329564" h="1953895">
                  <a:moveTo>
                    <a:pt x="0" y="0"/>
                  </a:moveTo>
                  <a:lnTo>
                    <a:pt x="0" y="501903"/>
                  </a:lnTo>
                  <a:lnTo>
                    <a:pt x="323723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66667" y="1936368"/>
              <a:ext cx="956310" cy="470534"/>
            </a:xfrm>
            <a:custGeom>
              <a:avLst/>
              <a:gdLst/>
              <a:ahLst/>
              <a:cxnLst/>
              <a:rect l="l" t="t" r="r" b="b"/>
              <a:pathLst>
                <a:path w="956310" h="470535">
                  <a:moveTo>
                    <a:pt x="956056" y="0"/>
                  </a:moveTo>
                  <a:lnTo>
                    <a:pt x="956056" y="332358"/>
                  </a:lnTo>
                  <a:lnTo>
                    <a:pt x="0" y="332358"/>
                  </a:lnTo>
                  <a:lnTo>
                    <a:pt x="0" y="470407"/>
                  </a:lnTo>
                </a:path>
              </a:pathLst>
            </a:custGeom>
            <a:ln w="25399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29156" y="3065398"/>
              <a:ext cx="175260" cy="2377440"/>
            </a:xfrm>
            <a:custGeom>
              <a:avLst/>
              <a:gdLst/>
              <a:ahLst/>
              <a:cxnLst/>
              <a:rect l="l" t="t" r="r" b="b"/>
              <a:pathLst>
                <a:path w="175260" h="2377440">
                  <a:moveTo>
                    <a:pt x="0" y="0"/>
                  </a:moveTo>
                  <a:lnTo>
                    <a:pt x="0" y="2377186"/>
                  </a:lnTo>
                  <a:lnTo>
                    <a:pt x="175260" y="2377186"/>
                  </a:lnTo>
                </a:path>
                <a:path w="175260" h="2377440">
                  <a:moveTo>
                    <a:pt x="0" y="0"/>
                  </a:moveTo>
                  <a:lnTo>
                    <a:pt x="0" y="1737359"/>
                  </a:lnTo>
                  <a:lnTo>
                    <a:pt x="175260" y="1737359"/>
                  </a:lnTo>
                </a:path>
                <a:path w="175260" h="2377440">
                  <a:moveTo>
                    <a:pt x="0" y="0"/>
                  </a:moveTo>
                  <a:lnTo>
                    <a:pt x="0" y="1097661"/>
                  </a:lnTo>
                  <a:lnTo>
                    <a:pt x="175260" y="1097661"/>
                  </a:lnTo>
                </a:path>
                <a:path w="175260" h="2377440">
                  <a:moveTo>
                    <a:pt x="0" y="0"/>
                  </a:moveTo>
                  <a:lnTo>
                    <a:pt x="0" y="457962"/>
                  </a:lnTo>
                  <a:lnTo>
                    <a:pt x="175260" y="457962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54531" y="1929129"/>
              <a:ext cx="700405" cy="479425"/>
            </a:xfrm>
            <a:custGeom>
              <a:avLst/>
              <a:gdLst/>
              <a:ahLst/>
              <a:cxnLst/>
              <a:rect l="l" t="t" r="r" b="b"/>
              <a:pathLst>
                <a:path w="700405" h="479425">
                  <a:moveTo>
                    <a:pt x="0" y="0"/>
                  </a:moveTo>
                  <a:lnTo>
                    <a:pt x="0" y="340995"/>
                  </a:lnTo>
                  <a:lnTo>
                    <a:pt x="700405" y="340995"/>
                  </a:lnTo>
                  <a:lnTo>
                    <a:pt x="700405" y="479044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1457" y="3065398"/>
              <a:ext cx="140970" cy="2377440"/>
            </a:xfrm>
            <a:custGeom>
              <a:avLst/>
              <a:gdLst/>
              <a:ahLst/>
              <a:cxnLst/>
              <a:rect l="l" t="t" r="r" b="b"/>
              <a:pathLst>
                <a:path w="140970" h="2377440">
                  <a:moveTo>
                    <a:pt x="0" y="0"/>
                  </a:moveTo>
                  <a:lnTo>
                    <a:pt x="0" y="2377186"/>
                  </a:lnTo>
                  <a:lnTo>
                    <a:pt x="82321" y="2377186"/>
                  </a:lnTo>
                </a:path>
                <a:path w="140970" h="2377440">
                  <a:moveTo>
                    <a:pt x="0" y="0"/>
                  </a:moveTo>
                  <a:lnTo>
                    <a:pt x="0" y="1737359"/>
                  </a:lnTo>
                  <a:lnTo>
                    <a:pt x="140728" y="1737359"/>
                  </a:lnTo>
                </a:path>
                <a:path w="140970" h="2377440">
                  <a:moveTo>
                    <a:pt x="0" y="0"/>
                  </a:moveTo>
                  <a:lnTo>
                    <a:pt x="0" y="1097661"/>
                  </a:lnTo>
                  <a:lnTo>
                    <a:pt x="140728" y="1097661"/>
                  </a:lnTo>
                </a:path>
                <a:path w="140970" h="2377440">
                  <a:moveTo>
                    <a:pt x="0" y="0"/>
                  </a:moveTo>
                  <a:lnTo>
                    <a:pt x="0" y="457962"/>
                  </a:lnTo>
                  <a:lnTo>
                    <a:pt x="140728" y="457962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57263" y="1929129"/>
              <a:ext cx="797560" cy="479425"/>
            </a:xfrm>
            <a:custGeom>
              <a:avLst/>
              <a:gdLst/>
              <a:ahLst/>
              <a:cxnLst/>
              <a:rect l="l" t="t" r="r" b="b"/>
              <a:pathLst>
                <a:path w="797560" h="479425">
                  <a:moveTo>
                    <a:pt x="797267" y="0"/>
                  </a:moveTo>
                  <a:lnTo>
                    <a:pt x="797267" y="340995"/>
                  </a:lnTo>
                  <a:lnTo>
                    <a:pt x="0" y="340995"/>
                  </a:lnTo>
                  <a:lnTo>
                    <a:pt x="0" y="479044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17322" y="1476743"/>
            <a:ext cx="2074545" cy="452755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3345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735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CONVENCIONALES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-12700" y="2395435"/>
            <a:ext cx="1340485" cy="683260"/>
            <a:chOff x="-12700" y="2395435"/>
            <a:chExt cx="1340485" cy="683260"/>
          </a:xfrm>
        </p:grpSpPr>
        <p:sp>
          <p:nvSpPr>
            <p:cNvPr id="16" name="object 16"/>
            <p:cNvSpPr/>
            <p:nvPr/>
          </p:nvSpPr>
          <p:spPr>
            <a:xfrm>
              <a:off x="0" y="2408135"/>
              <a:ext cx="1315085" cy="657860"/>
            </a:xfrm>
            <a:custGeom>
              <a:avLst/>
              <a:gdLst/>
              <a:ahLst/>
              <a:cxnLst/>
              <a:rect l="l" t="t" r="r" b="b"/>
              <a:pathLst>
                <a:path w="1315085" h="657860">
                  <a:moveTo>
                    <a:pt x="1314577" y="0"/>
                  </a:moveTo>
                  <a:lnTo>
                    <a:pt x="0" y="0"/>
                  </a:lnTo>
                  <a:lnTo>
                    <a:pt x="0" y="657263"/>
                  </a:lnTo>
                  <a:lnTo>
                    <a:pt x="1314577" y="657263"/>
                  </a:lnTo>
                  <a:lnTo>
                    <a:pt x="1314577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2408135"/>
              <a:ext cx="1315085" cy="657860"/>
            </a:xfrm>
            <a:custGeom>
              <a:avLst/>
              <a:gdLst/>
              <a:ahLst/>
              <a:cxnLst/>
              <a:rect l="l" t="t" r="r" b="b"/>
              <a:pathLst>
                <a:path w="1315085" h="657860">
                  <a:moveTo>
                    <a:pt x="0" y="657263"/>
                  </a:moveTo>
                  <a:lnTo>
                    <a:pt x="1314577" y="657263"/>
                  </a:lnTo>
                  <a:lnTo>
                    <a:pt x="1314577" y="0"/>
                  </a:lnTo>
                  <a:lnTo>
                    <a:pt x="0" y="0"/>
                  </a:lnTo>
                  <a:lnTo>
                    <a:pt x="0" y="65726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0" y="2408135"/>
            <a:ext cx="1311910" cy="65786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Times New Roman"/>
              <a:cs typeface="Times New Roman"/>
            </a:endParaRPr>
          </a:p>
          <a:p>
            <a:pPr marL="440690" marR="64135" indent="-369570">
              <a:lnSpc>
                <a:spcPts val="1250"/>
              </a:lnSpc>
            </a:pP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r>
              <a:rPr sz="120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rápida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2186" y="3341547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98755">
              <a:lnSpc>
                <a:spcPct val="100000"/>
              </a:lnSpc>
              <a:spcBef>
                <a:spcPts val="685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Actrapid</a:t>
            </a:r>
            <a:r>
              <a:rPr sz="1100" spc="-4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2186" y="3981246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Humulin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R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2186" y="4620945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Insuman R</a:t>
            </a:r>
            <a:r>
              <a:rPr sz="1100" spc="-7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3779" y="5260695"/>
            <a:ext cx="1097915" cy="363855"/>
          </a:xfrm>
          <a:prstGeom prst="rect">
            <a:avLst/>
          </a:prstGeom>
          <a:solidFill>
            <a:srgbClr val="FFFFFF"/>
          </a:solidFill>
          <a:ln w="25399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Bioinsugen R</a:t>
            </a:r>
            <a:r>
              <a:rPr sz="1100" spc="-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76121" y="2408135"/>
            <a:ext cx="1372870" cy="657860"/>
          </a:xfrm>
          <a:prstGeom prst="rect">
            <a:avLst/>
          </a:prstGeom>
          <a:solidFill>
            <a:srgbClr val="4EA7EA"/>
          </a:solidFill>
          <a:ln w="25400">
            <a:solidFill>
              <a:srgbClr val="FFFFFF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Times New Roman"/>
              <a:cs typeface="Times New Roman"/>
            </a:endParaRPr>
          </a:p>
          <a:p>
            <a:pPr marL="142240" marR="74930" indent="-76200">
              <a:lnSpc>
                <a:spcPts val="1250"/>
              </a:lnSpc>
            </a:pP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2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  intermedia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NPH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04416" y="3341547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Insulatard</a:t>
            </a:r>
            <a:r>
              <a:rPr sz="1100" spc="-3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04416" y="3981246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Humulin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N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04416" y="4620945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Insuman N</a:t>
            </a:r>
            <a:r>
              <a:rPr sz="1100" spc="-7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04416" y="5260695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Bioinsugen N</a:t>
            </a:r>
            <a:r>
              <a:rPr sz="1100" spc="-12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95370" y="1485417"/>
            <a:ext cx="2854960" cy="451484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207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725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ANÁLOGOS DE LA</a:t>
            </a:r>
            <a:r>
              <a:rPr sz="15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endParaRPr sz="15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83127" y="2406738"/>
            <a:ext cx="1812925" cy="657860"/>
          </a:xfrm>
          <a:prstGeom prst="rect">
            <a:avLst/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R="38100" algn="ctr">
              <a:lnSpc>
                <a:spcPts val="1345"/>
              </a:lnSpc>
              <a:spcBef>
                <a:spcPts val="113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Análogos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12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marR="36195" algn="ctr">
              <a:lnSpc>
                <a:spcPts val="134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rápida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87317" y="3340823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275590" marR="194310" indent="-7366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Lispro  (Humalog®)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87317" y="4066247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7620" algn="ctr">
              <a:lnSpc>
                <a:spcPts val="1225"/>
              </a:lnSpc>
              <a:spcBef>
                <a:spcPts val="459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Aspártica</a:t>
            </a:r>
            <a:endParaRPr sz="1100">
              <a:latin typeface="Arial"/>
              <a:cs typeface="Arial"/>
            </a:endParaRPr>
          </a:p>
          <a:p>
            <a:pPr marL="11430" algn="ctr">
              <a:lnSpc>
                <a:spcPts val="1225"/>
              </a:lnSpc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(Novorapid</a:t>
            </a:r>
            <a:r>
              <a:rPr sz="1100" spc="-4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687317" y="4792433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339090" marR="112395" indent="-21082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Glulisina  (Apidra</a:t>
            </a:r>
            <a:r>
              <a:rPr sz="110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309108" y="2406738"/>
            <a:ext cx="1767205" cy="657860"/>
          </a:xfrm>
          <a:prstGeom prst="rect">
            <a:avLst/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L="635" algn="ctr">
              <a:lnSpc>
                <a:spcPts val="1345"/>
              </a:lnSpc>
              <a:spcBef>
                <a:spcPts val="113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Análogos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12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4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lenta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79440" y="3340823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332105" marR="123825" indent="-20193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Glargina 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(Lantus</a:t>
            </a:r>
            <a:r>
              <a:rPr sz="1100" spc="-6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79440" y="4066247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270" algn="ctr">
              <a:lnSpc>
                <a:spcPts val="1225"/>
              </a:lnSpc>
              <a:spcBef>
                <a:spcPts val="459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Detemir</a:t>
            </a:r>
            <a:endParaRPr sz="1100">
              <a:latin typeface="Arial"/>
              <a:cs typeface="Arial"/>
            </a:endParaRPr>
          </a:p>
          <a:p>
            <a:pPr marL="1905" algn="ctr">
              <a:lnSpc>
                <a:spcPts val="1225"/>
              </a:lnSpc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(Levemir®)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63434" y="1476654"/>
            <a:ext cx="1801495" cy="451484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27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73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PREMEZCLADAS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316089" y="2406738"/>
            <a:ext cx="1515745" cy="657860"/>
          </a:xfrm>
          <a:prstGeom prst="rect">
            <a:avLst/>
          </a:prstGeom>
          <a:solidFill>
            <a:srgbClr val="D9D9D9"/>
          </a:solidFill>
          <a:ln w="25400">
            <a:solidFill>
              <a:srgbClr val="FFFFFF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Times New Roman"/>
              <a:cs typeface="Times New Roman"/>
            </a:endParaRPr>
          </a:p>
          <a:p>
            <a:pPr marL="43942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0D0D0D"/>
                </a:solidFill>
                <a:latin typeface="Arial"/>
                <a:cs typeface="Arial"/>
              </a:rPr>
              <a:t>Análogos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49971" y="3340823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20955" marR="10160" indent="36195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biaspártica  30/70 </a:t>
            </a:r>
            <a:r>
              <a:rPr sz="1050" spc="5" dirty="0">
                <a:solidFill>
                  <a:srgbClr val="0D0D0D"/>
                </a:solidFill>
                <a:latin typeface="Arial"/>
                <a:cs typeface="Arial"/>
              </a:rPr>
              <a:t>(Novomix</a:t>
            </a:r>
            <a:r>
              <a:rPr sz="1050" spc="-1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0D0D0D"/>
                </a:solidFill>
                <a:latin typeface="Arial"/>
                <a:cs typeface="Arial"/>
              </a:rPr>
              <a:t>30®)</a:t>
            </a:r>
            <a:endParaRPr sz="10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649971" y="4066247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5240" marR="3175" indent="-3175" algn="ctr">
              <a:lnSpc>
                <a:spcPct val="86200"/>
              </a:lnSpc>
              <a:spcBef>
                <a:spcPts val="95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Lispro   Protaminizada</a:t>
            </a:r>
            <a:r>
              <a:rPr sz="1100" spc="-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25/75  </a:t>
            </a:r>
            <a:r>
              <a:rPr sz="1050" dirty="0">
                <a:solidFill>
                  <a:srgbClr val="0D0D0D"/>
                </a:solidFill>
                <a:latin typeface="Arial"/>
                <a:cs typeface="Arial"/>
              </a:rPr>
              <a:t>(HumalogMix</a:t>
            </a:r>
            <a:r>
              <a:rPr sz="1050" spc="-8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0D0D0D"/>
                </a:solidFill>
                <a:latin typeface="Arial"/>
                <a:cs typeface="Arial"/>
              </a:rPr>
              <a:t>25®)</a:t>
            </a:r>
            <a:endParaRPr sz="105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804279" y="1127760"/>
            <a:ext cx="2268220" cy="1152525"/>
          </a:xfrm>
          <a:custGeom>
            <a:avLst/>
            <a:gdLst/>
            <a:ahLst/>
            <a:cxnLst/>
            <a:rect l="l" t="t" r="r" b="b"/>
            <a:pathLst>
              <a:path w="2268220" h="1152525">
                <a:moveTo>
                  <a:pt x="0" y="576072"/>
                </a:moveTo>
                <a:lnTo>
                  <a:pt x="6652" y="513306"/>
                </a:lnTo>
                <a:lnTo>
                  <a:pt x="26150" y="452497"/>
                </a:lnTo>
                <a:lnTo>
                  <a:pt x="57802" y="393996"/>
                </a:lnTo>
                <a:lnTo>
                  <a:pt x="100915" y="338155"/>
                </a:lnTo>
                <a:lnTo>
                  <a:pt x="154798" y="285326"/>
                </a:lnTo>
                <a:lnTo>
                  <a:pt x="185563" y="260151"/>
                </a:lnTo>
                <a:lnTo>
                  <a:pt x="218761" y="235860"/>
                </a:lnTo>
                <a:lnTo>
                  <a:pt x="254305" y="212498"/>
                </a:lnTo>
                <a:lnTo>
                  <a:pt x="292110" y="190108"/>
                </a:lnTo>
                <a:lnTo>
                  <a:pt x="332089" y="168735"/>
                </a:lnTo>
                <a:lnTo>
                  <a:pt x="374155" y="148422"/>
                </a:lnTo>
                <a:lnTo>
                  <a:pt x="418222" y="129214"/>
                </a:lnTo>
                <a:lnTo>
                  <a:pt x="464204" y="111154"/>
                </a:lnTo>
                <a:lnTo>
                  <a:pt x="512014" y="94286"/>
                </a:lnTo>
                <a:lnTo>
                  <a:pt x="561565" y="78655"/>
                </a:lnTo>
                <a:lnTo>
                  <a:pt x="612772" y="64304"/>
                </a:lnTo>
                <a:lnTo>
                  <a:pt x="665548" y="51276"/>
                </a:lnTo>
                <a:lnTo>
                  <a:pt x="719806" y="39617"/>
                </a:lnTo>
                <a:lnTo>
                  <a:pt x="775459" y="29370"/>
                </a:lnTo>
                <a:lnTo>
                  <a:pt x="832423" y="20579"/>
                </a:lnTo>
                <a:lnTo>
                  <a:pt x="890609" y="13287"/>
                </a:lnTo>
                <a:lnTo>
                  <a:pt x="949932" y="7540"/>
                </a:lnTo>
                <a:lnTo>
                  <a:pt x="1010305" y="3380"/>
                </a:lnTo>
                <a:lnTo>
                  <a:pt x="1071642" y="852"/>
                </a:lnTo>
                <a:lnTo>
                  <a:pt x="1133855" y="0"/>
                </a:lnTo>
                <a:lnTo>
                  <a:pt x="1196069" y="852"/>
                </a:lnTo>
                <a:lnTo>
                  <a:pt x="1257406" y="3380"/>
                </a:lnTo>
                <a:lnTo>
                  <a:pt x="1317779" y="7540"/>
                </a:lnTo>
                <a:lnTo>
                  <a:pt x="1377102" y="13287"/>
                </a:lnTo>
                <a:lnTo>
                  <a:pt x="1435288" y="20579"/>
                </a:lnTo>
                <a:lnTo>
                  <a:pt x="1492252" y="29370"/>
                </a:lnTo>
                <a:lnTo>
                  <a:pt x="1547905" y="39617"/>
                </a:lnTo>
                <a:lnTo>
                  <a:pt x="1602163" y="51276"/>
                </a:lnTo>
                <a:lnTo>
                  <a:pt x="1654939" y="64304"/>
                </a:lnTo>
                <a:lnTo>
                  <a:pt x="1706146" y="78655"/>
                </a:lnTo>
                <a:lnTo>
                  <a:pt x="1755697" y="94286"/>
                </a:lnTo>
                <a:lnTo>
                  <a:pt x="1803507" y="111154"/>
                </a:lnTo>
                <a:lnTo>
                  <a:pt x="1849489" y="129214"/>
                </a:lnTo>
                <a:lnTo>
                  <a:pt x="1893556" y="148422"/>
                </a:lnTo>
                <a:lnTo>
                  <a:pt x="1935622" y="168735"/>
                </a:lnTo>
                <a:lnTo>
                  <a:pt x="1975601" y="190108"/>
                </a:lnTo>
                <a:lnTo>
                  <a:pt x="2013406" y="212498"/>
                </a:lnTo>
                <a:lnTo>
                  <a:pt x="2048950" y="235860"/>
                </a:lnTo>
                <a:lnTo>
                  <a:pt x="2082148" y="260151"/>
                </a:lnTo>
                <a:lnTo>
                  <a:pt x="2112913" y="285326"/>
                </a:lnTo>
                <a:lnTo>
                  <a:pt x="2141157" y="311342"/>
                </a:lnTo>
                <a:lnTo>
                  <a:pt x="2189742" y="365721"/>
                </a:lnTo>
                <a:lnTo>
                  <a:pt x="2227211" y="422936"/>
                </a:lnTo>
                <a:lnTo>
                  <a:pt x="2252872" y="482635"/>
                </a:lnTo>
                <a:lnTo>
                  <a:pt x="2266034" y="544466"/>
                </a:lnTo>
                <a:lnTo>
                  <a:pt x="2267712" y="576072"/>
                </a:lnTo>
                <a:lnTo>
                  <a:pt x="2266034" y="607689"/>
                </a:lnTo>
                <a:lnTo>
                  <a:pt x="2252872" y="669539"/>
                </a:lnTo>
                <a:lnTo>
                  <a:pt x="2227211" y="729251"/>
                </a:lnTo>
                <a:lnTo>
                  <a:pt x="2189742" y="786474"/>
                </a:lnTo>
                <a:lnTo>
                  <a:pt x="2141157" y="840857"/>
                </a:lnTo>
                <a:lnTo>
                  <a:pt x="2112913" y="866873"/>
                </a:lnTo>
                <a:lnTo>
                  <a:pt x="2082148" y="892048"/>
                </a:lnTo>
                <a:lnTo>
                  <a:pt x="2048950" y="916338"/>
                </a:lnTo>
                <a:lnTo>
                  <a:pt x="2013406" y="939698"/>
                </a:lnTo>
                <a:lnTo>
                  <a:pt x="1975601" y="962086"/>
                </a:lnTo>
                <a:lnTo>
                  <a:pt x="1935622" y="983456"/>
                </a:lnTo>
                <a:lnTo>
                  <a:pt x="1893556" y="1003765"/>
                </a:lnTo>
                <a:lnTo>
                  <a:pt x="1849489" y="1022970"/>
                </a:lnTo>
                <a:lnTo>
                  <a:pt x="1803507" y="1041026"/>
                </a:lnTo>
                <a:lnTo>
                  <a:pt x="1755697" y="1057889"/>
                </a:lnTo>
                <a:lnTo>
                  <a:pt x="1706146" y="1073516"/>
                </a:lnTo>
                <a:lnTo>
                  <a:pt x="1654939" y="1087863"/>
                </a:lnTo>
                <a:lnTo>
                  <a:pt x="1602163" y="1100887"/>
                </a:lnTo>
                <a:lnTo>
                  <a:pt x="1547905" y="1112542"/>
                </a:lnTo>
                <a:lnTo>
                  <a:pt x="1492252" y="1122785"/>
                </a:lnTo>
                <a:lnTo>
                  <a:pt x="1435288" y="1131573"/>
                </a:lnTo>
                <a:lnTo>
                  <a:pt x="1377102" y="1138861"/>
                </a:lnTo>
                <a:lnTo>
                  <a:pt x="1317779" y="1144607"/>
                </a:lnTo>
                <a:lnTo>
                  <a:pt x="1257406" y="1148765"/>
                </a:lnTo>
                <a:lnTo>
                  <a:pt x="1196069" y="1151291"/>
                </a:lnTo>
                <a:lnTo>
                  <a:pt x="1133855" y="1152143"/>
                </a:lnTo>
                <a:lnTo>
                  <a:pt x="1071642" y="1151291"/>
                </a:lnTo>
                <a:lnTo>
                  <a:pt x="1010305" y="1148765"/>
                </a:lnTo>
                <a:lnTo>
                  <a:pt x="949932" y="1144607"/>
                </a:lnTo>
                <a:lnTo>
                  <a:pt x="890609" y="1138861"/>
                </a:lnTo>
                <a:lnTo>
                  <a:pt x="832423" y="1131573"/>
                </a:lnTo>
                <a:lnTo>
                  <a:pt x="775459" y="1122785"/>
                </a:lnTo>
                <a:lnTo>
                  <a:pt x="719806" y="1112542"/>
                </a:lnTo>
                <a:lnTo>
                  <a:pt x="665548" y="1100887"/>
                </a:lnTo>
                <a:lnTo>
                  <a:pt x="612772" y="1087863"/>
                </a:lnTo>
                <a:lnTo>
                  <a:pt x="561565" y="1073516"/>
                </a:lnTo>
                <a:lnTo>
                  <a:pt x="512014" y="1057889"/>
                </a:lnTo>
                <a:lnTo>
                  <a:pt x="464204" y="1041026"/>
                </a:lnTo>
                <a:lnTo>
                  <a:pt x="418222" y="1022970"/>
                </a:lnTo>
                <a:lnTo>
                  <a:pt x="374155" y="1003765"/>
                </a:lnTo>
                <a:lnTo>
                  <a:pt x="332089" y="983456"/>
                </a:lnTo>
                <a:lnTo>
                  <a:pt x="292110" y="962086"/>
                </a:lnTo>
                <a:lnTo>
                  <a:pt x="254305" y="939698"/>
                </a:lnTo>
                <a:lnTo>
                  <a:pt x="218761" y="916338"/>
                </a:lnTo>
                <a:lnTo>
                  <a:pt x="185563" y="892048"/>
                </a:lnTo>
                <a:lnTo>
                  <a:pt x="154798" y="866873"/>
                </a:lnTo>
                <a:lnTo>
                  <a:pt x="126554" y="840857"/>
                </a:lnTo>
                <a:lnTo>
                  <a:pt x="77969" y="786474"/>
                </a:lnTo>
                <a:lnTo>
                  <a:pt x="40500" y="729251"/>
                </a:lnTo>
                <a:lnTo>
                  <a:pt x="14839" y="669539"/>
                </a:lnTo>
                <a:lnTo>
                  <a:pt x="1677" y="607689"/>
                </a:lnTo>
                <a:lnTo>
                  <a:pt x="0" y="576072"/>
                </a:lnTo>
                <a:close/>
              </a:path>
            </a:pathLst>
          </a:custGeom>
          <a:ln w="254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639" y="16586"/>
            <a:ext cx="4316730" cy="805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FFC000"/>
                </a:solidFill>
              </a:rPr>
              <a:t>Insulinas</a:t>
            </a:r>
            <a:r>
              <a:rPr sz="3200" spc="-25" dirty="0">
                <a:solidFill>
                  <a:srgbClr val="FFC000"/>
                </a:solidFill>
              </a:rPr>
              <a:t> </a:t>
            </a:r>
            <a:r>
              <a:rPr sz="3200" spc="-5" dirty="0">
                <a:solidFill>
                  <a:srgbClr val="FFC000"/>
                </a:solidFill>
              </a:rPr>
              <a:t>Premezcladas</a:t>
            </a:r>
            <a:endParaRPr sz="320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900" spc="-5" dirty="0"/>
              <a:t>Premezclas</a:t>
            </a:r>
            <a:r>
              <a:rPr sz="1900" spc="30" dirty="0"/>
              <a:t> </a:t>
            </a:r>
            <a:r>
              <a:rPr sz="1900" dirty="0"/>
              <a:t>Análogos</a:t>
            </a:r>
            <a:endParaRPr sz="1900"/>
          </a:p>
        </p:txBody>
      </p:sp>
      <p:sp>
        <p:nvSpPr>
          <p:cNvPr id="3" name="object 3"/>
          <p:cNvSpPr txBox="1"/>
          <p:nvPr/>
        </p:nvSpPr>
        <p:spPr>
          <a:xfrm>
            <a:off x="160934" y="1130982"/>
            <a:ext cx="3217545" cy="148780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0"/>
              </a:spcBef>
            </a:pPr>
            <a:r>
              <a:rPr sz="2000" b="1" spc="-10" dirty="0">
                <a:latin typeface="Arial"/>
                <a:cs typeface="Arial"/>
              </a:rPr>
              <a:t>Biaspartica</a:t>
            </a:r>
            <a:r>
              <a:rPr sz="2000" b="1" spc="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30/70</a:t>
            </a:r>
            <a:endParaRPr sz="2000">
              <a:latin typeface="Arial"/>
              <a:cs typeface="Arial"/>
            </a:endParaRPr>
          </a:p>
          <a:p>
            <a:pPr marL="781685" indent="-287020">
              <a:lnSpc>
                <a:spcPct val="100000"/>
              </a:lnSpc>
              <a:spcBef>
                <a:spcPts val="680"/>
              </a:spcBef>
              <a:buClr>
                <a:srgbClr val="4EA7EA"/>
              </a:buClr>
              <a:buFont typeface="Wingdings"/>
              <a:buChar char=""/>
              <a:tabLst>
                <a:tab pos="781685" algn="l"/>
                <a:tab pos="782320" algn="l"/>
              </a:tabLst>
            </a:pPr>
            <a:r>
              <a:rPr sz="1800" dirty="0">
                <a:latin typeface="Arial"/>
                <a:cs typeface="Arial"/>
              </a:rPr>
              <a:t>Novomix 30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2025" spc="-7" baseline="24691" dirty="0">
                <a:latin typeface="Arial"/>
                <a:cs typeface="Arial"/>
              </a:rPr>
              <a:t>®</a:t>
            </a:r>
            <a:endParaRPr sz="2025" baseline="24691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520"/>
              </a:spcBef>
            </a:pPr>
            <a:r>
              <a:rPr sz="2000" b="1" spc="-5" dirty="0">
                <a:latin typeface="Arial"/>
                <a:cs typeface="Arial"/>
              </a:rPr>
              <a:t>Lipro </a:t>
            </a:r>
            <a:r>
              <a:rPr sz="2000" b="1" spc="-10" dirty="0">
                <a:latin typeface="Arial"/>
                <a:cs typeface="Arial"/>
              </a:rPr>
              <a:t>Protaminizada</a:t>
            </a:r>
            <a:r>
              <a:rPr sz="2000" b="1" spc="3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25/75</a:t>
            </a:r>
            <a:endParaRPr sz="2000">
              <a:latin typeface="Arial"/>
              <a:cs typeface="Arial"/>
            </a:endParaRPr>
          </a:p>
          <a:p>
            <a:pPr marL="781685" indent="-287020">
              <a:lnSpc>
                <a:spcPct val="100000"/>
              </a:lnSpc>
              <a:spcBef>
                <a:spcPts val="445"/>
              </a:spcBef>
              <a:buClr>
                <a:srgbClr val="4EA7EA"/>
              </a:buClr>
              <a:buFont typeface="Wingdings"/>
              <a:buChar char=""/>
              <a:tabLst>
                <a:tab pos="781685" algn="l"/>
                <a:tab pos="782320" algn="l"/>
              </a:tabLst>
            </a:pPr>
            <a:r>
              <a:rPr sz="1800" dirty="0">
                <a:latin typeface="Arial"/>
                <a:cs typeface="Arial"/>
              </a:rPr>
              <a:t>Humalog </a:t>
            </a:r>
            <a:r>
              <a:rPr sz="1800" spc="-15" dirty="0">
                <a:latin typeface="Arial"/>
                <a:cs typeface="Arial"/>
              </a:rPr>
              <a:t>Mix </a:t>
            </a:r>
            <a:r>
              <a:rPr sz="1800" dirty="0">
                <a:latin typeface="Arial"/>
                <a:cs typeface="Arial"/>
              </a:rPr>
              <a:t>25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2025" spc="-7" baseline="24691" dirty="0">
                <a:latin typeface="Arial"/>
                <a:cs typeface="Arial"/>
              </a:rPr>
              <a:t>®</a:t>
            </a:r>
            <a:endParaRPr sz="2025" baseline="24691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9546" y="1139240"/>
            <a:ext cx="5184775" cy="3226435"/>
            <a:chOff x="539546" y="1139240"/>
            <a:chExt cx="5184775" cy="3226435"/>
          </a:xfrm>
        </p:grpSpPr>
        <p:sp>
          <p:nvSpPr>
            <p:cNvPr id="5" name="object 5"/>
            <p:cNvSpPr/>
            <p:nvPr/>
          </p:nvSpPr>
          <p:spPr>
            <a:xfrm>
              <a:off x="2771775" y="1139240"/>
              <a:ext cx="2952369" cy="3739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63874" y="1700784"/>
              <a:ext cx="1481201" cy="2647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9546" y="2924937"/>
              <a:ext cx="1324990" cy="14401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4142" y="6239662"/>
            <a:ext cx="560006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Arial"/>
                <a:cs typeface="Arial"/>
              </a:rPr>
              <a:t>MINISTERIO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</a:t>
            </a:r>
            <a:r>
              <a:rPr sz="1000" spc="-5" dirty="0">
                <a:latin typeface="Arial"/>
                <a:cs typeface="Arial"/>
              </a:rPr>
              <a:t> SALUD.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Guía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Clínica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DIABETES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MELLITUS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TIPO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2.</a:t>
            </a:r>
            <a:r>
              <a:rPr sz="1000" dirty="0">
                <a:latin typeface="Arial"/>
                <a:cs typeface="Arial"/>
              </a:rPr>
              <a:t> SANTIAGO: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MINSAL,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2009.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251523" y="1521459"/>
              <a:ext cx="7633334" cy="1556385"/>
            </a:xfrm>
            <a:custGeom>
              <a:avLst/>
              <a:gdLst/>
              <a:ahLst/>
              <a:cxnLst/>
              <a:rect l="l" t="t" r="r" b="b"/>
              <a:pathLst>
                <a:path w="7633334" h="1556385">
                  <a:moveTo>
                    <a:pt x="7373429" y="0"/>
                  </a:moveTo>
                  <a:lnTo>
                    <a:pt x="259346" y="0"/>
                  </a:lnTo>
                  <a:lnTo>
                    <a:pt x="212729" y="4181"/>
                  </a:lnTo>
                  <a:lnTo>
                    <a:pt x="168853" y="16237"/>
                  </a:lnTo>
                  <a:lnTo>
                    <a:pt x="128450" y="35433"/>
                  </a:lnTo>
                  <a:lnTo>
                    <a:pt x="92254" y="61035"/>
                  </a:lnTo>
                  <a:lnTo>
                    <a:pt x="60995" y="92310"/>
                  </a:lnTo>
                  <a:lnTo>
                    <a:pt x="35409" y="128524"/>
                  </a:lnTo>
                  <a:lnTo>
                    <a:pt x="16225" y="168942"/>
                  </a:lnTo>
                  <a:lnTo>
                    <a:pt x="4178" y="212833"/>
                  </a:lnTo>
                  <a:lnTo>
                    <a:pt x="0" y="259461"/>
                  </a:lnTo>
                  <a:lnTo>
                    <a:pt x="0" y="1296797"/>
                  </a:lnTo>
                  <a:lnTo>
                    <a:pt x="4178" y="1343420"/>
                  </a:lnTo>
                  <a:lnTo>
                    <a:pt x="16225" y="1387299"/>
                  </a:lnTo>
                  <a:lnTo>
                    <a:pt x="35409" y="1427701"/>
                  </a:lnTo>
                  <a:lnTo>
                    <a:pt x="60995" y="1463894"/>
                  </a:lnTo>
                  <a:lnTo>
                    <a:pt x="92254" y="1495148"/>
                  </a:lnTo>
                  <a:lnTo>
                    <a:pt x="128450" y="1520730"/>
                  </a:lnTo>
                  <a:lnTo>
                    <a:pt x="168853" y="1539909"/>
                  </a:lnTo>
                  <a:lnTo>
                    <a:pt x="212729" y="1551953"/>
                  </a:lnTo>
                  <a:lnTo>
                    <a:pt x="259346" y="1556130"/>
                  </a:lnTo>
                  <a:lnTo>
                    <a:pt x="7373429" y="1556130"/>
                  </a:lnTo>
                  <a:lnTo>
                    <a:pt x="7420057" y="1551953"/>
                  </a:lnTo>
                  <a:lnTo>
                    <a:pt x="7463947" y="1539909"/>
                  </a:lnTo>
                  <a:lnTo>
                    <a:pt x="7504366" y="1520730"/>
                  </a:lnTo>
                  <a:lnTo>
                    <a:pt x="7540580" y="1495148"/>
                  </a:lnTo>
                  <a:lnTo>
                    <a:pt x="7571855" y="1463894"/>
                  </a:lnTo>
                  <a:lnTo>
                    <a:pt x="7597457" y="1427701"/>
                  </a:lnTo>
                  <a:lnTo>
                    <a:pt x="7616653" y="1387299"/>
                  </a:lnTo>
                  <a:lnTo>
                    <a:pt x="7628708" y="1343420"/>
                  </a:lnTo>
                  <a:lnTo>
                    <a:pt x="7632890" y="1296797"/>
                  </a:lnTo>
                  <a:lnTo>
                    <a:pt x="7632890" y="259461"/>
                  </a:lnTo>
                  <a:lnTo>
                    <a:pt x="7628708" y="212833"/>
                  </a:lnTo>
                  <a:lnTo>
                    <a:pt x="7616653" y="168942"/>
                  </a:lnTo>
                  <a:lnTo>
                    <a:pt x="7597457" y="128523"/>
                  </a:lnTo>
                  <a:lnTo>
                    <a:pt x="7571855" y="92310"/>
                  </a:lnTo>
                  <a:lnTo>
                    <a:pt x="7540580" y="61035"/>
                  </a:lnTo>
                  <a:lnTo>
                    <a:pt x="7504366" y="35432"/>
                  </a:lnTo>
                  <a:lnTo>
                    <a:pt x="7463947" y="16237"/>
                  </a:lnTo>
                  <a:lnTo>
                    <a:pt x="7420057" y="4181"/>
                  </a:lnTo>
                  <a:lnTo>
                    <a:pt x="73734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1523" y="1521459"/>
              <a:ext cx="7633334" cy="1556385"/>
            </a:xfrm>
            <a:custGeom>
              <a:avLst/>
              <a:gdLst/>
              <a:ahLst/>
              <a:cxnLst/>
              <a:rect l="l" t="t" r="r" b="b"/>
              <a:pathLst>
                <a:path w="7633334" h="1556385">
                  <a:moveTo>
                    <a:pt x="0" y="259461"/>
                  </a:moveTo>
                  <a:lnTo>
                    <a:pt x="4178" y="212833"/>
                  </a:lnTo>
                  <a:lnTo>
                    <a:pt x="16225" y="168942"/>
                  </a:lnTo>
                  <a:lnTo>
                    <a:pt x="35409" y="128524"/>
                  </a:lnTo>
                  <a:lnTo>
                    <a:pt x="60995" y="92310"/>
                  </a:lnTo>
                  <a:lnTo>
                    <a:pt x="92254" y="61035"/>
                  </a:lnTo>
                  <a:lnTo>
                    <a:pt x="128450" y="35433"/>
                  </a:lnTo>
                  <a:lnTo>
                    <a:pt x="168853" y="16237"/>
                  </a:lnTo>
                  <a:lnTo>
                    <a:pt x="212729" y="4181"/>
                  </a:lnTo>
                  <a:lnTo>
                    <a:pt x="259346" y="0"/>
                  </a:lnTo>
                  <a:lnTo>
                    <a:pt x="7373429" y="0"/>
                  </a:lnTo>
                  <a:lnTo>
                    <a:pt x="7420057" y="4181"/>
                  </a:lnTo>
                  <a:lnTo>
                    <a:pt x="7463947" y="16237"/>
                  </a:lnTo>
                  <a:lnTo>
                    <a:pt x="7504366" y="35432"/>
                  </a:lnTo>
                  <a:lnTo>
                    <a:pt x="7540580" y="61035"/>
                  </a:lnTo>
                  <a:lnTo>
                    <a:pt x="7571855" y="92310"/>
                  </a:lnTo>
                  <a:lnTo>
                    <a:pt x="7597457" y="128523"/>
                  </a:lnTo>
                  <a:lnTo>
                    <a:pt x="7616653" y="168942"/>
                  </a:lnTo>
                  <a:lnTo>
                    <a:pt x="7628708" y="212833"/>
                  </a:lnTo>
                  <a:lnTo>
                    <a:pt x="7632890" y="259461"/>
                  </a:lnTo>
                  <a:lnTo>
                    <a:pt x="7632890" y="1296797"/>
                  </a:lnTo>
                  <a:lnTo>
                    <a:pt x="7628708" y="1343420"/>
                  </a:lnTo>
                  <a:lnTo>
                    <a:pt x="7616653" y="1387299"/>
                  </a:lnTo>
                  <a:lnTo>
                    <a:pt x="7597457" y="1427701"/>
                  </a:lnTo>
                  <a:lnTo>
                    <a:pt x="7571855" y="1463894"/>
                  </a:lnTo>
                  <a:lnTo>
                    <a:pt x="7540580" y="1495148"/>
                  </a:lnTo>
                  <a:lnTo>
                    <a:pt x="7504366" y="1520730"/>
                  </a:lnTo>
                  <a:lnTo>
                    <a:pt x="7463947" y="1539909"/>
                  </a:lnTo>
                  <a:lnTo>
                    <a:pt x="7420057" y="1551953"/>
                  </a:lnTo>
                  <a:lnTo>
                    <a:pt x="7373429" y="1556130"/>
                  </a:lnTo>
                  <a:lnTo>
                    <a:pt x="259346" y="1556130"/>
                  </a:lnTo>
                  <a:lnTo>
                    <a:pt x="212729" y="1551953"/>
                  </a:lnTo>
                  <a:lnTo>
                    <a:pt x="168853" y="1539909"/>
                  </a:lnTo>
                  <a:lnTo>
                    <a:pt x="128450" y="1520730"/>
                  </a:lnTo>
                  <a:lnTo>
                    <a:pt x="92254" y="1495148"/>
                  </a:lnTo>
                  <a:lnTo>
                    <a:pt x="60995" y="1463894"/>
                  </a:lnTo>
                  <a:lnTo>
                    <a:pt x="35409" y="1427701"/>
                  </a:lnTo>
                  <a:lnTo>
                    <a:pt x="16225" y="1387299"/>
                  </a:lnTo>
                  <a:lnTo>
                    <a:pt x="4178" y="1343420"/>
                  </a:lnTo>
                  <a:lnTo>
                    <a:pt x="0" y="1296797"/>
                  </a:lnTo>
                  <a:lnTo>
                    <a:pt x="0" y="259461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87197" y="1605137"/>
            <a:ext cx="7367905" cy="1278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4300"/>
              </a:lnSpc>
              <a:spcBef>
                <a:spcPts val="95"/>
              </a:spcBef>
            </a:pPr>
            <a:r>
              <a:rPr sz="1900" spc="-10" dirty="0">
                <a:latin typeface="Arial"/>
                <a:cs typeface="Arial"/>
              </a:rPr>
              <a:t>No </a:t>
            </a:r>
            <a:r>
              <a:rPr sz="1900" dirty="0">
                <a:latin typeface="Arial"/>
                <a:cs typeface="Arial"/>
              </a:rPr>
              <a:t>existen </a:t>
            </a:r>
            <a:r>
              <a:rPr sz="1900" spc="-5" dirty="0">
                <a:latin typeface="Arial"/>
                <a:cs typeface="Arial"/>
              </a:rPr>
              <a:t>diferencias significativas en </a:t>
            </a:r>
            <a:r>
              <a:rPr sz="1900" spc="-15" dirty="0">
                <a:latin typeface="Arial"/>
                <a:cs typeface="Arial"/>
              </a:rPr>
              <a:t>el </a:t>
            </a:r>
            <a:r>
              <a:rPr sz="1900" spc="-5" dirty="0">
                <a:latin typeface="Arial"/>
                <a:cs typeface="Arial"/>
              </a:rPr>
              <a:t>control glucémico  evaluado mediante </a:t>
            </a:r>
            <a:r>
              <a:rPr sz="1900" dirty="0">
                <a:latin typeface="Arial"/>
                <a:cs typeface="Arial"/>
              </a:rPr>
              <a:t>hemoglobina </a:t>
            </a:r>
            <a:r>
              <a:rPr sz="1900" spc="-5" dirty="0">
                <a:latin typeface="Arial"/>
                <a:cs typeface="Arial"/>
              </a:rPr>
              <a:t>glicosilada entre </a:t>
            </a:r>
            <a:r>
              <a:rPr sz="1900" dirty="0">
                <a:latin typeface="Arial"/>
                <a:cs typeface="Arial"/>
              </a:rPr>
              <a:t>los </a:t>
            </a:r>
            <a:r>
              <a:rPr sz="1900" spc="-5" dirty="0">
                <a:latin typeface="Arial"/>
                <a:cs typeface="Arial"/>
              </a:rPr>
              <a:t>análogos de  </a:t>
            </a:r>
            <a:r>
              <a:rPr sz="1900" dirty="0">
                <a:latin typeface="Arial"/>
                <a:cs typeface="Arial"/>
              </a:rPr>
              <a:t>insulina </a:t>
            </a:r>
            <a:r>
              <a:rPr sz="1900" spc="-5" dirty="0">
                <a:latin typeface="Arial"/>
                <a:cs typeface="Arial"/>
              </a:rPr>
              <a:t>de </a:t>
            </a:r>
            <a:r>
              <a:rPr sz="1900" dirty="0">
                <a:latin typeface="Arial"/>
                <a:cs typeface="Arial"/>
              </a:rPr>
              <a:t>acción </a:t>
            </a:r>
            <a:r>
              <a:rPr sz="1900" spc="-5" dirty="0">
                <a:latin typeface="Arial"/>
                <a:cs typeface="Arial"/>
              </a:rPr>
              <a:t>rápida y </a:t>
            </a:r>
            <a:r>
              <a:rPr sz="1900" dirty="0">
                <a:latin typeface="Arial"/>
                <a:cs typeface="Arial"/>
              </a:rPr>
              <a:t>la insulina </a:t>
            </a:r>
            <a:r>
              <a:rPr sz="1900" spc="-5" dirty="0">
                <a:latin typeface="Arial"/>
                <a:cs typeface="Arial"/>
              </a:rPr>
              <a:t>de </a:t>
            </a:r>
            <a:r>
              <a:rPr sz="1900" dirty="0">
                <a:latin typeface="Arial"/>
                <a:cs typeface="Arial"/>
              </a:rPr>
              <a:t>acción </a:t>
            </a:r>
            <a:r>
              <a:rPr sz="1900" spc="-5" dirty="0">
                <a:latin typeface="Arial"/>
                <a:cs typeface="Arial"/>
              </a:rPr>
              <a:t>rápida</a:t>
            </a:r>
            <a:r>
              <a:rPr sz="1900" spc="-60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humana.</a:t>
            </a:r>
            <a:endParaRPr sz="19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8823" y="3119627"/>
            <a:ext cx="7658734" cy="1581785"/>
            <a:chOff x="238823" y="3119627"/>
            <a:chExt cx="7658734" cy="1581785"/>
          </a:xfrm>
        </p:grpSpPr>
        <p:sp>
          <p:nvSpPr>
            <p:cNvPr id="7" name="object 7"/>
            <p:cNvSpPr/>
            <p:nvPr/>
          </p:nvSpPr>
          <p:spPr>
            <a:xfrm>
              <a:off x="251523" y="3132327"/>
              <a:ext cx="7633334" cy="1556385"/>
            </a:xfrm>
            <a:custGeom>
              <a:avLst/>
              <a:gdLst/>
              <a:ahLst/>
              <a:cxnLst/>
              <a:rect l="l" t="t" r="r" b="b"/>
              <a:pathLst>
                <a:path w="7633334" h="1556385">
                  <a:moveTo>
                    <a:pt x="7373429" y="0"/>
                  </a:moveTo>
                  <a:lnTo>
                    <a:pt x="259346" y="0"/>
                  </a:lnTo>
                  <a:lnTo>
                    <a:pt x="212729" y="4177"/>
                  </a:lnTo>
                  <a:lnTo>
                    <a:pt x="168853" y="16221"/>
                  </a:lnTo>
                  <a:lnTo>
                    <a:pt x="128450" y="35400"/>
                  </a:lnTo>
                  <a:lnTo>
                    <a:pt x="92254" y="60982"/>
                  </a:lnTo>
                  <a:lnTo>
                    <a:pt x="60995" y="92236"/>
                  </a:lnTo>
                  <a:lnTo>
                    <a:pt x="35409" y="128429"/>
                  </a:lnTo>
                  <a:lnTo>
                    <a:pt x="16225" y="168831"/>
                  </a:lnTo>
                  <a:lnTo>
                    <a:pt x="4178" y="212710"/>
                  </a:lnTo>
                  <a:lnTo>
                    <a:pt x="0" y="259334"/>
                  </a:lnTo>
                  <a:lnTo>
                    <a:pt x="0" y="1296797"/>
                  </a:lnTo>
                  <a:lnTo>
                    <a:pt x="4178" y="1343387"/>
                  </a:lnTo>
                  <a:lnTo>
                    <a:pt x="16225" y="1387247"/>
                  </a:lnTo>
                  <a:lnTo>
                    <a:pt x="35409" y="1427644"/>
                  </a:lnTo>
                  <a:lnTo>
                    <a:pt x="60995" y="1463842"/>
                  </a:lnTo>
                  <a:lnTo>
                    <a:pt x="92254" y="1495106"/>
                  </a:lnTo>
                  <a:lnTo>
                    <a:pt x="128450" y="1520702"/>
                  </a:lnTo>
                  <a:lnTo>
                    <a:pt x="168853" y="1539895"/>
                  </a:lnTo>
                  <a:lnTo>
                    <a:pt x="212729" y="1551949"/>
                  </a:lnTo>
                  <a:lnTo>
                    <a:pt x="259346" y="1556131"/>
                  </a:lnTo>
                  <a:lnTo>
                    <a:pt x="7373429" y="1556131"/>
                  </a:lnTo>
                  <a:lnTo>
                    <a:pt x="7420057" y="1551949"/>
                  </a:lnTo>
                  <a:lnTo>
                    <a:pt x="7463947" y="1539895"/>
                  </a:lnTo>
                  <a:lnTo>
                    <a:pt x="7504366" y="1520702"/>
                  </a:lnTo>
                  <a:lnTo>
                    <a:pt x="7540580" y="1495106"/>
                  </a:lnTo>
                  <a:lnTo>
                    <a:pt x="7571855" y="1463842"/>
                  </a:lnTo>
                  <a:lnTo>
                    <a:pt x="7597457" y="1427644"/>
                  </a:lnTo>
                  <a:lnTo>
                    <a:pt x="7616653" y="1387247"/>
                  </a:lnTo>
                  <a:lnTo>
                    <a:pt x="7628708" y="1343387"/>
                  </a:lnTo>
                  <a:lnTo>
                    <a:pt x="7632890" y="1296797"/>
                  </a:lnTo>
                  <a:lnTo>
                    <a:pt x="7632890" y="259334"/>
                  </a:lnTo>
                  <a:lnTo>
                    <a:pt x="7628708" y="212710"/>
                  </a:lnTo>
                  <a:lnTo>
                    <a:pt x="7616653" y="168831"/>
                  </a:lnTo>
                  <a:lnTo>
                    <a:pt x="7597457" y="128429"/>
                  </a:lnTo>
                  <a:lnTo>
                    <a:pt x="7571855" y="92236"/>
                  </a:lnTo>
                  <a:lnTo>
                    <a:pt x="7540580" y="60982"/>
                  </a:lnTo>
                  <a:lnTo>
                    <a:pt x="7504366" y="35400"/>
                  </a:lnTo>
                  <a:lnTo>
                    <a:pt x="7463947" y="16221"/>
                  </a:lnTo>
                  <a:lnTo>
                    <a:pt x="7420057" y="4177"/>
                  </a:lnTo>
                  <a:lnTo>
                    <a:pt x="73734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1523" y="3132327"/>
              <a:ext cx="7633334" cy="1556385"/>
            </a:xfrm>
            <a:custGeom>
              <a:avLst/>
              <a:gdLst/>
              <a:ahLst/>
              <a:cxnLst/>
              <a:rect l="l" t="t" r="r" b="b"/>
              <a:pathLst>
                <a:path w="7633334" h="1556385">
                  <a:moveTo>
                    <a:pt x="0" y="259334"/>
                  </a:moveTo>
                  <a:lnTo>
                    <a:pt x="4178" y="212710"/>
                  </a:lnTo>
                  <a:lnTo>
                    <a:pt x="16225" y="168831"/>
                  </a:lnTo>
                  <a:lnTo>
                    <a:pt x="35409" y="128429"/>
                  </a:lnTo>
                  <a:lnTo>
                    <a:pt x="60995" y="92236"/>
                  </a:lnTo>
                  <a:lnTo>
                    <a:pt x="92254" y="60982"/>
                  </a:lnTo>
                  <a:lnTo>
                    <a:pt x="128450" y="35400"/>
                  </a:lnTo>
                  <a:lnTo>
                    <a:pt x="168853" y="16221"/>
                  </a:lnTo>
                  <a:lnTo>
                    <a:pt x="212729" y="4177"/>
                  </a:lnTo>
                  <a:lnTo>
                    <a:pt x="259346" y="0"/>
                  </a:lnTo>
                  <a:lnTo>
                    <a:pt x="7373429" y="0"/>
                  </a:lnTo>
                  <a:lnTo>
                    <a:pt x="7420057" y="4177"/>
                  </a:lnTo>
                  <a:lnTo>
                    <a:pt x="7463947" y="16221"/>
                  </a:lnTo>
                  <a:lnTo>
                    <a:pt x="7504366" y="35400"/>
                  </a:lnTo>
                  <a:lnTo>
                    <a:pt x="7540580" y="60982"/>
                  </a:lnTo>
                  <a:lnTo>
                    <a:pt x="7571855" y="92236"/>
                  </a:lnTo>
                  <a:lnTo>
                    <a:pt x="7597457" y="128429"/>
                  </a:lnTo>
                  <a:lnTo>
                    <a:pt x="7616653" y="168831"/>
                  </a:lnTo>
                  <a:lnTo>
                    <a:pt x="7628708" y="212710"/>
                  </a:lnTo>
                  <a:lnTo>
                    <a:pt x="7632890" y="259334"/>
                  </a:lnTo>
                  <a:lnTo>
                    <a:pt x="7632890" y="1296797"/>
                  </a:lnTo>
                  <a:lnTo>
                    <a:pt x="7628708" y="1343387"/>
                  </a:lnTo>
                  <a:lnTo>
                    <a:pt x="7616653" y="1387247"/>
                  </a:lnTo>
                  <a:lnTo>
                    <a:pt x="7597457" y="1427644"/>
                  </a:lnTo>
                  <a:lnTo>
                    <a:pt x="7571855" y="1463842"/>
                  </a:lnTo>
                  <a:lnTo>
                    <a:pt x="7540580" y="1495106"/>
                  </a:lnTo>
                  <a:lnTo>
                    <a:pt x="7504366" y="1520702"/>
                  </a:lnTo>
                  <a:lnTo>
                    <a:pt x="7463947" y="1539895"/>
                  </a:lnTo>
                  <a:lnTo>
                    <a:pt x="7420057" y="1551949"/>
                  </a:lnTo>
                  <a:lnTo>
                    <a:pt x="7373429" y="1556131"/>
                  </a:lnTo>
                  <a:lnTo>
                    <a:pt x="259346" y="1556131"/>
                  </a:lnTo>
                  <a:lnTo>
                    <a:pt x="212729" y="1551949"/>
                  </a:lnTo>
                  <a:lnTo>
                    <a:pt x="168853" y="1539895"/>
                  </a:lnTo>
                  <a:lnTo>
                    <a:pt x="128450" y="1520702"/>
                  </a:lnTo>
                  <a:lnTo>
                    <a:pt x="92254" y="1495106"/>
                  </a:lnTo>
                  <a:lnTo>
                    <a:pt x="60995" y="1463842"/>
                  </a:lnTo>
                  <a:lnTo>
                    <a:pt x="35409" y="1427644"/>
                  </a:lnTo>
                  <a:lnTo>
                    <a:pt x="16225" y="1387247"/>
                  </a:lnTo>
                  <a:lnTo>
                    <a:pt x="4178" y="1343387"/>
                  </a:lnTo>
                  <a:lnTo>
                    <a:pt x="0" y="1296797"/>
                  </a:lnTo>
                  <a:lnTo>
                    <a:pt x="0" y="259334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7197" y="3761359"/>
            <a:ext cx="611759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latin typeface="Arial"/>
                <a:cs typeface="Arial"/>
              </a:rPr>
              <a:t>No </a:t>
            </a:r>
            <a:r>
              <a:rPr sz="1900" dirty="0">
                <a:latin typeface="Arial"/>
                <a:cs typeface="Arial"/>
              </a:rPr>
              <a:t>existen diferencias </a:t>
            </a:r>
            <a:r>
              <a:rPr sz="1900" spc="-5" dirty="0">
                <a:latin typeface="Arial"/>
                <a:cs typeface="Arial"/>
              </a:rPr>
              <a:t>en </a:t>
            </a:r>
            <a:r>
              <a:rPr sz="1900" dirty="0">
                <a:latin typeface="Arial"/>
                <a:cs typeface="Arial"/>
              </a:rPr>
              <a:t>la frecuencia </a:t>
            </a:r>
            <a:r>
              <a:rPr sz="1900" spc="-5" dirty="0">
                <a:latin typeface="Arial"/>
                <a:cs typeface="Arial"/>
              </a:rPr>
              <a:t>de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hipoglucemias</a:t>
            </a:r>
            <a:endParaRPr sz="19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0413" y="5675172"/>
            <a:ext cx="8214359" cy="66548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95885">
              <a:lnSpc>
                <a:spcPts val="1250"/>
              </a:lnSpc>
              <a:spcBef>
                <a:spcPts val="155"/>
              </a:spcBef>
            </a:pPr>
            <a:r>
              <a:rPr sz="1050" dirty="0">
                <a:latin typeface="Arial"/>
                <a:cs typeface="Arial"/>
              </a:rPr>
              <a:t>* </a:t>
            </a:r>
            <a:r>
              <a:rPr sz="1050" spc="-10" dirty="0">
                <a:latin typeface="Arial"/>
                <a:cs typeface="Arial"/>
              </a:rPr>
              <a:t>Banerjee </a:t>
            </a:r>
            <a:r>
              <a:rPr sz="1050" spc="-5" dirty="0">
                <a:latin typeface="Arial"/>
                <a:cs typeface="Arial"/>
              </a:rPr>
              <a:t>S, </a:t>
            </a:r>
            <a:r>
              <a:rPr sz="1050" spc="-10" dirty="0">
                <a:latin typeface="Arial"/>
                <a:cs typeface="Arial"/>
              </a:rPr>
              <a:t>Tran </a:t>
            </a:r>
            <a:r>
              <a:rPr sz="1050" spc="-5" dirty="0">
                <a:latin typeface="Arial"/>
                <a:cs typeface="Arial"/>
              </a:rPr>
              <a:t>K, </a:t>
            </a:r>
            <a:r>
              <a:rPr sz="1050" spc="-10" dirty="0">
                <a:latin typeface="Arial"/>
                <a:cs typeface="Arial"/>
              </a:rPr>
              <a:t>Li </a:t>
            </a:r>
            <a:r>
              <a:rPr sz="1050" dirty="0">
                <a:latin typeface="Arial"/>
                <a:cs typeface="Arial"/>
              </a:rPr>
              <a:t>H, </a:t>
            </a:r>
            <a:r>
              <a:rPr sz="1050" spc="-5" dirty="0">
                <a:latin typeface="Arial"/>
                <a:cs typeface="Arial"/>
              </a:rPr>
              <a:t>et al. Short-acting insulin </a:t>
            </a:r>
            <a:r>
              <a:rPr sz="1050" spc="-10" dirty="0">
                <a:latin typeface="Arial"/>
                <a:cs typeface="Arial"/>
              </a:rPr>
              <a:t>analogues </a:t>
            </a:r>
            <a:r>
              <a:rPr sz="1050" dirty="0">
                <a:latin typeface="Arial"/>
                <a:cs typeface="Arial"/>
              </a:rPr>
              <a:t>for </a:t>
            </a:r>
            <a:r>
              <a:rPr sz="1050" spc="-5" dirty="0">
                <a:latin typeface="Arial"/>
                <a:cs typeface="Arial"/>
              </a:rPr>
              <a:t>diabetes </a:t>
            </a:r>
            <a:r>
              <a:rPr sz="1050" dirty="0">
                <a:latin typeface="Arial"/>
                <a:cs typeface="Arial"/>
              </a:rPr>
              <a:t>mellitus: </a:t>
            </a:r>
            <a:r>
              <a:rPr sz="1050" spc="-5" dirty="0">
                <a:latin typeface="Arial"/>
                <a:cs typeface="Arial"/>
              </a:rPr>
              <a:t>meta-analysisi of clinical outcomes </a:t>
            </a:r>
            <a:r>
              <a:rPr sz="1050" spc="-10" dirty="0">
                <a:latin typeface="Arial"/>
                <a:cs typeface="Arial"/>
              </a:rPr>
              <a:t>and </a:t>
            </a:r>
            <a:r>
              <a:rPr sz="1050" dirty="0">
                <a:latin typeface="Arial"/>
                <a:cs typeface="Arial"/>
              </a:rPr>
              <a:t>assessment  </a:t>
            </a:r>
            <a:r>
              <a:rPr sz="1050" spc="-5" dirty="0">
                <a:latin typeface="Arial"/>
                <a:cs typeface="Arial"/>
              </a:rPr>
              <a:t>of cost-effectiveness </a:t>
            </a:r>
            <a:r>
              <a:rPr sz="1050" spc="-10" dirty="0">
                <a:latin typeface="Arial"/>
                <a:cs typeface="Arial"/>
              </a:rPr>
              <a:t>[Technology </a:t>
            </a:r>
            <a:r>
              <a:rPr sz="1050" dirty="0">
                <a:latin typeface="Arial"/>
                <a:cs typeface="Arial"/>
              </a:rPr>
              <a:t>Report </a:t>
            </a:r>
            <a:r>
              <a:rPr sz="1050" spc="-5" dirty="0">
                <a:latin typeface="Arial"/>
                <a:cs typeface="Arial"/>
              </a:rPr>
              <a:t>no </a:t>
            </a:r>
            <a:r>
              <a:rPr sz="1050" spc="-10" dirty="0">
                <a:latin typeface="Arial"/>
                <a:cs typeface="Arial"/>
              </a:rPr>
              <a:t>87]. </a:t>
            </a:r>
            <a:r>
              <a:rPr sz="1050" spc="-5" dirty="0">
                <a:latin typeface="Arial"/>
                <a:cs typeface="Arial"/>
              </a:rPr>
              <a:t>Ottawa: </a:t>
            </a:r>
            <a:r>
              <a:rPr sz="1050" spc="-10" dirty="0">
                <a:latin typeface="Arial"/>
                <a:cs typeface="Arial"/>
              </a:rPr>
              <a:t>Canadian </a:t>
            </a:r>
            <a:r>
              <a:rPr sz="1050" spc="-5" dirty="0">
                <a:latin typeface="Arial"/>
                <a:cs typeface="Arial"/>
              </a:rPr>
              <a:t>Agency </a:t>
            </a:r>
            <a:r>
              <a:rPr sz="1050" dirty="0">
                <a:latin typeface="Arial"/>
                <a:cs typeface="Arial"/>
              </a:rPr>
              <a:t>for Drugs </a:t>
            </a:r>
            <a:r>
              <a:rPr sz="1050" spc="-10" dirty="0">
                <a:latin typeface="Arial"/>
                <a:cs typeface="Arial"/>
              </a:rPr>
              <a:t>and Technologies </a:t>
            </a:r>
            <a:r>
              <a:rPr sz="1050" dirty="0">
                <a:latin typeface="Arial"/>
                <a:cs typeface="Arial"/>
              </a:rPr>
              <a:t>in </a:t>
            </a:r>
            <a:r>
              <a:rPr sz="1050" spc="-10" dirty="0">
                <a:latin typeface="Arial"/>
                <a:cs typeface="Arial"/>
              </a:rPr>
              <a:t>Heath;</a:t>
            </a:r>
            <a:r>
              <a:rPr sz="1050" spc="180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2007.</a:t>
            </a:r>
            <a:endParaRPr sz="1050">
              <a:latin typeface="Arial"/>
              <a:cs typeface="Arial"/>
            </a:endParaRPr>
          </a:p>
          <a:p>
            <a:pPr marL="12700" marR="5080">
              <a:lnSpc>
                <a:spcPts val="1250"/>
              </a:lnSpc>
              <a:spcBef>
                <a:spcPts val="20"/>
              </a:spcBef>
            </a:pPr>
            <a:r>
              <a:rPr sz="1050" spc="-5" dirty="0">
                <a:latin typeface="Arial"/>
                <a:cs typeface="Arial"/>
              </a:rPr>
              <a:t>**. Siebenhofer A, </a:t>
            </a:r>
            <a:r>
              <a:rPr sz="1050" spc="-10" dirty="0">
                <a:latin typeface="Arial"/>
                <a:cs typeface="Arial"/>
              </a:rPr>
              <a:t>Plank </a:t>
            </a:r>
            <a:r>
              <a:rPr sz="1050" dirty="0">
                <a:latin typeface="Arial"/>
                <a:cs typeface="Arial"/>
              </a:rPr>
              <a:t>J, </a:t>
            </a:r>
            <a:r>
              <a:rPr sz="1050" spc="-5" dirty="0">
                <a:latin typeface="Arial"/>
                <a:cs typeface="Arial"/>
              </a:rPr>
              <a:t>Berghold A, Jeitler K, </a:t>
            </a:r>
            <a:r>
              <a:rPr sz="1050" dirty="0">
                <a:latin typeface="Arial"/>
                <a:cs typeface="Arial"/>
              </a:rPr>
              <a:t>Horvath </a:t>
            </a:r>
            <a:r>
              <a:rPr sz="1050" spc="-5" dirty="0">
                <a:latin typeface="Arial"/>
                <a:cs typeface="Arial"/>
              </a:rPr>
              <a:t>K, Narath </a:t>
            </a:r>
            <a:r>
              <a:rPr sz="1050" spc="5" dirty="0">
                <a:latin typeface="Arial"/>
                <a:cs typeface="Arial"/>
              </a:rPr>
              <a:t>M, </a:t>
            </a:r>
            <a:r>
              <a:rPr sz="1050" spc="-5" dirty="0">
                <a:latin typeface="Arial"/>
                <a:cs typeface="Arial"/>
              </a:rPr>
              <a:t>et al. Short acting insulin </a:t>
            </a:r>
            <a:r>
              <a:rPr sz="1050" spc="-10" dirty="0">
                <a:latin typeface="Arial"/>
                <a:cs typeface="Arial"/>
              </a:rPr>
              <a:t>analogues </a:t>
            </a:r>
            <a:r>
              <a:rPr sz="1050" dirty="0">
                <a:latin typeface="Arial"/>
                <a:cs typeface="Arial"/>
              </a:rPr>
              <a:t>versus </a:t>
            </a:r>
            <a:r>
              <a:rPr sz="1050" spc="-5" dirty="0">
                <a:latin typeface="Arial"/>
                <a:cs typeface="Arial"/>
              </a:rPr>
              <a:t>regular </a:t>
            </a:r>
            <a:r>
              <a:rPr sz="1050" dirty="0">
                <a:latin typeface="Arial"/>
                <a:cs typeface="Arial"/>
              </a:rPr>
              <a:t>human </a:t>
            </a:r>
            <a:r>
              <a:rPr sz="1050" spc="-5" dirty="0">
                <a:latin typeface="Arial"/>
                <a:cs typeface="Arial"/>
              </a:rPr>
              <a:t>insulin </a:t>
            </a:r>
            <a:r>
              <a:rPr sz="1050" dirty="0">
                <a:latin typeface="Arial"/>
                <a:cs typeface="Arial"/>
              </a:rPr>
              <a:t>in  </a:t>
            </a:r>
            <a:r>
              <a:rPr sz="1050" spc="-5" dirty="0">
                <a:latin typeface="Arial"/>
                <a:cs typeface="Arial"/>
              </a:rPr>
              <a:t>patients </a:t>
            </a:r>
            <a:r>
              <a:rPr sz="1050" spc="5" dirty="0">
                <a:latin typeface="Arial"/>
                <a:cs typeface="Arial"/>
              </a:rPr>
              <a:t>with </a:t>
            </a:r>
            <a:r>
              <a:rPr sz="1050" spc="-5" dirty="0">
                <a:latin typeface="Arial"/>
                <a:cs typeface="Arial"/>
              </a:rPr>
              <a:t>diabetes </a:t>
            </a:r>
            <a:r>
              <a:rPr sz="1050" dirty="0">
                <a:latin typeface="Arial"/>
                <a:cs typeface="Arial"/>
              </a:rPr>
              <a:t>mellitus. </a:t>
            </a:r>
            <a:r>
              <a:rPr sz="1050" spc="-5" dirty="0">
                <a:latin typeface="Arial"/>
                <a:cs typeface="Arial"/>
              </a:rPr>
              <a:t>Cochrane Database </a:t>
            </a:r>
            <a:r>
              <a:rPr sz="1050" spc="-10" dirty="0">
                <a:latin typeface="Arial"/>
                <a:cs typeface="Arial"/>
              </a:rPr>
              <a:t>Syst </a:t>
            </a:r>
            <a:r>
              <a:rPr sz="1050" dirty="0">
                <a:latin typeface="Arial"/>
                <a:cs typeface="Arial"/>
              </a:rPr>
              <a:t>Rev.</a:t>
            </a:r>
            <a:r>
              <a:rPr sz="1050" spc="5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2006;(2):CD003287.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02437" y="184530"/>
            <a:ext cx="1670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EVIDENCIA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05968" y="1615821"/>
          <a:ext cx="2448558" cy="10867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4339"/>
                <a:gridCol w="744219"/>
              </a:tblGrid>
              <a:tr h="358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38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Actrapid fco.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10ml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DC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ts val="138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19045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DCF7"/>
                    </a:solidFill>
                  </a:tcPr>
                </a:tc>
              </a:tr>
              <a:tr h="3639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38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Actrapid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penfill</a:t>
                      </a:r>
                      <a:r>
                        <a:rPr sz="1200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3ml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DC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ts val="138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34470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DCF7"/>
                    </a:solidFill>
                  </a:tcPr>
                </a:tc>
              </a:tr>
              <a:tr h="3638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38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Humulin R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fco.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10ml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DC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ts val="138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16805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DCF7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267" y="71755"/>
            <a:ext cx="52768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COSTOS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INSULINAS </a:t>
            </a:r>
            <a:r>
              <a:rPr sz="1800" b="1" spc="-10" dirty="0">
                <a:latin typeface="Arial"/>
                <a:cs typeface="Arial"/>
              </a:rPr>
              <a:t>CONVENCIONALES </a:t>
            </a:r>
            <a:r>
              <a:rPr sz="1800" b="1" dirty="0">
                <a:latin typeface="Arial"/>
                <a:cs typeface="Arial"/>
              </a:rPr>
              <a:t>V/S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ANÁLOGOS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205604" y="1622425"/>
          <a:ext cx="2448558" cy="3681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4339"/>
                <a:gridCol w="744219"/>
              </a:tblGrid>
              <a:tr h="4348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0795">
                        <a:lnSpc>
                          <a:spcPts val="138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Humalog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Fco.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10ml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22563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795">
                        <a:lnSpc>
                          <a:spcPts val="138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Humalog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Penfill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3ml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x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ts val="138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43614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</a:tr>
              <a:tr h="358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795">
                        <a:lnSpc>
                          <a:spcPts val="138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Novorapid Penfill</a:t>
                      </a:r>
                      <a:r>
                        <a:rPr sz="12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3ml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ts val="138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40482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</a:tr>
              <a:tr h="358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795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Apidra Fco.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10ml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22990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</a:tr>
              <a:tr h="358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795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Apidra Penfill</a:t>
                      </a:r>
                      <a:r>
                        <a:rPr sz="12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3ml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03835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7893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</a:tr>
              <a:tr h="3589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795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Lantus Fco.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10ml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41719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</a:tr>
              <a:tr h="3589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795">
                        <a:lnSpc>
                          <a:spcPts val="1375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Lantus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Penfill</a:t>
                      </a:r>
                      <a:r>
                        <a:rPr sz="1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3ml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ts val="1375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13999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795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Levemir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Penfill</a:t>
                      </a:r>
                      <a:r>
                        <a:rPr sz="12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3ml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54027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9F1DC"/>
                    </a:solidFill>
                  </a:tcPr>
                </a:tc>
              </a:tr>
              <a:tr h="3589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795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NovoMix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30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Penfill</a:t>
                      </a:r>
                      <a:r>
                        <a:rPr sz="12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3ml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45774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  <a:tr h="375284">
                <a:tc>
                  <a:txBody>
                    <a:bodyPr/>
                    <a:lstStyle/>
                    <a:p>
                      <a:pPr marL="10795" marR="124460">
                        <a:lnSpc>
                          <a:spcPts val="1420"/>
                        </a:lnSpc>
                        <a:spcBef>
                          <a:spcPts val="13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HumalogMix 25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Penfill 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3ml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ts val="137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41292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674928" y="1070864"/>
            <a:ext cx="21767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D0D0D"/>
                </a:solidFill>
                <a:latin typeface="Arial"/>
                <a:cs typeface="Arial"/>
              </a:rPr>
              <a:t>CONVENCIONALES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0413" y="6125971"/>
            <a:ext cx="365061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latin typeface="Arial"/>
                <a:cs typeface="Arial"/>
              </a:rPr>
              <a:t>Precios </a:t>
            </a:r>
            <a:r>
              <a:rPr sz="1050" spc="-10" dirty="0">
                <a:latin typeface="Arial"/>
                <a:cs typeface="Arial"/>
              </a:rPr>
              <a:t>Consultados 15/03/2011 </a:t>
            </a:r>
            <a:r>
              <a:rPr sz="1050" dirty="0">
                <a:latin typeface="Arial"/>
                <a:cs typeface="Arial"/>
              </a:rPr>
              <a:t>Farmacias </a:t>
            </a:r>
            <a:r>
              <a:rPr sz="1050" spc="-5" dirty="0">
                <a:latin typeface="Arial"/>
                <a:cs typeface="Arial"/>
              </a:rPr>
              <a:t>de </a:t>
            </a:r>
            <a:r>
              <a:rPr sz="1050" spc="-10" dirty="0">
                <a:latin typeface="Arial"/>
                <a:cs typeface="Arial"/>
              </a:rPr>
              <a:t>Cadena</a:t>
            </a:r>
            <a:r>
              <a:rPr sz="1050" spc="175" dirty="0">
                <a:latin typeface="Arial"/>
                <a:cs typeface="Arial"/>
              </a:rPr>
              <a:t> </a:t>
            </a:r>
            <a:r>
              <a:rPr sz="1050" spc="-5" dirty="0">
                <a:latin typeface="Arial"/>
                <a:cs typeface="Arial"/>
              </a:rPr>
              <a:t>Chile</a:t>
            </a:r>
            <a:endParaRPr sz="10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4041" y="1070864"/>
            <a:ext cx="1336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D0D0D"/>
                </a:solidFill>
                <a:latin typeface="Arial"/>
                <a:cs typeface="Arial"/>
              </a:rPr>
              <a:t>ANÁLOGOS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323532" y="908773"/>
              <a:ext cx="3818254" cy="53285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18770" y="904011"/>
              <a:ext cx="3827779" cy="5338445"/>
            </a:xfrm>
            <a:custGeom>
              <a:avLst/>
              <a:gdLst/>
              <a:ahLst/>
              <a:cxnLst/>
              <a:rect l="l" t="t" r="r" b="b"/>
              <a:pathLst>
                <a:path w="3827779" h="5338445">
                  <a:moveTo>
                    <a:pt x="0" y="5338064"/>
                  </a:moveTo>
                  <a:lnTo>
                    <a:pt x="3827779" y="5338064"/>
                  </a:lnTo>
                  <a:lnTo>
                    <a:pt x="3827779" y="0"/>
                  </a:lnTo>
                  <a:lnTo>
                    <a:pt x="0" y="0"/>
                  </a:lnTo>
                  <a:lnTo>
                    <a:pt x="0" y="533806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99990" y="910424"/>
              <a:ext cx="3996436" cy="53268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95291" y="905662"/>
              <a:ext cx="4006215" cy="5336540"/>
            </a:xfrm>
            <a:custGeom>
              <a:avLst/>
              <a:gdLst/>
              <a:ahLst/>
              <a:cxnLst/>
              <a:rect l="l" t="t" r="r" b="b"/>
              <a:pathLst>
                <a:path w="4006215" h="5336540">
                  <a:moveTo>
                    <a:pt x="0" y="5336413"/>
                  </a:moveTo>
                  <a:lnTo>
                    <a:pt x="4005961" y="5336413"/>
                  </a:lnTo>
                  <a:lnTo>
                    <a:pt x="4005961" y="0"/>
                  </a:lnTo>
                  <a:lnTo>
                    <a:pt x="0" y="0"/>
                  </a:lnTo>
                  <a:lnTo>
                    <a:pt x="0" y="5336413"/>
                  </a:lnTo>
                  <a:close/>
                </a:path>
              </a:pathLst>
            </a:custGeom>
            <a:ln w="952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0893" y="227838"/>
            <a:ext cx="3420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Lecturas</a:t>
            </a:r>
            <a:r>
              <a:rPr spc="-75" dirty="0"/>
              <a:t> </a:t>
            </a:r>
            <a:r>
              <a:rPr dirty="0"/>
              <a:t>Recomendadas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4946650" y="738250"/>
              <a:ext cx="1743075" cy="8858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46650" y="738250"/>
              <a:ext cx="1743075" cy="885825"/>
            </a:xfrm>
            <a:custGeom>
              <a:avLst/>
              <a:gdLst/>
              <a:ahLst/>
              <a:cxnLst/>
              <a:rect l="l" t="t" r="r" b="b"/>
              <a:pathLst>
                <a:path w="1743075" h="885825">
                  <a:moveTo>
                    <a:pt x="0" y="885825"/>
                  </a:moveTo>
                  <a:lnTo>
                    <a:pt x="1743075" y="885825"/>
                  </a:lnTo>
                  <a:lnTo>
                    <a:pt x="1743075" y="0"/>
                  </a:lnTo>
                  <a:lnTo>
                    <a:pt x="0" y="0"/>
                  </a:lnTo>
                  <a:lnTo>
                    <a:pt x="0" y="88582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41951" y="733425"/>
              <a:ext cx="1744980" cy="895350"/>
            </a:xfrm>
            <a:custGeom>
              <a:avLst/>
              <a:gdLst/>
              <a:ahLst/>
              <a:cxnLst/>
              <a:rect l="l" t="t" r="r" b="b"/>
              <a:pathLst>
                <a:path w="1744979" h="895350">
                  <a:moveTo>
                    <a:pt x="0" y="0"/>
                  </a:moveTo>
                  <a:lnTo>
                    <a:pt x="1741424" y="0"/>
                  </a:lnTo>
                </a:path>
                <a:path w="1744979" h="895350">
                  <a:moveTo>
                    <a:pt x="0" y="895350"/>
                  </a:moveTo>
                  <a:lnTo>
                    <a:pt x="1744599" y="890651"/>
                  </a:lnTo>
                </a:path>
                <a:path w="1744979" h="895350">
                  <a:moveTo>
                    <a:pt x="0" y="3175"/>
                  </a:moveTo>
                  <a:lnTo>
                    <a:pt x="0" y="893826"/>
                  </a:lnTo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41951" y="3319398"/>
              <a:ext cx="1749425" cy="88582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37125" y="3314699"/>
              <a:ext cx="1751330" cy="895350"/>
            </a:xfrm>
            <a:custGeom>
              <a:avLst/>
              <a:gdLst/>
              <a:ahLst/>
              <a:cxnLst/>
              <a:rect l="l" t="t" r="r" b="b"/>
              <a:pathLst>
                <a:path w="1751329" h="895350">
                  <a:moveTo>
                    <a:pt x="0" y="0"/>
                  </a:moveTo>
                  <a:lnTo>
                    <a:pt x="1747774" y="0"/>
                  </a:lnTo>
                </a:path>
                <a:path w="1751329" h="895350">
                  <a:moveTo>
                    <a:pt x="0" y="895350"/>
                  </a:moveTo>
                  <a:lnTo>
                    <a:pt x="1750949" y="890524"/>
                  </a:lnTo>
                </a:path>
                <a:path w="1751329" h="895350">
                  <a:moveTo>
                    <a:pt x="0" y="3175"/>
                  </a:moveTo>
                  <a:lnTo>
                    <a:pt x="0" y="893699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89725" y="2427224"/>
              <a:ext cx="1749425" cy="88582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94551" y="2420874"/>
              <a:ext cx="1743075" cy="895350"/>
            </a:xfrm>
            <a:custGeom>
              <a:avLst/>
              <a:gdLst/>
              <a:ahLst/>
              <a:cxnLst/>
              <a:rect l="l" t="t" r="r" b="b"/>
              <a:pathLst>
                <a:path w="1743075" h="895350">
                  <a:moveTo>
                    <a:pt x="1741424" y="895350"/>
                  </a:moveTo>
                  <a:lnTo>
                    <a:pt x="0" y="895350"/>
                  </a:lnTo>
                </a:path>
                <a:path w="1743075" h="895350">
                  <a:moveTo>
                    <a:pt x="1741424" y="1650"/>
                  </a:moveTo>
                  <a:lnTo>
                    <a:pt x="0" y="6350"/>
                  </a:lnTo>
                </a:path>
                <a:path w="1743075" h="895350">
                  <a:moveTo>
                    <a:pt x="1743075" y="890651"/>
                  </a:moveTo>
                  <a:lnTo>
                    <a:pt x="1742948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88201" y="4208398"/>
              <a:ext cx="1743075" cy="88582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83375" y="4203699"/>
              <a:ext cx="1744980" cy="895350"/>
            </a:xfrm>
            <a:custGeom>
              <a:avLst/>
              <a:gdLst/>
              <a:ahLst/>
              <a:cxnLst/>
              <a:rect l="l" t="t" r="r" b="b"/>
              <a:pathLst>
                <a:path w="1744979" h="895350">
                  <a:moveTo>
                    <a:pt x="1744726" y="895350"/>
                  </a:moveTo>
                  <a:lnTo>
                    <a:pt x="3175" y="895350"/>
                  </a:lnTo>
                </a:path>
                <a:path w="1744979" h="895350">
                  <a:moveTo>
                    <a:pt x="1744726" y="0"/>
                  </a:moveTo>
                  <a:lnTo>
                    <a:pt x="0" y="4699"/>
                  </a:lnTo>
                </a:path>
                <a:path w="1744979" h="895350">
                  <a:moveTo>
                    <a:pt x="1744726" y="892175"/>
                  </a:moveTo>
                  <a:lnTo>
                    <a:pt x="1744599" y="1524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0"/>
              <a:ext cx="2699829" cy="67207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6496049"/>
              <a:ext cx="6688455" cy="361950"/>
            </a:xfrm>
            <a:custGeom>
              <a:avLst/>
              <a:gdLst/>
              <a:ahLst/>
              <a:cxnLst/>
              <a:rect l="l" t="t" r="r" b="b"/>
              <a:pathLst>
                <a:path w="6688455" h="361950">
                  <a:moveTo>
                    <a:pt x="6688201" y="0"/>
                  </a:moveTo>
                  <a:lnTo>
                    <a:pt x="0" y="0"/>
                  </a:lnTo>
                  <a:lnTo>
                    <a:pt x="0" y="361950"/>
                  </a:lnTo>
                  <a:lnTo>
                    <a:pt x="6688201" y="361950"/>
                  </a:lnTo>
                  <a:lnTo>
                    <a:pt x="6688201" y="0"/>
                  </a:lnTo>
                  <a:close/>
                </a:path>
              </a:pathLst>
            </a:custGeom>
            <a:solidFill>
              <a:srgbClr val="3049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36108" y="3716985"/>
              <a:ext cx="740613" cy="21747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22704" y="1609344"/>
              <a:ext cx="5541264" cy="208483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32269" y="188671"/>
              <a:ext cx="2376297" cy="81132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442719" y="4879975"/>
            <a:ext cx="4946015" cy="775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0D0D0D"/>
                </a:solidFill>
                <a:latin typeface="Bodoni MT"/>
                <a:cs typeface="Bodoni MT"/>
              </a:rPr>
              <a:t>Visítanos Cursos en</a:t>
            </a:r>
            <a:r>
              <a:rPr sz="2400" b="1" i="1" spc="5" dirty="0">
                <a:solidFill>
                  <a:srgbClr val="0D0D0D"/>
                </a:solidFill>
                <a:latin typeface="Bodoni MT"/>
                <a:cs typeface="Bodoni MT"/>
              </a:rPr>
              <a:t> </a:t>
            </a:r>
            <a:r>
              <a:rPr sz="2400" b="1" i="1" spc="-5" dirty="0">
                <a:solidFill>
                  <a:srgbClr val="0D0D0D"/>
                </a:solidFill>
                <a:latin typeface="Bodoni MT"/>
                <a:cs typeface="Bodoni MT"/>
              </a:rPr>
              <a:t>Salud</a:t>
            </a:r>
            <a:endParaRPr sz="2400">
              <a:latin typeface="Bodoni MT"/>
              <a:cs typeface="Bodoni MT"/>
            </a:endParaRPr>
          </a:p>
          <a:p>
            <a:pPr algn="ctr">
              <a:lnSpc>
                <a:spcPct val="100000"/>
              </a:lnSpc>
              <a:spcBef>
                <a:spcPts val="145"/>
              </a:spcBef>
            </a:pPr>
            <a:r>
              <a:rPr sz="2400" b="1" u="heavy" spc="-5" dirty="0">
                <a:solidFill>
                  <a:srgbClr val="30499B"/>
                </a:solidFill>
                <a:uFill>
                  <a:solidFill>
                    <a:srgbClr val="30499B"/>
                  </a:solidFill>
                </a:uFill>
                <a:latin typeface="Century Gothic"/>
                <a:cs typeface="Century Gothic"/>
                <a:hlinkClick r:id="rId10"/>
              </a:rPr>
              <a:t>www.CapacitacionesOnline.com</a:t>
            </a:r>
            <a:endParaRPr sz="2400">
              <a:latin typeface="Century Gothic"/>
              <a:cs typeface="Century Gothic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664586" y="4153725"/>
            <a:ext cx="1838960" cy="668655"/>
            <a:chOff x="2664586" y="4153725"/>
            <a:chExt cx="1838960" cy="668655"/>
          </a:xfrm>
        </p:grpSpPr>
        <p:sp>
          <p:nvSpPr>
            <p:cNvPr id="19" name="object 19"/>
            <p:cNvSpPr/>
            <p:nvPr/>
          </p:nvSpPr>
          <p:spPr>
            <a:xfrm>
              <a:off x="2664586" y="4225734"/>
              <a:ext cx="508000" cy="49688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280663" y="4225798"/>
              <a:ext cx="539750" cy="53975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34764" y="4153725"/>
              <a:ext cx="668337" cy="66833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250825" y="4681728"/>
              <a:ext cx="7416800" cy="1022985"/>
            </a:xfrm>
            <a:custGeom>
              <a:avLst/>
              <a:gdLst/>
              <a:ahLst/>
              <a:cxnLst/>
              <a:rect l="l" t="t" r="r" b="b"/>
              <a:pathLst>
                <a:path w="7416800" h="1022985">
                  <a:moveTo>
                    <a:pt x="7246366" y="0"/>
                  </a:moveTo>
                  <a:lnTo>
                    <a:pt x="170459" y="0"/>
                  </a:lnTo>
                  <a:lnTo>
                    <a:pt x="125143" y="6089"/>
                  </a:lnTo>
                  <a:lnTo>
                    <a:pt x="84423" y="23273"/>
                  </a:lnTo>
                  <a:lnTo>
                    <a:pt x="49925" y="49926"/>
                  </a:lnTo>
                  <a:lnTo>
                    <a:pt x="23272" y="84422"/>
                  </a:lnTo>
                  <a:lnTo>
                    <a:pt x="6088" y="125133"/>
                  </a:lnTo>
                  <a:lnTo>
                    <a:pt x="0" y="170434"/>
                  </a:lnTo>
                  <a:lnTo>
                    <a:pt x="0" y="852297"/>
                  </a:lnTo>
                  <a:lnTo>
                    <a:pt x="6088" y="897612"/>
                  </a:lnTo>
                  <a:lnTo>
                    <a:pt x="23272" y="938332"/>
                  </a:lnTo>
                  <a:lnTo>
                    <a:pt x="49925" y="972831"/>
                  </a:lnTo>
                  <a:lnTo>
                    <a:pt x="84423" y="999484"/>
                  </a:lnTo>
                  <a:lnTo>
                    <a:pt x="125143" y="1016667"/>
                  </a:lnTo>
                  <a:lnTo>
                    <a:pt x="170459" y="1022756"/>
                  </a:lnTo>
                  <a:lnTo>
                    <a:pt x="7246366" y="1022756"/>
                  </a:lnTo>
                  <a:lnTo>
                    <a:pt x="7291666" y="1016667"/>
                  </a:lnTo>
                  <a:lnTo>
                    <a:pt x="7332377" y="999484"/>
                  </a:lnTo>
                  <a:lnTo>
                    <a:pt x="7366873" y="972831"/>
                  </a:lnTo>
                  <a:lnTo>
                    <a:pt x="7393526" y="938332"/>
                  </a:lnTo>
                  <a:lnTo>
                    <a:pt x="7410710" y="897612"/>
                  </a:lnTo>
                  <a:lnTo>
                    <a:pt x="7416800" y="852297"/>
                  </a:lnTo>
                  <a:lnTo>
                    <a:pt x="7416800" y="170434"/>
                  </a:lnTo>
                  <a:lnTo>
                    <a:pt x="7410710" y="125133"/>
                  </a:lnTo>
                  <a:lnTo>
                    <a:pt x="7393526" y="84422"/>
                  </a:lnTo>
                  <a:lnTo>
                    <a:pt x="7366873" y="49926"/>
                  </a:lnTo>
                  <a:lnTo>
                    <a:pt x="7332377" y="23273"/>
                  </a:lnTo>
                  <a:lnTo>
                    <a:pt x="7291666" y="6089"/>
                  </a:lnTo>
                  <a:lnTo>
                    <a:pt x="72463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0825" y="4681728"/>
              <a:ext cx="7416800" cy="1022985"/>
            </a:xfrm>
            <a:custGeom>
              <a:avLst/>
              <a:gdLst/>
              <a:ahLst/>
              <a:cxnLst/>
              <a:rect l="l" t="t" r="r" b="b"/>
              <a:pathLst>
                <a:path w="7416800" h="1022985">
                  <a:moveTo>
                    <a:pt x="0" y="170434"/>
                  </a:moveTo>
                  <a:lnTo>
                    <a:pt x="6088" y="125133"/>
                  </a:lnTo>
                  <a:lnTo>
                    <a:pt x="23272" y="84422"/>
                  </a:lnTo>
                  <a:lnTo>
                    <a:pt x="49925" y="49926"/>
                  </a:lnTo>
                  <a:lnTo>
                    <a:pt x="84423" y="23273"/>
                  </a:lnTo>
                  <a:lnTo>
                    <a:pt x="125143" y="6089"/>
                  </a:lnTo>
                  <a:lnTo>
                    <a:pt x="170459" y="0"/>
                  </a:lnTo>
                  <a:lnTo>
                    <a:pt x="7246366" y="0"/>
                  </a:lnTo>
                  <a:lnTo>
                    <a:pt x="7291666" y="6089"/>
                  </a:lnTo>
                  <a:lnTo>
                    <a:pt x="7332377" y="23273"/>
                  </a:lnTo>
                  <a:lnTo>
                    <a:pt x="7366873" y="49926"/>
                  </a:lnTo>
                  <a:lnTo>
                    <a:pt x="7393526" y="84422"/>
                  </a:lnTo>
                  <a:lnTo>
                    <a:pt x="7410710" y="125133"/>
                  </a:lnTo>
                  <a:lnTo>
                    <a:pt x="7416800" y="170434"/>
                  </a:lnTo>
                  <a:lnTo>
                    <a:pt x="7416800" y="852297"/>
                  </a:lnTo>
                  <a:lnTo>
                    <a:pt x="7410710" y="897612"/>
                  </a:lnTo>
                  <a:lnTo>
                    <a:pt x="7393526" y="938332"/>
                  </a:lnTo>
                  <a:lnTo>
                    <a:pt x="7366873" y="972831"/>
                  </a:lnTo>
                  <a:lnTo>
                    <a:pt x="7332377" y="999484"/>
                  </a:lnTo>
                  <a:lnTo>
                    <a:pt x="7291666" y="1016667"/>
                  </a:lnTo>
                  <a:lnTo>
                    <a:pt x="7246366" y="1022756"/>
                  </a:lnTo>
                  <a:lnTo>
                    <a:pt x="170459" y="1022756"/>
                  </a:lnTo>
                  <a:lnTo>
                    <a:pt x="125143" y="1016667"/>
                  </a:lnTo>
                  <a:lnTo>
                    <a:pt x="84423" y="999484"/>
                  </a:lnTo>
                  <a:lnTo>
                    <a:pt x="49925" y="972831"/>
                  </a:lnTo>
                  <a:lnTo>
                    <a:pt x="23272" y="938332"/>
                  </a:lnTo>
                  <a:lnTo>
                    <a:pt x="6088" y="897612"/>
                  </a:lnTo>
                  <a:lnTo>
                    <a:pt x="0" y="852297"/>
                  </a:lnTo>
                  <a:lnTo>
                    <a:pt x="0" y="170434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49097" y="4784145"/>
            <a:ext cx="7226300" cy="72707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600" b="1" spc="-5" dirty="0">
                <a:latin typeface="Arial"/>
                <a:cs typeface="Arial"/>
              </a:rPr>
              <a:t>1921,</a:t>
            </a:r>
            <a:r>
              <a:rPr sz="1600" b="1" spc="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Los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fisiólogos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canadienses</a:t>
            </a:r>
            <a:r>
              <a:rPr sz="1600" spc="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Frederick</a:t>
            </a:r>
            <a:r>
              <a:rPr sz="1600" spc="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G.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Banting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y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Charles</a:t>
            </a:r>
            <a:r>
              <a:rPr sz="1600" spc="1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H.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Best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600" spc="-10" dirty="0">
                <a:latin typeface="Arial"/>
                <a:cs typeface="Arial"/>
              </a:rPr>
              <a:t>extrajeron </a:t>
            </a:r>
            <a:r>
              <a:rPr sz="1600" spc="-5" dirty="0">
                <a:latin typeface="Arial"/>
                <a:cs typeface="Arial"/>
              </a:rPr>
              <a:t>por </a:t>
            </a:r>
            <a:r>
              <a:rPr sz="1600" dirty="0">
                <a:latin typeface="Arial"/>
                <a:cs typeface="Arial"/>
              </a:rPr>
              <a:t>primera </a:t>
            </a:r>
            <a:r>
              <a:rPr sz="1600" spc="-5" dirty="0">
                <a:latin typeface="Arial"/>
                <a:cs typeface="Arial"/>
              </a:rPr>
              <a:t>vez </a:t>
            </a:r>
            <a:r>
              <a:rPr sz="1600" dirty="0">
                <a:latin typeface="Arial"/>
                <a:cs typeface="Arial"/>
              </a:rPr>
              <a:t>la insulina </a:t>
            </a:r>
            <a:r>
              <a:rPr sz="1600" spc="-5" dirty="0">
                <a:latin typeface="Arial"/>
                <a:cs typeface="Arial"/>
              </a:rPr>
              <a:t>del </a:t>
            </a:r>
            <a:r>
              <a:rPr sz="1600" dirty="0">
                <a:latin typeface="Arial"/>
                <a:cs typeface="Arial"/>
              </a:rPr>
              <a:t>tejido pancreático </a:t>
            </a:r>
            <a:r>
              <a:rPr sz="1600" spc="-5" dirty="0">
                <a:latin typeface="Arial"/>
                <a:cs typeface="Arial"/>
              </a:rPr>
              <a:t>de </a:t>
            </a:r>
            <a:r>
              <a:rPr sz="1600" dirty="0">
                <a:latin typeface="Arial"/>
                <a:cs typeface="Arial"/>
              </a:rPr>
              <a:t>los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perros.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6334" y="29718"/>
            <a:ext cx="3293745" cy="69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entury Gothic"/>
                <a:cs typeface="Century Gothic"/>
              </a:rPr>
              <a:t>Farmacología</a:t>
            </a:r>
            <a:r>
              <a:rPr b="1" spc="-9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Insulina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b="1" spc="-5" dirty="0">
                <a:latin typeface="Century Gothic"/>
                <a:cs typeface="Century Gothic"/>
              </a:rPr>
              <a:t>Historia</a:t>
            </a:r>
            <a:endParaRPr sz="2000">
              <a:latin typeface="Century Gothic"/>
              <a:cs typeface="Century Gothic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43840" y="914400"/>
            <a:ext cx="8900160" cy="3742054"/>
            <a:chOff x="243840" y="914400"/>
            <a:chExt cx="8900160" cy="3742054"/>
          </a:xfrm>
        </p:grpSpPr>
        <p:sp>
          <p:nvSpPr>
            <p:cNvPr id="8" name="object 8"/>
            <p:cNvSpPr/>
            <p:nvPr/>
          </p:nvSpPr>
          <p:spPr>
            <a:xfrm>
              <a:off x="243840" y="1170431"/>
              <a:ext cx="2407920" cy="32034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37688" y="914400"/>
              <a:ext cx="4928616" cy="29504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28941" y="2636926"/>
              <a:ext cx="1815058" cy="20195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259359" y="3941953"/>
              <a:ext cx="7056120" cy="974725"/>
            </a:xfrm>
            <a:custGeom>
              <a:avLst/>
              <a:gdLst/>
              <a:ahLst/>
              <a:cxnLst/>
              <a:rect l="l" t="t" r="r" b="b"/>
              <a:pathLst>
                <a:path w="7056120" h="974725">
                  <a:moveTo>
                    <a:pt x="6893534" y="0"/>
                  </a:moveTo>
                  <a:lnTo>
                    <a:pt x="162445" y="0"/>
                  </a:lnTo>
                  <a:lnTo>
                    <a:pt x="119262" y="5805"/>
                  </a:lnTo>
                  <a:lnTo>
                    <a:pt x="80457" y="22187"/>
                  </a:lnTo>
                  <a:lnTo>
                    <a:pt x="47580" y="47593"/>
                  </a:lnTo>
                  <a:lnTo>
                    <a:pt x="22179" y="80470"/>
                  </a:lnTo>
                  <a:lnTo>
                    <a:pt x="5802" y="119268"/>
                  </a:lnTo>
                  <a:lnTo>
                    <a:pt x="0" y="162433"/>
                  </a:lnTo>
                  <a:lnTo>
                    <a:pt x="0" y="812165"/>
                  </a:lnTo>
                  <a:lnTo>
                    <a:pt x="5802" y="855329"/>
                  </a:lnTo>
                  <a:lnTo>
                    <a:pt x="22179" y="894127"/>
                  </a:lnTo>
                  <a:lnTo>
                    <a:pt x="47580" y="927004"/>
                  </a:lnTo>
                  <a:lnTo>
                    <a:pt x="80457" y="952410"/>
                  </a:lnTo>
                  <a:lnTo>
                    <a:pt x="119262" y="968792"/>
                  </a:lnTo>
                  <a:lnTo>
                    <a:pt x="162445" y="974598"/>
                  </a:lnTo>
                  <a:lnTo>
                    <a:pt x="6893534" y="974598"/>
                  </a:lnTo>
                  <a:lnTo>
                    <a:pt x="6936743" y="968792"/>
                  </a:lnTo>
                  <a:lnTo>
                    <a:pt x="6975553" y="952410"/>
                  </a:lnTo>
                  <a:lnTo>
                    <a:pt x="7008421" y="927004"/>
                  </a:lnTo>
                  <a:lnTo>
                    <a:pt x="7033808" y="894127"/>
                  </a:lnTo>
                  <a:lnTo>
                    <a:pt x="7050170" y="855329"/>
                  </a:lnTo>
                  <a:lnTo>
                    <a:pt x="7055967" y="812165"/>
                  </a:lnTo>
                  <a:lnTo>
                    <a:pt x="7055967" y="162433"/>
                  </a:lnTo>
                  <a:lnTo>
                    <a:pt x="7050170" y="119268"/>
                  </a:lnTo>
                  <a:lnTo>
                    <a:pt x="7033808" y="80470"/>
                  </a:lnTo>
                  <a:lnTo>
                    <a:pt x="7008421" y="47593"/>
                  </a:lnTo>
                  <a:lnTo>
                    <a:pt x="6975553" y="22187"/>
                  </a:lnTo>
                  <a:lnTo>
                    <a:pt x="6936743" y="5805"/>
                  </a:lnTo>
                  <a:lnTo>
                    <a:pt x="6893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9359" y="3941953"/>
              <a:ext cx="7056120" cy="974725"/>
            </a:xfrm>
            <a:custGeom>
              <a:avLst/>
              <a:gdLst/>
              <a:ahLst/>
              <a:cxnLst/>
              <a:rect l="l" t="t" r="r" b="b"/>
              <a:pathLst>
                <a:path w="7056120" h="974725">
                  <a:moveTo>
                    <a:pt x="0" y="162433"/>
                  </a:moveTo>
                  <a:lnTo>
                    <a:pt x="5802" y="119268"/>
                  </a:lnTo>
                  <a:lnTo>
                    <a:pt x="22179" y="80470"/>
                  </a:lnTo>
                  <a:lnTo>
                    <a:pt x="47580" y="47593"/>
                  </a:lnTo>
                  <a:lnTo>
                    <a:pt x="80457" y="22187"/>
                  </a:lnTo>
                  <a:lnTo>
                    <a:pt x="119262" y="5805"/>
                  </a:lnTo>
                  <a:lnTo>
                    <a:pt x="162445" y="0"/>
                  </a:lnTo>
                  <a:lnTo>
                    <a:pt x="6893534" y="0"/>
                  </a:lnTo>
                  <a:lnTo>
                    <a:pt x="6936743" y="5805"/>
                  </a:lnTo>
                  <a:lnTo>
                    <a:pt x="6975553" y="22187"/>
                  </a:lnTo>
                  <a:lnTo>
                    <a:pt x="7008421" y="47593"/>
                  </a:lnTo>
                  <a:lnTo>
                    <a:pt x="7033808" y="80470"/>
                  </a:lnTo>
                  <a:lnTo>
                    <a:pt x="7050170" y="119268"/>
                  </a:lnTo>
                  <a:lnTo>
                    <a:pt x="7055967" y="162433"/>
                  </a:lnTo>
                  <a:lnTo>
                    <a:pt x="7055967" y="812165"/>
                  </a:lnTo>
                  <a:lnTo>
                    <a:pt x="7050170" y="855329"/>
                  </a:lnTo>
                  <a:lnTo>
                    <a:pt x="7033808" y="894127"/>
                  </a:lnTo>
                  <a:lnTo>
                    <a:pt x="7008421" y="927004"/>
                  </a:lnTo>
                  <a:lnTo>
                    <a:pt x="6975553" y="952410"/>
                  </a:lnTo>
                  <a:lnTo>
                    <a:pt x="6936743" y="968792"/>
                  </a:lnTo>
                  <a:lnTo>
                    <a:pt x="6893534" y="974598"/>
                  </a:lnTo>
                  <a:lnTo>
                    <a:pt x="162445" y="974598"/>
                  </a:lnTo>
                  <a:lnTo>
                    <a:pt x="119262" y="968792"/>
                  </a:lnTo>
                  <a:lnTo>
                    <a:pt x="80457" y="952410"/>
                  </a:lnTo>
                  <a:lnTo>
                    <a:pt x="47580" y="927004"/>
                  </a:lnTo>
                  <a:lnTo>
                    <a:pt x="22179" y="894127"/>
                  </a:lnTo>
                  <a:lnTo>
                    <a:pt x="5802" y="855329"/>
                  </a:lnTo>
                  <a:lnTo>
                    <a:pt x="0" y="812165"/>
                  </a:lnTo>
                  <a:lnTo>
                    <a:pt x="0" y="162433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9359" y="4965573"/>
              <a:ext cx="7056120" cy="974725"/>
            </a:xfrm>
            <a:custGeom>
              <a:avLst/>
              <a:gdLst/>
              <a:ahLst/>
              <a:cxnLst/>
              <a:rect l="l" t="t" r="r" b="b"/>
              <a:pathLst>
                <a:path w="7056120" h="974725">
                  <a:moveTo>
                    <a:pt x="6893534" y="0"/>
                  </a:moveTo>
                  <a:lnTo>
                    <a:pt x="162445" y="0"/>
                  </a:lnTo>
                  <a:lnTo>
                    <a:pt x="119262" y="5796"/>
                  </a:lnTo>
                  <a:lnTo>
                    <a:pt x="80457" y="22159"/>
                  </a:lnTo>
                  <a:lnTo>
                    <a:pt x="47580" y="47545"/>
                  </a:lnTo>
                  <a:lnTo>
                    <a:pt x="22179" y="80414"/>
                  </a:lnTo>
                  <a:lnTo>
                    <a:pt x="5802" y="119224"/>
                  </a:lnTo>
                  <a:lnTo>
                    <a:pt x="0" y="162432"/>
                  </a:lnTo>
                  <a:lnTo>
                    <a:pt x="0" y="812114"/>
                  </a:lnTo>
                  <a:lnTo>
                    <a:pt x="5802" y="855296"/>
                  </a:lnTo>
                  <a:lnTo>
                    <a:pt x="22179" y="894098"/>
                  </a:lnTo>
                  <a:lnTo>
                    <a:pt x="47580" y="926972"/>
                  </a:lnTo>
                  <a:lnTo>
                    <a:pt x="80457" y="952371"/>
                  </a:lnTo>
                  <a:lnTo>
                    <a:pt x="119262" y="968745"/>
                  </a:lnTo>
                  <a:lnTo>
                    <a:pt x="162445" y="974547"/>
                  </a:lnTo>
                  <a:lnTo>
                    <a:pt x="6893534" y="974547"/>
                  </a:lnTo>
                  <a:lnTo>
                    <a:pt x="6936743" y="968745"/>
                  </a:lnTo>
                  <a:lnTo>
                    <a:pt x="6975553" y="952371"/>
                  </a:lnTo>
                  <a:lnTo>
                    <a:pt x="7008421" y="926972"/>
                  </a:lnTo>
                  <a:lnTo>
                    <a:pt x="7033808" y="894098"/>
                  </a:lnTo>
                  <a:lnTo>
                    <a:pt x="7050170" y="855296"/>
                  </a:lnTo>
                  <a:lnTo>
                    <a:pt x="7055967" y="812114"/>
                  </a:lnTo>
                  <a:lnTo>
                    <a:pt x="7055967" y="162432"/>
                  </a:lnTo>
                  <a:lnTo>
                    <a:pt x="7050170" y="119224"/>
                  </a:lnTo>
                  <a:lnTo>
                    <a:pt x="7033808" y="80414"/>
                  </a:lnTo>
                  <a:lnTo>
                    <a:pt x="7008421" y="47545"/>
                  </a:lnTo>
                  <a:lnTo>
                    <a:pt x="6975553" y="22159"/>
                  </a:lnTo>
                  <a:lnTo>
                    <a:pt x="6936743" y="5796"/>
                  </a:lnTo>
                  <a:lnTo>
                    <a:pt x="6893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9359" y="4965573"/>
              <a:ext cx="7056120" cy="974725"/>
            </a:xfrm>
            <a:custGeom>
              <a:avLst/>
              <a:gdLst/>
              <a:ahLst/>
              <a:cxnLst/>
              <a:rect l="l" t="t" r="r" b="b"/>
              <a:pathLst>
                <a:path w="7056120" h="974725">
                  <a:moveTo>
                    <a:pt x="0" y="162432"/>
                  </a:moveTo>
                  <a:lnTo>
                    <a:pt x="5802" y="119224"/>
                  </a:lnTo>
                  <a:lnTo>
                    <a:pt x="22179" y="80414"/>
                  </a:lnTo>
                  <a:lnTo>
                    <a:pt x="47580" y="47545"/>
                  </a:lnTo>
                  <a:lnTo>
                    <a:pt x="80457" y="22159"/>
                  </a:lnTo>
                  <a:lnTo>
                    <a:pt x="119262" y="5796"/>
                  </a:lnTo>
                  <a:lnTo>
                    <a:pt x="162445" y="0"/>
                  </a:lnTo>
                  <a:lnTo>
                    <a:pt x="6893534" y="0"/>
                  </a:lnTo>
                  <a:lnTo>
                    <a:pt x="6936743" y="5796"/>
                  </a:lnTo>
                  <a:lnTo>
                    <a:pt x="6975553" y="22159"/>
                  </a:lnTo>
                  <a:lnTo>
                    <a:pt x="7008421" y="47545"/>
                  </a:lnTo>
                  <a:lnTo>
                    <a:pt x="7033808" y="80414"/>
                  </a:lnTo>
                  <a:lnTo>
                    <a:pt x="7050170" y="119224"/>
                  </a:lnTo>
                  <a:lnTo>
                    <a:pt x="7055967" y="162432"/>
                  </a:lnTo>
                  <a:lnTo>
                    <a:pt x="7055967" y="812114"/>
                  </a:lnTo>
                  <a:lnTo>
                    <a:pt x="7050170" y="855296"/>
                  </a:lnTo>
                  <a:lnTo>
                    <a:pt x="7033808" y="894098"/>
                  </a:lnTo>
                  <a:lnTo>
                    <a:pt x="7008421" y="926972"/>
                  </a:lnTo>
                  <a:lnTo>
                    <a:pt x="6975553" y="952371"/>
                  </a:lnTo>
                  <a:lnTo>
                    <a:pt x="6936743" y="968745"/>
                  </a:lnTo>
                  <a:lnTo>
                    <a:pt x="6893534" y="974547"/>
                  </a:lnTo>
                  <a:lnTo>
                    <a:pt x="162445" y="974547"/>
                  </a:lnTo>
                  <a:lnTo>
                    <a:pt x="119262" y="968745"/>
                  </a:lnTo>
                  <a:lnTo>
                    <a:pt x="80457" y="952371"/>
                  </a:lnTo>
                  <a:lnTo>
                    <a:pt x="47580" y="926972"/>
                  </a:lnTo>
                  <a:lnTo>
                    <a:pt x="22179" y="894098"/>
                  </a:lnTo>
                  <a:lnTo>
                    <a:pt x="5802" y="855296"/>
                  </a:lnTo>
                  <a:lnTo>
                    <a:pt x="0" y="812114"/>
                  </a:lnTo>
                  <a:lnTo>
                    <a:pt x="0" y="162432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9156" y="3997406"/>
            <a:ext cx="6780530" cy="1793875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1700" b="1" spc="-10" dirty="0">
                <a:latin typeface="Arial"/>
                <a:cs typeface="Arial"/>
              </a:rPr>
              <a:t>1922</a:t>
            </a:r>
            <a:r>
              <a:rPr sz="1700" spc="-10" dirty="0">
                <a:latin typeface="Arial"/>
                <a:cs typeface="Arial"/>
              </a:rPr>
              <a:t>, </a:t>
            </a:r>
            <a:r>
              <a:rPr sz="1700" spc="-5" dirty="0">
                <a:latin typeface="Arial"/>
                <a:cs typeface="Arial"/>
              </a:rPr>
              <a:t>administraron 15 ml de insulina </a:t>
            </a:r>
            <a:r>
              <a:rPr sz="1700" spc="-15" dirty="0">
                <a:latin typeface="Arial"/>
                <a:cs typeface="Arial"/>
              </a:rPr>
              <a:t>exógena </a:t>
            </a:r>
            <a:r>
              <a:rPr sz="1700" dirty="0">
                <a:latin typeface="Arial"/>
                <a:cs typeface="Arial"/>
              </a:rPr>
              <a:t>a </a:t>
            </a:r>
            <a:r>
              <a:rPr sz="1700" spc="-5" dirty="0">
                <a:latin typeface="Arial"/>
                <a:cs typeface="Arial"/>
              </a:rPr>
              <a:t>un paciente</a:t>
            </a:r>
            <a:r>
              <a:rPr sz="1700" spc="140" dirty="0">
                <a:latin typeface="Arial"/>
                <a:cs typeface="Arial"/>
              </a:rPr>
              <a:t> </a:t>
            </a:r>
            <a:r>
              <a:rPr sz="1700" spc="-5" dirty="0">
                <a:latin typeface="Arial"/>
                <a:cs typeface="Arial"/>
              </a:rPr>
              <a:t>diabético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700" spc="-10" dirty="0">
                <a:latin typeface="Arial"/>
                <a:cs typeface="Arial"/>
              </a:rPr>
              <a:t>Leonard Thompson </a:t>
            </a:r>
            <a:r>
              <a:rPr sz="1700" dirty="0">
                <a:latin typeface="Arial"/>
                <a:cs typeface="Arial"/>
              </a:rPr>
              <a:t>y </a:t>
            </a:r>
            <a:r>
              <a:rPr sz="1700" spc="5" dirty="0">
                <a:latin typeface="Arial"/>
                <a:cs typeface="Arial"/>
              </a:rPr>
              <a:t>su </a:t>
            </a:r>
            <a:r>
              <a:rPr sz="1700" spc="-5" dirty="0">
                <a:latin typeface="Arial"/>
                <a:cs typeface="Arial"/>
              </a:rPr>
              <a:t>glicemia disminuyó </a:t>
            </a:r>
            <a:r>
              <a:rPr sz="1700" spc="-10" dirty="0">
                <a:latin typeface="Arial"/>
                <a:cs typeface="Arial"/>
              </a:rPr>
              <a:t>de 440 </a:t>
            </a:r>
            <a:r>
              <a:rPr sz="1700" dirty="0">
                <a:latin typeface="Arial"/>
                <a:cs typeface="Arial"/>
              </a:rPr>
              <a:t>a </a:t>
            </a:r>
            <a:r>
              <a:rPr sz="1700" spc="-10" dirty="0">
                <a:latin typeface="Arial"/>
                <a:cs typeface="Arial"/>
              </a:rPr>
              <a:t>320</a:t>
            </a:r>
            <a:r>
              <a:rPr sz="1700" spc="8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mg/dL.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700" b="1" spc="-10" dirty="0">
                <a:latin typeface="Arial"/>
                <a:cs typeface="Arial"/>
              </a:rPr>
              <a:t>1923 </a:t>
            </a:r>
            <a:r>
              <a:rPr sz="1700" spc="-5" dirty="0">
                <a:latin typeface="Arial"/>
                <a:cs typeface="Arial"/>
              </a:rPr>
              <a:t>Premio </a:t>
            </a:r>
            <a:r>
              <a:rPr sz="1700" spc="-10" dirty="0">
                <a:latin typeface="Arial"/>
                <a:cs typeface="Arial"/>
              </a:rPr>
              <a:t>Nóbel de </a:t>
            </a:r>
            <a:r>
              <a:rPr sz="1700" spc="-5" dirty="0">
                <a:latin typeface="Arial"/>
                <a:cs typeface="Arial"/>
              </a:rPr>
              <a:t>Medicina descubrimiento </a:t>
            </a:r>
            <a:r>
              <a:rPr sz="1700" spc="-10" dirty="0">
                <a:latin typeface="Arial"/>
                <a:cs typeface="Arial"/>
              </a:rPr>
              <a:t>de </a:t>
            </a:r>
            <a:r>
              <a:rPr sz="1700" dirty="0">
                <a:latin typeface="Arial"/>
                <a:cs typeface="Arial"/>
              </a:rPr>
              <a:t>la</a:t>
            </a:r>
            <a:r>
              <a:rPr sz="1700" spc="75" dirty="0">
                <a:latin typeface="Arial"/>
                <a:cs typeface="Arial"/>
              </a:rPr>
              <a:t> </a:t>
            </a:r>
            <a:r>
              <a:rPr sz="1700" spc="-5" dirty="0">
                <a:latin typeface="Arial"/>
                <a:cs typeface="Arial"/>
              </a:rPr>
              <a:t>insulina,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700" spc="-10" dirty="0">
                <a:latin typeface="Arial"/>
                <a:cs typeface="Arial"/>
              </a:rPr>
              <a:t>MacLeod </a:t>
            </a:r>
            <a:r>
              <a:rPr sz="1700" dirty="0">
                <a:latin typeface="Arial"/>
                <a:cs typeface="Arial"/>
              </a:rPr>
              <a:t>y</a:t>
            </a:r>
            <a:r>
              <a:rPr sz="1700" spc="1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Banting.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03504" y="883919"/>
            <a:ext cx="7306309" cy="2554605"/>
            <a:chOff x="603504" y="883919"/>
            <a:chExt cx="7306309" cy="2554605"/>
          </a:xfrm>
        </p:grpSpPr>
        <p:sp>
          <p:nvSpPr>
            <p:cNvPr id="9" name="object 9"/>
            <p:cNvSpPr/>
            <p:nvPr/>
          </p:nvSpPr>
          <p:spPr>
            <a:xfrm>
              <a:off x="603504" y="883919"/>
              <a:ext cx="3849624" cy="255117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18048" y="883919"/>
              <a:ext cx="2191511" cy="25542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86334" y="29718"/>
            <a:ext cx="3293745" cy="69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entury Gothic"/>
                <a:cs typeface="Century Gothic"/>
              </a:rPr>
              <a:t>Farmacología</a:t>
            </a:r>
            <a:r>
              <a:rPr b="1" spc="-9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Insulina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b="1" spc="-5" dirty="0">
                <a:latin typeface="Century Gothic"/>
                <a:cs typeface="Century Gothic"/>
              </a:rPr>
              <a:t>Historia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5647944" y="896111"/>
              <a:ext cx="1594103" cy="15697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99861" y="900683"/>
              <a:ext cx="1533652" cy="15101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99861" y="900683"/>
              <a:ext cx="1534160" cy="1510665"/>
            </a:xfrm>
            <a:custGeom>
              <a:avLst/>
              <a:gdLst/>
              <a:ahLst/>
              <a:cxnLst/>
              <a:rect l="l" t="t" r="r" b="b"/>
              <a:pathLst>
                <a:path w="1534159" h="1510664">
                  <a:moveTo>
                    <a:pt x="955801" y="0"/>
                  </a:moveTo>
                  <a:lnTo>
                    <a:pt x="1533652" y="889253"/>
                  </a:lnTo>
                  <a:lnTo>
                    <a:pt x="577723" y="1510156"/>
                  </a:lnTo>
                  <a:lnTo>
                    <a:pt x="0" y="620902"/>
                  </a:lnTo>
                  <a:lnTo>
                    <a:pt x="955801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28182" y="2501265"/>
            <a:ext cx="1374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Insulina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lenta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59955" y="3882897"/>
            <a:ext cx="1762125" cy="1585595"/>
            <a:chOff x="459955" y="3882897"/>
            <a:chExt cx="1762125" cy="1585595"/>
          </a:xfrm>
        </p:grpSpPr>
        <p:sp>
          <p:nvSpPr>
            <p:cNvPr id="8" name="object 8"/>
            <p:cNvSpPr/>
            <p:nvPr/>
          </p:nvSpPr>
          <p:spPr>
            <a:xfrm>
              <a:off x="627887" y="3898391"/>
              <a:ext cx="1594103" cy="15697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9005" y="3901947"/>
              <a:ext cx="1534452" cy="151155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9005" y="3901947"/>
              <a:ext cx="1534795" cy="1511935"/>
            </a:xfrm>
            <a:custGeom>
              <a:avLst/>
              <a:gdLst/>
              <a:ahLst/>
              <a:cxnLst/>
              <a:rect l="l" t="t" r="r" b="b"/>
              <a:pathLst>
                <a:path w="1534795" h="1511935">
                  <a:moveTo>
                    <a:pt x="955840" y="0"/>
                  </a:moveTo>
                  <a:lnTo>
                    <a:pt x="1534452" y="890524"/>
                  </a:lnTo>
                  <a:lnTo>
                    <a:pt x="578599" y="1511554"/>
                  </a:lnTo>
                  <a:lnTo>
                    <a:pt x="0" y="621029"/>
                  </a:lnTo>
                  <a:lnTo>
                    <a:pt x="955840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06018" y="4553204"/>
            <a:ext cx="10293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Década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788286" y="1982851"/>
            <a:ext cx="3951604" cy="2348230"/>
            <a:chOff x="1788286" y="1982851"/>
            <a:chExt cx="3951604" cy="2348230"/>
          </a:xfrm>
        </p:grpSpPr>
        <p:sp>
          <p:nvSpPr>
            <p:cNvPr id="13" name="object 13"/>
            <p:cNvSpPr/>
            <p:nvPr/>
          </p:nvSpPr>
          <p:spPr>
            <a:xfrm>
              <a:off x="2980944" y="2575560"/>
              <a:ext cx="1591056" cy="156667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31337" y="2578608"/>
              <a:ext cx="1533525" cy="151028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31337" y="2578608"/>
              <a:ext cx="1533525" cy="1510665"/>
            </a:xfrm>
            <a:custGeom>
              <a:avLst/>
              <a:gdLst/>
              <a:ahLst/>
              <a:cxnLst/>
              <a:rect l="l" t="t" r="r" b="b"/>
              <a:pathLst>
                <a:path w="1533525" h="1510664">
                  <a:moveTo>
                    <a:pt x="955801" y="0"/>
                  </a:moveTo>
                  <a:lnTo>
                    <a:pt x="1533525" y="889253"/>
                  </a:lnTo>
                  <a:lnTo>
                    <a:pt x="577723" y="1510283"/>
                  </a:lnTo>
                  <a:lnTo>
                    <a:pt x="0" y="621029"/>
                  </a:lnTo>
                  <a:lnTo>
                    <a:pt x="955801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16861" y="2011426"/>
              <a:ext cx="3894454" cy="2291080"/>
            </a:xfrm>
            <a:custGeom>
              <a:avLst/>
              <a:gdLst/>
              <a:ahLst/>
              <a:cxnLst/>
              <a:rect l="l" t="t" r="r" b="b"/>
              <a:pathLst>
                <a:path w="3894454" h="2291079">
                  <a:moveTo>
                    <a:pt x="0" y="2290699"/>
                  </a:moveTo>
                  <a:lnTo>
                    <a:pt x="1211326" y="1590548"/>
                  </a:lnTo>
                </a:path>
                <a:path w="3894454" h="2291079">
                  <a:moveTo>
                    <a:pt x="2422525" y="890524"/>
                  </a:moveTo>
                  <a:lnTo>
                    <a:pt x="3894201" y="0"/>
                  </a:lnTo>
                </a:path>
              </a:pathLst>
            </a:custGeom>
            <a:ln w="57150">
              <a:solidFill>
                <a:srgbClr val="808080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46608" y="5618784"/>
            <a:ext cx="19208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Insulina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Protamina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Zinc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(PZI),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dt" sz="half" idx="6"/>
          </p:nvPr>
        </p:nvSpPr>
        <p:spPr>
          <a:xfrm>
            <a:off x="258267" y="6557499"/>
            <a:ext cx="1471295" cy="1532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5" dirty="0" smtClean="0"/>
              <a:t>E</a:t>
            </a:r>
            <a:endParaRPr spc="5" dirty="0"/>
          </a:p>
        </p:txBody>
      </p:sp>
      <p:sp>
        <p:nvSpPr>
          <p:cNvPr id="18" name="object 18"/>
          <p:cNvSpPr txBox="1"/>
          <p:nvPr/>
        </p:nvSpPr>
        <p:spPr>
          <a:xfrm>
            <a:off x="3246247" y="4213352"/>
            <a:ext cx="18180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Protamina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Neutra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Hagedorn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(NPH)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91052" y="3174568"/>
            <a:ext cx="1028700" cy="2711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Década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40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12916" y="1519808"/>
            <a:ext cx="10293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F1F1F1"/>
                </a:solidFill>
                <a:latin typeface="Arial"/>
                <a:cs typeface="Arial"/>
              </a:rPr>
              <a:t>Década</a:t>
            </a:r>
            <a:r>
              <a:rPr sz="1600" b="1" spc="-80" dirty="0">
                <a:solidFill>
                  <a:srgbClr val="F1F1F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Arial"/>
                <a:cs typeface="Arial"/>
              </a:rPr>
              <a:t>50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186334" y="29718"/>
            <a:ext cx="3293745" cy="69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entury Gothic"/>
                <a:cs typeface="Century Gothic"/>
              </a:rPr>
              <a:t>Farmacología</a:t>
            </a:r>
            <a:r>
              <a:rPr b="1" spc="-9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Insulina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b="1" spc="-5" dirty="0">
                <a:latin typeface="Century Gothic"/>
                <a:cs typeface="Century Gothic"/>
              </a:rPr>
              <a:t>Historia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5321808" y="862583"/>
              <a:ext cx="1597152" cy="16032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74869" y="866775"/>
              <a:ext cx="1538351" cy="154495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74869" y="866775"/>
              <a:ext cx="1538605" cy="1544955"/>
            </a:xfrm>
            <a:custGeom>
              <a:avLst/>
              <a:gdLst/>
              <a:ahLst/>
              <a:cxnLst/>
              <a:rect l="l" t="t" r="r" b="b"/>
              <a:pathLst>
                <a:path w="1538604" h="1544955">
                  <a:moveTo>
                    <a:pt x="925194" y="0"/>
                  </a:moveTo>
                  <a:lnTo>
                    <a:pt x="1538351" y="943863"/>
                  </a:lnTo>
                  <a:lnTo>
                    <a:pt x="613155" y="1544954"/>
                  </a:lnTo>
                  <a:lnTo>
                    <a:pt x="0" y="601090"/>
                  </a:lnTo>
                  <a:lnTo>
                    <a:pt x="925194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156961" y="2533269"/>
            <a:ext cx="2926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FDA aprobó el primer  análogo de insulina la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Lispro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90575" y="4030598"/>
            <a:ext cx="1764030" cy="1617345"/>
            <a:chOff x="290575" y="4030598"/>
            <a:chExt cx="1764030" cy="1617345"/>
          </a:xfrm>
        </p:grpSpPr>
        <p:sp>
          <p:nvSpPr>
            <p:cNvPr id="8" name="object 8"/>
            <p:cNvSpPr/>
            <p:nvPr/>
          </p:nvSpPr>
          <p:spPr>
            <a:xfrm>
              <a:off x="457199" y="4044695"/>
              <a:ext cx="1597152" cy="16032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9625" y="4049648"/>
              <a:ext cx="1537462" cy="154353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9625" y="4049648"/>
              <a:ext cx="1537970" cy="1543685"/>
            </a:xfrm>
            <a:custGeom>
              <a:avLst/>
              <a:gdLst/>
              <a:ahLst/>
              <a:cxnLst/>
              <a:rect l="l" t="t" r="r" b="b"/>
              <a:pathLst>
                <a:path w="1537970" h="1543685">
                  <a:moveTo>
                    <a:pt x="925195" y="0"/>
                  </a:moveTo>
                  <a:lnTo>
                    <a:pt x="1537462" y="942467"/>
                  </a:lnTo>
                  <a:lnTo>
                    <a:pt x="612317" y="1543532"/>
                  </a:lnTo>
                  <a:lnTo>
                    <a:pt x="0" y="600963"/>
                  </a:lnTo>
                  <a:lnTo>
                    <a:pt x="925195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14248" y="4567504"/>
            <a:ext cx="748665" cy="5149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éca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endParaRPr sz="1600">
              <a:latin typeface="Arial"/>
              <a:cs typeface="Arial"/>
            </a:endParaRPr>
          </a:p>
          <a:p>
            <a:pPr marL="51435" algn="ctr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60-70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01469" y="1987676"/>
            <a:ext cx="3832225" cy="2486025"/>
            <a:chOff x="1601469" y="1987676"/>
            <a:chExt cx="3832225" cy="2486025"/>
          </a:xfrm>
        </p:grpSpPr>
        <p:sp>
          <p:nvSpPr>
            <p:cNvPr id="13" name="object 13"/>
            <p:cNvSpPr/>
            <p:nvPr/>
          </p:nvSpPr>
          <p:spPr>
            <a:xfrm>
              <a:off x="2737103" y="2639567"/>
              <a:ext cx="1597152" cy="16062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87370" y="2644393"/>
              <a:ext cx="1539748" cy="154571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87370" y="2644393"/>
              <a:ext cx="1539875" cy="1546225"/>
            </a:xfrm>
            <a:custGeom>
              <a:avLst/>
              <a:gdLst/>
              <a:ahLst/>
              <a:cxnLst/>
              <a:rect l="l" t="t" r="r" b="b"/>
              <a:pathLst>
                <a:path w="1539875" h="1546225">
                  <a:moveTo>
                    <a:pt x="926592" y="0"/>
                  </a:moveTo>
                  <a:lnTo>
                    <a:pt x="1539748" y="943736"/>
                  </a:lnTo>
                  <a:lnTo>
                    <a:pt x="613156" y="1545716"/>
                  </a:lnTo>
                  <a:lnTo>
                    <a:pt x="0" y="601852"/>
                  </a:lnTo>
                  <a:lnTo>
                    <a:pt x="926592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30044" y="2016251"/>
              <a:ext cx="3775075" cy="2428875"/>
            </a:xfrm>
            <a:custGeom>
              <a:avLst/>
              <a:gdLst/>
              <a:ahLst/>
              <a:cxnLst/>
              <a:rect l="l" t="t" r="r" b="b"/>
              <a:pathLst>
                <a:path w="3775075" h="2428875">
                  <a:moveTo>
                    <a:pt x="0" y="2428875"/>
                  </a:moveTo>
                  <a:lnTo>
                    <a:pt x="1174750" y="1685925"/>
                  </a:lnTo>
                </a:path>
                <a:path w="3775075" h="2428875">
                  <a:moveTo>
                    <a:pt x="2349500" y="942975"/>
                  </a:moveTo>
                  <a:lnTo>
                    <a:pt x="3775075" y="0"/>
                  </a:lnTo>
                </a:path>
              </a:pathLst>
            </a:custGeom>
            <a:ln w="57150">
              <a:solidFill>
                <a:srgbClr val="808080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02437" y="5841288"/>
            <a:ext cx="12026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Insulinas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purificadas.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19425" y="4350257"/>
            <a:ext cx="2139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Análogos de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insulina  </a:t>
            </a:r>
            <a:r>
              <a:rPr sz="1800" spc="-5" dirty="0">
                <a:latin typeface="Arial"/>
                <a:cs typeface="Arial"/>
              </a:rPr>
              <a:t>(ADN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recombinante)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850260" y="3249549"/>
            <a:ext cx="10293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Década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80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65672" y="1494536"/>
            <a:ext cx="476884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1996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186334" y="29718"/>
            <a:ext cx="3293745" cy="698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entury Gothic"/>
                <a:cs typeface="Century Gothic"/>
              </a:rPr>
              <a:t>Farmacología</a:t>
            </a:r>
            <a:r>
              <a:rPr b="1" spc="-9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Insulina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b="1" spc="-5" dirty="0">
                <a:latin typeface="Century Gothic"/>
                <a:cs typeface="Century Gothic"/>
              </a:rPr>
              <a:t>Historia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639" y="52781"/>
            <a:ext cx="45332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INSULINA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Origen </a:t>
            </a:r>
            <a:r>
              <a:rPr dirty="0"/>
              <a:t>y </a:t>
            </a:r>
            <a:r>
              <a:rPr spc="-5" dirty="0"/>
              <a:t>características</a:t>
            </a:r>
            <a:r>
              <a:rPr spc="20" dirty="0"/>
              <a:t> </a:t>
            </a:r>
            <a:r>
              <a:rPr spc="-5" dirty="0"/>
              <a:t>químicas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03009" y="1191450"/>
            <a:ext cx="7077709" cy="5118100"/>
            <a:chOff x="303009" y="1191450"/>
            <a:chExt cx="7077709" cy="5118100"/>
          </a:xfrm>
        </p:grpSpPr>
        <p:sp>
          <p:nvSpPr>
            <p:cNvPr id="4" name="object 4"/>
            <p:cNvSpPr/>
            <p:nvPr/>
          </p:nvSpPr>
          <p:spPr>
            <a:xfrm>
              <a:off x="398652" y="1196213"/>
              <a:ext cx="1152144" cy="10079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8652" y="1196213"/>
              <a:ext cx="1152525" cy="1008380"/>
            </a:xfrm>
            <a:custGeom>
              <a:avLst/>
              <a:gdLst/>
              <a:ahLst/>
              <a:cxnLst/>
              <a:rect l="l" t="t" r="r" b="b"/>
              <a:pathLst>
                <a:path w="1152525" h="1008380">
                  <a:moveTo>
                    <a:pt x="0" y="504063"/>
                  </a:moveTo>
                  <a:lnTo>
                    <a:pt x="2354" y="458183"/>
                  </a:lnTo>
                  <a:lnTo>
                    <a:pt x="9281" y="413457"/>
                  </a:lnTo>
                  <a:lnTo>
                    <a:pt x="20577" y="370063"/>
                  </a:lnTo>
                  <a:lnTo>
                    <a:pt x="36039" y="328180"/>
                  </a:lnTo>
                  <a:lnTo>
                    <a:pt x="55464" y="287983"/>
                  </a:lnTo>
                  <a:lnTo>
                    <a:pt x="78649" y="249653"/>
                  </a:lnTo>
                  <a:lnTo>
                    <a:pt x="105389" y="213367"/>
                  </a:lnTo>
                  <a:lnTo>
                    <a:pt x="135482" y="179302"/>
                  </a:lnTo>
                  <a:lnTo>
                    <a:pt x="168724" y="147637"/>
                  </a:lnTo>
                  <a:lnTo>
                    <a:pt x="204912" y="118550"/>
                  </a:lnTo>
                  <a:lnTo>
                    <a:pt x="243842" y="92218"/>
                  </a:lnTo>
                  <a:lnTo>
                    <a:pt x="285311" y="68819"/>
                  </a:lnTo>
                  <a:lnTo>
                    <a:pt x="329116" y="48533"/>
                  </a:lnTo>
                  <a:lnTo>
                    <a:pt x="375053" y="31535"/>
                  </a:lnTo>
                  <a:lnTo>
                    <a:pt x="422920" y="18005"/>
                  </a:lnTo>
                  <a:lnTo>
                    <a:pt x="472512" y="8121"/>
                  </a:lnTo>
                  <a:lnTo>
                    <a:pt x="523626" y="2059"/>
                  </a:lnTo>
                  <a:lnTo>
                    <a:pt x="576059" y="0"/>
                  </a:lnTo>
                  <a:lnTo>
                    <a:pt x="628492" y="2059"/>
                  </a:lnTo>
                  <a:lnTo>
                    <a:pt x="679607" y="8121"/>
                  </a:lnTo>
                  <a:lnTo>
                    <a:pt x="729200" y="18005"/>
                  </a:lnTo>
                  <a:lnTo>
                    <a:pt x="777067" y="31535"/>
                  </a:lnTo>
                  <a:lnTo>
                    <a:pt x="823006" y="48533"/>
                  </a:lnTo>
                  <a:lnTo>
                    <a:pt x="866813" y="68819"/>
                  </a:lnTo>
                  <a:lnTo>
                    <a:pt x="908284" y="92218"/>
                  </a:lnTo>
                  <a:lnTo>
                    <a:pt x="947217" y="118550"/>
                  </a:lnTo>
                  <a:lnTo>
                    <a:pt x="983407" y="147637"/>
                  </a:lnTo>
                  <a:lnTo>
                    <a:pt x="1016651" y="179302"/>
                  </a:lnTo>
                  <a:lnTo>
                    <a:pt x="1046745" y="213367"/>
                  </a:lnTo>
                  <a:lnTo>
                    <a:pt x="1073488" y="249653"/>
                  </a:lnTo>
                  <a:lnTo>
                    <a:pt x="1096674" y="287983"/>
                  </a:lnTo>
                  <a:lnTo>
                    <a:pt x="1116100" y="328180"/>
                  </a:lnTo>
                  <a:lnTo>
                    <a:pt x="1131564" y="370063"/>
                  </a:lnTo>
                  <a:lnTo>
                    <a:pt x="1142862" y="413457"/>
                  </a:lnTo>
                  <a:lnTo>
                    <a:pt x="1149789" y="458183"/>
                  </a:lnTo>
                  <a:lnTo>
                    <a:pt x="1152144" y="504063"/>
                  </a:lnTo>
                  <a:lnTo>
                    <a:pt x="1149789" y="549922"/>
                  </a:lnTo>
                  <a:lnTo>
                    <a:pt x="1142862" y="594630"/>
                  </a:lnTo>
                  <a:lnTo>
                    <a:pt x="1131564" y="638008"/>
                  </a:lnTo>
                  <a:lnTo>
                    <a:pt x="1116100" y="679878"/>
                  </a:lnTo>
                  <a:lnTo>
                    <a:pt x="1096674" y="720062"/>
                  </a:lnTo>
                  <a:lnTo>
                    <a:pt x="1073488" y="758382"/>
                  </a:lnTo>
                  <a:lnTo>
                    <a:pt x="1046745" y="794660"/>
                  </a:lnTo>
                  <a:lnTo>
                    <a:pt x="1016651" y="828718"/>
                  </a:lnTo>
                  <a:lnTo>
                    <a:pt x="983407" y="860377"/>
                  </a:lnTo>
                  <a:lnTo>
                    <a:pt x="947217" y="889460"/>
                  </a:lnTo>
                  <a:lnTo>
                    <a:pt x="908284" y="915788"/>
                  </a:lnTo>
                  <a:lnTo>
                    <a:pt x="866813" y="939183"/>
                  </a:lnTo>
                  <a:lnTo>
                    <a:pt x="823006" y="959468"/>
                  </a:lnTo>
                  <a:lnTo>
                    <a:pt x="777067" y="976464"/>
                  </a:lnTo>
                  <a:lnTo>
                    <a:pt x="729200" y="989993"/>
                  </a:lnTo>
                  <a:lnTo>
                    <a:pt x="679607" y="999877"/>
                  </a:lnTo>
                  <a:lnTo>
                    <a:pt x="628492" y="1005939"/>
                  </a:lnTo>
                  <a:lnTo>
                    <a:pt x="576059" y="1007999"/>
                  </a:lnTo>
                  <a:lnTo>
                    <a:pt x="523626" y="1005939"/>
                  </a:lnTo>
                  <a:lnTo>
                    <a:pt x="472512" y="999877"/>
                  </a:lnTo>
                  <a:lnTo>
                    <a:pt x="422920" y="989993"/>
                  </a:lnTo>
                  <a:lnTo>
                    <a:pt x="375053" y="976464"/>
                  </a:lnTo>
                  <a:lnTo>
                    <a:pt x="329116" y="959468"/>
                  </a:lnTo>
                  <a:lnTo>
                    <a:pt x="285311" y="939183"/>
                  </a:lnTo>
                  <a:lnTo>
                    <a:pt x="243842" y="915788"/>
                  </a:lnTo>
                  <a:lnTo>
                    <a:pt x="204912" y="889460"/>
                  </a:lnTo>
                  <a:lnTo>
                    <a:pt x="168724" y="860377"/>
                  </a:lnTo>
                  <a:lnTo>
                    <a:pt x="135482" y="828718"/>
                  </a:lnTo>
                  <a:lnTo>
                    <a:pt x="105389" y="794660"/>
                  </a:lnTo>
                  <a:lnTo>
                    <a:pt x="78649" y="758382"/>
                  </a:lnTo>
                  <a:lnTo>
                    <a:pt x="55464" y="720062"/>
                  </a:lnTo>
                  <a:lnTo>
                    <a:pt x="36039" y="679878"/>
                  </a:lnTo>
                  <a:lnTo>
                    <a:pt x="20577" y="638008"/>
                  </a:lnTo>
                  <a:lnTo>
                    <a:pt x="9281" y="594630"/>
                  </a:lnTo>
                  <a:lnTo>
                    <a:pt x="2354" y="549922"/>
                  </a:lnTo>
                  <a:lnTo>
                    <a:pt x="0" y="50406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33055" y="2009648"/>
              <a:ext cx="1004989" cy="95643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33055" y="2009648"/>
              <a:ext cx="1005205" cy="956944"/>
            </a:xfrm>
            <a:custGeom>
              <a:avLst/>
              <a:gdLst/>
              <a:ahLst/>
              <a:cxnLst/>
              <a:rect l="l" t="t" r="r" b="b"/>
              <a:pathLst>
                <a:path w="1005205" h="956944">
                  <a:moveTo>
                    <a:pt x="0" y="478154"/>
                  </a:moveTo>
                  <a:lnTo>
                    <a:pt x="2300" y="432112"/>
                  </a:lnTo>
                  <a:lnTo>
                    <a:pt x="9059" y="387306"/>
                  </a:lnTo>
                  <a:lnTo>
                    <a:pt x="20069" y="343938"/>
                  </a:lnTo>
                  <a:lnTo>
                    <a:pt x="35116" y="302207"/>
                  </a:lnTo>
                  <a:lnTo>
                    <a:pt x="53992" y="262315"/>
                  </a:lnTo>
                  <a:lnTo>
                    <a:pt x="76486" y="224462"/>
                  </a:lnTo>
                  <a:lnTo>
                    <a:pt x="102386" y="188848"/>
                  </a:lnTo>
                  <a:lnTo>
                    <a:pt x="131483" y="155674"/>
                  </a:lnTo>
                  <a:lnTo>
                    <a:pt x="163565" y="125141"/>
                  </a:lnTo>
                  <a:lnTo>
                    <a:pt x="198423" y="97448"/>
                  </a:lnTo>
                  <a:lnTo>
                    <a:pt x="235846" y="72798"/>
                  </a:lnTo>
                  <a:lnTo>
                    <a:pt x="275623" y="51390"/>
                  </a:lnTo>
                  <a:lnTo>
                    <a:pt x="317543" y="33424"/>
                  </a:lnTo>
                  <a:lnTo>
                    <a:pt x="361397" y="19102"/>
                  </a:lnTo>
                  <a:lnTo>
                    <a:pt x="406973" y="8623"/>
                  </a:lnTo>
                  <a:lnTo>
                    <a:pt x="454060" y="2189"/>
                  </a:lnTo>
                  <a:lnTo>
                    <a:pt x="502450" y="0"/>
                  </a:lnTo>
                  <a:lnTo>
                    <a:pt x="550860" y="2189"/>
                  </a:lnTo>
                  <a:lnTo>
                    <a:pt x="597965" y="8623"/>
                  </a:lnTo>
                  <a:lnTo>
                    <a:pt x="643556" y="19102"/>
                  </a:lnTo>
                  <a:lnTo>
                    <a:pt x="687421" y="33424"/>
                  </a:lnTo>
                  <a:lnTo>
                    <a:pt x="729351" y="51390"/>
                  </a:lnTo>
                  <a:lnTo>
                    <a:pt x="769135" y="72798"/>
                  </a:lnTo>
                  <a:lnTo>
                    <a:pt x="806563" y="97448"/>
                  </a:lnTo>
                  <a:lnTo>
                    <a:pt x="841425" y="125141"/>
                  </a:lnTo>
                  <a:lnTo>
                    <a:pt x="873510" y="155674"/>
                  </a:lnTo>
                  <a:lnTo>
                    <a:pt x="902607" y="188848"/>
                  </a:lnTo>
                  <a:lnTo>
                    <a:pt x="928508" y="224462"/>
                  </a:lnTo>
                  <a:lnTo>
                    <a:pt x="951001" y="262315"/>
                  </a:lnTo>
                  <a:lnTo>
                    <a:pt x="969875" y="302207"/>
                  </a:lnTo>
                  <a:lnTo>
                    <a:pt x="984922" y="343938"/>
                  </a:lnTo>
                  <a:lnTo>
                    <a:pt x="995930" y="387306"/>
                  </a:lnTo>
                  <a:lnTo>
                    <a:pt x="1002689" y="432112"/>
                  </a:lnTo>
                  <a:lnTo>
                    <a:pt x="1004989" y="478154"/>
                  </a:lnTo>
                  <a:lnTo>
                    <a:pt x="1002689" y="524218"/>
                  </a:lnTo>
                  <a:lnTo>
                    <a:pt x="995930" y="569043"/>
                  </a:lnTo>
                  <a:lnTo>
                    <a:pt x="984922" y="612427"/>
                  </a:lnTo>
                  <a:lnTo>
                    <a:pt x="969875" y="654172"/>
                  </a:lnTo>
                  <a:lnTo>
                    <a:pt x="951001" y="694076"/>
                  </a:lnTo>
                  <a:lnTo>
                    <a:pt x="928508" y="731940"/>
                  </a:lnTo>
                  <a:lnTo>
                    <a:pt x="902607" y="767562"/>
                  </a:lnTo>
                  <a:lnTo>
                    <a:pt x="873510" y="800743"/>
                  </a:lnTo>
                  <a:lnTo>
                    <a:pt x="841425" y="831282"/>
                  </a:lnTo>
                  <a:lnTo>
                    <a:pt x="806563" y="858979"/>
                  </a:lnTo>
                  <a:lnTo>
                    <a:pt x="769135" y="883633"/>
                  </a:lnTo>
                  <a:lnTo>
                    <a:pt x="729351" y="905043"/>
                  </a:lnTo>
                  <a:lnTo>
                    <a:pt x="687421" y="923010"/>
                  </a:lnTo>
                  <a:lnTo>
                    <a:pt x="643556" y="937334"/>
                  </a:lnTo>
                  <a:lnTo>
                    <a:pt x="597965" y="947813"/>
                  </a:lnTo>
                  <a:lnTo>
                    <a:pt x="550860" y="954247"/>
                  </a:lnTo>
                  <a:lnTo>
                    <a:pt x="502450" y="956437"/>
                  </a:lnTo>
                  <a:lnTo>
                    <a:pt x="454060" y="954247"/>
                  </a:lnTo>
                  <a:lnTo>
                    <a:pt x="406973" y="947813"/>
                  </a:lnTo>
                  <a:lnTo>
                    <a:pt x="361397" y="937334"/>
                  </a:lnTo>
                  <a:lnTo>
                    <a:pt x="317543" y="923010"/>
                  </a:lnTo>
                  <a:lnTo>
                    <a:pt x="275623" y="905043"/>
                  </a:lnTo>
                  <a:lnTo>
                    <a:pt x="235846" y="883633"/>
                  </a:lnTo>
                  <a:lnTo>
                    <a:pt x="198423" y="858979"/>
                  </a:lnTo>
                  <a:lnTo>
                    <a:pt x="163565" y="831282"/>
                  </a:lnTo>
                  <a:lnTo>
                    <a:pt x="131483" y="800743"/>
                  </a:lnTo>
                  <a:lnTo>
                    <a:pt x="102386" y="767562"/>
                  </a:lnTo>
                  <a:lnTo>
                    <a:pt x="76486" y="731940"/>
                  </a:lnTo>
                  <a:lnTo>
                    <a:pt x="53992" y="694076"/>
                  </a:lnTo>
                  <a:lnTo>
                    <a:pt x="35116" y="654172"/>
                  </a:lnTo>
                  <a:lnTo>
                    <a:pt x="20069" y="612427"/>
                  </a:lnTo>
                  <a:lnTo>
                    <a:pt x="9059" y="569043"/>
                  </a:lnTo>
                  <a:lnTo>
                    <a:pt x="2300" y="524218"/>
                  </a:lnTo>
                  <a:lnTo>
                    <a:pt x="0" y="47815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5404" y="3320923"/>
              <a:ext cx="1235290" cy="11882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5404" y="3320923"/>
              <a:ext cx="1235710" cy="1188720"/>
            </a:xfrm>
            <a:custGeom>
              <a:avLst/>
              <a:gdLst/>
              <a:ahLst/>
              <a:cxnLst/>
              <a:rect l="l" t="t" r="r" b="b"/>
              <a:pathLst>
                <a:path w="1235710" h="1188720">
                  <a:moveTo>
                    <a:pt x="0" y="594106"/>
                  </a:moveTo>
                  <a:lnTo>
                    <a:pt x="1858" y="547686"/>
                  </a:lnTo>
                  <a:lnTo>
                    <a:pt x="7341" y="502242"/>
                  </a:lnTo>
                  <a:lnTo>
                    <a:pt x="16312" y="457906"/>
                  </a:lnTo>
                  <a:lnTo>
                    <a:pt x="28633" y="414810"/>
                  </a:lnTo>
                  <a:lnTo>
                    <a:pt x="44168" y="373085"/>
                  </a:lnTo>
                  <a:lnTo>
                    <a:pt x="62778" y="332865"/>
                  </a:lnTo>
                  <a:lnTo>
                    <a:pt x="84327" y="294282"/>
                  </a:lnTo>
                  <a:lnTo>
                    <a:pt x="108676" y="257467"/>
                  </a:lnTo>
                  <a:lnTo>
                    <a:pt x="135690" y="222554"/>
                  </a:lnTo>
                  <a:lnTo>
                    <a:pt x="165230" y="189674"/>
                  </a:lnTo>
                  <a:lnTo>
                    <a:pt x="197159" y="158959"/>
                  </a:lnTo>
                  <a:lnTo>
                    <a:pt x="231341" y="130541"/>
                  </a:lnTo>
                  <a:lnTo>
                    <a:pt x="267636" y="104554"/>
                  </a:lnTo>
                  <a:lnTo>
                    <a:pt x="305910" y="81129"/>
                  </a:lnTo>
                  <a:lnTo>
                    <a:pt x="346023" y="60398"/>
                  </a:lnTo>
                  <a:lnTo>
                    <a:pt x="387838" y="42494"/>
                  </a:lnTo>
                  <a:lnTo>
                    <a:pt x="431220" y="27549"/>
                  </a:lnTo>
                  <a:lnTo>
                    <a:pt x="476029" y="15694"/>
                  </a:lnTo>
                  <a:lnTo>
                    <a:pt x="522129" y="7063"/>
                  </a:lnTo>
                  <a:lnTo>
                    <a:pt x="569382" y="1787"/>
                  </a:lnTo>
                  <a:lnTo>
                    <a:pt x="617651" y="0"/>
                  </a:lnTo>
                  <a:lnTo>
                    <a:pt x="665926" y="1787"/>
                  </a:lnTo>
                  <a:lnTo>
                    <a:pt x="713183" y="7063"/>
                  </a:lnTo>
                  <a:lnTo>
                    <a:pt x="759285" y="15694"/>
                  </a:lnTo>
                  <a:lnTo>
                    <a:pt x="804096" y="27549"/>
                  </a:lnTo>
                  <a:lnTo>
                    <a:pt x="847478" y="42494"/>
                  </a:lnTo>
                  <a:lnTo>
                    <a:pt x="889294" y="60398"/>
                  </a:lnTo>
                  <a:lnTo>
                    <a:pt x="929407" y="81129"/>
                  </a:lnTo>
                  <a:lnTo>
                    <a:pt x="967679" y="104554"/>
                  </a:lnTo>
                  <a:lnTo>
                    <a:pt x="1003973" y="130541"/>
                  </a:lnTo>
                  <a:lnTo>
                    <a:pt x="1038152" y="158959"/>
                  </a:lnTo>
                  <a:lnTo>
                    <a:pt x="1070079" y="189674"/>
                  </a:lnTo>
                  <a:lnTo>
                    <a:pt x="1099617" y="222554"/>
                  </a:lnTo>
                  <a:lnTo>
                    <a:pt x="1126628" y="257467"/>
                  </a:lnTo>
                  <a:lnTo>
                    <a:pt x="1150975" y="294282"/>
                  </a:lnTo>
                  <a:lnTo>
                    <a:pt x="1172521" y="332865"/>
                  </a:lnTo>
                  <a:lnTo>
                    <a:pt x="1191129" y="373085"/>
                  </a:lnTo>
                  <a:lnTo>
                    <a:pt x="1206661" y="414810"/>
                  </a:lnTo>
                  <a:lnTo>
                    <a:pt x="1218981" y="457906"/>
                  </a:lnTo>
                  <a:lnTo>
                    <a:pt x="1227950" y="502242"/>
                  </a:lnTo>
                  <a:lnTo>
                    <a:pt x="1233432" y="547686"/>
                  </a:lnTo>
                  <a:lnTo>
                    <a:pt x="1235290" y="594106"/>
                  </a:lnTo>
                  <a:lnTo>
                    <a:pt x="1233432" y="640541"/>
                  </a:lnTo>
                  <a:lnTo>
                    <a:pt x="1227950" y="685998"/>
                  </a:lnTo>
                  <a:lnTo>
                    <a:pt x="1218981" y="730345"/>
                  </a:lnTo>
                  <a:lnTo>
                    <a:pt x="1206661" y="773449"/>
                  </a:lnTo>
                  <a:lnTo>
                    <a:pt x="1191129" y="815178"/>
                  </a:lnTo>
                  <a:lnTo>
                    <a:pt x="1172521" y="855401"/>
                  </a:lnTo>
                  <a:lnTo>
                    <a:pt x="1150975" y="893985"/>
                  </a:lnTo>
                  <a:lnTo>
                    <a:pt x="1126628" y="930799"/>
                  </a:lnTo>
                  <a:lnTo>
                    <a:pt x="1099617" y="965710"/>
                  </a:lnTo>
                  <a:lnTo>
                    <a:pt x="1070079" y="998587"/>
                  </a:lnTo>
                  <a:lnTo>
                    <a:pt x="1038152" y="1029298"/>
                  </a:lnTo>
                  <a:lnTo>
                    <a:pt x="1003973" y="1057710"/>
                  </a:lnTo>
                  <a:lnTo>
                    <a:pt x="967679" y="1083691"/>
                  </a:lnTo>
                  <a:lnTo>
                    <a:pt x="929407" y="1107110"/>
                  </a:lnTo>
                  <a:lnTo>
                    <a:pt x="889294" y="1127835"/>
                  </a:lnTo>
                  <a:lnTo>
                    <a:pt x="847478" y="1145733"/>
                  </a:lnTo>
                  <a:lnTo>
                    <a:pt x="804096" y="1160674"/>
                  </a:lnTo>
                  <a:lnTo>
                    <a:pt x="759285" y="1172523"/>
                  </a:lnTo>
                  <a:lnTo>
                    <a:pt x="713183" y="1181151"/>
                  </a:lnTo>
                  <a:lnTo>
                    <a:pt x="665926" y="1186424"/>
                  </a:lnTo>
                  <a:lnTo>
                    <a:pt x="617651" y="1188212"/>
                  </a:lnTo>
                  <a:lnTo>
                    <a:pt x="569382" y="1186424"/>
                  </a:lnTo>
                  <a:lnTo>
                    <a:pt x="522129" y="1181151"/>
                  </a:lnTo>
                  <a:lnTo>
                    <a:pt x="476029" y="1172523"/>
                  </a:lnTo>
                  <a:lnTo>
                    <a:pt x="431220" y="1160674"/>
                  </a:lnTo>
                  <a:lnTo>
                    <a:pt x="387838" y="1145733"/>
                  </a:lnTo>
                  <a:lnTo>
                    <a:pt x="346023" y="1127835"/>
                  </a:lnTo>
                  <a:lnTo>
                    <a:pt x="305910" y="1107110"/>
                  </a:lnTo>
                  <a:lnTo>
                    <a:pt x="267636" y="1083691"/>
                  </a:lnTo>
                  <a:lnTo>
                    <a:pt x="231341" y="1057710"/>
                  </a:lnTo>
                  <a:lnTo>
                    <a:pt x="197159" y="1029298"/>
                  </a:lnTo>
                  <a:lnTo>
                    <a:pt x="165230" y="998587"/>
                  </a:lnTo>
                  <a:lnTo>
                    <a:pt x="135690" y="965710"/>
                  </a:lnTo>
                  <a:lnTo>
                    <a:pt x="108676" y="930799"/>
                  </a:lnTo>
                  <a:lnTo>
                    <a:pt x="84327" y="893985"/>
                  </a:lnTo>
                  <a:lnTo>
                    <a:pt x="62778" y="855401"/>
                  </a:lnTo>
                  <a:lnTo>
                    <a:pt x="44168" y="815178"/>
                  </a:lnTo>
                  <a:lnTo>
                    <a:pt x="28633" y="773449"/>
                  </a:lnTo>
                  <a:lnTo>
                    <a:pt x="16312" y="730345"/>
                  </a:lnTo>
                  <a:lnTo>
                    <a:pt x="7341" y="685998"/>
                  </a:lnTo>
                  <a:lnTo>
                    <a:pt x="1858" y="640541"/>
                  </a:lnTo>
                  <a:lnTo>
                    <a:pt x="0" y="59410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00527" y="1917192"/>
              <a:ext cx="1371600" cy="19430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89225" y="1484249"/>
              <a:ext cx="0" cy="2809240"/>
            </a:xfrm>
            <a:custGeom>
              <a:avLst/>
              <a:gdLst/>
              <a:ahLst/>
              <a:cxnLst/>
              <a:rect l="l" t="t" r="r" b="b"/>
              <a:pathLst>
                <a:path h="2809240">
                  <a:moveTo>
                    <a:pt x="0" y="0"/>
                  </a:moveTo>
                  <a:lnTo>
                    <a:pt x="0" y="2808859"/>
                  </a:lnTo>
                </a:path>
              </a:pathLst>
            </a:custGeom>
            <a:ln w="9525">
              <a:solidFill>
                <a:srgbClr val="001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38045" y="1432432"/>
              <a:ext cx="3472815" cy="4302760"/>
            </a:xfrm>
            <a:custGeom>
              <a:avLst/>
              <a:gdLst/>
              <a:ahLst/>
              <a:cxnLst/>
              <a:rect l="l" t="t" r="r" b="b"/>
              <a:pathLst>
                <a:path w="3472815" h="4302760">
                  <a:moveTo>
                    <a:pt x="551180" y="2854325"/>
                  </a:moveTo>
                  <a:lnTo>
                    <a:pt x="35991" y="2854325"/>
                  </a:lnTo>
                  <a:lnTo>
                    <a:pt x="94996" y="2819908"/>
                  </a:lnTo>
                  <a:lnTo>
                    <a:pt x="96012" y="2816098"/>
                  </a:lnTo>
                  <a:lnTo>
                    <a:pt x="92456" y="2810002"/>
                  </a:lnTo>
                  <a:lnTo>
                    <a:pt x="88646" y="2808986"/>
                  </a:lnTo>
                  <a:lnTo>
                    <a:pt x="0" y="2860687"/>
                  </a:lnTo>
                  <a:lnTo>
                    <a:pt x="88646" y="2912364"/>
                  </a:lnTo>
                  <a:lnTo>
                    <a:pt x="92456" y="2911348"/>
                  </a:lnTo>
                  <a:lnTo>
                    <a:pt x="96012" y="2905252"/>
                  </a:lnTo>
                  <a:lnTo>
                    <a:pt x="94996" y="2901442"/>
                  </a:lnTo>
                  <a:lnTo>
                    <a:pt x="35991" y="2867025"/>
                  </a:lnTo>
                  <a:lnTo>
                    <a:pt x="551180" y="2867025"/>
                  </a:lnTo>
                  <a:lnTo>
                    <a:pt x="551180" y="2854325"/>
                  </a:lnTo>
                  <a:close/>
                </a:path>
                <a:path w="3472815" h="4302760">
                  <a:moveTo>
                    <a:pt x="551180" y="45466"/>
                  </a:moveTo>
                  <a:lnTo>
                    <a:pt x="35991" y="45466"/>
                  </a:lnTo>
                  <a:lnTo>
                    <a:pt x="94996" y="11049"/>
                  </a:lnTo>
                  <a:lnTo>
                    <a:pt x="96012" y="7112"/>
                  </a:lnTo>
                  <a:lnTo>
                    <a:pt x="92456" y="1016"/>
                  </a:lnTo>
                  <a:lnTo>
                    <a:pt x="88646" y="0"/>
                  </a:lnTo>
                  <a:lnTo>
                    <a:pt x="0" y="51816"/>
                  </a:lnTo>
                  <a:lnTo>
                    <a:pt x="88646" y="103505"/>
                  </a:lnTo>
                  <a:lnTo>
                    <a:pt x="92456" y="102489"/>
                  </a:lnTo>
                  <a:lnTo>
                    <a:pt x="96012" y="96393"/>
                  </a:lnTo>
                  <a:lnTo>
                    <a:pt x="94996" y="92456"/>
                  </a:lnTo>
                  <a:lnTo>
                    <a:pt x="36207" y="58166"/>
                  </a:lnTo>
                  <a:lnTo>
                    <a:pt x="551180" y="58166"/>
                  </a:lnTo>
                  <a:lnTo>
                    <a:pt x="551180" y="45466"/>
                  </a:lnTo>
                  <a:close/>
                </a:path>
                <a:path w="3472815" h="4302760">
                  <a:moveTo>
                    <a:pt x="3472688" y="3892042"/>
                  </a:moveTo>
                  <a:lnTo>
                    <a:pt x="3471037" y="3888994"/>
                  </a:lnTo>
                  <a:lnTo>
                    <a:pt x="3428339" y="3815969"/>
                  </a:lnTo>
                  <a:lnTo>
                    <a:pt x="3420999" y="3803396"/>
                  </a:lnTo>
                  <a:lnTo>
                    <a:pt x="3369310" y="3892042"/>
                  </a:lnTo>
                  <a:lnTo>
                    <a:pt x="3370326" y="3895979"/>
                  </a:lnTo>
                  <a:lnTo>
                    <a:pt x="3373374" y="3897630"/>
                  </a:lnTo>
                  <a:lnTo>
                    <a:pt x="3376422" y="3899408"/>
                  </a:lnTo>
                  <a:lnTo>
                    <a:pt x="3380359" y="3898392"/>
                  </a:lnTo>
                  <a:lnTo>
                    <a:pt x="3414649" y="3839616"/>
                  </a:lnTo>
                  <a:lnTo>
                    <a:pt x="3414776" y="3839400"/>
                  </a:lnTo>
                  <a:lnTo>
                    <a:pt x="3414649" y="4302315"/>
                  </a:lnTo>
                  <a:lnTo>
                    <a:pt x="3427349" y="4302315"/>
                  </a:lnTo>
                  <a:lnTo>
                    <a:pt x="3427349" y="3839400"/>
                  </a:lnTo>
                  <a:lnTo>
                    <a:pt x="3427349" y="3819144"/>
                  </a:lnTo>
                  <a:lnTo>
                    <a:pt x="3427349" y="3815969"/>
                  </a:lnTo>
                  <a:lnTo>
                    <a:pt x="3427476" y="3839616"/>
                  </a:lnTo>
                  <a:lnTo>
                    <a:pt x="3461766" y="3898392"/>
                  </a:lnTo>
                  <a:lnTo>
                    <a:pt x="3465703" y="3899408"/>
                  </a:lnTo>
                  <a:lnTo>
                    <a:pt x="3468751" y="3897630"/>
                  </a:lnTo>
                  <a:lnTo>
                    <a:pt x="3471672" y="3895979"/>
                  </a:lnTo>
                  <a:lnTo>
                    <a:pt x="3472688" y="3892042"/>
                  </a:lnTo>
                  <a:close/>
                </a:path>
              </a:pathLst>
            </a:custGeom>
            <a:solidFill>
              <a:srgbClr val="0018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38044" y="5734748"/>
              <a:ext cx="3421379" cy="0"/>
            </a:xfrm>
            <a:custGeom>
              <a:avLst/>
              <a:gdLst/>
              <a:ahLst/>
              <a:cxnLst/>
              <a:rect l="l" t="t" r="r" b="b"/>
              <a:pathLst>
                <a:path w="3421379">
                  <a:moveTo>
                    <a:pt x="0" y="0"/>
                  </a:moveTo>
                  <a:lnTo>
                    <a:pt x="3420999" y="0"/>
                  </a:lnTo>
                </a:path>
              </a:pathLst>
            </a:custGeom>
            <a:ln w="9525">
              <a:solidFill>
                <a:srgbClr val="001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30246" y="2873247"/>
              <a:ext cx="2418080" cy="103505"/>
            </a:xfrm>
            <a:custGeom>
              <a:avLst/>
              <a:gdLst/>
              <a:ahLst/>
              <a:cxnLst/>
              <a:rect l="l" t="t" r="r" b="b"/>
              <a:pathLst>
                <a:path w="2418079" h="103505">
                  <a:moveTo>
                    <a:pt x="558533" y="51689"/>
                  </a:moveTo>
                  <a:lnTo>
                    <a:pt x="547649" y="45339"/>
                  </a:lnTo>
                  <a:lnTo>
                    <a:pt x="469900" y="0"/>
                  </a:lnTo>
                  <a:lnTo>
                    <a:pt x="465963" y="1016"/>
                  </a:lnTo>
                  <a:lnTo>
                    <a:pt x="462407" y="7112"/>
                  </a:lnTo>
                  <a:lnTo>
                    <a:pt x="463423" y="10922"/>
                  </a:lnTo>
                  <a:lnTo>
                    <a:pt x="522401" y="45339"/>
                  </a:lnTo>
                  <a:lnTo>
                    <a:pt x="0" y="45339"/>
                  </a:lnTo>
                  <a:lnTo>
                    <a:pt x="0" y="58039"/>
                  </a:lnTo>
                  <a:lnTo>
                    <a:pt x="522401" y="58039"/>
                  </a:lnTo>
                  <a:lnTo>
                    <a:pt x="463423" y="92456"/>
                  </a:lnTo>
                  <a:lnTo>
                    <a:pt x="462407" y="96266"/>
                  </a:lnTo>
                  <a:lnTo>
                    <a:pt x="465963" y="102362"/>
                  </a:lnTo>
                  <a:lnTo>
                    <a:pt x="469900" y="103378"/>
                  </a:lnTo>
                  <a:lnTo>
                    <a:pt x="547649" y="58039"/>
                  </a:lnTo>
                  <a:lnTo>
                    <a:pt x="558533" y="51689"/>
                  </a:lnTo>
                  <a:close/>
                </a:path>
                <a:path w="2418079" h="103505">
                  <a:moveTo>
                    <a:pt x="2417826" y="51689"/>
                  </a:moveTo>
                  <a:lnTo>
                    <a:pt x="2406929" y="45339"/>
                  </a:lnTo>
                  <a:lnTo>
                    <a:pt x="2329180" y="0"/>
                  </a:lnTo>
                  <a:lnTo>
                    <a:pt x="2325370" y="1016"/>
                  </a:lnTo>
                  <a:lnTo>
                    <a:pt x="2321814" y="7112"/>
                  </a:lnTo>
                  <a:lnTo>
                    <a:pt x="2322830" y="10922"/>
                  </a:lnTo>
                  <a:lnTo>
                    <a:pt x="2381808" y="45339"/>
                  </a:lnTo>
                  <a:lnTo>
                    <a:pt x="1859280" y="45339"/>
                  </a:lnTo>
                  <a:lnTo>
                    <a:pt x="1859280" y="58039"/>
                  </a:lnTo>
                  <a:lnTo>
                    <a:pt x="2381808" y="58039"/>
                  </a:lnTo>
                  <a:lnTo>
                    <a:pt x="2322830" y="92456"/>
                  </a:lnTo>
                  <a:lnTo>
                    <a:pt x="2321814" y="96266"/>
                  </a:lnTo>
                  <a:lnTo>
                    <a:pt x="2325370" y="102362"/>
                  </a:lnTo>
                  <a:lnTo>
                    <a:pt x="2329180" y="103378"/>
                  </a:lnTo>
                  <a:lnTo>
                    <a:pt x="2406929" y="58039"/>
                  </a:lnTo>
                  <a:lnTo>
                    <a:pt x="2417826" y="51689"/>
                  </a:lnTo>
                  <a:close/>
                </a:path>
              </a:pathLst>
            </a:custGeom>
            <a:solidFill>
              <a:srgbClr val="0018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64098" y="3979760"/>
              <a:ext cx="502843" cy="117745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3009" y="5022303"/>
              <a:ext cx="1820672" cy="128701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148072" y="2060829"/>
              <a:ext cx="2232279" cy="133311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893" y="149428"/>
            <a:ext cx="327469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Tipos de</a:t>
            </a:r>
            <a:r>
              <a:rPr sz="3200" spc="-55" dirty="0"/>
              <a:t> </a:t>
            </a:r>
            <a:r>
              <a:rPr sz="3200" spc="-5" dirty="0"/>
              <a:t>insulinas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118757" y="1914905"/>
            <a:ext cx="7967980" cy="3540760"/>
            <a:chOff x="118757" y="1914905"/>
            <a:chExt cx="7967980" cy="3540760"/>
          </a:xfrm>
        </p:grpSpPr>
        <p:sp>
          <p:nvSpPr>
            <p:cNvPr id="4" name="object 4"/>
            <p:cNvSpPr/>
            <p:nvPr/>
          </p:nvSpPr>
          <p:spPr>
            <a:xfrm>
              <a:off x="7467599" y="3064002"/>
              <a:ext cx="182880" cy="1227455"/>
            </a:xfrm>
            <a:custGeom>
              <a:avLst/>
              <a:gdLst/>
              <a:ahLst/>
              <a:cxnLst/>
              <a:rect l="l" t="t" r="r" b="b"/>
              <a:pathLst>
                <a:path w="182879" h="1227454">
                  <a:moveTo>
                    <a:pt x="0" y="0"/>
                  </a:moveTo>
                  <a:lnTo>
                    <a:pt x="0" y="1227328"/>
                  </a:lnTo>
                  <a:lnTo>
                    <a:pt x="182372" y="1227328"/>
                  </a:lnTo>
                </a:path>
                <a:path w="182879" h="1227454">
                  <a:moveTo>
                    <a:pt x="0" y="0"/>
                  </a:moveTo>
                  <a:lnTo>
                    <a:pt x="0" y="501903"/>
                  </a:lnTo>
                  <a:lnTo>
                    <a:pt x="182372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63992" y="1927605"/>
              <a:ext cx="10160" cy="479425"/>
            </a:xfrm>
            <a:custGeom>
              <a:avLst/>
              <a:gdLst/>
              <a:ahLst/>
              <a:cxnLst/>
              <a:rect l="l" t="t" r="r" b="b"/>
              <a:pathLst>
                <a:path w="10159" h="479425">
                  <a:moveTo>
                    <a:pt x="0" y="0"/>
                  </a:moveTo>
                  <a:lnTo>
                    <a:pt x="0" y="341122"/>
                  </a:lnTo>
                  <a:lnTo>
                    <a:pt x="9651" y="341122"/>
                  </a:lnTo>
                  <a:lnTo>
                    <a:pt x="9651" y="479171"/>
                  </a:lnTo>
                </a:path>
              </a:pathLst>
            </a:custGeom>
            <a:ln w="25399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85764" y="3064002"/>
              <a:ext cx="193675" cy="1227455"/>
            </a:xfrm>
            <a:custGeom>
              <a:avLst/>
              <a:gdLst/>
              <a:ahLst/>
              <a:cxnLst/>
              <a:rect l="l" t="t" r="r" b="b"/>
              <a:pathLst>
                <a:path w="193675" h="1227454">
                  <a:moveTo>
                    <a:pt x="0" y="0"/>
                  </a:moveTo>
                  <a:lnTo>
                    <a:pt x="0" y="1227328"/>
                  </a:lnTo>
                  <a:lnTo>
                    <a:pt x="193675" y="1227328"/>
                  </a:lnTo>
                </a:path>
                <a:path w="193675" h="1227454">
                  <a:moveTo>
                    <a:pt x="0" y="0"/>
                  </a:moveTo>
                  <a:lnTo>
                    <a:pt x="0" y="501903"/>
                  </a:lnTo>
                  <a:lnTo>
                    <a:pt x="193675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22723" y="1936368"/>
              <a:ext cx="1170305" cy="470534"/>
            </a:xfrm>
            <a:custGeom>
              <a:avLst/>
              <a:gdLst/>
              <a:ahLst/>
              <a:cxnLst/>
              <a:rect l="l" t="t" r="r" b="b"/>
              <a:pathLst>
                <a:path w="1170304" h="470535">
                  <a:moveTo>
                    <a:pt x="0" y="0"/>
                  </a:moveTo>
                  <a:lnTo>
                    <a:pt x="0" y="332358"/>
                  </a:lnTo>
                  <a:lnTo>
                    <a:pt x="1169797" y="332358"/>
                  </a:lnTo>
                  <a:lnTo>
                    <a:pt x="1169797" y="470407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59785" y="3064002"/>
              <a:ext cx="329565" cy="1953895"/>
            </a:xfrm>
            <a:custGeom>
              <a:avLst/>
              <a:gdLst/>
              <a:ahLst/>
              <a:cxnLst/>
              <a:rect l="l" t="t" r="r" b="b"/>
              <a:pathLst>
                <a:path w="329564" h="1953895">
                  <a:moveTo>
                    <a:pt x="0" y="0"/>
                  </a:moveTo>
                  <a:lnTo>
                    <a:pt x="0" y="1953514"/>
                  </a:lnTo>
                  <a:lnTo>
                    <a:pt x="329438" y="1953514"/>
                  </a:lnTo>
                </a:path>
                <a:path w="329564" h="1953895">
                  <a:moveTo>
                    <a:pt x="0" y="0"/>
                  </a:moveTo>
                  <a:lnTo>
                    <a:pt x="0" y="1227328"/>
                  </a:lnTo>
                  <a:lnTo>
                    <a:pt x="329438" y="1227328"/>
                  </a:lnTo>
                </a:path>
                <a:path w="329564" h="1953895">
                  <a:moveTo>
                    <a:pt x="0" y="0"/>
                  </a:moveTo>
                  <a:lnTo>
                    <a:pt x="0" y="501903"/>
                  </a:lnTo>
                  <a:lnTo>
                    <a:pt x="323723" y="501903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66667" y="1936368"/>
              <a:ext cx="956310" cy="470534"/>
            </a:xfrm>
            <a:custGeom>
              <a:avLst/>
              <a:gdLst/>
              <a:ahLst/>
              <a:cxnLst/>
              <a:rect l="l" t="t" r="r" b="b"/>
              <a:pathLst>
                <a:path w="956310" h="470535">
                  <a:moveTo>
                    <a:pt x="956056" y="0"/>
                  </a:moveTo>
                  <a:lnTo>
                    <a:pt x="956056" y="332358"/>
                  </a:lnTo>
                  <a:lnTo>
                    <a:pt x="0" y="332358"/>
                  </a:lnTo>
                  <a:lnTo>
                    <a:pt x="0" y="470407"/>
                  </a:lnTo>
                </a:path>
              </a:pathLst>
            </a:custGeom>
            <a:ln w="25399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29156" y="3065398"/>
              <a:ext cx="175260" cy="2377440"/>
            </a:xfrm>
            <a:custGeom>
              <a:avLst/>
              <a:gdLst/>
              <a:ahLst/>
              <a:cxnLst/>
              <a:rect l="l" t="t" r="r" b="b"/>
              <a:pathLst>
                <a:path w="175260" h="2377440">
                  <a:moveTo>
                    <a:pt x="0" y="0"/>
                  </a:moveTo>
                  <a:lnTo>
                    <a:pt x="0" y="2377186"/>
                  </a:lnTo>
                  <a:lnTo>
                    <a:pt x="175260" y="2377186"/>
                  </a:lnTo>
                </a:path>
                <a:path w="175260" h="2377440">
                  <a:moveTo>
                    <a:pt x="0" y="0"/>
                  </a:moveTo>
                  <a:lnTo>
                    <a:pt x="0" y="1737359"/>
                  </a:lnTo>
                  <a:lnTo>
                    <a:pt x="175260" y="1737359"/>
                  </a:lnTo>
                </a:path>
                <a:path w="175260" h="2377440">
                  <a:moveTo>
                    <a:pt x="0" y="0"/>
                  </a:moveTo>
                  <a:lnTo>
                    <a:pt x="0" y="1097661"/>
                  </a:lnTo>
                  <a:lnTo>
                    <a:pt x="175260" y="1097661"/>
                  </a:lnTo>
                </a:path>
                <a:path w="175260" h="2377440">
                  <a:moveTo>
                    <a:pt x="0" y="0"/>
                  </a:moveTo>
                  <a:lnTo>
                    <a:pt x="0" y="457962"/>
                  </a:lnTo>
                  <a:lnTo>
                    <a:pt x="175260" y="457962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54531" y="1929129"/>
              <a:ext cx="700405" cy="479425"/>
            </a:xfrm>
            <a:custGeom>
              <a:avLst/>
              <a:gdLst/>
              <a:ahLst/>
              <a:cxnLst/>
              <a:rect l="l" t="t" r="r" b="b"/>
              <a:pathLst>
                <a:path w="700405" h="479425">
                  <a:moveTo>
                    <a:pt x="0" y="0"/>
                  </a:moveTo>
                  <a:lnTo>
                    <a:pt x="0" y="340995"/>
                  </a:lnTo>
                  <a:lnTo>
                    <a:pt x="700405" y="340995"/>
                  </a:lnTo>
                  <a:lnTo>
                    <a:pt x="700405" y="479044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1457" y="3065398"/>
              <a:ext cx="140970" cy="2377440"/>
            </a:xfrm>
            <a:custGeom>
              <a:avLst/>
              <a:gdLst/>
              <a:ahLst/>
              <a:cxnLst/>
              <a:rect l="l" t="t" r="r" b="b"/>
              <a:pathLst>
                <a:path w="140970" h="2377440">
                  <a:moveTo>
                    <a:pt x="0" y="0"/>
                  </a:moveTo>
                  <a:lnTo>
                    <a:pt x="0" y="2377186"/>
                  </a:lnTo>
                  <a:lnTo>
                    <a:pt x="82321" y="2377186"/>
                  </a:lnTo>
                </a:path>
                <a:path w="140970" h="2377440">
                  <a:moveTo>
                    <a:pt x="0" y="0"/>
                  </a:moveTo>
                  <a:lnTo>
                    <a:pt x="0" y="1737359"/>
                  </a:lnTo>
                  <a:lnTo>
                    <a:pt x="140728" y="1737359"/>
                  </a:lnTo>
                </a:path>
                <a:path w="140970" h="2377440">
                  <a:moveTo>
                    <a:pt x="0" y="0"/>
                  </a:moveTo>
                  <a:lnTo>
                    <a:pt x="0" y="1097661"/>
                  </a:lnTo>
                  <a:lnTo>
                    <a:pt x="140728" y="1097661"/>
                  </a:lnTo>
                </a:path>
                <a:path w="140970" h="2377440">
                  <a:moveTo>
                    <a:pt x="0" y="0"/>
                  </a:moveTo>
                  <a:lnTo>
                    <a:pt x="0" y="457962"/>
                  </a:lnTo>
                  <a:lnTo>
                    <a:pt x="140728" y="457962"/>
                  </a:lnTo>
                </a:path>
              </a:pathLst>
            </a:custGeom>
            <a:ln w="25400">
              <a:solidFill>
                <a:srgbClr val="4696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57263" y="1929129"/>
              <a:ext cx="797560" cy="479425"/>
            </a:xfrm>
            <a:custGeom>
              <a:avLst/>
              <a:gdLst/>
              <a:ahLst/>
              <a:cxnLst/>
              <a:rect l="l" t="t" r="r" b="b"/>
              <a:pathLst>
                <a:path w="797560" h="479425">
                  <a:moveTo>
                    <a:pt x="797267" y="0"/>
                  </a:moveTo>
                  <a:lnTo>
                    <a:pt x="797267" y="340995"/>
                  </a:lnTo>
                  <a:lnTo>
                    <a:pt x="0" y="340995"/>
                  </a:lnTo>
                  <a:lnTo>
                    <a:pt x="0" y="479044"/>
                  </a:lnTo>
                </a:path>
              </a:pathLst>
            </a:custGeom>
            <a:ln w="25400">
              <a:solidFill>
                <a:srgbClr val="3B84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17322" y="1476743"/>
            <a:ext cx="2074545" cy="452755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3345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735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CONVENCIONALES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-12700" y="2395435"/>
            <a:ext cx="1340485" cy="683260"/>
            <a:chOff x="-12700" y="2395435"/>
            <a:chExt cx="1340485" cy="683260"/>
          </a:xfrm>
        </p:grpSpPr>
        <p:sp>
          <p:nvSpPr>
            <p:cNvPr id="16" name="object 16"/>
            <p:cNvSpPr/>
            <p:nvPr/>
          </p:nvSpPr>
          <p:spPr>
            <a:xfrm>
              <a:off x="0" y="2408135"/>
              <a:ext cx="1315085" cy="657860"/>
            </a:xfrm>
            <a:custGeom>
              <a:avLst/>
              <a:gdLst/>
              <a:ahLst/>
              <a:cxnLst/>
              <a:rect l="l" t="t" r="r" b="b"/>
              <a:pathLst>
                <a:path w="1315085" h="657860">
                  <a:moveTo>
                    <a:pt x="1314577" y="0"/>
                  </a:moveTo>
                  <a:lnTo>
                    <a:pt x="0" y="0"/>
                  </a:lnTo>
                  <a:lnTo>
                    <a:pt x="0" y="657263"/>
                  </a:lnTo>
                  <a:lnTo>
                    <a:pt x="1314577" y="657263"/>
                  </a:lnTo>
                  <a:lnTo>
                    <a:pt x="1314577" y="0"/>
                  </a:lnTo>
                  <a:close/>
                </a:path>
              </a:pathLst>
            </a:custGeom>
            <a:solidFill>
              <a:srgbClr val="4EA7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2408135"/>
              <a:ext cx="1315085" cy="657860"/>
            </a:xfrm>
            <a:custGeom>
              <a:avLst/>
              <a:gdLst/>
              <a:ahLst/>
              <a:cxnLst/>
              <a:rect l="l" t="t" r="r" b="b"/>
              <a:pathLst>
                <a:path w="1315085" h="657860">
                  <a:moveTo>
                    <a:pt x="0" y="657263"/>
                  </a:moveTo>
                  <a:lnTo>
                    <a:pt x="1314577" y="657263"/>
                  </a:lnTo>
                  <a:lnTo>
                    <a:pt x="1314577" y="0"/>
                  </a:lnTo>
                  <a:lnTo>
                    <a:pt x="0" y="0"/>
                  </a:lnTo>
                  <a:lnTo>
                    <a:pt x="0" y="65726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0" y="2408135"/>
            <a:ext cx="1311910" cy="65786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Times New Roman"/>
              <a:cs typeface="Times New Roman"/>
            </a:endParaRPr>
          </a:p>
          <a:p>
            <a:pPr marL="440690" marR="64135" indent="-369570">
              <a:lnSpc>
                <a:spcPts val="1250"/>
              </a:lnSpc>
            </a:pP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r>
              <a:rPr sz="120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rápida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2186" y="3341547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98755">
              <a:lnSpc>
                <a:spcPct val="100000"/>
              </a:lnSpc>
              <a:spcBef>
                <a:spcPts val="685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Actrapid</a:t>
            </a:r>
            <a:r>
              <a:rPr sz="1100" spc="-4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2186" y="3981246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Humulin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R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2186" y="4620945"/>
            <a:ext cx="1039494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Insuman R</a:t>
            </a:r>
            <a:r>
              <a:rPr sz="1100" spc="-7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13779" y="5260695"/>
            <a:ext cx="1097915" cy="363855"/>
          </a:xfrm>
          <a:prstGeom prst="rect">
            <a:avLst/>
          </a:prstGeom>
          <a:solidFill>
            <a:srgbClr val="FFFFFF"/>
          </a:solidFill>
          <a:ln w="25399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Bioinsugen R</a:t>
            </a:r>
            <a:r>
              <a:rPr sz="1100" spc="-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76121" y="2408135"/>
            <a:ext cx="1372870" cy="657860"/>
          </a:xfrm>
          <a:prstGeom prst="rect">
            <a:avLst/>
          </a:prstGeom>
          <a:solidFill>
            <a:srgbClr val="4EA7EA"/>
          </a:solidFill>
          <a:ln w="25400">
            <a:solidFill>
              <a:srgbClr val="FFFFFF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Times New Roman"/>
              <a:cs typeface="Times New Roman"/>
            </a:endParaRPr>
          </a:p>
          <a:p>
            <a:pPr marL="142240" marR="74930" indent="-76200">
              <a:lnSpc>
                <a:spcPts val="1250"/>
              </a:lnSpc>
            </a:pP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2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  intermedia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NPH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04416" y="3341547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Insulatard</a:t>
            </a:r>
            <a:r>
              <a:rPr sz="1100" spc="-3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04416" y="3981246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68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Humulin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N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04416" y="4620945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Insuman N</a:t>
            </a:r>
            <a:r>
              <a:rPr sz="1100" spc="-7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04416" y="5260695"/>
            <a:ext cx="1044575" cy="36385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690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Bioinsugen N</a:t>
            </a:r>
            <a:r>
              <a:rPr sz="1100" spc="-12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95370" y="1485417"/>
            <a:ext cx="2854960" cy="451484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207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725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ANÁLOGOS DE LA</a:t>
            </a:r>
            <a:r>
              <a:rPr sz="15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endParaRPr sz="15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83127" y="2406738"/>
            <a:ext cx="1812925" cy="657860"/>
          </a:xfrm>
          <a:prstGeom prst="rect">
            <a:avLst/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R="38100" algn="ctr">
              <a:lnSpc>
                <a:spcPts val="1345"/>
              </a:lnSpc>
              <a:spcBef>
                <a:spcPts val="113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Análogos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12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marR="36195" algn="ctr">
              <a:lnSpc>
                <a:spcPts val="134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rápida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87317" y="3340823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275590" marR="194310" indent="-7366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Lispro  (Humalog®)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87317" y="4066247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7620" algn="ctr">
              <a:lnSpc>
                <a:spcPts val="1225"/>
              </a:lnSpc>
              <a:spcBef>
                <a:spcPts val="459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Aspártica</a:t>
            </a:r>
            <a:endParaRPr sz="1100">
              <a:latin typeface="Arial"/>
              <a:cs typeface="Arial"/>
            </a:endParaRPr>
          </a:p>
          <a:p>
            <a:pPr marL="11430" algn="ctr">
              <a:lnSpc>
                <a:spcPts val="1225"/>
              </a:lnSpc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(Novorapid</a:t>
            </a:r>
            <a:r>
              <a:rPr sz="1100" spc="-4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687317" y="4792433"/>
            <a:ext cx="130873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339090" marR="112395" indent="-21082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Glulisina  (Apidra</a:t>
            </a:r>
            <a:r>
              <a:rPr sz="1100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309108" y="2406738"/>
            <a:ext cx="1767205" cy="657860"/>
          </a:xfrm>
          <a:prstGeom prst="rect">
            <a:avLst/>
          </a:prstGeom>
          <a:solidFill>
            <a:srgbClr val="FF0000"/>
          </a:solidFill>
          <a:ln w="25400">
            <a:solidFill>
              <a:srgbClr val="FFFFFF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L="635" algn="ctr">
              <a:lnSpc>
                <a:spcPts val="1345"/>
              </a:lnSpc>
              <a:spcBef>
                <a:spcPts val="113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Análogos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insulina</a:t>
            </a:r>
            <a:r>
              <a:rPr sz="12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4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lenta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79440" y="3340823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332105" marR="123189" indent="-201930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Glargina 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(Lantus</a:t>
            </a:r>
            <a:r>
              <a:rPr sz="1100" spc="-5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79440" y="4066247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1905" algn="ctr">
              <a:lnSpc>
                <a:spcPts val="1225"/>
              </a:lnSpc>
              <a:spcBef>
                <a:spcPts val="459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</a:t>
            </a:r>
            <a:r>
              <a:rPr sz="1100" spc="-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Detemir</a:t>
            </a:r>
            <a:endParaRPr sz="1100">
              <a:latin typeface="Arial"/>
              <a:cs typeface="Arial"/>
            </a:endParaRPr>
          </a:p>
          <a:p>
            <a:pPr marL="2540" algn="ctr">
              <a:lnSpc>
                <a:spcPts val="1225"/>
              </a:lnSpc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(Levemir®)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63434" y="1476654"/>
            <a:ext cx="1801495" cy="451484"/>
          </a:xfrm>
          <a:prstGeom prst="rect">
            <a:avLst/>
          </a:prstGeom>
          <a:solidFill>
            <a:srgbClr val="11568A"/>
          </a:solidFill>
          <a:ln w="25400">
            <a:solidFill>
              <a:srgbClr val="FFFFFF"/>
            </a:solidFill>
          </a:ln>
        </p:spPr>
        <p:txBody>
          <a:bodyPr vert="horz" wrap="square" lIns="0" tIns="9271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73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PREMEZCLADAS</a:t>
            </a:r>
            <a:endParaRPr sz="15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316089" y="2406738"/>
            <a:ext cx="1515745" cy="657860"/>
          </a:xfrm>
          <a:prstGeom prst="rect">
            <a:avLst/>
          </a:prstGeom>
          <a:solidFill>
            <a:srgbClr val="D9D9D9"/>
          </a:solidFill>
          <a:ln w="25400">
            <a:solidFill>
              <a:srgbClr val="FFFFFF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Times New Roman"/>
              <a:cs typeface="Times New Roman"/>
            </a:endParaRPr>
          </a:p>
          <a:p>
            <a:pPr marL="43942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0D0D0D"/>
                </a:solidFill>
                <a:latin typeface="Arial"/>
                <a:cs typeface="Arial"/>
              </a:rPr>
              <a:t>Análogos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49971" y="3340823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83185" rIns="0" bIns="0" rtlCol="0">
            <a:spAutoFit/>
          </a:bodyPr>
          <a:lstStyle/>
          <a:p>
            <a:pPr marL="20955" marR="10160" indent="36195">
              <a:lnSpc>
                <a:spcPts val="1130"/>
              </a:lnSpc>
              <a:spcBef>
                <a:spcPts val="655"/>
              </a:spcBef>
            </a:pPr>
            <a:r>
              <a:rPr sz="1100" spc="-5" dirty="0">
                <a:solidFill>
                  <a:srgbClr val="0D0D0D"/>
                </a:solidFill>
                <a:latin typeface="Arial"/>
                <a:cs typeface="Arial"/>
              </a:rPr>
              <a:t>Insulina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biaspártica  30/70 </a:t>
            </a:r>
            <a:r>
              <a:rPr sz="1050" spc="5" dirty="0">
                <a:solidFill>
                  <a:srgbClr val="0D0D0D"/>
                </a:solidFill>
                <a:latin typeface="Arial"/>
                <a:cs typeface="Arial"/>
              </a:rPr>
              <a:t>(Novomix</a:t>
            </a:r>
            <a:r>
              <a:rPr sz="1050" spc="-17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0D0D0D"/>
                </a:solidFill>
                <a:latin typeface="Arial"/>
                <a:cs typeface="Arial"/>
              </a:rPr>
              <a:t>30®)</a:t>
            </a:r>
            <a:endParaRPr sz="10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649971" y="4066247"/>
            <a:ext cx="1315085" cy="450215"/>
          </a:xfrm>
          <a:prstGeom prst="rect">
            <a:avLst/>
          </a:prstGeom>
          <a:solidFill>
            <a:srgbClr val="FFFFFF"/>
          </a:solidFill>
          <a:ln w="25400">
            <a:solidFill>
              <a:srgbClr val="252525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15240" marR="3175" indent="-3175" algn="ctr">
              <a:lnSpc>
                <a:spcPct val="86200"/>
              </a:lnSpc>
              <a:spcBef>
                <a:spcPts val="95"/>
              </a:spcBef>
            </a:pP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Lispro   Protaminizada</a:t>
            </a:r>
            <a:r>
              <a:rPr sz="1100" spc="-10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D0D0D"/>
                </a:solidFill>
                <a:latin typeface="Arial"/>
                <a:cs typeface="Arial"/>
              </a:rPr>
              <a:t>25/75  </a:t>
            </a:r>
            <a:r>
              <a:rPr sz="1050" dirty="0">
                <a:solidFill>
                  <a:srgbClr val="0D0D0D"/>
                </a:solidFill>
                <a:latin typeface="Arial"/>
                <a:cs typeface="Arial"/>
              </a:rPr>
              <a:t>(HumalogMix</a:t>
            </a:r>
            <a:r>
              <a:rPr sz="1050" spc="-8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050" spc="-15" dirty="0">
                <a:solidFill>
                  <a:srgbClr val="0D0D0D"/>
                </a:solidFill>
                <a:latin typeface="Arial"/>
                <a:cs typeface="Arial"/>
              </a:rPr>
              <a:t>25®)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893" y="149428"/>
            <a:ext cx="327469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Tipos de</a:t>
            </a:r>
            <a:r>
              <a:rPr sz="3200" spc="-55" dirty="0"/>
              <a:t> </a:t>
            </a:r>
            <a:r>
              <a:rPr sz="3200" spc="-5" dirty="0"/>
              <a:t>insulinas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161480" y="892428"/>
            <a:ext cx="5046980" cy="5345430"/>
            <a:chOff x="161480" y="892428"/>
            <a:chExt cx="5046980" cy="5345430"/>
          </a:xfrm>
        </p:grpSpPr>
        <p:sp>
          <p:nvSpPr>
            <p:cNvPr id="5" name="object 5"/>
            <p:cNvSpPr/>
            <p:nvPr/>
          </p:nvSpPr>
          <p:spPr>
            <a:xfrm>
              <a:off x="161480" y="892428"/>
              <a:ext cx="5046853" cy="397675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5541" y="4819484"/>
              <a:ext cx="4610100" cy="141782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1658</Words>
  <Application>Microsoft Office PowerPoint</Application>
  <PresentationFormat>Presentación en pantalla (4:3)</PresentationFormat>
  <Paragraphs>433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Office Theme</vt:lpstr>
      <vt:lpstr>Presentación de PowerPoint</vt:lpstr>
      <vt:lpstr>Contenido</vt:lpstr>
      <vt:lpstr>Farmacología Insulina Historia</vt:lpstr>
      <vt:lpstr>Farmacología Insulina Historia</vt:lpstr>
      <vt:lpstr>Farmacología Insulina Historia</vt:lpstr>
      <vt:lpstr>Farmacología Insulina Historia</vt:lpstr>
      <vt:lpstr>INSULINA Origen y características químicas</vt:lpstr>
      <vt:lpstr>Tipos de insulinas</vt:lpstr>
      <vt:lpstr>Tipos de insulinas</vt:lpstr>
      <vt:lpstr>Tipos de insulinas</vt:lpstr>
      <vt:lpstr>Tipos de insulinas</vt:lpstr>
      <vt:lpstr>CONVENCIONALES Insulinas de acción Rápida</vt:lpstr>
      <vt:lpstr>CONVENCIONALES Insulinas de acción Rápida</vt:lpstr>
      <vt:lpstr>CONVENCIONALES</vt:lpstr>
      <vt:lpstr>CONVENCIONALES</vt:lpstr>
      <vt:lpstr>CONVENCIONALES</vt:lpstr>
      <vt:lpstr>Tipos de insulinas</vt:lpstr>
      <vt:lpstr>ANALOGOS INSULINA</vt:lpstr>
      <vt:lpstr>ANALOGOS INSULINA Análogos de insulina de acción rápida</vt:lpstr>
      <vt:lpstr>ANALOGOS INSULINA Análogos de insulina de acción rápida</vt:lpstr>
      <vt:lpstr>ANALOGOS INSULINA Análogos de insulina de acción Lenta</vt:lpstr>
      <vt:lpstr>ANALOGOS INSULINA Análogos de insulina de acción Lenta</vt:lpstr>
      <vt:lpstr>Tipos de insulinas</vt:lpstr>
      <vt:lpstr>Insulinas Premezcladas Premezclas Análogos</vt:lpstr>
      <vt:lpstr>EVIDENCIA</vt:lpstr>
      <vt:lpstr>COSTOS INSULINAS CONVENCIONALES V/S ANÁLOGOS</vt:lpstr>
      <vt:lpstr>Lecturas Recomendadas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WindowsXP</dc:creator>
  <cp:lastModifiedBy>wsori</cp:lastModifiedBy>
  <cp:revision>9</cp:revision>
  <dcterms:created xsi:type="dcterms:W3CDTF">2020-10-16T04:13:15Z</dcterms:created>
  <dcterms:modified xsi:type="dcterms:W3CDTF">2020-10-16T20:22:08Z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2013-01-07T00:00:00Z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2020-10-16T00:00:00Z</vt:filetime>
  </property>
</Properties>
</file>