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84"/>
  </p:notesMasterIdLst>
  <p:sldIdLst>
    <p:sldId id="256" r:id="rId2"/>
    <p:sldId id="261" r:id="rId3"/>
    <p:sldId id="257" r:id="rId4"/>
    <p:sldId id="260" r:id="rId5"/>
    <p:sldId id="258" r:id="rId6"/>
    <p:sldId id="259" r:id="rId7"/>
    <p:sldId id="262" r:id="rId8"/>
    <p:sldId id="263" r:id="rId9"/>
    <p:sldId id="264" r:id="rId10"/>
    <p:sldId id="265" r:id="rId11"/>
    <p:sldId id="267" r:id="rId12"/>
    <p:sldId id="268" r:id="rId13"/>
    <p:sldId id="320" r:id="rId14"/>
    <p:sldId id="322" r:id="rId15"/>
    <p:sldId id="325" r:id="rId16"/>
    <p:sldId id="323" r:id="rId17"/>
    <p:sldId id="324" r:id="rId18"/>
    <p:sldId id="283" r:id="rId19"/>
    <p:sldId id="284" r:id="rId20"/>
    <p:sldId id="339" r:id="rId21"/>
    <p:sldId id="311" r:id="rId22"/>
    <p:sldId id="342" r:id="rId23"/>
    <p:sldId id="341" r:id="rId24"/>
    <p:sldId id="292" r:id="rId25"/>
    <p:sldId id="337" r:id="rId26"/>
    <p:sldId id="340" r:id="rId27"/>
    <p:sldId id="359" r:id="rId28"/>
    <p:sldId id="313" r:id="rId29"/>
    <p:sldId id="291" r:id="rId30"/>
    <p:sldId id="294" r:id="rId31"/>
    <p:sldId id="278" r:id="rId32"/>
    <p:sldId id="279" r:id="rId33"/>
    <p:sldId id="288" r:id="rId34"/>
    <p:sldId id="312" r:id="rId35"/>
    <p:sldId id="351" r:id="rId36"/>
    <p:sldId id="352" r:id="rId37"/>
    <p:sldId id="314" r:id="rId38"/>
    <p:sldId id="316" r:id="rId39"/>
    <p:sldId id="319" r:id="rId40"/>
    <p:sldId id="315" r:id="rId41"/>
    <p:sldId id="336" r:id="rId42"/>
    <p:sldId id="269" r:id="rId43"/>
    <p:sldId id="357" r:id="rId44"/>
    <p:sldId id="353" r:id="rId45"/>
    <p:sldId id="273" r:id="rId46"/>
    <p:sldId id="274" r:id="rId47"/>
    <p:sldId id="280" r:id="rId48"/>
    <p:sldId id="303" r:id="rId49"/>
    <p:sldId id="281" r:id="rId50"/>
    <p:sldId id="282" r:id="rId51"/>
    <p:sldId id="331" r:id="rId52"/>
    <p:sldId id="270" r:id="rId53"/>
    <p:sldId id="275" r:id="rId54"/>
    <p:sldId id="277" r:id="rId55"/>
    <p:sldId id="285" r:id="rId56"/>
    <p:sldId id="330" r:id="rId57"/>
    <p:sldId id="306" r:id="rId58"/>
    <p:sldId id="308" r:id="rId59"/>
    <p:sldId id="286" r:id="rId60"/>
    <p:sldId id="344" r:id="rId61"/>
    <p:sldId id="332" r:id="rId62"/>
    <p:sldId id="345" r:id="rId63"/>
    <p:sldId id="333" r:id="rId64"/>
    <p:sldId id="290" r:id="rId65"/>
    <p:sldId id="346" r:id="rId66"/>
    <p:sldId id="343" r:id="rId67"/>
    <p:sldId id="289" r:id="rId68"/>
    <p:sldId id="299" r:id="rId69"/>
    <p:sldId id="300" r:id="rId70"/>
    <p:sldId id="302" r:id="rId71"/>
    <p:sldId id="349" r:id="rId72"/>
    <p:sldId id="301" r:id="rId73"/>
    <p:sldId id="271" r:id="rId74"/>
    <p:sldId id="309" r:id="rId75"/>
    <p:sldId id="310" r:id="rId76"/>
    <p:sldId id="348" r:id="rId77"/>
    <p:sldId id="350" r:id="rId78"/>
    <p:sldId id="327" r:id="rId79"/>
    <p:sldId id="328" r:id="rId80"/>
    <p:sldId id="329" r:id="rId81"/>
    <p:sldId id="334" r:id="rId82"/>
    <p:sldId id="335" r:id="rId8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87A77FD-0EBF-45A7-8001-44AF91A1FEEB}">
          <p14:sldIdLst>
            <p14:sldId id="256"/>
            <p14:sldId id="261"/>
            <p14:sldId id="257"/>
            <p14:sldId id="260"/>
            <p14:sldId id="258"/>
            <p14:sldId id="259"/>
            <p14:sldId id="262"/>
            <p14:sldId id="263"/>
            <p14:sldId id="264"/>
            <p14:sldId id="265"/>
            <p14:sldId id="267"/>
            <p14:sldId id="268"/>
            <p14:sldId id="320"/>
            <p14:sldId id="322"/>
            <p14:sldId id="325"/>
            <p14:sldId id="323"/>
            <p14:sldId id="324"/>
            <p14:sldId id="283"/>
            <p14:sldId id="284"/>
            <p14:sldId id="339"/>
            <p14:sldId id="311"/>
            <p14:sldId id="342"/>
            <p14:sldId id="341"/>
            <p14:sldId id="292"/>
            <p14:sldId id="337"/>
            <p14:sldId id="340"/>
            <p14:sldId id="359"/>
            <p14:sldId id="313"/>
            <p14:sldId id="291"/>
            <p14:sldId id="294"/>
            <p14:sldId id="278"/>
            <p14:sldId id="279"/>
            <p14:sldId id="288"/>
            <p14:sldId id="312"/>
            <p14:sldId id="351"/>
            <p14:sldId id="352"/>
            <p14:sldId id="314"/>
            <p14:sldId id="316"/>
            <p14:sldId id="319"/>
            <p14:sldId id="315"/>
            <p14:sldId id="336"/>
            <p14:sldId id="269"/>
            <p14:sldId id="357"/>
            <p14:sldId id="353"/>
            <p14:sldId id="273"/>
            <p14:sldId id="274"/>
            <p14:sldId id="280"/>
            <p14:sldId id="303"/>
            <p14:sldId id="281"/>
            <p14:sldId id="282"/>
            <p14:sldId id="331"/>
            <p14:sldId id="270"/>
            <p14:sldId id="275"/>
            <p14:sldId id="277"/>
            <p14:sldId id="285"/>
            <p14:sldId id="330"/>
            <p14:sldId id="306"/>
            <p14:sldId id="308"/>
            <p14:sldId id="286"/>
            <p14:sldId id="344"/>
            <p14:sldId id="332"/>
            <p14:sldId id="345"/>
            <p14:sldId id="333"/>
            <p14:sldId id="290"/>
            <p14:sldId id="346"/>
          </p14:sldIdLst>
        </p14:section>
        <p14:section name="Sección sin título" id="{F9FCEE0F-B247-49F1-A38E-57376345F3CC}">
          <p14:sldIdLst>
            <p14:sldId id="343"/>
            <p14:sldId id="289"/>
            <p14:sldId id="299"/>
            <p14:sldId id="300"/>
            <p14:sldId id="302"/>
            <p14:sldId id="349"/>
            <p14:sldId id="301"/>
            <p14:sldId id="271"/>
            <p14:sldId id="309"/>
            <p14:sldId id="310"/>
            <p14:sldId id="348"/>
            <p14:sldId id="350"/>
            <p14:sldId id="327"/>
            <p14:sldId id="328"/>
            <p14:sldId id="329"/>
            <p14:sldId id="334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6" autoAdjust="0"/>
    <p:restoredTop sz="94660"/>
  </p:normalViewPr>
  <p:slideViewPr>
    <p:cSldViewPr>
      <p:cViewPr varScale="1">
        <p:scale>
          <a:sx n="64" d="100"/>
          <a:sy n="64" d="100"/>
        </p:scale>
        <p:origin x="1188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96A8D-E501-40D8-93D2-D80523ABFE6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23A8F93-0C7F-4896-971D-DC759FA8EDC1}">
      <dgm:prSet phldrT="[Texto]" custT="1"/>
      <dgm:spPr/>
      <dgm:t>
        <a:bodyPr/>
        <a:lstStyle/>
        <a:p>
          <a:r>
            <a:rPr lang="es-AR" sz="2400" b="1" dirty="0" smtClean="0"/>
            <a:t>Vía aérea superior</a:t>
          </a:r>
          <a:endParaRPr lang="es-AR" sz="2400" b="1" dirty="0"/>
        </a:p>
      </dgm:t>
    </dgm:pt>
    <dgm:pt modelId="{0874B9AC-AD70-4548-B9BF-61896A494526}" type="parTrans" cxnId="{C62AE147-59E1-4927-A5B9-4C529F96AFEB}">
      <dgm:prSet/>
      <dgm:spPr/>
      <dgm:t>
        <a:bodyPr/>
        <a:lstStyle/>
        <a:p>
          <a:endParaRPr lang="es-AR"/>
        </a:p>
      </dgm:t>
    </dgm:pt>
    <dgm:pt modelId="{7C5B026A-561F-4FE5-93A8-A340EB11CAF8}" type="sibTrans" cxnId="{C62AE147-59E1-4927-A5B9-4C529F96AFEB}">
      <dgm:prSet/>
      <dgm:spPr/>
      <dgm:t>
        <a:bodyPr/>
        <a:lstStyle/>
        <a:p>
          <a:endParaRPr lang="es-AR"/>
        </a:p>
      </dgm:t>
    </dgm:pt>
    <dgm:pt modelId="{EED301AA-C3E5-4D92-A3A4-51D8A94EB92D}">
      <dgm:prSet phldrT="[Texto]" custT="1"/>
      <dgm:spPr/>
      <dgm:t>
        <a:bodyPr/>
        <a:lstStyle/>
        <a:p>
          <a:r>
            <a:rPr lang="es-AR" sz="2000" b="1" dirty="0" smtClean="0"/>
            <a:t>Orofaringe</a:t>
          </a:r>
        </a:p>
        <a:p>
          <a:r>
            <a:rPr lang="es-AR" sz="1600" b="0" dirty="0" smtClean="0"/>
            <a:t>Cavidad oral y Lengua</a:t>
          </a:r>
          <a:endParaRPr lang="es-AR" sz="1600" b="0" dirty="0"/>
        </a:p>
      </dgm:t>
    </dgm:pt>
    <dgm:pt modelId="{90BD2D61-01A7-45AD-B4D7-B5F8BD38D54F}" type="parTrans" cxnId="{63834C97-CB46-4E82-BB8C-9D8F984676AE}">
      <dgm:prSet/>
      <dgm:spPr/>
      <dgm:t>
        <a:bodyPr/>
        <a:lstStyle/>
        <a:p>
          <a:endParaRPr lang="es-AR" dirty="0"/>
        </a:p>
      </dgm:t>
    </dgm:pt>
    <dgm:pt modelId="{9F4959EE-C1DA-447A-B587-FD0D2C71F064}" type="sibTrans" cxnId="{63834C97-CB46-4E82-BB8C-9D8F984676AE}">
      <dgm:prSet/>
      <dgm:spPr/>
      <dgm:t>
        <a:bodyPr/>
        <a:lstStyle/>
        <a:p>
          <a:endParaRPr lang="es-AR"/>
        </a:p>
      </dgm:t>
    </dgm:pt>
    <dgm:pt modelId="{35589B5B-9EBC-43B2-A84C-0EB5CE1BA4E8}">
      <dgm:prSet phldrT="[Texto]" custT="1"/>
      <dgm:spPr/>
      <dgm:t>
        <a:bodyPr/>
        <a:lstStyle/>
        <a:p>
          <a:pPr algn="ctr"/>
          <a:r>
            <a:rPr lang="es-AR" sz="2000" b="1" dirty="0" smtClean="0"/>
            <a:t>Laringo faringe</a:t>
          </a:r>
        </a:p>
        <a:p>
          <a:pPr algn="just"/>
          <a:r>
            <a:rPr lang="es-AR" sz="1600" b="0" dirty="0" smtClean="0"/>
            <a:t>Epiglotis-</a:t>
          </a:r>
          <a:r>
            <a:rPr lang="es-AR" sz="1600" b="0" dirty="0" err="1" smtClean="0"/>
            <a:t>hipofaringe</a:t>
          </a:r>
          <a:endParaRPr lang="es-AR" sz="1600" b="0" dirty="0"/>
        </a:p>
      </dgm:t>
    </dgm:pt>
    <dgm:pt modelId="{C8484194-4410-4960-812A-A7D55F0BD724}" type="parTrans" cxnId="{06A39178-C417-4370-8708-2B61A8CC41B5}">
      <dgm:prSet/>
      <dgm:spPr/>
      <dgm:t>
        <a:bodyPr/>
        <a:lstStyle/>
        <a:p>
          <a:endParaRPr lang="es-AR" dirty="0"/>
        </a:p>
      </dgm:t>
    </dgm:pt>
    <dgm:pt modelId="{9C2C13F5-24E8-475C-8FA4-8F56A1F993ED}" type="sibTrans" cxnId="{06A39178-C417-4370-8708-2B61A8CC41B5}">
      <dgm:prSet/>
      <dgm:spPr/>
      <dgm:t>
        <a:bodyPr/>
        <a:lstStyle/>
        <a:p>
          <a:endParaRPr lang="es-AR"/>
        </a:p>
      </dgm:t>
    </dgm:pt>
    <dgm:pt modelId="{AF7F3AE8-7A4A-4B7B-A296-5D055F7E0F5C}">
      <dgm:prSet custT="1"/>
      <dgm:spPr/>
      <dgm:t>
        <a:bodyPr/>
        <a:lstStyle/>
        <a:p>
          <a:r>
            <a:rPr lang="es-AR" sz="2000" b="1" dirty="0" smtClean="0"/>
            <a:t>Nasofaringe</a:t>
          </a:r>
        </a:p>
        <a:p>
          <a:r>
            <a:rPr lang="es-AR" sz="1600" dirty="0" smtClean="0"/>
            <a:t>Conductos nasales y cornetes</a:t>
          </a:r>
          <a:endParaRPr lang="es-AR" sz="1600" dirty="0"/>
        </a:p>
      </dgm:t>
    </dgm:pt>
    <dgm:pt modelId="{0CA2E95E-84BC-4623-BB7E-985E83B61799}" type="parTrans" cxnId="{074AF6F9-E484-4ADD-91C1-38B35EC469C8}">
      <dgm:prSet/>
      <dgm:spPr/>
      <dgm:t>
        <a:bodyPr/>
        <a:lstStyle/>
        <a:p>
          <a:endParaRPr lang="es-AR" dirty="0"/>
        </a:p>
      </dgm:t>
    </dgm:pt>
    <dgm:pt modelId="{971A6C89-934E-4730-A818-0C915523AFF0}" type="sibTrans" cxnId="{074AF6F9-E484-4ADD-91C1-38B35EC469C8}">
      <dgm:prSet/>
      <dgm:spPr/>
      <dgm:t>
        <a:bodyPr/>
        <a:lstStyle/>
        <a:p>
          <a:endParaRPr lang="es-AR"/>
        </a:p>
      </dgm:t>
    </dgm:pt>
    <dgm:pt modelId="{A4B08ACB-88B1-4863-871C-26B87E6E9A9A}" type="pres">
      <dgm:prSet presAssocID="{D1596A8D-E501-40D8-93D2-D80523ABFE6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C69A5882-60FB-4B84-B305-5322AC67C307}" type="pres">
      <dgm:prSet presAssocID="{E23A8F93-0C7F-4896-971D-DC759FA8EDC1}" presName="root1" presStyleCnt="0"/>
      <dgm:spPr/>
    </dgm:pt>
    <dgm:pt modelId="{0129FFFA-1FC5-499C-A62C-79F9260BB123}" type="pres">
      <dgm:prSet presAssocID="{E23A8F93-0C7F-4896-971D-DC759FA8EDC1}" presName="LevelOneTextNode" presStyleLbl="node0" presStyleIdx="0" presStyleCnt="1" custScaleX="71502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480E784B-837A-4732-8AC7-3601BF57E4DC}" type="pres">
      <dgm:prSet presAssocID="{E23A8F93-0C7F-4896-971D-DC759FA8EDC1}" presName="level2hierChild" presStyleCnt="0"/>
      <dgm:spPr/>
    </dgm:pt>
    <dgm:pt modelId="{B92799C3-05F1-41D8-AB5C-73584F61F847}" type="pres">
      <dgm:prSet presAssocID="{0CA2E95E-84BC-4623-BB7E-985E83B61799}" presName="conn2-1" presStyleLbl="parChTrans1D2" presStyleIdx="0" presStyleCnt="3"/>
      <dgm:spPr/>
      <dgm:t>
        <a:bodyPr/>
        <a:lstStyle/>
        <a:p>
          <a:endParaRPr lang="es-AR"/>
        </a:p>
      </dgm:t>
    </dgm:pt>
    <dgm:pt modelId="{8FF038CC-FE41-40CD-9C7A-1544DDAC906E}" type="pres">
      <dgm:prSet presAssocID="{0CA2E95E-84BC-4623-BB7E-985E83B61799}" presName="connTx" presStyleLbl="parChTrans1D2" presStyleIdx="0" presStyleCnt="3"/>
      <dgm:spPr/>
      <dgm:t>
        <a:bodyPr/>
        <a:lstStyle/>
        <a:p>
          <a:endParaRPr lang="es-AR"/>
        </a:p>
      </dgm:t>
    </dgm:pt>
    <dgm:pt modelId="{98385E4F-41CA-4794-9D30-F0E9203DA62D}" type="pres">
      <dgm:prSet presAssocID="{AF7F3AE8-7A4A-4B7B-A296-5D055F7E0F5C}" presName="root2" presStyleCnt="0"/>
      <dgm:spPr/>
    </dgm:pt>
    <dgm:pt modelId="{BB5CA4D9-FA62-4A77-8CD4-D4B4E7B346C2}" type="pres">
      <dgm:prSet presAssocID="{AF7F3AE8-7A4A-4B7B-A296-5D055F7E0F5C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5E30FE80-A9D7-4D95-AAD9-561D67394955}" type="pres">
      <dgm:prSet presAssocID="{AF7F3AE8-7A4A-4B7B-A296-5D055F7E0F5C}" presName="level3hierChild" presStyleCnt="0"/>
      <dgm:spPr/>
    </dgm:pt>
    <dgm:pt modelId="{859B732E-D656-463F-9F7D-DDB11FF0F677}" type="pres">
      <dgm:prSet presAssocID="{90BD2D61-01A7-45AD-B4D7-B5F8BD38D54F}" presName="conn2-1" presStyleLbl="parChTrans1D2" presStyleIdx="1" presStyleCnt="3"/>
      <dgm:spPr/>
      <dgm:t>
        <a:bodyPr/>
        <a:lstStyle/>
        <a:p>
          <a:endParaRPr lang="es-AR"/>
        </a:p>
      </dgm:t>
    </dgm:pt>
    <dgm:pt modelId="{F4CB84BA-9A30-4161-9364-BA037EAD3BC9}" type="pres">
      <dgm:prSet presAssocID="{90BD2D61-01A7-45AD-B4D7-B5F8BD38D54F}" presName="connTx" presStyleLbl="parChTrans1D2" presStyleIdx="1" presStyleCnt="3"/>
      <dgm:spPr/>
      <dgm:t>
        <a:bodyPr/>
        <a:lstStyle/>
        <a:p>
          <a:endParaRPr lang="es-AR"/>
        </a:p>
      </dgm:t>
    </dgm:pt>
    <dgm:pt modelId="{7BA65607-A96A-4D18-9FBB-83DC78E4847D}" type="pres">
      <dgm:prSet presAssocID="{EED301AA-C3E5-4D92-A3A4-51D8A94EB92D}" presName="root2" presStyleCnt="0"/>
      <dgm:spPr/>
    </dgm:pt>
    <dgm:pt modelId="{8A13A6DA-5E6A-439D-9FC8-18B3D82C219C}" type="pres">
      <dgm:prSet presAssocID="{EED301AA-C3E5-4D92-A3A4-51D8A94EB92D}" presName="LevelTwoTextNode" presStyleLbl="node2" presStyleIdx="1" presStyleCnt="3" custLinFactNeighborX="-2888" custLinFactNeighborY="1191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248C8418-6437-4017-A947-C56B4B3226B4}" type="pres">
      <dgm:prSet presAssocID="{EED301AA-C3E5-4D92-A3A4-51D8A94EB92D}" presName="level3hierChild" presStyleCnt="0"/>
      <dgm:spPr/>
    </dgm:pt>
    <dgm:pt modelId="{35B49935-2CB4-4E91-A489-B143AF1A5248}" type="pres">
      <dgm:prSet presAssocID="{C8484194-4410-4960-812A-A7D55F0BD724}" presName="conn2-1" presStyleLbl="parChTrans1D2" presStyleIdx="2" presStyleCnt="3"/>
      <dgm:spPr/>
      <dgm:t>
        <a:bodyPr/>
        <a:lstStyle/>
        <a:p>
          <a:endParaRPr lang="es-AR"/>
        </a:p>
      </dgm:t>
    </dgm:pt>
    <dgm:pt modelId="{C95C36D6-0A40-42A7-9652-7C8A2D67202E}" type="pres">
      <dgm:prSet presAssocID="{C8484194-4410-4960-812A-A7D55F0BD724}" presName="connTx" presStyleLbl="parChTrans1D2" presStyleIdx="2" presStyleCnt="3"/>
      <dgm:spPr/>
      <dgm:t>
        <a:bodyPr/>
        <a:lstStyle/>
        <a:p>
          <a:endParaRPr lang="es-AR"/>
        </a:p>
      </dgm:t>
    </dgm:pt>
    <dgm:pt modelId="{56225209-C364-4C00-8DA1-87C0C71E43A7}" type="pres">
      <dgm:prSet presAssocID="{35589B5B-9EBC-43B2-A84C-0EB5CE1BA4E8}" presName="root2" presStyleCnt="0"/>
      <dgm:spPr/>
    </dgm:pt>
    <dgm:pt modelId="{488A63A1-DEB6-42E0-9A3E-BC420A695C86}" type="pres">
      <dgm:prSet presAssocID="{35589B5B-9EBC-43B2-A84C-0EB5CE1BA4E8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9E7C8EDE-7495-4974-B80F-28B950AC38CB}" type="pres">
      <dgm:prSet presAssocID="{35589B5B-9EBC-43B2-A84C-0EB5CE1BA4E8}" presName="level3hierChild" presStyleCnt="0"/>
      <dgm:spPr/>
    </dgm:pt>
  </dgm:ptLst>
  <dgm:cxnLst>
    <dgm:cxn modelId="{8C330871-7B0B-4D6F-BF4C-7D9990F9A7E6}" type="presOf" srcId="{E23A8F93-0C7F-4896-971D-DC759FA8EDC1}" destId="{0129FFFA-1FC5-499C-A62C-79F9260BB123}" srcOrd="0" destOrd="0" presId="urn:microsoft.com/office/officeart/2005/8/layout/hierarchy2"/>
    <dgm:cxn modelId="{41D5C433-99D4-4BF5-8546-E0EC5190096C}" type="presOf" srcId="{EED301AA-C3E5-4D92-A3A4-51D8A94EB92D}" destId="{8A13A6DA-5E6A-439D-9FC8-18B3D82C219C}" srcOrd="0" destOrd="0" presId="urn:microsoft.com/office/officeart/2005/8/layout/hierarchy2"/>
    <dgm:cxn modelId="{192A8518-D09B-44B8-8AA6-50A27B29808A}" type="presOf" srcId="{C8484194-4410-4960-812A-A7D55F0BD724}" destId="{C95C36D6-0A40-42A7-9652-7C8A2D67202E}" srcOrd="1" destOrd="0" presId="urn:microsoft.com/office/officeart/2005/8/layout/hierarchy2"/>
    <dgm:cxn modelId="{ABE62326-AFA5-4901-B77E-04CF33ECC2F9}" type="presOf" srcId="{0CA2E95E-84BC-4623-BB7E-985E83B61799}" destId="{8FF038CC-FE41-40CD-9C7A-1544DDAC906E}" srcOrd="1" destOrd="0" presId="urn:microsoft.com/office/officeart/2005/8/layout/hierarchy2"/>
    <dgm:cxn modelId="{06A39178-C417-4370-8708-2B61A8CC41B5}" srcId="{E23A8F93-0C7F-4896-971D-DC759FA8EDC1}" destId="{35589B5B-9EBC-43B2-A84C-0EB5CE1BA4E8}" srcOrd="2" destOrd="0" parTransId="{C8484194-4410-4960-812A-A7D55F0BD724}" sibTransId="{9C2C13F5-24E8-475C-8FA4-8F56A1F993ED}"/>
    <dgm:cxn modelId="{63834C97-CB46-4E82-BB8C-9D8F984676AE}" srcId="{E23A8F93-0C7F-4896-971D-DC759FA8EDC1}" destId="{EED301AA-C3E5-4D92-A3A4-51D8A94EB92D}" srcOrd="1" destOrd="0" parTransId="{90BD2D61-01A7-45AD-B4D7-B5F8BD38D54F}" sibTransId="{9F4959EE-C1DA-447A-B587-FD0D2C71F064}"/>
    <dgm:cxn modelId="{8A405D1E-F421-4185-8C19-2364EBC7F1EA}" type="presOf" srcId="{AF7F3AE8-7A4A-4B7B-A296-5D055F7E0F5C}" destId="{BB5CA4D9-FA62-4A77-8CD4-D4B4E7B346C2}" srcOrd="0" destOrd="0" presId="urn:microsoft.com/office/officeart/2005/8/layout/hierarchy2"/>
    <dgm:cxn modelId="{BABD1764-6DD9-4144-ADFA-166E5AC5B6C4}" type="presOf" srcId="{90BD2D61-01A7-45AD-B4D7-B5F8BD38D54F}" destId="{F4CB84BA-9A30-4161-9364-BA037EAD3BC9}" srcOrd="1" destOrd="0" presId="urn:microsoft.com/office/officeart/2005/8/layout/hierarchy2"/>
    <dgm:cxn modelId="{13D7DF6E-FEA0-4E66-BA32-CD8A4C72329C}" type="presOf" srcId="{0CA2E95E-84BC-4623-BB7E-985E83B61799}" destId="{B92799C3-05F1-41D8-AB5C-73584F61F847}" srcOrd="0" destOrd="0" presId="urn:microsoft.com/office/officeart/2005/8/layout/hierarchy2"/>
    <dgm:cxn modelId="{9D77DC50-9994-4B53-BA9C-352BC4399368}" type="presOf" srcId="{C8484194-4410-4960-812A-A7D55F0BD724}" destId="{35B49935-2CB4-4E91-A489-B143AF1A5248}" srcOrd="0" destOrd="0" presId="urn:microsoft.com/office/officeart/2005/8/layout/hierarchy2"/>
    <dgm:cxn modelId="{074AF6F9-E484-4ADD-91C1-38B35EC469C8}" srcId="{E23A8F93-0C7F-4896-971D-DC759FA8EDC1}" destId="{AF7F3AE8-7A4A-4B7B-A296-5D055F7E0F5C}" srcOrd="0" destOrd="0" parTransId="{0CA2E95E-84BC-4623-BB7E-985E83B61799}" sibTransId="{971A6C89-934E-4730-A818-0C915523AFF0}"/>
    <dgm:cxn modelId="{B34E171F-1868-4ABB-B72F-83074143C1D4}" type="presOf" srcId="{D1596A8D-E501-40D8-93D2-D80523ABFE6C}" destId="{A4B08ACB-88B1-4863-871C-26B87E6E9A9A}" srcOrd="0" destOrd="0" presId="urn:microsoft.com/office/officeart/2005/8/layout/hierarchy2"/>
    <dgm:cxn modelId="{C62AE147-59E1-4927-A5B9-4C529F96AFEB}" srcId="{D1596A8D-E501-40D8-93D2-D80523ABFE6C}" destId="{E23A8F93-0C7F-4896-971D-DC759FA8EDC1}" srcOrd="0" destOrd="0" parTransId="{0874B9AC-AD70-4548-B9BF-61896A494526}" sibTransId="{7C5B026A-561F-4FE5-93A8-A340EB11CAF8}"/>
    <dgm:cxn modelId="{E42E0375-8443-4086-A20D-C12A5689B9C7}" type="presOf" srcId="{35589B5B-9EBC-43B2-A84C-0EB5CE1BA4E8}" destId="{488A63A1-DEB6-42E0-9A3E-BC420A695C86}" srcOrd="0" destOrd="0" presId="urn:microsoft.com/office/officeart/2005/8/layout/hierarchy2"/>
    <dgm:cxn modelId="{BBAD4831-2689-4973-99E8-1D2B7F3135E1}" type="presOf" srcId="{90BD2D61-01A7-45AD-B4D7-B5F8BD38D54F}" destId="{859B732E-D656-463F-9F7D-DDB11FF0F677}" srcOrd="0" destOrd="0" presId="urn:microsoft.com/office/officeart/2005/8/layout/hierarchy2"/>
    <dgm:cxn modelId="{9F4CA0F0-DAD9-4A98-8F11-4D36A725BA6E}" type="presParOf" srcId="{A4B08ACB-88B1-4863-871C-26B87E6E9A9A}" destId="{C69A5882-60FB-4B84-B305-5322AC67C307}" srcOrd="0" destOrd="0" presId="urn:microsoft.com/office/officeart/2005/8/layout/hierarchy2"/>
    <dgm:cxn modelId="{709E7460-AAD7-48CA-82F0-F488A9AC352D}" type="presParOf" srcId="{C69A5882-60FB-4B84-B305-5322AC67C307}" destId="{0129FFFA-1FC5-499C-A62C-79F9260BB123}" srcOrd="0" destOrd="0" presId="urn:microsoft.com/office/officeart/2005/8/layout/hierarchy2"/>
    <dgm:cxn modelId="{F9BD85AB-8F4B-422B-8E35-D8406A8F8C48}" type="presParOf" srcId="{C69A5882-60FB-4B84-B305-5322AC67C307}" destId="{480E784B-837A-4732-8AC7-3601BF57E4DC}" srcOrd="1" destOrd="0" presId="urn:microsoft.com/office/officeart/2005/8/layout/hierarchy2"/>
    <dgm:cxn modelId="{985FA209-497D-4310-8EAA-5DE872E468F6}" type="presParOf" srcId="{480E784B-837A-4732-8AC7-3601BF57E4DC}" destId="{B92799C3-05F1-41D8-AB5C-73584F61F847}" srcOrd="0" destOrd="0" presId="urn:microsoft.com/office/officeart/2005/8/layout/hierarchy2"/>
    <dgm:cxn modelId="{B0B37BFA-0855-4917-8AC6-9164B4D0E373}" type="presParOf" srcId="{B92799C3-05F1-41D8-AB5C-73584F61F847}" destId="{8FF038CC-FE41-40CD-9C7A-1544DDAC906E}" srcOrd="0" destOrd="0" presId="urn:microsoft.com/office/officeart/2005/8/layout/hierarchy2"/>
    <dgm:cxn modelId="{38725FA7-23A0-42D5-9AD8-623251DBFECE}" type="presParOf" srcId="{480E784B-837A-4732-8AC7-3601BF57E4DC}" destId="{98385E4F-41CA-4794-9D30-F0E9203DA62D}" srcOrd="1" destOrd="0" presId="urn:microsoft.com/office/officeart/2005/8/layout/hierarchy2"/>
    <dgm:cxn modelId="{6E1BBAFD-2C7B-43BD-91EF-15D1A6511A16}" type="presParOf" srcId="{98385E4F-41CA-4794-9D30-F0E9203DA62D}" destId="{BB5CA4D9-FA62-4A77-8CD4-D4B4E7B346C2}" srcOrd="0" destOrd="0" presId="urn:microsoft.com/office/officeart/2005/8/layout/hierarchy2"/>
    <dgm:cxn modelId="{C09F078C-966E-4B09-8865-508319844370}" type="presParOf" srcId="{98385E4F-41CA-4794-9D30-F0E9203DA62D}" destId="{5E30FE80-A9D7-4D95-AAD9-561D67394955}" srcOrd="1" destOrd="0" presId="urn:microsoft.com/office/officeart/2005/8/layout/hierarchy2"/>
    <dgm:cxn modelId="{EA026FDD-429D-48AE-8EBB-CF3B06523F1D}" type="presParOf" srcId="{480E784B-837A-4732-8AC7-3601BF57E4DC}" destId="{859B732E-D656-463F-9F7D-DDB11FF0F677}" srcOrd="2" destOrd="0" presId="urn:microsoft.com/office/officeart/2005/8/layout/hierarchy2"/>
    <dgm:cxn modelId="{C2A012A1-B251-46FA-8FAA-4D164F79DEC0}" type="presParOf" srcId="{859B732E-D656-463F-9F7D-DDB11FF0F677}" destId="{F4CB84BA-9A30-4161-9364-BA037EAD3BC9}" srcOrd="0" destOrd="0" presId="urn:microsoft.com/office/officeart/2005/8/layout/hierarchy2"/>
    <dgm:cxn modelId="{7AC61986-57F2-4259-816A-8934A968168B}" type="presParOf" srcId="{480E784B-837A-4732-8AC7-3601BF57E4DC}" destId="{7BA65607-A96A-4D18-9FBB-83DC78E4847D}" srcOrd="3" destOrd="0" presId="urn:microsoft.com/office/officeart/2005/8/layout/hierarchy2"/>
    <dgm:cxn modelId="{3B7AA37C-FBD5-42B5-8005-B50439286C5F}" type="presParOf" srcId="{7BA65607-A96A-4D18-9FBB-83DC78E4847D}" destId="{8A13A6DA-5E6A-439D-9FC8-18B3D82C219C}" srcOrd="0" destOrd="0" presId="urn:microsoft.com/office/officeart/2005/8/layout/hierarchy2"/>
    <dgm:cxn modelId="{C2668CEE-1A6F-4312-9965-88F3F021512D}" type="presParOf" srcId="{7BA65607-A96A-4D18-9FBB-83DC78E4847D}" destId="{248C8418-6437-4017-A947-C56B4B3226B4}" srcOrd="1" destOrd="0" presId="urn:microsoft.com/office/officeart/2005/8/layout/hierarchy2"/>
    <dgm:cxn modelId="{DB0D6C18-8A82-478E-A994-D60DC2BCA273}" type="presParOf" srcId="{480E784B-837A-4732-8AC7-3601BF57E4DC}" destId="{35B49935-2CB4-4E91-A489-B143AF1A5248}" srcOrd="4" destOrd="0" presId="urn:microsoft.com/office/officeart/2005/8/layout/hierarchy2"/>
    <dgm:cxn modelId="{B7B167DA-07A5-49C2-8B8A-2DDCBED29F69}" type="presParOf" srcId="{35B49935-2CB4-4E91-A489-B143AF1A5248}" destId="{C95C36D6-0A40-42A7-9652-7C8A2D67202E}" srcOrd="0" destOrd="0" presId="urn:microsoft.com/office/officeart/2005/8/layout/hierarchy2"/>
    <dgm:cxn modelId="{A4A4E0EA-AACC-4EF5-8034-52C5674C8583}" type="presParOf" srcId="{480E784B-837A-4732-8AC7-3601BF57E4DC}" destId="{56225209-C364-4C00-8DA1-87C0C71E43A7}" srcOrd="5" destOrd="0" presId="urn:microsoft.com/office/officeart/2005/8/layout/hierarchy2"/>
    <dgm:cxn modelId="{F547060B-6291-453F-A6FC-E0F2EF0CB39F}" type="presParOf" srcId="{56225209-C364-4C00-8DA1-87C0C71E43A7}" destId="{488A63A1-DEB6-42E0-9A3E-BC420A695C86}" srcOrd="0" destOrd="0" presId="urn:microsoft.com/office/officeart/2005/8/layout/hierarchy2"/>
    <dgm:cxn modelId="{61EDA5DF-F243-4075-98C8-4E24578082C6}" type="presParOf" srcId="{56225209-C364-4C00-8DA1-87C0C71E43A7}" destId="{9E7C8EDE-7495-4974-B80F-28B950AC38C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21908F-AF18-4283-9694-342478911CF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6DB4067B-9427-4F1D-9B4F-024210347460}">
      <dgm:prSet phldrT="[Texto]" custT="1"/>
      <dgm:spPr/>
      <dgm:t>
        <a:bodyPr/>
        <a:lstStyle/>
        <a:p>
          <a:r>
            <a:rPr lang="es-AR" sz="2800" dirty="0" smtClean="0"/>
            <a:t>Vía aérea inferior</a:t>
          </a:r>
          <a:endParaRPr lang="es-AR" sz="2800" dirty="0"/>
        </a:p>
      </dgm:t>
    </dgm:pt>
    <dgm:pt modelId="{5144FFEC-0A24-4256-AD88-969FD2C86BBA}" type="parTrans" cxnId="{0299C39B-083C-4410-B93F-324AD1C71BA9}">
      <dgm:prSet/>
      <dgm:spPr/>
      <dgm:t>
        <a:bodyPr/>
        <a:lstStyle/>
        <a:p>
          <a:endParaRPr lang="es-AR"/>
        </a:p>
      </dgm:t>
    </dgm:pt>
    <dgm:pt modelId="{E729343D-F8F6-4DEF-BE91-E74F05D13779}" type="sibTrans" cxnId="{0299C39B-083C-4410-B93F-324AD1C71BA9}">
      <dgm:prSet/>
      <dgm:spPr/>
      <dgm:t>
        <a:bodyPr/>
        <a:lstStyle/>
        <a:p>
          <a:endParaRPr lang="es-AR"/>
        </a:p>
      </dgm:t>
    </dgm:pt>
    <dgm:pt modelId="{C3B4D1DA-0424-4686-ABD6-533B876C86D9}">
      <dgm:prSet phldrT="[Texto]" custT="1"/>
      <dgm:spPr/>
      <dgm:t>
        <a:bodyPr/>
        <a:lstStyle/>
        <a:p>
          <a:r>
            <a:rPr lang="es-AR" sz="2400" dirty="0" smtClean="0"/>
            <a:t>Tráquea</a:t>
          </a:r>
          <a:endParaRPr lang="es-AR" sz="2800" dirty="0"/>
        </a:p>
      </dgm:t>
    </dgm:pt>
    <dgm:pt modelId="{C6F5EEE8-19DC-4416-A280-2439995521BE}" type="parTrans" cxnId="{44284346-C57B-4A7C-AA24-A6A89F3DE8AA}">
      <dgm:prSet/>
      <dgm:spPr/>
      <dgm:t>
        <a:bodyPr/>
        <a:lstStyle/>
        <a:p>
          <a:endParaRPr lang="es-AR"/>
        </a:p>
      </dgm:t>
    </dgm:pt>
    <dgm:pt modelId="{09124593-31E0-4139-9A83-DA6AE24F67BF}" type="sibTrans" cxnId="{44284346-C57B-4A7C-AA24-A6A89F3DE8AA}">
      <dgm:prSet/>
      <dgm:spPr/>
      <dgm:t>
        <a:bodyPr/>
        <a:lstStyle/>
        <a:p>
          <a:endParaRPr lang="es-AR"/>
        </a:p>
      </dgm:t>
    </dgm:pt>
    <dgm:pt modelId="{92857915-24EC-4CD9-A2E1-5F4467F53B81}">
      <dgm:prSet phldrT="[Texto]" custT="1"/>
      <dgm:spPr/>
      <dgm:t>
        <a:bodyPr/>
        <a:lstStyle/>
        <a:p>
          <a:r>
            <a:rPr lang="es-AR" sz="2400" dirty="0" smtClean="0"/>
            <a:t>Bronquios</a:t>
          </a:r>
          <a:endParaRPr lang="es-AR" sz="2400" dirty="0"/>
        </a:p>
      </dgm:t>
    </dgm:pt>
    <dgm:pt modelId="{C0192336-1B58-442B-8397-9C38C58E35A9}" type="parTrans" cxnId="{0DA288D2-5114-49CC-8E6F-7F619275A94E}">
      <dgm:prSet/>
      <dgm:spPr/>
      <dgm:t>
        <a:bodyPr/>
        <a:lstStyle/>
        <a:p>
          <a:endParaRPr lang="es-AR"/>
        </a:p>
      </dgm:t>
    </dgm:pt>
    <dgm:pt modelId="{EA71C7A3-6C91-4475-860B-81E362F68C11}" type="sibTrans" cxnId="{0DA288D2-5114-49CC-8E6F-7F619275A94E}">
      <dgm:prSet/>
      <dgm:spPr/>
      <dgm:t>
        <a:bodyPr/>
        <a:lstStyle/>
        <a:p>
          <a:endParaRPr lang="es-AR"/>
        </a:p>
      </dgm:t>
    </dgm:pt>
    <dgm:pt modelId="{684C3BE6-5371-4CD3-A2F9-7765D65E531F}">
      <dgm:prSet custT="1"/>
      <dgm:spPr/>
      <dgm:t>
        <a:bodyPr/>
        <a:lstStyle/>
        <a:p>
          <a:r>
            <a:rPr lang="es-AR" sz="2400" dirty="0" smtClean="0"/>
            <a:t>Alveolos</a:t>
          </a:r>
          <a:endParaRPr lang="es-AR" sz="2400" dirty="0"/>
        </a:p>
      </dgm:t>
    </dgm:pt>
    <dgm:pt modelId="{89A2BCEA-E5DB-440F-A8B3-0F5CB2FA57AF}" type="parTrans" cxnId="{DAF59D75-C2AD-47D7-8851-8043FC5C1348}">
      <dgm:prSet/>
      <dgm:spPr/>
      <dgm:t>
        <a:bodyPr/>
        <a:lstStyle/>
        <a:p>
          <a:endParaRPr lang="es-AR"/>
        </a:p>
      </dgm:t>
    </dgm:pt>
    <dgm:pt modelId="{8B42BBEA-90AD-4DAD-A71A-B43DD6AEE1BA}" type="sibTrans" cxnId="{DAF59D75-C2AD-47D7-8851-8043FC5C1348}">
      <dgm:prSet/>
      <dgm:spPr/>
      <dgm:t>
        <a:bodyPr/>
        <a:lstStyle/>
        <a:p>
          <a:endParaRPr lang="es-AR"/>
        </a:p>
      </dgm:t>
    </dgm:pt>
    <dgm:pt modelId="{C632AA19-7DCC-4FB1-92D0-547D09882C23}" type="pres">
      <dgm:prSet presAssocID="{4421908F-AF18-4283-9694-342478911CF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3F3CDA22-F76E-4035-93E5-85F97852D469}" type="pres">
      <dgm:prSet presAssocID="{6DB4067B-9427-4F1D-9B4F-024210347460}" presName="root1" presStyleCnt="0"/>
      <dgm:spPr/>
    </dgm:pt>
    <dgm:pt modelId="{818B25B7-10CC-48FE-A8E6-D65E798F0220}" type="pres">
      <dgm:prSet presAssocID="{6DB4067B-9427-4F1D-9B4F-024210347460}" presName="LevelOneTextNode" presStyleLbl="node0" presStyleIdx="0" presStyleCnt="1" custScaleY="20572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8123BBF9-53AA-4F24-878E-9C79298D3A52}" type="pres">
      <dgm:prSet presAssocID="{6DB4067B-9427-4F1D-9B4F-024210347460}" presName="level2hierChild" presStyleCnt="0"/>
      <dgm:spPr/>
    </dgm:pt>
    <dgm:pt modelId="{10B7546A-9C6F-4EB0-8DE1-3907E2D22AF8}" type="pres">
      <dgm:prSet presAssocID="{C6F5EEE8-19DC-4416-A280-2439995521BE}" presName="conn2-1" presStyleLbl="parChTrans1D2" presStyleIdx="0" presStyleCnt="3"/>
      <dgm:spPr/>
      <dgm:t>
        <a:bodyPr/>
        <a:lstStyle/>
        <a:p>
          <a:endParaRPr lang="es-AR"/>
        </a:p>
      </dgm:t>
    </dgm:pt>
    <dgm:pt modelId="{33F72B48-BFDA-4124-8E26-020A4AD8CEC6}" type="pres">
      <dgm:prSet presAssocID="{C6F5EEE8-19DC-4416-A280-2439995521BE}" presName="connTx" presStyleLbl="parChTrans1D2" presStyleIdx="0" presStyleCnt="3"/>
      <dgm:spPr/>
      <dgm:t>
        <a:bodyPr/>
        <a:lstStyle/>
        <a:p>
          <a:endParaRPr lang="es-AR"/>
        </a:p>
      </dgm:t>
    </dgm:pt>
    <dgm:pt modelId="{964208F2-288D-4632-A0DE-2CAC8D7C458F}" type="pres">
      <dgm:prSet presAssocID="{C3B4D1DA-0424-4686-ABD6-533B876C86D9}" presName="root2" presStyleCnt="0"/>
      <dgm:spPr/>
    </dgm:pt>
    <dgm:pt modelId="{68A27F9A-562C-4697-91D6-BC44D4FADC99}" type="pres">
      <dgm:prSet presAssocID="{C3B4D1DA-0424-4686-ABD6-533B876C86D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7C5782AD-FF96-453A-A71F-5E5487CB4D52}" type="pres">
      <dgm:prSet presAssocID="{C3B4D1DA-0424-4686-ABD6-533B876C86D9}" presName="level3hierChild" presStyleCnt="0"/>
      <dgm:spPr/>
    </dgm:pt>
    <dgm:pt modelId="{7B177A39-8B7D-4CFA-85C6-9657E2071730}" type="pres">
      <dgm:prSet presAssocID="{C0192336-1B58-442B-8397-9C38C58E35A9}" presName="conn2-1" presStyleLbl="parChTrans1D2" presStyleIdx="1" presStyleCnt="3"/>
      <dgm:spPr/>
      <dgm:t>
        <a:bodyPr/>
        <a:lstStyle/>
        <a:p>
          <a:endParaRPr lang="es-AR"/>
        </a:p>
      </dgm:t>
    </dgm:pt>
    <dgm:pt modelId="{3A66F54F-BFF1-46C1-8CBF-87AA3A5E8138}" type="pres">
      <dgm:prSet presAssocID="{C0192336-1B58-442B-8397-9C38C58E35A9}" presName="connTx" presStyleLbl="parChTrans1D2" presStyleIdx="1" presStyleCnt="3"/>
      <dgm:spPr/>
      <dgm:t>
        <a:bodyPr/>
        <a:lstStyle/>
        <a:p>
          <a:endParaRPr lang="es-AR"/>
        </a:p>
      </dgm:t>
    </dgm:pt>
    <dgm:pt modelId="{AD410324-A04B-4E23-9EC1-58FC6A31787F}" type="pres">
      <dgm:prSet presAssocID="{92857915-24EC-4CD9-A2E1-5F4467F53B81}" presName="root2" presStyleCnt="0"/>
      <dgm:spPr/>
    </dgm:pt>
    <dgm:pt modelId="{FCF01992-6EBC-4FEA-8945-7C718C62EC45}" type="pres">
      <dgm:prSet presAssocID="{92857915-24EC-4CD9-A2E1-5F4467F53B81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3D0B2D28-97E6-47A7-BDC9-8DC6BC81FE9E}" type="pres">
      <dgm:prSet presAssocID="{92857915-24EC-4CD9-A2E1-5F4467F53B81}" presName="level3hierChild" presStyleCnt="0"/>
      <dgm:spPr/>
    </dgm:pt>
    <dgm:pt modelId="{54FE7CF9-F8E3-4156-9985-04515764082D}" type="pres">
      <dgm:prSet presAssocID="{89A2BCEA-E5DB-440F-A8B3-0F5CB2FA57AF}" presName="conn2-1" presStyleLbl="parChTrans1D2" presStyleIdx="2" presStyleCnt="3"/>
      <dgm:spPr/>
      <dgm:t>
        <a:bodyPr/>
        <a:lstStyle/>
        <a:p>
          <a:endParaRPr lang="es-AR"/>
        </a:p>
      </dgm:t>
    </dgm:pt>
    <dgm:pt modelId="{71BEEDA8-C2DC-4D09-B3CB-D297A14A117F}" type="pres">
      <dgm:prSet presAssocID="{89A2BCEA-E5DB-440F-A8B3-0F5CB2FA57AF}" presName="connTx" presStyleLbl="parChTrans1D2" presStyleIdx="2" presStyleCnt="3"/>
      <dgm:spPr/>
      <dgm:t>
        <a:bodyPr/>
        <a:lstStyle/>
        <a:p>
          <a:endParaRPr lang="es-AR"/>
        </a:p>
      </dgm:t>
    </dgm:pt>
    <dgm:pt modelId="{094932AE-7E6C-45AC-9110-8C0C46950C7A}" type="pres">
      <dgm:prSet presAssocID="{684C3BE6-5371-4CD3-A2F9-7765D65E531F}" presName="root2" presStyleCnt="0"/>
      <dgm:spPr/>
    </dgm:pt>
    <dgm:pt modelId="{521CAE34-9F45-4592-B4AD-B403BBE780F8}" type="pres">
      <dgm:prSet presAssocID="{684C3BE6-5371-4CD3-A2F9-7765D65E531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2E7663F2-D262-434C-8E81-22A0874DF941}" type="pres">
      <dgm:prSet presAssocID="{684C3BE6-5371-4CD3-A2F9-7765D65E531F}" presName="level3hierChild" presStyleCnt="0"/>
      <dgm:spPr/>
    </dgm:pt>
  </dgm:ptLst>
  <dgm:cxnLst>
    <dgm:cxn modelId="{6D5A376A-549B-48DC-AAA5-E63BF17F675B}" type="presOf" srcId="{89A2BCEA-E5DB-440F-A8B3-0F5CB2FA57AF}" destId="{54FE7CF9-F8E3-4156-9985-04515764082D}" srcOrd="0" destOrd="0" presId="urn:microsoft.com/office/officeart/2005/8/layout/hierarchy2"/>
    <dgm:cxn modelId="{EEAF789B-5882-48A3-A3C6-A7DB34924EB6}" type="presOf" srcId="{4421908F-AF18-4283-9694-342478911CF6}" destId="{C632AA19-7DCC-4FB1-92D0-547D09882C23}" srcOrd="0" destOrd="0" presId="urn:microsoft.com/office/officeart/2005/8/layout/hierarchy2"/>
    <dgm:cxn modelId="{164DB99C-4193-4163-9DB1-AB281419FFA3}" type="presOf" srcId="{6DB4067B-9427-4F1D-9B4F-024210347460}" destId="{818B25B7-10CC-48FE-A8E6-D65E798F0220}" srcOrd="0" destOrd="0" presId="urn:microsoft.com/office/officeart/2005/8/layout/hierarchy2"/>
    <dgm:cxn modelId="{0DA288D2-5114-49CC-8E6F-7F619275A94E}" srcId="{6DB4067B-9427-4F1D-9B4F-024210347460}" destId="{92857915-24EC-4CD9-A2E1-5F4467F53B81}" srcOrd="1" destOrd="0" parTransId="{C0192336-1B58-442B-8397-9C38C58E35A9}" sibTransId="{EA71C7A3-6C91-4475-860B-81E362F68C11}"/>
    <dgm:cxn modelId="{164DF5EF-1C3E-4AFD-A5B2-5017B9791C7C}" type="presOf" srcId="{89A2BCEA-E5DB-440F-A8B3-0F5CB2FA57AF}" destId="{71BEEDA8-C2DC-4D09-B3CB-D297A14A117F}" srcOrd="1" destOrd="0" presId="urn:microsoft.com/office/officeart/2005/8/layout/hierarchy2"/>
    <dgm:cxn modelId="{DEDBC6BE-13D8-4B2A-B7B0-13FAC62EE6BE}" type="presOf" srcId="{C0192336-1B58-442B-8397-9C38C58E35A9}" destId="{3A66F54F-BFF1-46C1-8CBF-87AA3A5E8138}" srcOrd="1" destOrd="0" presId="urn:microsoft.com/office/officeart/2005/8/layout/hierarchy2"/>
    <dgm:cxn modelId="{DBEF81A4-5B91-4FBD-A131-52E3C29D9EEB}" type="presOf" srcId="{C6F5EEE8-19DC-4416-A280-2439995521BE}" destId="{10B7546A-9C6F-4EB0-8DE1-3907E2D22AF8}" srcOrd="0" destOrd="0" presId="urn:microsoft.com/office/officeart/2005/8/layout/hierarchy2"/>
    <dgm:cxn modelId="{0299C39B-083C-4410-B93F-324AD1C71BA9}" srcId="{4421908F-AF18-4283-9694-342478911CF6}" destId="{6DB4067B-9427-4F1D-9B4F-024210347460}" srcOrd="0" destOrd="0" parTransId="{5144FFEC-0A24-4256-AD88-969FD2C86BBA}" sibTransId="{E729343D-F8F6-4DEF-BE91-E74F05D13779}"/>
    <dgm:cxn modelId="{03AC86DF-F854-4CC9-9E1C-18513F566762}" type="presOf" srcId="{92857915-24EC-4CD9-A2E1-5F4467F53B81}" destId="{FCF01992-6EBC-4FEA-8945-7C718C62EC45}" srcOrd="0" destOrd="0" presId="urn:microsoft.com/office/officeart/2005/8/layout/hierarchy2"/>
    <dgm:cxn modelId="{E9B2B114-4D8C-4D2B-9837-E0793A30A9C6}" type="presOf" srcId="{C3B4D1DA-0424-4686-ABD6-533B876C86D9}" destId="{68A27F9A-562C-4697-91D6-BC44D4FADC99}" srcOrd="0" destOrd="0" presId="urn:microsoft.com/office/officeart/2005/8/layout/hierarchy2"/>
    <dgm:cxn modelId="{F2053ACE-1035-4E6D-B9C4-3769343C71F8}" type="presOf" srcId="{C0192336-1B58-442B-8397-9C38C58E35A9}" destId="{7B177A39-8B7D-4CFA-85C6-9657E2071730}" srcOrd="0" destOrd="0" presId="urn:microsoft.com/office/officeart/2005/8/layout/hierarchy2"/>
    <dgm:cxn modelId="{44284346-C57B-4A7C-AA24-A6A89F3DE8AA}" srcId="{6DB4067B-9427-4F1D-9B4F-024210347460}" destId="{C3B4D1DA-0424-4686-ABD6-533B876C86D9}" srcOrd="0" destOrd="0" parTransId="{C6F5EEE8-19DC-4416-A280-2439995521BE}" sibTransId="{09124593-31E0-4139-9A83-DA6AE24F67BF}"/>
    <dgm:cxn modelId="{DAF59D75-C2AD-47D7-8851-8043FC5C1348}" srcId="{6DB4067B-9427-4F1D-9B4F-024210347460}" destId="{684C3BE6-5371-4CD3-A2F9-7765D65E531F}" srcOrd="2" destOrd="0" parTransId="{89A2BCEA-E5DB-440F-A8B3-0F5CB2FA57AF}" sibTransId="{8B42BBEA-90AD-4DAD-A71A-B43DD6AEE1BA}"/>
    <dgm:cxn modelId="{F30CDDAE-B0D9-416F-9F84-78E92656E93F}" type="presOf" srcId="{C6F5EEE8-19DC-4416-A280-2439995521BE}" destId="{33F72B48-BFDA-4124-8E26-020A4AD8CEC6}" srcOrd="1" destOrd="0" presId="urn:microsoft.com/office/officeart/2005/8/layout/hierarchy2"/>
    <dgm:cxn modelId="{2EB20C92-958E-48A4-8E14-5E18B261007C}" type="presOf" srcId="{684C3BE6-5371-4CD3-A2F9-7765D65E531F}" destId="{521CAE34-9F45-4592-B4AD-B403BBE780F8}" srcOrd="0" destOrd="0" presId="urn:microsoft.com/office/officeart/2005/8/layout/hierarchy2"/>
    <dgm:cxn modelId="{E875BDAD-E571-407A-8D8B-31F737DB99A2}" type="presParOf" srcId="{C632AA19-7DCC-4FB1-92D0-547D09882C23}" destId="{3F3CDA22-F76E-4035-93E5-85F97852D469}" srcOrd="0" destOrd="0" presId="urn:microsoft.com/office/officeart/2005/8/layout/hierarchy2"/>
    <dgm:cxn modelId="{A729120B-6EA9-4807-A46E-47A806CA5A72}" type="presParOf" srcId="{3F3CDA22-F76E-4035-93E5-85F97852D469}" destId="{818B25B7-10CC-48FE-A8E6-D65E798F0220}" srcOrd="0" destOrd="0" presId="urn:microsoft.com/office/officeart/2005/8/layout/hierarchy2"/>
    <dgm:cxn modelId="{B02CD51F-4289-47DC-9E12-A4D0D2D1C34D}" type="presParOf" srcId="{3F3CDA22-F76E-4035-93E5-85F97852D469}" destId="{8123BBF9-53AA-4F24-878E-9C79298D3A52}" srcOrd="1" destOrd="0" presId="urn:microsoft.com/office/officeart/2005/8/layout/hierarchy2"/>
    <dgm:cxn modelId="{2533ACB7-9CE3-401D-9CFE-07F5E02DDB1C}" type="presParOf" srcId="{8123BBF9-53AA-4F24-878E-9C79298D3A52}" destId="{10B7546A-9C6F-4EB0-8DE1-3907E2D22AF8}" srcOrd="0" destOrd="0" presId="urn:microsoft.com/office/officeart/2005/8/layout/hierarchy2"/>
    <dgm:cxn modelId="{B9745996-3A4F-41DA-9736-FEF8ED8482A2}" type="presParOf" srcId="{10B7546A-9C6F-4EB0-8DE1-3907E2D22AF8}" destId="{33F72B48-BFDA-4124-8E26-020A4AD8CEC6}" srcOrd="0" destOrd="0" presId="urn:microsoft.com/office/officeart/2005/8/layout/hierarchy2"/>
    <dgm:cxn modelId="{C2E424A5-3F87-4049-8C62-5EE6C07B6011}" type="presParOf" srcId="{8123BBF9-53AA-4F24-878E-9C79298D3A52}" destId="{964208F2-288D-4632-A0DE-2CAC8D7C458F}" srcOrd="1" destOrd="0" presId="urn:microsoft.com/office/officeart/2005/8/layout/hierarchy2"/>
    <dgm:cxn modelId="{954014AB-CD21-412E-8DE8-0394299C4DE1}" type="presParOf" srcId="{964208F2-288D-4632-A0DE-2CAC8D7C458F}" destId="{68A27F9A-562C-4697-91D6-BC44D4FADC99}" srcOrd="0" destOrd="0" presId="urn:microsoft.com/office/officeart/2005/8/layout/hierarchy2"/>
    <dgm:cxn modelId="{780796E0-1C36-474E-B3A4-371D92F489B5}" type="presParOf" srcId="{964208F2-288D-4632-A0DE-2CAC8D7C458F}" destId="{7C5782AD-FF96-453A-A71F-5E5487CB4D52}" srcOrd="1" destOrd="0" presId="urn:microsoft.com/office/officeart/2005/8/layout/hierarchy2"/>
    <dgm:cxn modelId="{2E2FA4F1-4FDA-4BA8-A0B5-96CBC70CB39F}" type="presParOf" srcId="{8123BBF9-53AA-4F24-878E-9C79298D3A52}" destId="{7B177A39-8B7D-4CFA-85C6-9657E2071730}" srcOrd="2" destOrd="0" presId="urn:microsoft.com/office/officeart/2005/8/layout/hierarchy2"/>
    <dgm:cxn modelId="{15392EBE-C2BF-4471-A30F-03F1943A4F1C}" type="presParOf" srcId="{7B177A39-8B7D-4CFA-85C6-9657E2071730}" destId="{3A66F54F-BFF1-46C1-8CBF-87AA3A5E8138}" srcOrd="0" destOrd="0" presId="urn:microsoft.com/office/officeart/2005/8/layout/hierarchy2"/>
    <dgm:cxn modelId="{7189FB6B-40F9-4BE4-8F7E-E7F7C5CD3618}" type="presParOf" srcId="{8123BBF9-53AA-4F24-878E-9C79298D3A52}" destId="{AD410324-A04B-4E23-9EC1-58FC6A31787F}" srcOrd="3" destOrd="0" presId="urn:microsoft.com/office/officeart/2005/8/layout/hierarchy2"/>
    <dgm:cxn modelId="{70189EFA-2482-4BF0-B90C-50458C4F14D1}" type="presParOf" srcId="{AD410324-A04B-4E23-9EC1-58FC6A31787F}" destId="{FCF01992-6EBC-4FEA-8945-7C718C62EC45}" srcOrd="0" destOrd="0" presId="urn:microsoft.com/office/officeart/2005/8/layout/hierarchy2"/>
    <dgm:cxn modelId="{0786A953-C3F4-4E17-8F86-BD0EEC38EFBC}" type="presParOf" srcId="{AD410324-A04B-4E23-9EC1-58FC6A31787F}" destId="{3D0B2D28-97E6-47A7-BDC9-8DC6BC81FE9E}" srcOrd="1" destOrd="0" presId="urn:microsoft.com/office/officeart/2005/8/layout/hierarchy2"/>
    <dgm:cxn modelId="{790FD296-3DBA-4A1F-8B1F-FA48552F6BEC}" type="presParOf" srcId="{8123BBF9-53AA-4F24-878E-9C79298D3A52}" destId="{54FE7CF9-F8E3-4156-9985-04515764082D}" srcOrd="4" destOrd="0" presId="urn:microsoft.com/office/officeart/2005/8/layout/hierarchy2"/>
    <dgm:cxn modelId="{3C0DCE36-6B36-4E58-9EA1-24F4AF50C9B8}" type="presParOf" srcId="{54FE7CF9-F8E3-4156-9985-04515764082D}" destId="{71BEEDA8-C2DC-4D09-B3CB-D297A14A117F}" srcOrd="0" destOrd="0" presId="urn:microsoft.com/office/officeart/2005/8/layout/hierarchy2"/>
    <dgm:cxn modelId="{897E49D7-1EED-4A0B-B258-7AD65E67232B}" type="presParOf" srcId="{8123BBF9-53AA-4F24-878E-9C79298D3A52}" destId="{094932AE-7E6C-45AC-9110-8C0C46950C7A}" srcOrd="5" destOrd="0" presId="urn:microsoft.com/office/officeart/2005/8/layout/hierarchy2"/>
    <dgm:cxn modelId="{CB600C16-D5BB-40CE-9F25-784DDC78318A}" type="presParOf" srcId="{094932AE-7E6C-45AC-9110-8C0C46950C7A}" destId="{521CAE34-9F45-4592-B4AD-B403BBE780F8}" srcOrd="0" destOrd="0" presId="urn:microsoft.com/office/officeart/2005/8/layout/hierarchy2"/>
    <dgm:cxn modelId="{94959313-ABB5-486C-AA95-5A2F94E833DD}" type="presParOf" srcId="{094932AE-7E6C-45AC-9110-8C0C46950C7A}" destId="{2E7663F2-D262-434C-8E81-22A0874DF94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004CD-9551-4B11-8FF2-F1F7E90A3515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918B28A7-031C-4C3E-A3F5-3AEE96A40915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AR" dirty="0" smtClean="0">
              <a:solidFill>
                <a:schemeClr val="accent1">
                  <a:lumMod val="75000"/>
                </a:schemeClr>
              </a:solidFill>
              <a:latin typeface="AR CENA" panose="02000000000000000000" pitchFamily="2" charset="0"/>
            </a:rPr>
            <a:t>Exploración Física</a:t>
          </a:r>
          <a:endParaRPr lang="es-AR" dirty="0">
            <a:solidFill>
              <a:schemeClr val="accent1">
                <a:lumMod val="75000"/>
              </a:schemeClr>
            </a:solidFill>
            <a:latin typeface="AR CENA" panose="02000000000000000000" pitchFamily="2" charset="0"/>
          </a:endParaRPr>
        </a:p>
      </dgm:t>
    </dgm:pt>
    <dgm:pt modelId="{C286D479-8588-4B28-A7B4-F2F1E2E4206F}" type="parTrans" cxnId="{2FCDE47C-EBCF-4243-AF2E-2021F3B7DA5E}">
      <dgm:prSet/>
      <dgm:spPr/>
      <dgm:t>
        <a:bodyPr/>
        <a:lstStyle/>
        <a:p>
          <a:endParaRPr lang="es-AR"/>
        </a:p>
      </dgm:t>
    </dgm:pt>
    <dgm:pt modelId="{3E9302BE-07D3-4542-A8FD-6E7BA8B0389B}" type="sibTrans" cxnId="{2FCDE47C-EBCF-4243-AF2E-2021F3B7DA5E}">
      <dgm:prSet/>
      <dgm:spPr/>
      <dgm:t>
        <a:bodyPr/>
        <a:lstStyle/>
        <a:p>
          <a:endParaRPr lang="es-AR"/>
        </a:p>
      </dgm:t>
    </dgm:pt>
    <dgm:pt modelId="{D083E14E-BE44-4D9F-AA83-9D689E2969AF}">
      <dgm:prSet phldrT="[Texto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AR" sz="2400" dirty="0" smtClean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rPr>
            <a:t>Inspección</a:t>
          </a:r>
          <a:endParaRPr lang="es-AR" sz="2000" dirty="0">
            <a:solidFill>
              <a:schemeClr val="accent6">
                <a:lumMod val="50000"/>
              </a:schemeClr>
            </a:solidFill>
            <a:latin typeface="AR CENA" panose="02000000000000000000" pitchFamily="2" charset="0"/>
          </a:endParaRPr>
        </a:p>
      </dgm:t>
    </dgm:pt>
    <dgm:pt modelId="{5CD2CBEE-03BA-4898-8FD9-C407A5916F04}" type="parTrans" cxnId="{3F1FA3FD-7A88-4AEE-B8FF-4BF9083DBC9F}">
      <dgm:prSet/>
      <dgm:spPr/>
      <dgm:t>
        <a:bodyPr/>
        <a:lstStyle/>
        <a:p>
          <a:endParaRPr lang="es-AR"/>
        </a:p>
      </dgm:t>
    </dgm:pt>
    <dgm:pt modelId="{36820655-799C-450C-BB7E-2FD2DCAD85DD}" type="sibTrans" cxnId="{3F1FA3FD-7A88-4AEE-B8FF-4BF9083DBC9F}">
      <dgm:prSet/>
      <dgm:spPr/>
      <dgm:t>
        <a:bodyPr/>
        <a:lstStyle/>
        <a:p>
          <a:endParaRPr lang="es-AR"/>
        </a:p>
      </dgm:t>
    </dgm:pt>
    <dgm:pt modelId="{9A413FD5-165F-4697-BEBF-2EE224080750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AR" dirty="0" smtClean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rPr>
            <a:t>Percusión</a:t>
          </a:r>
          <a:endParaRPr lang="es-AR" dirty="0">
            <a:solidFill>
              <a:schemeClr val="accent6">
                <a:lumMod val="50000"/>
              </a:schemeClr>
            </a:solidFill>
            <a:latin typeface="AR CENA" panose="02000000000000000000" pitchFamily="2" charset="0"/>
          </a:endParaRPr>
        </a:p>
      </dgm:t>
    </dgm:pt>
    <dgm:pt modelId="{4ED6CEB9-C311-4696-A1A0-83389F527241}" type="parTrans" cxnId="{8F115AD4-479A-4E9E-B313-19B9F95C877A}">
      <dgm:prSet/>
      <dgm:spPr/>
      <dgm:t>
        <a:bodyPr/>
        <a:lstStyle/>
        <a:p>
          <a:endParaRPr lang="es-AR"/>
        </a:p>
      </dgm:t>
    </dgm:pt>
    <dgm:pt modelId="{0283BBE8-E2F9-495C-A244-998AC601A347}" type="sibTrans" cxnId="{8F115AD4-479A-4E9E-B313-19B9F95C877A}">
      <dgm:prSet/>
      <dgm:spPr/>
      <dgm:t>
        <a:bodyPr/>
        <a:lstStyle/>
        <a:p>
          <a:endParaRPr lang="es-AR"/>
        </a:p>
      </dgm:t>
    </dgm:pt>
    <dgm:pt modelId="{CCB218C9-68A3-41E6-8E1E-7965AE6B09F7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AR" sz="2400" dirty="0" smtClean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rPr>
            <a:t>Auscultación</a:t>
          </a:r>
          <a:endParaRPr lang="es-AR" sz="2400" dirty="0">
            <a:solidFill>
              <a:schemeClr val="accent6">
                <a:lumMod val="50000"/>
              </a:schemeClr>
            </a:solidFill>
            <a:latin typeface="AR CENA" panose="02000000000000000000" pitchFamily="2" charset="0"/>
          </a:endParaRPr>
        </a:p>
      </dgm:t>
    </dgm:pt>
    <dgm:pt modelId="{52EC127D-F6EE-4F49-BD32-3CFBB1F69336}" type="parTrans" cxnId="{9139E5E0-0774-42D0-9657-5F909425C245}">
      <dgm:prSet/>
      <dgm:spPr/>
      <dgm:t>
        <a:bodyPr/>
        <a:lstStyle/>
        <a:p>
          <a:endParaRPr lang="es-AR"/>
        </a:p>
      </dgm:t>
    </dgm:pt>
    <dgm:pt modelId="{BB7BEA93-7F41-4756-97EF-7D3848439D7E}" type="sibTrans" cxnId="{9139E5E0-0774-42D0-9657-5F909425C245}">
      <dgm:prSet/>
      <dgm:spPr/>
      <dgm:t>
        <a:bodyPr/>
        <a:lstStyle/>
        <a:p>
          <a:endParaRPr lang="es-AR"/>
        </a:p>
      </dgm:t>
    </dgm:pt>
    <dgm:pt modelId="{A5AF084D-2034-489B-AB7E-DFF2E98B7810}">
      <dgm:prSet phldrT="[Texto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AR" dirty="0" smtClean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rPr>
            <a:t>Palpación</a:t>
          </a:r>
          <a:endParaRPr lang="es-AR" dirty="0">
            <a:solidFill>
              <a:schemeClr val="accent6">
                <a:lumMod val="50000"/>
              </a:schemeClr>
            </a:solidFill>
            <a:latin typeface="AR CENA" panose="02000000000000000000" pitchFamily="2" charset="0"/>
          </a:endParaRPr>
        </a:p>
      </dgm:t>
    </dgm:pt>
    <dgm:pt modelId="{82933A5B-2DAE-45D0-AC83-75AFE8C2CE43}" type="parTrans" cxnId="{552FD823-E054-47C9-BEEA-A2BFADEA3E59}">
      <dgm:prSet/>
      <dgm:spPr/>
      <dgm:t>
        <a:bodyPr/>
        <a:lstStyle/>
        <a:p>
          <a:endParaRPr lang="es-AR"/>
        </a:p>
      </dgm:t>
    </dgm:pt>
    <dgm:pt modelId="{39CE6B6D-664E-4C7C-AF26-C9675A7065A7}" type="sibTrans" cxnId="{552FD823-E054-47C9-BEEA-A2BFADEA3E59}">
      <dgm:prSet/>
      <dgm:spPr/>
      <dgm:t>
        <a:bodyPr/>
        <a:lstStyle/>
        <a:p>
          <a:endParaRPr lang="es-AR"/>
        </a:p>
      </dgm:t>
    </dgm:pt>
    <dgm:pt modelId="{BC7625FF-75A7-4EBE-91BB-9FD9A4BE0557}" type="pres">
      <dgm:prSet presAssocID="{5EC004CD-9551-4B11-8FF2-F1F7E90A351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D24354A-6C5A-418A-A293-C518B377636D}" type="pres">
      <dgm:prSet presAssocID="{5EC004CD-9551-4B11-8FF2-F1F7E90A3515}" presName="radial" presStyleCnt="0">
        <dgm:presLayoutVars>
          <dgm:animLvl val="ctr"/>
        </dgm:presLayoutVars>
      </dgm:prSet>
      <dgm:spPr/>
    </dgm:pt>
    <dgm:pt modelId="{A74C7F0A-338F-4DC5-BFE8-6799E4125418}" type="pres">
      <dgm:prSet presAssocID="{918B28A7-031C-4C3E-A3F5-3AEE96A40915}" presName="centerShape" presStyleLbl="vennNode1" presStyleIdx="0" presStyleCnt="5" custScaleX="102472" custScaleY="70275" custLinFactNeighborX="-2925" custLinFactNeighborY="-1880"/>
      <dgm:spPr/>
      <dgm:t>
        <a:bodyPr/>
        <a:lstStyle/>
        <a:p>
          <a:endParaRPr lang="es-AR"/>
        </a:p>
      </dgm:t>
    </dgm:pt>
    <dgm:pt modelId="{63E8E3FD-5D85-47DE-85D5-7AF18B21C7BF}" type="pres">
      <dgm:prSet presAssocID="{D083E14E-BE44-4D9F-AA83-9D689E2969AF}" presName="node" presStyleLbl="vennNode1" presStyleIdx="1" presStyleCnt="5" custScaleX="182846" custScaleY="126862" custRadScaleRad="102960" custRadScaleInc="-374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5E0D899-7F8F-4BB8-81A3-25D326D97DEE}" type="pres">
      <dgm:prSet presAssocID="{9A413FD5-165F-4697-BEBF-2EE224080750}" presName="node" presStyleLbl="vennNode1" presStyleIdx="2" presStyleCnt="5" custScaleX="193235" custScaleY="148270" custRadScaleRad="132807" custRadScaleInc="-358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7209EB9E-C68D-4861-AF4D-57CE2C0ADCCA}" type="pres">
      <dgm:prSet presAssocID="{CCB218C9-68A3-41E6-8E1E-7965AE6B09F7}" presName="node" presStyleLbl="vennNode1" presStyleIdx="3" presStyleCnt="5" custScaleX="215968" custScaleY="128576" custRadScaleRad="94578" custRadScaleInc="453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CBE8F395-21DC-48A5-86EA-B7A7D6417970}" type="pres">
      <dgm:prSet presAssocID="{A5AF084D-2034-489B-AB7E-DFF2E98B7810}" presName="node" presStyleLbl="vennNode1" presStyleIdx="4" presStyleCnt="5" custScaleX="183375" custScaleY="134649" custRadScaleRad="139931" custRadScaleInc="274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DCD21618-882D-4CDF-8A8A-8D8309B10B97}" type="presOf" srcId="{918B28A7-031C-4C3E-A3F5-3AEE96A40915}" destId="{A74C7F0A-338F-4DC5-BFE8-6799E4125418}" srcOrd="0" destOrd="0" presId="urn:microsoft.com/office/officeart/2005/8/layout/radial3"/>
    <dgm:cxn modelId="{CC6886C9-B3CE-4919-9E4E-38504557737F}" type="presOf" srcId="{CCB218C9-68A3-41E6-8E1E-7965AE6B09F7}" destId="{7209EB9E-C68D-4861-AF4D-57CE2C0ADCCA}" srcOrd="0" destOrd="0" presId="urn:microsoft.com/office/officeart/2005/8/layout/radial3"/>
    <dgm:cxn modelId="{0462C3D1-F149-4B7D-9EF6-1BC983BE8737}" type="presOf" srcId="{D083E14E-BE44-4D9F-AA83-9D689E2969AF}" destId="{63E8E3FD-5D85-47DE-85D5-7AF18B21C7BF}" srcOrd="0" destOrd="0" presId="urn:microsoft.com/office/officeart/2005/8/layout/radial3"/>
    <dgm:cxn modelId="{552FD823-E054-47C9-BEEA-A2BFADEA3E59}" srcId="{918B28A7-031C-4C3E-A3F5-3AEE96A40915}" destId="{A5AF084D-2034-489B-AB7E-DFF2E98B7810}" srcOrd="3" destOrd="0" parTransId="{82933A5B-2DAE-45D0-AC83-75AFE8C2CE43}" sibTransId="{39CE6B6D-664E-4C7C-AF26-C9675A7065A7}"/>
    <dgm:cxn modelId="{3F1FA3FD-7A88-4AEE-B8FF-4BF9083DBC9F}" srcId="{918B28A7-031C-4C3E-A3F5-3AEE96A40915}" destId="{D083E14E-BE44-4D9F-AA83-9D689E2969AF}" srcOrd="0" destOrd="0" parTransId="{5CD2CBEE-03BA-4898-8FD9-C407A5916F04}" sibTransId="{36820655-799C-450C-BB7E-2FD2DCAD85DD}"/>
    <dgm:cxn modelId="{2FCDE47C-EBCF-4243-AF2E-2021F3B7DA5E}" srcId="{5EC004CD-9551-4B11-8FF2-F1F7E90A3515}" destId="{918B28A7-031C-4C3E-A3F5-3AEE96A40915}" srcOrd="0" destOrd="0" parTransId="{C286D479-8588-4B28-A7B4-F2F1E2E4206F}" sibTransId="{3E9302BE-07D3-4542-A8FD-6E7BA8B0389B}"/>
    <dgm:cxn modelId="{B2E36590-296F-46F9-AE05-78281BEB57C6}" type="presOf" srcId="{A5AF084D-2034-489B-AB7E-DFF2E98B7810}" destId="{CBE8F395-21DC-48A5-86EA-B7A7D6417970}" srcOrd="0" destOrd="0" presId="urn:microsoft.com/office/officeart/2005/8/layout/radial3"/>
    <dgm:cxn modelId="{8F115AD4-479A-4E9E-B313-19B9F95C877A}" srcId="{918B28A7-031C-4C3E-A3F5-3AEE96A40915}" destId="{9A413FD5-165F-4697-BEBF-2EE224080750}" srcOrd="1" destOrd="0" parTransId="{4ED6CEB9-C311-4696-A1A0-83389F527241}" sibTransId="{0283BBE8-E2F9-495C-A244-998AC601A347}"/>
    <dgm:cxn modelId="{49340F09-4D83-4740-8C94-0312091C4612}" type="presOf" srcId="{9A413FD5-165F-4697-BEBF-2EE224080750}" destId="{45E0D899-7F8F-4BB8-81A3-25D326D97DEE}" srcOrd="0" destOrd="0" presId="urn:microsoft.com/office/officeart/2005/8/layout/radial3"/>
    <dgm:cxn modelId="{F00B1DA3-FE41-4BB6-A72C-841599FFF7C5}" type="presOf" srcId="{5EC004CD-9551-4B11-8FF2-F1F7E90A3515}" destId="{BC7625FF-75A7-4EBE-91BB-9FD9A4BE0557}" srcOrd="0" destOrd="0" presId="urn:microsoft.com/office/officeart/2005/8/layout/radial3"/>
    <dgm:cxn modelId="{9139E5E0-0774-42D0-9657-5F909425C245}" srcId="{918B28A7-031C-4C3E-A3F5-3AEE96A40915}" destId="{CCB218C9-68A3-41E6-8E1E-7965AE6B09F7}" srcOrd="2" destOrd="0" parTransId="{52EC127D-F6EE-4F49-BD32-3CFBB1F69336}" sibTransId="{BB7BEA93-7F41-4756-97EF-7D3848439D7E}"/>
    <dgm:cxn modelId="{B35028BD-8BF9-4333-A1A1-CA554AADA316}" type="presParOf" srcId="{BC7625FF-75A7-4EBE-91BB-9FD9A4BE0557}" destId="{0D24354A-6C5A-418A-A293-C518B377636D}" srcOrd="0" destOrd="0" presId="urn:microsoft.com/office/officeart/2005/8/layout/radial3"/>
    <dgm:cxn modelId="{185BE665-51CD-495E-A270-46847BCB52ED}" type="presParOf" srcId="{0D24354A-6C5A-418A-A293-C518B377636D}" destId="{A74C7F0A-338F-4DC5-BFE8-6799E4125418}" srcOrd="0" destOrd="0" presId="urn:microsoft.com/office/officeart/2005/8/layout/radial3"/>
    <dgm:cxn modelId="{23DD0F2F-7086-48A4-9203-42F820073418}" type="presParOf" srcId="{0D24354A-6C5A-418A-A293-C518B377636D}" destId="{63E8E3FD-5D85-47DE-85D5-7AF18B21C7BF}" srcOrd="1" destOrd="0" presId="urn:microsoft.com/office/officeart/2005/8/layout/radial3"/>
    <dgm:cxn modelId="{CF6F6DC2-04DC-4F9B-ABE4-AAB531E5EB50}" type="presParOf" srcId="{0D24354A-6C5A-418A-A293-C518B377636D}" destId="{45E0D899-7F8F-4BB8-81A3-25D326D97DEE}" srcOrd="2" destOrd="0" presId="urn:microsoft.com/office/officeart/2005/8/layout/radial3"/>
    <dgm:cxn modelId="{FFD135B3-435A-4DB7-8869-E7351BF6CACF}" type="presParOf" srcId="{0D24354A-6C5A-418A-A293-C518B377636D}" destId="{7209EB9E-C68D-4861-AF4D-57CE2C0ADCCA}" srcOrd="3" destOrd="0" presId="urn:microsoft.com/office/officeart/2005/8/layout/radial3"/>
    <dgm:cxn modelId="{61E24523-C72C-4A10-84FA-393B0CA5EACF}" type="presParOf" srcId="{0D24354A-6C5A-418A-A293-C518B377636D}" destId="{CBE8F395-21DC-48A5-86EA-B7A7D641797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9FFFA-1FC5-499C-A62C-79F9260BB123}">
      <dsp:nvSpPr>
        <dsp:cNvPr id="0" name=""/>
        <dsp:cNvSpPr/>
      </dsp:nvSpPr>
      <dsp:spPr>
        <a:xfrm>
          <a:off x="2289" y="1745375"/>
          <a:ext cx="1386036" cy="9692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1" kern="1200" dirty="0" smtClean="0"/>
            <a:t>Vía aérea superior</a:t>
          </a:r>
          <a:endParaRPr lang="es-AR" sz="2400" b="1" kern="1200" dirty="0"/>
        </a:p>
      </dsp:txBody>
      <dsp:txXfrm>
        <a:off x="30677" y="1773763"/>
        <a:ext cx="1329260" cy="912453"/>
      </dsp:txXfrm>
    </dsp:sp>
    <dsp:sp modelId="{B92799C3-05F1-41D8-AB5C-73584F61F847}">
      <dsp:nvSpPr>
        <dsp:cNvPr id="0" name=""/>
        <dsp:cNvSpPr/>
      </dsp:nvSpPr>
      <dsp:spPr>
        <a:xfrm rot="18289469">
          <a:off x="1097124" y="1653125"/>
          <a:ext cx="1357785" cy="39117"/>
        </a:xfrm>
        <a:custGeom>
          <a:avLst/>
          <a:gdLst/>
          <a:ahLst/>
          <a:cxnLst/>
          <a:rect l="0" t="0" r="0" b="0"/>
          <a:pathLst>
            <a:path>
              <a:moveTo>
                <a:pt x="0" y="19558"/>
              </a:moveTo>
              <a:lnTo>
                <a:pt x="1357785" y="1955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 dirty="0"/>
        </a:p>
      </dsp:txBody>
      <dsp:txXfrm>
        <a:off x="1742072" y="1638739"/>
        <a:ext cx="67889" cy="67889"/>
      </dsp:txXfrm>
    </dsp:sp>
    <dsp:sp modelId="{BB5CA4D9-FA62-4A77-8CD4-D4B4E7B346C2}">
      <dsp:nvSpPr>
        <dsp:cNvPr id="0" name=""/>
        <dsp:cNvSpPr/>
      </dsp:nvSpPr>
      <dsp:spPr>
        <a:xfrm>
          <a:off x="2163708" y="630762"/>
          <a:ext cx="1938458" cy="9692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Nasofaringe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/>
            <a:t>Conductos nasales y cornetes</a:t>
          </a:r>
          <a:endParaRPr lang="es-AR" sz="1600" kern="1200" dirty="0"/>
        </a:p>
      </dsp:txBody>
      <dsp:txXfrm>
        <a:off x="2192096" y="659150"/>
        <a:ext cx="1881682" cy="912453"/>
      </dsp:txXfrm>
    </dsp:sp>
    <dsp:sp modelId="{859B732E-D656-463F-9F7D-DDB11FF0F677}">
      <dsp:nvSpPr>
        <dsp:cNvPr id="0" name=""/>
        <dsp:cNvSpPr/>
      </dsp:nvSpPr>
      <dsp:spPr>
        <a:xfrm rot="55157">
          <a:off x="1388279" y="2216203"/>
          <a:ext cx="719493" cy="39117"/>
        </a:xfrm>
        <a:custGeom>
          <a:avLst/>
          <a:gdLst/>
          <a:ahLst/>
          <a:cxnLst/>
          <a:rect l="0" t="0" r="0" b="0"/>
          <a:pathLst>
            <a:path>
              <a:moveTo>
                <a:pt x="0" y="19558"/>
              </a:moveTo>
              <a:lnTo>
                <a:pt x="719493" y="1955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 dirty="0"/>
        </a:p>
      </dsp:txBody>
      <dsp:txXfrm>
        <a:off x="1730038" y="2217774"/>
        <a:ext cx="35974" cy="35974"/>
      </dsp:txXfrm>
    </dsp:sp>
    <dsp:sp modelId="{8A13A6DA-5E6A-439D-9FC8-18B3D82C219C}">
      <dsp:nvSpPr>
        <dsp:cNvPr id="0" name=""/>
        <dsp:cNvSpPr/>
      </dsp:nvSpPr>
      <dsp:spPr>
        <a:xfrm>
          <a:off x="2107726" y="1756919"/>
          <a:ext cx="1938458" cy="9692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Orofaringe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0" kern="1200" dirty="0" smtClean="0"/>
            <a:t>Cavidad oral y Lengua</a:t>
          </a:r>
          <a:endParaRPr lang="es-AR" sz="1600" b="0" kern="1200" dirty="0"/>
        </a:p>
      </dsp:txBody>
      <dsp:txXfrm>
        <a:off x="2136114" y="1785307"/>
        <a:ext cx="1881682" cy="912453"/>
      </dsp:txXfrm>
    </dsp:sp>
    <dsp:sp modelId="{35B49935-2CB4-4E91-A489-B143AF1A5248}">
      <dsp:nvSpPr>
        <dsp:cNvPr id="0" name=""/>
        <dsp:cNvSpPr/>
      </dsp:nvSpPr>
      <dsp:spPr>
        <a:xfrm rot="3310531">
          <a:off x="1097124" y="2767738"/>
          <a:ext cx="1357785" cy="39117"/>
        </a:xfrm>
        <a:custGeom>
          <a:avLst/>
          <a:gdLst/>
          <a:ahLst/>
          <a:cxnLst/>
          <a:rect l="0" t="0" r="0" b="0"/>
          <a:pathLst>
            <a:path>
              <a:moveTo>
                <a:pt x="0" y="19558"/>
              </a:moveTo>
              <a:lnTo>
                <a:pt x="1357785" y="1955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 dirty="0"/>
        </a:p>
      </dsp:txBody>
      <dsp:txXfrm>
        <a:off x="1742072" y="2753352"/>
        <a:ext cx="67889" cy="67889"/>
      </dsp:txXfrm>
    </dsp:sp>
    <dsp:sp modelId="{488A63A1-DEB6-42E0-9A3E-BC420A695C86}">
      <dsp:nvSpPr>
        <dsp:cNvPr id="0" name=""/>
        <dsp:cNvSpPr/>
      </dsp:nvSpPr>
      <dsp:spPr>
        <a:xfrm>
          <a:off x="2163708" y="2859989"/>
          <a:ext cx="1938458" cy="9692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Laringo faringe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0" kern="1200" dirty="0" smtClean="0"/>
            <a:t>Epiglotis-</a:t>
          </a:r>
          <a:r>
            <a:rPr lang="es-AR" sz="1600" b="0" kern="1200" dirty="0" err="1" smtClean="0"/>
            <a:t>hipofaringe</a:t>
          </a:r>
          <a:endParaRPr lang="es-AR" sz="1600" b="0" kern="1200" dirty="0"/>
        </a:p>
      </dsp:txBody>
      <dsp:txXfrm>
        <a:off x="2192096" y="2888377"/>
        <a:ext cx="1881682" cy="912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B25B7-10CC-48FE-A8E6-D65E798F0220}">
      <dsp:nvSpPr>
        <dsp:cNvPr id="0" name=""/>
        <dsp:cNvSpPr/>
      </dsp:nvSpPr>
      <dsp:spPr>
        <a:xfrm>
          <a:off x="4111" y="1296144"/>
          <a:ext cx="1556746" cy="1601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800" kern="1200" dirty="0" smtClean="0"/>
            <a:t>Vía aérea inferior</a:t>
          </a:r>
          <a:endParaRPr lang="es-AR" sz="2800" kern="1200" dirty="0"/>
        </a:p>
      </dsp:txBody>
      <dsp:txXfrm>
        <a:off x="49707" y="1341740"/>
        <a:ext cx="1465554" cy="1510124"/>
      </dsp:txXfrm>
    </dsp:sp>
    <dsp:sp modelId="{10B7546A-9C6F-4EB0-8DE1-3907E2D22AF8}">
      <dsp:nvSpPr>
        <dsp:cNvPr id="0" name=""/>
        <dsp:cNvSpPr/>
      </dsp:nvSpPr>
      <dsp:spPr>
        <a:xfrm rot="18289469">
          <a:off x="1326998" y="1632533"/>
          <a:ext cx="1090417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1090417" y="167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1844947" y="1621977"/>
        <a:ext cx="54520" cy="54520"/>
      </dsp:txXfrm>
    </dsp:sp>
    <dsp:sp modelId="{68A27F9A-562C-4697-91D6-BC44D4FADC99}">
      <dsp:nvSpPr>
        <dsp:cNvPr id="0" name=""/>
        <dsp:cNvSpPr/>
      </dsp:nvSpPr>
      <dsp:spPr>
        <a:xfrm>
          <a:off x="2183556" y="812486"/>
          <a:ext cx="1556746" cy="778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kern="1200" dirty="0" smtClean="0"/>
            <a:t>Tráquea</a:t>
          </a:r>
          <a:endParaRPr lang="es-AR" sz="2800" kern="1200" dirty="0"/>
        </a:p>
      </dsp:txBody>
      <dsp:txXfrm>
        <a:off x="2206354" y="835284"/>
        <a:ext cx="1511150" cy="732777"/>
      </dsp:txXfrm>
    </dsp:sp>
    <dsp:sp modelId="{7B177A39-8B7D-4CFA-85C6-9657E2071730}">
      <dsp:nvSpPr>
        <dsp:cNvPr id="0" name=""/>
        <dsp:cNvSpPr/>
      </dsp:nvSpPr>
      <dsp:spPr>
        <a:xfrm>
          <a:off x="1560858" y="2080097"/>
          <a:ext cx="622698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622698" y="167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1856640" y="2081235"/>
        <a:ext cx="31134" cy="31134"/>
      </dsp:txXfrm>
    </dsp:sp>
    <dsp:sp modelId="{FCF01992-6EBC-4FEA-8945-7C718C62EC45}">
      <dsp:nvSpPr>
        <dsp:cNvPr id="0" name=""/>
        <dsp:cNvSpPr/>
      </dsp:nvSpPr>
      <dsp:spPr>
        <a:xfrm>
          <a:off x="2183556" y="1707615"/>
          <a:ext cx="1556746" cy="778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kern="1200" dirty="0" smtClean="0"/>
            <a:t>Bronquios</a:t>
          </a:r>
          <a:endParaRPr lang="es-AR" sz="2400" kern="1200" dirty="0"/>
        </a:p>
      </dsp:txBody>
      <dsp:txXfrm>
        <a:off x="2206354" y="1730413"/>
        <a:ext cx="1511150" cy="732777"/>
      </dsp:txXfrm>
    </dsp:sp>
    <dsp:sp modelId="{54FE7CF9-F8E3-4156-9985-04515764082D}">
      <dsp:nvSpPr>
        <dsp:cNvPr id="0" name=""/>
        <dsp:cNvSpPr/>
      </dsp:nvSpPr>
      <dsp:spPr>
        <a:xfrm rot="3310531">
          <a:off x="1326998" y="2527662"/>
          <a:ext cx="1090417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1090417" y="167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1844947" y="2517106"/>
        <a:ext cx="54520" cy="54520"/>
      </dsp:txXfrm>
    </dsp:sp>
    <dsp:sp modelId="{521CAE34-9F45-4592-B4AD-B403BBE780F8}">
      <dsp:nvSpPr>
        <dsp:cNvPr id="0" name=""/>
        <dsp:cNvSpPr/>
      </dsp:nvSpPr>
      <dsp:spPr>
        <a:xfrm>
          <a:off x="2183556" y="2602745"/>
          <a:ext cx="1556746" cy="778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kern="1200" dirty="0" smtClean="0"/>
            <a:t>Alveolos</a:t>
          </a:r>
          <a:endParaRPr lang="es-AR" sz="2400" kern="1200" dirty="0"/>
        </a:p>
      </dsp:txBody>
      <dsp:txXfrm>
        <a:off x="2206354" y="2625543"/>
        <a:ext cx="1511150" cy="7327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4C7F0A-338F-4DC5-BFE8-6799E4125418}">
      <dsp:nvSpPr>
        <dsp:cNvPr id="0" name=""/>
        <dsp:cNvSpPr/>
      </dsp:nvSpPr>
      <dsp:spPr>
        <a:xfrm>
          <a:off x="2026706" y="1296159"/>
          <a:ext cx="2537616" cy="1740290"/>
        </a:xfrm>
        <a:prstGeom prst="ellipse">
          <a:avLst/>
        </a:prstGeom>
        <a:gradFill rotWithShape="1">
          <a:gsLst>
            <a:gs pos="28000">
              <a:schemeClr val="accent6">
                <a:tint val="18000"/>
                <a:satMod val="120000"/>
                <a:lumMod val="88000"/>
              </a:schemeClr>
            </a:gs>
            <a:gs pos="100000">
              <a:schemeClr val="accent6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600" kern="1200" dirty="0" smtClean="0">
              <a:solidFill>
                <a:schemeClr val="accent1">
                  <a:lumMod val="75000"/>
                </a:schemeClr>
              </a:solidFill>
              <a:latin typeface="AR CENA" panose="02000000000000000000" pitchFamily="2" charset="0"/>
            </a:rPr>
            <a:t>Exploración Física</a:t>
          </a:r>
          <a:endParaRPr lang="es-AR" sz="2600" kern="1200" dirty="0">
            <a:solidFill>
              <a:schemeClr val="accent1">
                <a:lumMod val="75000"/>
              </a:schemeClr>
            </a:solidFill>
            <a:latin typeface="AR CENA" panose="02000000000000000000" pitchFamily="2" charset="0"/>
          </a:endParaRPr>
        </a:p>
      </dsp:txBody>
      <dsp:txXfrm>
        <a:off x="2398331" y="1551019"/>
        <a:ext cx="1794366" cy="1230570"/>
      </dsp:txXfrm>
    </dsp:sp>
    <dsp:sp modelId="{63E8E3FD-5D85-47DE-85D5-7AF18B21C7BF}">
      <dsp:nvSpPr>
        <dsp:cNvPr id="0" name=""/>
        <dsp:cNvSpPr/>
      </dsp:nvSpPr>
      <dsp:spPr>
        <a:xfrm>
          <a:off x="2160237" y="-171166"/>
          <a:ext cx="2263999" cy="1570805"/>
        </a:xfrm>
        <a:prstGeom prst="ellipse">
          <a:avLst/>
        </a:prstGeom>
        <a:gradFill rotWithShape="1">
          <a:gsLst>
            <a:gs pos="28000">
              <a:schemeClr val="accent5">
                <a:tint val="18000"/>
                <a:satMod val="120000"/>
                <a:lumMod val="88000"/>
              </a:schemeClr>
            </a:gs>
            <a:gs pos="100000">
              <a:schemeClr val="accent5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kern="1200" dirty="0" smtClean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rPr>
            <a:t>Inspección</a:t>
          </a:r>
          <a:endParaRPr lang="es-AR" sz="2000" kern="1200" dirty="0">
            <a:solidFill>
              <a:schemeClr val="accent6">
                <a:lumMod val="50000"/>
              </a:schemeClr>
            </a:solidFill>
            <a:latin typeface="AR CENA" panose="02000000000000000000" pitchFamily="2" charset="0"/>
          </a:endParaRPr>
        </a:p>
      </dsp:txBody>
      <dsp:txXfrm>
        <a:off x="2491792" y="58873"/>
        <a:ext cx="1600889" cy="1110727"/>
      </dsp:txXfrm>
    </dsp:sp>
    <dsp:sp modelId="{45E0D899-7F8F-4BB8-81A3-25D326D97DEE}">
      <dsp:nvSpPr>
        <dsp:cNvPr id="0" name=""/>
        <dsp:cNvSpPr/>
      </dsp:nvSpPr>
      <dsp:spPr>
        <a:xfrm>
          <a:off x="4331931" y="1188455"/>
          <a:ext cx="2392635" cy="1835879"/>
        </a:xfrm>
        <a:prstGeom prst="ellipse">
          <a:avLst/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600" kern="1200" dirty="0" smtClean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rPr>
            <a:t>Percusión</a:t>
          </a:r>
          <a:endParaRPr lang="es-AR" sz="2600" kern="1200" dirty="0">
            <a:solidFill>
              <a:schemeClr val="accent6">
                <a:lumMod val="50000"/>
              </a:schemeClr>
            </a:solidFill>
            <a:latin typeface="AR CENA" panose="02000000000000000000" pitchFamily="2" charset="0"/>
          </a:endParaRPr>
        </a:p>
      </dsp:txBody>
      <dsp:txXfrm>
        <a:off x="4682324" y="1457313"/>
        <a:ext cx="1691849" cy="1298163"/>
      </dsp:txXfrm>
    </dsp:sp>
    <dsp:sp modelId="{7209EB9E-C68D-4861-AF4D-57CE2C0ADCCA}">
      <dsp:nvSpPr>
        <dsp:cNvPr id="0" name=""/>
        <dsp:cNvSpPr/>
      </dsp:nvSpPr>
      <dsp:spPr>
        <a:xfrm>
          <a:off x="1944215" y="2952323"/>
          <a:ext cx="2674115" cy="1592028"/>
        </a:xfrm>
        <a:prstGeom prst="ellipse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kern="1200" dirty="0" smtClean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rPr>
            <a:t>Auscultación</a:t>
          </a:r>
          <a:endParaRPr lang="es-AR" sz="2400" kern="1200" dirty="0">
            <a:solidFill>
              <a:schemeClr val="accent6">
                <a:lumMod val="50000"/>
              </a:schemeClr>
            </a:solidFill>
            <a:latin typeface="AR CENA" panose="02000000000000000000" pitchFamily="2" charset="0"/>
          </a:endParaRPr>
        </a:p>
      </dsp:txBody>
      <dsp:txXfrm>
        <a:off x="2335830" y="3185470"/>
        <a:ext cx="1890885" cy="1125734"/>
      </dsp:txXfrm>
    </dsp:sp>
    <dsp:sp modelId="{CBE8F395-21DC-48A5-86EA-B7A7D6417970}">
      <dsp:nvSpPr>
        <dsp:cNvPr id="0" name=""/>
        <dsp:cNvSpPr/>
      </dsp:nvSpPr>
      <dsp:spPr>
        <a:xfrm>
          <a:off x="2" y="1296127"/>
          <a:ext cx="2270549" cy="1667224"/>
        </a:xfrm>
        <a:prstGeom prst="ellipse">
          <a:avLst/>
        </a:prstGeom>
        <a:gradFill rotWithShape="1">
          <a:gsLst>
            <a:gs pos="28000">
              <a:schemeClr val="accent4">
                <a:tint val="18000"/>
                <a:satMod val="120000"/>
                <a:lumMod val="88000"/>
              </a:schemeClr>
            </a:gs>
            <a:gs pos="100000">
              <a:schemeClr val="accent4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600" kern="1200" dirty="0" smtClean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rPr>
            <a:t>Palpación</a:t>
          </a:r>
          <a:endParaRPr lang="es-AR" sz="2600" kern="1200" dirty="0">
            <a:solidFill>
              <a:schemeClr val="accent6">
                <a:lumMod val="50000"/>
              </a:schemeClr>
            </a:solidFill>
            <a:latin typeface="AR CENA" panose="02000000000000000000" pitchFamily="2" charset="0"/>
          </a:endParaRPr>
        </a:p>
      </dsp:txBody>
      <dsp:txXfrm>
        <a:off x="332516" y="1540286"/>
        <a:ext cx="1605521" cy="1178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6AE82-4841-4F15-9304-429A98EF82B6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831CD-E043-417F-8BC6-6568773FC07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8314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831CD-E043-417F-8BC6-6568773FC07B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341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831CD-E043-417F-8BC6-6568773FC07B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1223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831CD-E043-417F-8BC6-6568773FC07B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014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831CD-E043-417F-8BC6-6568773FC07B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981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831CD-E043-417F-8BC6-6568773FC07B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537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831CD-E043-417F-8BC6-6568773FC07B}" type="slidenum">
              <a:rPr lang="es-AR" smtClean="0"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72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EDEEF3-BD8C-4E1A-A1E6-4529307B37FD}" type="datetimeFigureOut">
              <a:rPr lang="es-AR" smtClean="0"/>
              <a:t>6/9/2023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7911D9-3E35-4005-B3C6-AD1CE8330BBF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4"/>
          <a:stretch/>
        </p:blipFill>
        <p:spPr bwMode="auto">
          <a:xfrm>
            <a:off x="395535" y="1018597"/>
            <a:ext cx="8292665" cy="5306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10041"/>
            <a:ext cx="11715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760617" y="6321305"/>
            <a:ext cx="3170213" cy="536695"/>
          </a:xfrm>
        </p:spPr>
        <p:txBody>
          <a:bodyPr>
            <a:normAutofit fontScale="92500"/>
          </a:bodyPr>
          <a:lstStyle/>
          <a:p>
            <a:r>
              <a:rPr lang="es-AR" dirty="0" smtClean="0"/>
              <a:t>Prof. Lic. Sara L. Penice</a:t>
            </a:r>
            <a:endParaRPr lang="es-AR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78920" y="1628800"/>
            <a:ext cx="6725896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s-AR" sz="4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VALORACIÓN</a:t>
            </a:r>
            <a:r>
              <a:rPr lang="es-AR" sz="4000" b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  <a:r>
              <a:rPr lang="es-AR" sz="4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 LA FUNCIÓN RESPIRATORIA y patologías Respiratorias</a:t>
            </a:r>
            <a:br>
              <a:rPr lang="es-AR" sz="4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AR" sz="4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Obstructivas </a:t>
            </a:r>
            <a:r>
              <a:rPr lang="es-AR" sz="400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 restrictivas</a:t>
            </a:r>
            <a:endParaRPr lang="es-AR" sz="4000" b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47664" y="620688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alisto MT" panose="02040603050505030304" pitchFamily="18" charset="0"/>
              </a:rPr>
              <a:t>Escuela Superior de Enfermería “Cecilia Grierson”</a:t>
            </a:r>
            <a:endParaRPr lang="es-AR" sz="24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00" y="548680"/>
            <a:ext cx="363696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5472608" cy="51845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dirty="0" smtClean="0"/>
              <a:t>Cada bronquio lobar se dividen en </a:t>
            </a:r>
            <a:r>
              <a:rPr lang="es-AR" b="1" dirty="0" smtClean="0">
                <a:solidFill>
                  <a:srgbClr val="FF0000"/>
                </a:solidFill>
              </a:rPr>
              <a:t>segmentos broncopulmonares.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dirty="0" smtClean="0"/>
              <a:t>Luego se dividen en </a:t>
            </a:r>
            <a:r>
              <a:rPr lang="es-AR" b="1" dirty="0" smtClean="0">
                <a:solidFill>
                  <a:srgbClr val="FF0000"/>
                </a:solidFill>
              </a:rPr>
              <a:t>bronquiolos </a:t>
            </a:r>
            <a:r>
              <a:rPr lang="es-AR" dirty="0" smtClean="0"/>
              <a:t>terminales.(estructura </a:t>
            </a:r>
            <a:r>
              <a:rPr lang="es-AR" dirty="0"/>
              <a:t>tubular es de 0.5 mm de </a:t>
            </a:r>
            <a:r>
              <a:rPr lang="es-AR" dirty="0" smtClean="0"/>
              <a:t>diámetro).</a:t>
            </a:r>
          </a:p>
          <a:p>
            <a:endParaRPr lang="es-A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dirty="0"/>
              <a:t> Se dividen en bronquiolos respiratorios, que constituyen la última ramificación antes de los </a:t>
            </a:r>
            <a:r>
              <a:rPr lang="es-AR" dirty="0" smtClean="0">
                <a:solidFill>
                  <a:srgbClr val="FF0000"/>
                </a:solidFill>
              </a:rPr>
              <a:t>sacos </a:t>
            </a:r>
            <a:r>
              <a:rPr lang="es-AR" dirty="0">
                <a:solidFill>
                  <a:srgbClr val="FF0000"/>
                </a:solidFill>
              </a:rPr>
              <a:t>alveolares. </a:t>
            </a:r>
            <a:endParaRPr lang="es-AR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47496"/>
            <a:ext cx="5040560" cy="1152128"/>
          </a:xfrm>
        </p:spPr>
        <p:txBody>
          <a:bodyPr/>
          <a:lstStyle/>
          <a:p>
            <a:pPr algn="l"/>
            <a:r>
              <a:rPr lang="es-AR" sz="4400" dirty="0"/>
              <a:t>B</a:t>
            </a:r>
            <a:r>
              <a:rPr lang="es-AR" sz="4400" dirty="0" smtClean="0"/>
              <a:t>ronquiolos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7560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Título"/>
          <p:cNvSpPr>
            <a:spLocks noGrp="1"/>
          </p:cNvSpPr>
          <p:nvPr>
            <p:ph type="title"/>
          </p:nvPr>
        </p:nvSpPr>
        <p:spPr>
          <a:xfrm>
            <a:off x="971600" y="260648"/>
            <a:ext cx="7056784" cy="1143000"/>
          </a:xfrm>
        </p:spPr>
        <p:txBody>
          <a:bodyPr/>
          <a:lstStyle/>
          <a:p>
            <a:pPr algn="l"/>
            <a:r>
              <a:rPr lang="es-AR" sz="4400" dirty="0" smtClean="0"/>
              <a:t>Bronquiolos</a:t>
            </a:r>
            <a:r>
              <a:rPr lang="es-AR" sz="4000" dirty="0" smtClean="0"/>
              <a:t> respiratorios</a:t>
            </a:r>
            <a:endParaRPr lang="es-AR" sz="4000" dirty="0"/>
          </a:p>
        </p:txBody>
      </p:sp>
      <p:sp>
        <p:nvSpPr>
          <p:cNvPr id="14" name="13 Marcador de contenido"/>
          <p:cNvSpPr>
            <a:spLocks noGrp="1"/>
          </p:cNvSpPr>
          <p:nvPr>
            <p:ph sz="quarter" idx="13"/>
          </p:nvPr>
        </p:nvSpPr>
        <p:spPr>
          <a:xfrm>
            <a:off x="611560" y="1988840"/>
            <a:ext cx="3888432" cy="3888432"/>
          </a:xfrm>
        </p:spPr>
        <p:txBody>
          <a:bodyPr>
            <a:normAutofit/>
          </a:bodyPr>
          <a:lstStyle/>
          <a:p>
            <a:r>
              <a:rPr lang="es-AR" dirty="0"/>
              <a:t>Los bronquiolos terminales ramifican en bronquiolos </a:t>
            </a:r>
            <a:r>
              <a:rPr lang="es-AR" dirty="0" smtClean="0"/>
              <a:t>respiratorios y se </a:t>
            </a:r>
            <a:r>
              <a:rPr lang="es-AR" dirty="0"/>
              <a:t>dividen a su vez en conductos alveolares</a:t>
            </a:r>
            <a:r>
              <a:rPr lang="es-AR" dirty="0" smtClean="0"/>
              <a:t>.</a:t>
            </a:r>
            <a:endParaRPr lang="es-A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68052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6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16632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Alveolos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980728"/>
            <a:ext cx="5040560" cy="5760640"/>
          </a:xfrm>
        </p:spPr>
        <p:txBody>
          <a:bodyPr>
            <a:normAutofit fontScale="92500"/>
          </a:bodyPr>
          <a:lstStyle/>
          <a:p>
            <a:r>
              <a:rPr lang="es-AR" sz="2400" dirty="0"/>
              <a:t>S</a:t>
            </a:r>
            <a:r>
              <a:rPr lang="es-AR" sz="2400" dirty="0" smtClean="0"/>
              <a:t>on </a:t>
            </a:r>
            <a:r>
              <a:rPr lang="es-AR" sz="2400" dirty="0"/>
              <a:t>sacos recubiertos en su pared interna por líquido blanco y pegajoso, </a:t>
            </a:r>
            <a:r>
              <a:rPr lang="es-AR" sz="2400" dirty="0" smtClean="0"/>
              <a:t>llamado </a:t>
            </a:r>
            <a:r>
              <a:rPr lang="es-AR" sz="2400" dirty="0" smtClean="0">
                <a:solidFill>
                  <a:srgbClr val="FF0000"/>
                </a:solidFill>
              </a:rPr>
              <a:t>agente tenso activo o surfactantes, (emulsionantes)</a:t>
            </a:r>
          </a:p>
          <a:p>
            <a:r>
              <a:rPr lang="es-AR" sz="2400" dirty="0" smtClean="0"/>
              <a:t>Esta rodeados por una red </a:t>
            </a:r>
            <a:r>
              <a:rPr lang="es-AR" sz="2400" dirty="0"/>
              <a:t>con infinidad de capilares sanguíneos.</a:t>
            </a:r>
            <a:endParaRPr lang="es-AR" sz="2400" dirty="0" smtClean="0"/>
          </a:p>
          <a:p>
            <a:r>
              <a:rPr lang="es-AR" sz="2400" dirty="0" smtClean="0"/>
              <a:t>En </a:t>
            </a:r>
            <a:r>
              <a:rPr lang="es-AR" sz="2400" dirty="0"/>
              <a:t>é</a:t>
            </a:r>
            <a:r>
              <a:rPr lang="es-AR" sz="2400" dirty="0" smtClean="0"/>
              <a:t>l </a:t>
            </a:r>
            <a:r>
              <a:rPr lang="es-AR" sz="2400" dirty="0"/>
              <a:t>produce el intercambio de gases entre el O2 y el </a:t>
            </a:r>
            <a:r>
              <a:rPr lang="es-AR" sz="2400" dirty="0" smtClean="0"/>
              <a:t>CO : </a:t>
            </a:r>
            <a:r>
              <a:rPr lang="es-AR" sz="2400" b="1" dirty="0" smtClean="0">
                <a:solidFill>
                  <a:srgbClr val="FF0000"/>
                </a:solidFill>
              </a:rPr>
              <a:t>Hematosis.</a:t>
            </a:r>
          </a:p>
          <a:p>
            <a:r>
              <a:rPr lang="es-AR" sz="2400" dirty="0" smtClean="0"/>
              <a:t>La hematosis se produce por el proceso </a:t>
            </a:r>
            <a:r>
              <a:rPr lang="es-AR" sz="2400" b="1" dirty="0" smtClean="0">
                <a:solidFill>
                  <a:srgbClr val="FF0000"/>
                </a:solidFill>
              </a:rPr>
              <a:t>DIFUSION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dirty="0" smtClean="0"/>
              <a:t>que </a:t>
            </a:r>
            <a:r>
              <a:rPr lang="es-AR" sz="2400" dirty="0"/>
              <a:t>consiste en que las moléculas de aire se desplazan desde donde hay más concentración a donde hay menos. </a:t>
            </a:r>
            <a:endParaRPr lang="es-AR" sz="2400" dirty="0" smtClean="0"/>
          </a:p>
          <a:p>
            <a:endParaRPr lang="es-AR" sz="29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955" y="2564904"/>
            <a:ext cx="3732266" cy="40953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924" y="230775"/>
            <a:ext cx="2952328" cy="21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0786" y="332656"/>
            <a:ext cx="7123621" cy="1152128"/>
          </a:xfrm>
        </p:spPr>
        <p:txBody>
          <a:bodyPr/>
          <a:lstStyle/>
          <a:p>
            <a:pPr algn="l"/>
            <a:r>
              <a:rPr lang="es-AR" dirty="0" smtClean="0"/>
              <a:t>Fisiología Respiratoria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142998" y="1340768"/>
            <a:ext cx="7101409" cy="51845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AR" dirty="0" smtClean="0"/>
              <a:t>Tres escalones de la oxigenación.</a:t>
            </a:r>
          </a:p>
          <a:p>
            <a:r>
              <a:rPr lang="es-AR" dirty="0" smtClean="0"/>
              <a:t>VENTILACION</a:t>
            </a:r>
          </a:p>
          <a:p>
            <a:r>
              <a:rPr lang="es-AR" dirty="0" smtClean="0"/>
              <a:t>PERFUCION </a:t>
            </a:r>
          </a:p>
          <a:p>
            <a:r>
              <a:rPr lang="es-AR" dirty="0" smtClean="0"/>
              <a:t>DIFUSION</a:t>
            </a:r>
          </a:p>
          <a:p>
            <a:endParaRPr lang="es-AR" dirty="0" smtClean="0"/>
          </a:p>
          <a:p>
            <a:r>
              <a:rPr lang="es-AR" dirty="0" smtClean="0"/>
              <a:t>Para que se produzca el intercambio de gases respiratorio, debe estar en perfecto estado los órganos, los músculos y los nervios de la respiración.</a:t>
            </a:r>
          </a:p>
          <a:p>
            <a:pPr marL="45720" indent="0">
              <a:buNone/>
            </a:pPr>
            <a:endParaRPr lang="es-AR" dirty="0" smtClean="0"/>
          </a:p>
          <a:p>
            <a:r>
              <a:rPr lang="es-AR" dirty="0" smtClean="0"/>
              <a:t>El SNC debe estar capacitado para regular la inspiración y espiración.</a:t>
            </a:r>
            <a:endParaRPr lang="es-AR" dirty="0"/>
          </a:p>
          <a:p>
            <a:endParaRPr lang="es-AR" dirty="0" smtClean="0"/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044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372" y="1556792"/>
            <a:ext cx="4025628" cy="379095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11560" y="1714922"/>
            <a:ext cx="4896543" cy="441082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s-AR" sz="2400" dirty="0" smtClean="0">
                <a:solidFill>
                  <a:srgbClr val="FF0000"/>
                </a:solidFill>
              </a:rPr>
              <a:t>VENTILACIÓN</a:t>
            </a:r>
            <a:r>
              <a:rPr lang="es-AR" dirty="0" smtClean="0"/>
              <a:t>: Proceso por el cual los gases penetren a los pulmones y salen de ellos.</a:t>
            </a:r>
          </a:p>
          <a:p>
            <a:pPr marL="45720" indent="0">
              <a:buNone/>
            </a:pPr>
            <a:endParaRPr lang="es-AR" dirty="0" smtClean="0"/>
          </a:p>
          <a:p>
            <a:r>
              <a:rPr lang="es-AR" dirty="0" smtClean="0"/>
              <a:t>Coordinación muscular (músculo Diafragma)</a:t>
            </a:r>
          </a:p>
          <a:p>
            <a:r>
              <a:rPr lang="es-AR" dirty="0" smtClean="0"/>
              <a:t>Elasticidad del pulmón y el tórax</a:t>
            </a:r>
          </a:p>
          <a:p>
            <a:r>
              <a:rPr lang="es-AR" dirty="0" smtClean="0"/>
              <a:t>Inervación intacta.</a:t>
            </a:r>
          </a:p>
          <a:p>
            <a:endParaRPr lang="es-AR" dirty="0"/>
          </a:p>
          <a:p>
            <a:r>
              <a:rPr lang="es-AR" dirty="0" smtClean="0"/>
              <a:t>Músculos accesorios: pueden aumentar el volumen pulmonar.</a:t>
            </a:r>
            <a:endParaRPr lang="es-A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488832" cy="1143000"/>
          </a:xfrm>
        </p:spPr>
        <p:txBody>
          <a:bodyPr/>
          <a:lstStyle/>
          <a:p>
            <a:pPr algn="ctr"/>
            <a:r>
              <a:rPr lang="es-AR" dirty="0" smtClean="0"/>
              <a:t>Ventilación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392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20688"/>
            <a:ext cx="6539086" cy="59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60840" cy="1143000"/>
          </a:xfrm>
        </p:spPr>
        <p:txBody>
          <a:bodyPr/>
          <a:lstStyle/>
          <a:p>
            <a:pPr algn="ctr"/>
            <a:r>
              <a:rPr lang="es-AR" dirty="0" smtClean="0"/>
              <a:t>Perfusión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27584" y="1556792"/>
            <a:ext cx="7560840" cy="4320480"/>
          </a:xfrm>
        </p:spPr>
        <p:txBody>
          <a:bodyPr/>
          <a:lstStyle/>
          <a:p>
            <a:r>
              <a:rPr lang="es-AR" dirty="0" smtClean="0"/>
              <a:t>Es la circulación pulmonar que permite aportar sangre hasta  la membrana alveolocapilar para </a:t>
            </a:r>
            <a:r>
              <a:rPr lang="es-AR" sz="2400" dirty="0" smtClean="0">
                <a:solidFill>
                  <a:srgbClr val="FF0000"/>
                </a:solidFill>
              </a:rPr>
              <a:t>el  Intercambio gaseoso </a:t>
            </a:r>
          </a:p>
          <a:p>
            <a:endParaRPr lang="es-AR" sz="2400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699792"/>
            <a:ext cx="4968552" cy="397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8023" y="476672"/>
            <a:ext cx="7016567" cy="720080"/>
          </a:xfrm>
        </p:spPr>
        <p:txBody>
          <a:bodyPr/>
          <a:lstStyle/>
          <a:p>
            <a:pPr algn="ctr"/>
            <a:r>
              <a:rPr lang="es-AR" dirty="0" smtClean="0"/>
              <a:t>Difusión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55576" y="1556792"/>
            <a:ext cx="5400600" cy="4752528"/>
          </a:xfrm>
        </p:spPr>
        <p:txBody>
          <a:bodyPr/>
          <a:lstStyle/>
          <a:p>
            <a:r>
              <a:rPr lang="es-AR" dirty="0" smtClean="0"/>
              <a:t>Es el movimiento de las moléculas desde una zona de alta concentración a otra zona de concentración baja.</a:t>
            </a:r>
          </a:p>
          <a:p>
            <a:endParaRPr lang="es-AR" dirty="0" smtClean="0"/>
          </a:p>
          <a:p>
            <a:r>
              <a:rPr lang="es-AR" dirty="0" smtClean="0"/>
              <a:t>Se produce en la membrana alveolocapilar.</a:t>
            </a:r>
          </a:p>
          <a:p>
            <a:endParaRPr lang="es-AR" dirty="0" smtClean="0"/>
          </a:p>
          <a:p>
            <a:r>
              <a:rPr lang="es-AR" dirty="0" smtClean="0"/>
              <a:t>Puede influir el grosos de la membrana.(Edema pulmonar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442217"/>
            <a:ext cx="2736304" cy="29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344816" cy="1143000"/>
          </a:xfrm>
        </p:spPr>
        <p:txBody>
          <a:bodyPr/>
          <a:lstStyle/>
          <a:p>
            <a:pPr algn="l"/>
            <a:r>
              <a:rPr lang="es-AR" dirty="0" smtClean="0"/>
              <a:t>Valoración respiratoria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6480720" cy="4392488"/>
          </a:xfrm>
        </p:spPr>
        <p:txBody>
          <a:bodyPr>
            <a:normAutofit/>
          </a:bodyPr>
          <a:lstStyle/>
          <a:p>
            <a:r>
              <a:rPr lang="es-AR" dirty="0" smtClean="0"/>
              <a:t>La valoración de enfermería de la función cardiopulmonar incluye datos recogidos de:</a:t>
            </a:r>
          </a:p>
          <a:p>
            <a:endParaRPr lang="es-AR" dirty="0" smtClean="0"/>
          </a:p>
          <a:p>
            <a:r>
              <a:rPr lang="es-AR" dirty="0" smtClean="0"/>
              <a:t>Datos obtenidos a través de la entrevista.</a:t>
            </a:r>
          </a:p>
          <a:p>
            <a:pPr marL="45720" indent="0">
              <a:buNone/>
            </a:pPr>
            <a:endParaRPr lang="es-AR" dirty="0" smtClean="0"/>
          </a:p>
          <a:p>
            <a:r>
              <a:rPr lang="es-AR" dirty="0" smtClean="0"/>
              <a:t>Exploración física </a:t>
            </a:r>
          </a:p>
          <a:p>
            <a:endParaRPr lang="es-AR" dirty="0"/>
          </a:p>
          <a:p>
            <a:r>
              <a:rPr lang="es-AR" dirty="0" smtClean="0"/>
              <a:t>Resultados de pruebas diagnosticas.</a:t>
            </a:r>
          </a:p>
          <a:p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8800"/>
            <a:ext cx="2232248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9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32848" cy="1143000"/>
          </a:xfrm>
        </p:spPr>
        <p:txBody>
          <a:bodyPr/>
          <a:lstStyle/>
          <a:p>
            <a:pPr algn="l"/>
            <a:r>
              <a:rPr lang="es-AR" dirty="0" smtClean="0"/>
              <a:t>Exploración física: </a:t>
            </a:r>
            <a:endParaRPr lang="es-AR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913246553"/>
              </p:ext>
            </p:extLst>
          </p:nvPr>
        </p:nvGraphicFramePr>
        <p:xfrm>
          <a:off x="1115616" y="1988840"/>
          <a:ext cx="684076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5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Vías aéreas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83568" y="1412776"/>
            <a:ext cx="7776864" cy="3474720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Son conductos que distribuyen el aire hacia dentro o hacia fuera del organismo y lo acondicionan durante la inspiración.</a:t>
            </a:r>
          </a:p>
          <a:p>
            <a:pPr marL="45720" indent="0">
              <a:buNone/>
            </a:pPr>
            <a:endParaRPr lang="es-AR" dirty="0"/>
          </a:p>
          <a:p>
            <a:pPr marL="45720" indent="0">
              <a:buNone/>
            </a:pPr>
            <a:endParaRPr lang="es-AR" dirty="0" smtClean="0"/>
          </a:p>
          <a:p>
            <a:pPr marL="45720" indent="0">
              <a:buNone/>
            </a:pPr>
            <a:r>
              <a:rPr lang="es-AR" dirty="0" smtClean="0"/>
              <a:t>Se dividen en: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Vías aéreas superiores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dirty="0" smtClean="0"/>
              <a:t>Vías aéreas inferiores</a:t>
            </a:r>
          </a:p>
          <a:p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79" y="2420888"/>
            <a:ext cx="4392488" cy="3987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79" y="2382416"/>
            <a:ext cx="4392488" cy="3987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272807" cy="936104"/>
          </a:xfrm>
        </p:spPr>
        <p:txBody>
          <a:bodyPr/>
          <a:lstStyle/>
          <a:p>
            <a:pPr algn="l"/>
            <a:r>
              <a:rPr lang="es-AR" dirty="0" smtClean="0"/>
              <a:t>Entrevista</a:t>
            </a:r>
            <a:endParaRPr lang="es-AR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827584" y="1700808"/>
            <a:ext cx="7488832" cy="4896544"/>
          </a:xfrm>
        </p:spPr>
        <p:txBody>
          <a:bodyPr>
            <a:normAutofit/>
          </a:bodyPr>
          <a:lstStyle/>
          <a:p>
            <a:pPr algn="l"/>
            <a:r>
              <a:rPr lang="es-AR" dirty="0" smtClean="0"/>
              <a:t>●</a:t>
            </a:r>
            <a:r>
              <a:rPr lang="es-AR" sz="2400" b="1" dirty="0" smtClean="0"/>
              <a:t>Antecedentes personales: </a:t>
            </a:r>
          </a:p>
          <a:p>
            <a:pPr algn="l"/>
            <a:r>
              <a:rPr lang="es-AR" dirty="0" smtClean="0"/>
              <a:t>Tabaquismo</a:t>
            </a:r>
            <a:r>
              <a:rPr lang="es-AR" dirty="0"/>
              <a:t>, asma, alergias, cáncer, tuberculosis, inhalación de vapores, medicamentos recibidos. Enfermedades respiratorias de larga data</a:t>
            </a:r>
            <a:r>
              <a:rPr lang="es-AR" dirty="0" smtClean="0"/>
              <a:t>.</a:t>
            </a:r>
          </a:p>
          <a:p>
            <a:pPr algn="l"/>
            <a:endParaRPr lang="es-AR" dirty="0"/>
          </a:p>
          <a:p>
            <a:pPr algn="l"/>
            <a:r>
              <a:rPr lang="es-AR" dirty="0" smtClean="0"/>
              <a:t>●</a:t>
            </a:r>
            <a:r>
              <a:rPr lang="es-AR" sz="2400" b="1" dirty="0" smtClean="0"/>
              <a:t>Postura </a:t>
            </a:r>
            <a:r>
              <a:rPr lang="es-AR" sz="2400" b="1" dirty="0"/>
              <a:t>general</a:t>
            </a:r>
            <a:r>
              <a:rPr lang="es-AR" b="1" dirty="0"/>
              <a:t>: </a:t>
            </a:r>
            <a:endParaRPr lang="es-AR" b="1" dirty="0" smtClean="0"/>
          </a:p>
          <a:p>
            <a:pPr algn="l"/>
            <a:r>
              <a:rPr lang="es-AR" dirty="0"/>
              <a:t>C</a:t>
            </a:r>
            <a:r>
              <a:rPr lang="es-AR" dirty="0" smtClean="0"/>
              <a:t>ifosis</a:t>
            </a:r>
            <a:r>
              <a:rPr lang="es-AR" dirty="0"/>
              <a:t>, deformidades torácicas o de la columna vertebral</a:t>
            </a:r>
            <a:r>
              <a:rPr lang="es-AR" dirty="0" smtClean="0"/>
              <a:t>.</a:t>
            </a:r>
          </a:p>
          <a:p>
            <a:pPr algn="l"/>
            <a:endParaRPr lang="es-AR" dirty="0"/>
          </a:p>
          <a:p>
            <a:pPr algn="l"/>
            <a:r>
              <a:rPr lang="es-AR" dirty="0" smtClean="0"/>
              <a:t>●</a:t>
            </a:r>
            <a:r>
              <a:rPr lang="es-AR" sz="2400" b="1" dirty="0" smtClean="0"/>
              <a:t>Antecedentes </a:t>
            </a:r>
            <a:r>
              <a:rPr lang="es-AR" sz="2400" b="1" dirty="0"/>
              <a:t>inmediatos y motivos de consulta: </a:t>
            </a:r>
            <a:r>
              <a:rPr lang="es-AR" dirty="0"/>
              <a:t>A</a:t>
            </a:r>
            <a:r>
              <a:rPr lang="es-AR" dirty="0" smtClean="0"/>
              <a:t>ccidentes</a:t>
            </a:r>
            <a:r>
              <a:rPr lang="es-AR" dirty="0"/>
              <a:t>, golpes o contusiones. Inhalación de algún vapor tóxico. Cirugías cercanas. Enfermedades respiratorias recientes</a:t>
            </a:r>
            <a:r>
              <a:rPr lang="es-AR" dirty="0" smtClean="0"/>
              <a:t>.</a:t>
            </a:r>
          </a:p>
          <a:p>
            <a:pPr algn="l"/>
            <a:endParaRPr lang="es-AR" dirty="0"/>
          </a:p>
          <a:p>
            <a:pPr algn="l"/>
            <a:endParaRPr lang="es-AR" dirty="0"/>
          </a:p>
          <a:p>
            <a:pPr algn="l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578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4474269"/>
            <a:ext cx="2698746" cy="2182861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08912" cy="936104"/>
          </a:xfrm>
        </p:spPr>
        <p:txBody>
          <a:bodyPr/>
          <a:lstStyle/>
          <a:p>
            <a:pPr marL="0" indent="0" algn="l">
              <a:buNone/>
            </a:pPr>
            <a:r>
              <a:rPr lang="es-AR" sz="4400" dirty="0" smtClean="0"/>
              <a:t>Exploración física: Inspección</a:t>
            </a:r>
            <a:endParaRPr lang="es-AR" sz="44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5663446" cy="4736820"/>
          </a:xfrm>
        </p:spPr>
        <p:txBody>
          <a:bodyPr>
            <a:noAutofit/>
          </a:bodyPr>
          <a:lstStyle/>
          <a:p>
            <a:pPr algn="l"/>
            <a:r>
              <a:rPr lang="es-AR" sz="2400" dirty="0" smtClean="0"/>
              <a:t>Estructura músculo esqueletica: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 err="1" smtClean="0"/>
              <a:t>Torax</a:t>
            </a:r>
            <a:r>
              <a:rPr lang="es-AR" sz="2400" dirty="0" smtClean="0"/>
              <a:t> en Tonel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 err="1" smtClean="0"/>
              <a:t>Torax</a:t>
            </a:r>
            <a:r>
              <a:rPr lang="es-AR" sz="2400" dirty="0" smtClean="0"/>
              <a:t> en embudo (</a:t>
            </a:r>
            <a:r>
              <a:rPr lang="es-AR" sz="2400" dirty="0" err="1" smtClean="0"/>
              <a:t>pectus</a:t>
            </a:r>
            <a:r>
              <a:rPr lang="es-AR" sz="2400" dirty="0" smtClean="0"/>
              <a:t> </a:t>
            </a:r>
            <a:r>
              <a:rPr lang="es-AR" sz="2400" dirty="0" err="1" smtClean="0"/>
              <a:t>excavatum</a:t>
            </a:r>
            <a:r>
              <a:rPr lang="es-AR" sz="2400" dirty="0" smtClean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 err="1" smtClean="0"/>
              <a:t>Torax</a:t>
            </a:r>
            <a:r>
              <a:rPr lang="es-AR" sz="2400" dirty="0"/>
              <a:t> </a:t>
            </a:r>
            <a:r>
              <a:rPr lang="es-AR" sz="2400" dirty="0" smtClean="0"/>
              <a:t>de </a:t>
            </a:r>
            <a:r>
              <a:rPr lang="es-AR" sz="2400" dirty="0" err="1" smtClean="0"/>
              <a:t>pichon</a:t>
            </a:r>
            <a:r>
              <a:rPr lang="es-AR" sz="2400" dirty="0" smtClean="0"/>
              <a:t> (</a:t>
            </a:r>
            <a:r>
              <a:rPr lang="es-AR" sz="2400" dirty="0" err="1" smtClean="0"/>
              <a:t>pectus</a:t>
            </a:r>
            <a:r>
              <a:rPr lang="es-AR" sz="2400" dirty="0" smtClean="0"/>
              <a:t> </a:t>
            </a:r>
            <a:r>
              <a:rPr lang="es-AR" sz="2400" dirty="0" err="1" smtClean="0"/>
              <a:t>carinatum</a:t>
            </a:r>
            <a:r>
              <a:rPr lang="es-AR" sz="2400" dirty="0" smtClean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 err="1" smtClean="0"/>
              <a:t>Torax</a:t>
            </a:r>
            <a:r>
              <a:rPr lang="es-AR" sz="2400" dirty="0" smtClean="0"/>
              <a:t> </a:t>
            </a:r>
            <a:r>
              <a:rPr lang="es-AR" sz="2400" dirty="0" err="1" smtClean="0"/>
              <a:t>escoliotico</a:t>
            </a:r>
            <a:endParaRPr lang="es-AR" sz="2400" dirty="0" smtClean="0"/>
          </a:p>
          <a:p>
            <a:pPr algn="l"/>
            <a:endParaRPr lang="es-AR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400" dirty="0" err="1" smtClean="0"/>
              <a:t>Torax</a:t>
            </a:r>
            <a:r>
              <a:rPr lang="es-AR" sz="2400" dirty="0"/>
              <a:t> </a:t>
            </a:r>
            <a:r>
              <a:rPr lang="es-AR" sz="2400" dirty="0" err="1" smtClean="0"/>
              <a:t>Cifotico</a:t>
            </a:r>
            <a:endParaRPr lang="es-AR" sz="2400" dirty="0" smtClean="0"/>
          </a:p>
          <a:p>
            <a:pPr algn="l"/>
            <a:endParaRPr lang="es-AR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02" y="3056603"/>
            <a:ext cx="2677277" cy="160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86" y="1224267"/>
            <a:ext cx="1680393" cy="147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90" y="4877226"/>
            <a:ext cx="2628900" cy="177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26" y="1224267"/>
            <a:ext cx="1773902" cy="147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03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404664"/>
            <a:ext cx="8064896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AR" sz="4400" dirty="0" smtClean="0"/>
              <a:t>Exploración física: </a:t>
            </a:r>
            <a:endParaRPr lang="es-AR" sz="4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0169" r="16807"/>
          <a:stretch/>
        </p:blipFill>
        <p:spPr>
          <a:xfrm>
            <a:off x="6511280" y="1164725"/>
            <a:ext cx="2376265" cy="155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>
          <a:xfrm>
            <a:off x="899878" y="1547664"/>
            <a:ext cx="7704570" cy="4617640"/>
          </a:xfrm>
        </p:spPr>
        <p:txBody>
          <a:bodyPr>
            <a:normAutofit/>
          </a:bodyPr>
          <a:lstStyle/>
          <a:p>
            <a:r>
              <a:rPr lang="es-AR" sz="2400" dirty="0"/>
              <a:t>Estado </a:t>
            </a:r>
            <a:r>
              <a:rPr lang="es-AR" sz="2400" dirty="0" smtClean="0"/>
              <a:t>nutricional</a:t>
            </a:r>
            <a:endParaRPr lang="es-AR" sz="2400" dirty="0"/>
          </a:p>
          <a:p>
            <a:r>
              <a:rPr lang="es-AR" sz="2400" dirty="0" smtClean="0"/>
              <a:t>Asimetrías</a:t>
            </a:r>
          </a:p>
          <a:p>
            <a:endParaRPr lang="es-AR" sz="2400" dirty="0" smtClean="0"/>
          </a:p>
          <a:p>
            <a:r>
              <a:rPr lang="es-AR" sz="2400" dirty="0" smtClean="0"/>
              <a:t>Piel:</a:t>
            </a:r>
          </a:p>
          <a:p>
            <a:pPr marL="45720" indent="0">
              <a:buNone/>
            </a:pPr>
            <a:r>
              <a:rPr lang="es-AR" sz="2400" b="1" dirty="0" smtClean="0"/>
              <a:t>Cianosis Central</a:t>
            </a:r>
            <a:r>
              <a:rPr lang="es-AR" sz="2400" dirty="0"/>
              <a:t>: Hipoventilación </a:t>
            </a:r>
            <a:r>
              <a:rPr lang="es-AR" sz="2400" dirty="0" smtClean="0"/>
              <a:t>alveolar</a:t>
            </a:r>
            <a:endParaRPr lang="es-AR" sz="2400" dirty="0"/>
          </a:p>
          <a:p>
            <a:pPr marL="45720" indent="0">
              <a:buNone/>
            </a:pPr>
            <a:r>
              <a:rPr lang="es-AR" sz="2400" dirty="0" smtClean="0"/>
              <a:t>               </a:t>
            </a:r>
            <a:r>
              <a:rPr lang="es-AR" sz="2400" b="1" dirty="0" smtClean="0"/>
              <a:t>Periférica</a:t>
            </a:r>
            <a:r>
              <a:rPr lang="es-AR" sz="2400" b="1" dirty="0"/>
              <a:t>:</a:t>
            </a:r>
            <a:r>
              <a:rPr lang="es-AR" sz="2400" dirty="0"/>
              <a:t> Disminución del flujo sanguíneo</a:t>
            </a:r>
          </a:p>
          <a:p>
            <a:pPr marL="45720" indent="0">
              <a:buNone/>
            </a:pPr>
            <a:r>
              <a:rPr lang="es-AR" sz="2400" dirty="0" smtClean="0"/>
              <a:t>                Frio, Insuficiencia </a:t>
            </a:r>
            <a:r>
              <a:rPr lang="es-AR" sz="2400" dirty="0"/>
              <a:t>cardiaca</a:t>
            </a:r>
          </a:p>
          <a:p>
            <a:endParaRPr lang="es-AR" sz="2400" dirty="0"/>
          </a:p>
          <a:p>
            <a:endParaRPr lang="es-AR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43" y="5042550"/>
            <a:ext cx="1728192" cy="13298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934" y="1853470"/>
            <a:ext cx="2428249" cy="143193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725" y="5023156"/>
            <a:ext cx="2160240" cy="13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416824" cy="1143000"/>
          </a:xfrm>
        </p:spPr>
        <p:txBody>
          <a:bodyPr/>
          <a:lstStyle/>
          <a:p>
            <a:pPr algn="l"/>
            <a:r>
              <a:rPr lang="es-AR" dirty="0"/>
              <a:t>Exploración física: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104296" y="1484784"/>
            <a:ext cx="7212120" cy="3906768"/>
          </a:xfrm>
        </p:spPr>
        <p:txBody>
          <a:bodyPr/>
          <a:lstStyle/>
          <a:p>
            <a:r>
              <a:rPr lang="es-AR" dirty="0"/>
              <a:t>Observe en los dedos de las manos y pies, puede encontrar dedos en palillos de tambor y uñas en vidrio de reloj, son indicadores de hipoxia de larga data, por ejemplo en pacientes con EPOC, tabaquistas crónicos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992" y="3573016"/>
            <a:ext cx="6552728" cy="24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467544" y="1700808"/>
            <a:ext cx="8352928" cy="4392018"/>
          </a:xfrm>
        </p:spPr>
        <p:txBody>
          <a:bodyPr>
            <a:noAutofit/>
          </a:bodyPr>
          <a:lstStyle/>
          <a:p>
            <a:r>
              <a:rPr lang="es-AR" sz="2400" b="1" dirty="0" smtClean="0"/>
              <a:t>Observar: </a:t>
            </a:r>
            <a:r>
              <a:rPr lang="es-AR" sz="2800" dirty="0" smtClean="0"/>
              <a:t>P</a:t>
            </a:r>
            <a:r>
              <a:rPr lang="es-AR" sz="2400" dirty="0" smtClean="0"/>
              <a:t>rofundidad, y frecuencia (12 a 18 x’ </a:t>
            </a:r>
            <a:r>
              <a:rPr lang="es-AR" sz="2400" dirty="0" err="1" smtClean="0"/>
              <a:t>Fc</a:t>
            </a:r>
            <a:r>
              <a:rPr lang="es-AR" sz="2400" dirty="0" smtClean="0"/>
              <a:t> normal en adulto</a:t>
            </a:r>
            <a:r>
              <a:rPr lang="es-AR" sz="2400" b="1" dirty="0" smtClean="0"/>
              <a:t>)</a:t>
            </a:r>
            <a:endParaRPr lang="es-AR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s-AR" sz="2400" b="1" dirty="0" smtClean="0"/>
              <a:t>Disnea: </a:t>
            </a:r>
            <a:r>
              <a:rPr lang="es-AR" sz="2400" dirty="0" smtClean="0"/>
              <a:t>esfuerzo respiratorio exagerado, aleteo nasal y aumento rápido de la frecuencia respiratoria.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b="1" dirty="0" smtClean="0"/>
              <a:t>Ortopnea</a:t>
            </a:r>
            <a:r>
              <a:rPr lang="es-AR" sz="2400" dirty="0" smtClean="0"/>
              <a:t>: capacidad para respirar solamente en posición de sentado o de pie.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b="1" dirty="0"/>
              <a:t>Eupnea: </a:t>
            </a:r>
            <a:r>
              <a:rPr lang="es-AR" sz="2400" dirty="0"/>
              <a:t>respiración normal, silenciosa, rítmica y sin esfuerzo</a:t>
            </a:r>
            <a:r>
              <a:rPr lang="es-AR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b="1" dirty="0" smtClean="0"/>
              <a:t>Taquipnea</a:t>
            </a:r>
            <a:r>
              <a:rPr lang="es-AR" sz="2400" b="1" dirty="0"/>
              <a:t>: </a:t>
            </a:r>
            <a:r>
              <a:rPr lang="es-AR" sz="2400" dirty="0"/>
              <a:t>respiración rápida y superficial.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b="1" dirty="0" smtClean="0"/>
              <a:t>Bradipnea: </a:t>
            </a:r>
            <a:r>
              <a:rPr lang="es-AR" sz="2400" dirty="0" smtClean="0"/>
              <a:t>respiración anormalmente lenta.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323529" y="333375"/>
            <a:ext cx="8820472" cy="647700"/>
          </a:xfrm>
        </p:spPr>
        <p:txBody>
          <a:bodyPr/>
          <a:lstStyle/>
          <a:p>
            <a:pPr algn="ctr"/>
            <a:r>
              <a:rPr lang="es-AR" sz="3600" dirty="0" smtClean="0"/>
              <a:t>Patrones y frecuencia de la respiración.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19366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000"/>
          <a:stretch/>
        </p:blipFill>
        <p:spPr>
          <a:xfrm>
            <a:off x="766836" y="2276872"/>
            <a:ext cx="7621588" cy="41044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46886" y="583042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AR" b="1" dirty="0"/>
              <a:t>Hipoventilación: </a:t>
            </a:r>
            <a:r>
              <a:rPr lang="es-AR" dirty="0"/>
              <a:t>Respiración  Superficial e </a:t>
            </a:r>
            <a:r>
              <a:rPr lang="es-AR" dirty="0" smtClean="0"/>
              <a:t>irregular</a:t>
            </a:r>
          </a:p>
          <a:p>
            <a:pPr>
              <a:buFont typeface="Arial" panose="020B0604020202020204" pitchFamily="34" charset="0"/>
              <a:buChar char="•"/>
            </a:pPr>
            <a:endParaRPr lang="es-AR" dirty="0"/>
          </a:p>
          <a:p>
            <a:pPr>
              <a:buFont typeface="Arial" panose="020B0604020202020204" pitchFamily="34" charset="0"/>
              <a:buChar char="•"/>
            </a:pPr>
            <a:r>
              <a:rPr lang="es-AR" b="1" dirty="0"/>
              <a:t>Hiperventilación : </a:t>
            </a:r>
            <a:r>
              <a:rPr lang="es-AR" dirty="0"/>
              <a:t>aumento de la frecuencia respiratoria</a:t>
            </a:r>
            <a:r>
              <a:rPr lang="es-AR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s-A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s-AR" b="1" dirty="0" smtClean="0"/>
              <a:t>Apnea</a:t>
            </a:r>
            <a:r>
              <a:rPr lang="es-AR" b="1" dirty="0"/>
              <a:t>: </a:t>
            </a:r>
            <a:r>
              <a:rPr lang="es-AR" dirty="0"/>
              <a:t>Interrupción de la respiración</a:t>
            </a:r>
            <a:r>
              <a:rPr lang="es-AR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56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524205" cy="576064"/>
          </a:xfrm>
        </p:spPr>
        <p:txBody>
          <a:bodyPr/>
          <a:lstStyle/>
          <a:p>
            <a:pPr algn="l"/>
            <a:r>
              <a:rPr lang="es-AR" dirty="0"/>
              <a:t>Ritmo respiratorio: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77318" y="1196752"/>
            <a:ext cx="7920880" cy="4176464"/>
          </a:xfrm>
        </p:spPr>
        <p:txBody>
          <a:bodyPr>
            <a:noAutofit/>
          </a:bodyPr>
          <a:lstStyle/>
          <a:p>
            <a:pPr algn="l"/>
            <a:r>
              <a:rPr lang="es-AR" sz="2400" dirty="0" smtClean="0"/>
              <a:t>En </a:t>
            </a:r>
            <a:r>
              <a:rPr lang="es-AR" sz="2400" dirty="0"/>
              <a:t>procesos patológicos se observan irregularidades en el rimo, que no siempre involucran la frecuencia.</a:t>
            </a:r>
          </a:p>
          <a:p>
            <a:pPr algn="l"/>
            <a:r>
              <a:rPr lang="es-AR" sz="2400" dirty="0" smtClean="0"/>
              <a:t>●</a:t>
            </a:r>
            <a:r>
              <a:rPr lang="es-AR" sz="2400" b="1" dirty="0" smtClean="0"/>
              <a:t>Ritmo </a:t>
            </a:r>
            <a:r>
              <a:rPr lang="es-AR" sz="2400" b="1" dirty="0"/>
              <a:t>de </a:t>
            </a:r>
            <a:r>
              <a:rPr lang="es-AR" sz="2400" b="1" dirty="0" err="1"/>
              <a:t>Cheine</a:t>
            </a:r>
            <a:r>
              <a:rPr lang="es-AR" sz="2400" b="1" dirty="0"/>
              <a:t> </a:t>
            </a:r>
            <a:r>
              <a:rPr lang="es-AR" sz="2400" b="1" dirty="0" err="1"/>
              <a:t>Stockes</a:t>
            </a:r>
            <a:r>
              <a:rPr lang="es-AR" sz="2400" dirty="0"/>
              <a:t>: ritmo patológico caracterizado por una serie de respiraciones de profundidad creciente seguida de otra serie de respiraciones de profundidad decreciente hasta llegar a la apnea. Puede observarse en la intoxicación por opiáceos, hipertensión </a:t>
            </a:r>
            <a:r>
              <a:rPr lang="es-AR" sz="2400" dirty="0" err="1"/>
              <a:t>endocraneana</a:t>
            </a:r>
            <a:r>
              <a:rPr lang="es-AR" sz="2400" dirty="0"/>
              <a:t>, agonía</a:t>
            </a:r>
            <a:r>
              <a:rPr lang="es-AR" sz="2400" dirty="0" smtClean="0"/>
              <a:t>.</a:t>
            </a:r>
          </a:p>
          <a:p>
            <a:pPr algn="l"/>
            <a:endParaRPr lang="es-AR" sz="2400" dirty="0"/>
          </a:p>
          <a:p>
            <a:pPr algn="l"/>
            <a:endParaRPr lang="es-AR" sz="2400" dirty="0"/>
          </a:p>
          <a:p>
            <a:pPr algn="l"/>
            <a:r>
              <a:rPr lang="es-AR" sz="2400" dirty="0" smtClean="0"/>
              <a:t>.</a:t>
            </a:r>
            <a:endParaRPr lang="es-AR" sz="2400" dirty="0"/>
          </a:p>
          <a:p>
            <a:pPr algn="l"/>
            <a:endParaRPr lang="es-AR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725144"/>
            <a:ext cx="7395089" cy="12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77289" y="1468111"/>
            <a:ext cx="720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/>
              <a:t>●</a:t>
            </a:r>
            <a:r>
              <a:rPr lang="es-AR" sz="2800" b="1" dirty="0"/>
              <a:t>Ritmo de Biot</a:t>
            </a:r>
            <a:r>
              <a:rPr lang="es-AR" sz="2800" dirty="0"/>
              <a:t>: períodos de larga y variable duración de apneas entre una y varias respiraciones rítmicas de diferente </a:t>
            </a:r>
            <a:r>
              <a:rPr lang="es-AR" sz="2800" dirty="0" smtClean="0"/>
              <a:t>profundidad</a:t>
            </a:r>
          </a:p>
          <a:p>
            <a:endParaRPr lang="es-AR" sz="2800" dirty="0"/>
          </a:p>
          <a:p>
            <a:endParaRPr lang="es-AR" dirty="0" smtClean="0"/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66" y="3573016"/>
            <a:ext cx="6743634" cy="216024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023466" y="325111"/>
            <a:ext cx="7436966" cy="1143000"/>
          </a:xfrm>
        </p:spPr>
        <p:txBody>
          <a:bodyPr/>
          <a:lstStyle/>
          <a:p>
            <a:pPr algn="ctr"/>
            <a:r>
              <a:rPr lang="es-AR" dirty="0"/>
              <a:t>Ritmo respiratorio:</a:t>
            </a:r>
          </a:p>
        </p:txBody>
      </p:sp>
    </p:spTree>
    <p:extLst>
      <p:ext uri="{BB962C8B-B14F-4D97-AF65-F5344CB8AC3E}">
        <p14:creationId xmlns:p14="http://schemas.microsoft.com/office/powerpoint/2010/main" val="14633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683568" y="444185"/>
            <a:ext cx="7848872" cy="1112608"/>
          </a:xfrm>
        </p:spPr>
        <p:txBody>
          <a:bodyPr/>
          <a:lstStyle/>
          <a:p>
            <a:pPr marL="182880" indent="0">
              <a:buNone/>
            </a:pPr>
            <a:r>
              <a:rPr lang="es-AR" sz="4000" dirty="0"/>
              <a:t>R</a:t>
            </a:r>
            <a:r>
              <a:rPr lang="es-AR" sz="4000" dirty="0" smtClean="0"/>
              <a:t>itmos y niveles respiratorios </a:t>
            </a:r>
            <a:endParaRPr lang="es-AR" sz="4000" dirty="0"/>
          </a:p>
        </p:txBody>
      </p:sp>
      <p:sp>
        <p:nvSpPr>
          <p:cNvPr id="2" name="Rectángulo 1"/>
          <p:cNvSpPr/>
          <p:nvPr/>
        </p:nvSpPr>
        <p:spPr>
          <a:xfrm>
            <a:off x="899592" y="1556794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/>
              <a:t>Respiración de </a:t>
            </a:r>
            <a:r>
              <a:rPr lang="es-AR" sz="2400" b="1" dirty="0" err="1"/>
              <a:t>Kusmaul</a:t>
            </a:r>
            <a:r>
              <a:rPr lang="es-AR" sz="2400" dirty="0"/>
              <a:t>: series de varias respiraciones profundas, seguidas de apnea. Típicas de la cetoacidosis diabéti</a:t>
            </a:r>
            <a:r>
              <a:rPr lang="es-AR" sz="2800" dirty="0"/>
              <a:t>ca.</a:t>
            </a:r>
            <a:endParaRPr lang="es-AR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56992"/>
            <a:ext cx="676875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1143000"/>
          </a:xfrm>
        </p:spPr>
        <p:txBody>
          <a:bodyPr/>
          <a:lstStyle/>
          <a:p>
            <a:pPr algn="l"/>
            <a:r>
              <a:rPr lang="es-AR" sz="3200" dirty="0"/>
              <a:t>OBSERVACIÓN DE SIGNOS Y SÍNTOMAS EN EL PACIENTE RESPIRATORIO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83568" y="1700808"/>
            <a:ext cx="7200800" cy="4176464"/>
          </a:xfrm>
        </p:spPr>
        <p:txBody>
          <a:bodyPr>
            <a:noAutofit/>
          </a:bodyPr>
          <a:lstStyle/>
          <a:p>
            <a:r>
              <a:rPr lang="es-AR" sz="2800" b="1" dirty="0" smtClean="0"/>
              <a:t>Atelectasia</a:t>
            </a:r>
            <a:r>
              <a:rPr lang="es-AR" sz="2400" dirty="0" smtClean="0"/>
              <a:t>: colapso de los alvéolos pulmonares que impide el intercambio </a:t>
            </a:r>
            <a:r>
              <a:rPr lang="es-AR" sz="2400" dirty="0"/>
              <a:t>respiratorio normal de O2 y CO2 Ej. EPOC </a:t>
            </a:r>
            <a:endParaRPr lang="es-AR" sz="2400" dirty="0" smtClean="0"/>
          </a:p>
          <a:p>
            <a:r>
              <a:rPr lang="es-AR" sz="2800" b="1" dirty="0" smtClean="0"/>
              <a:t>Hipoxia</a:t>
            </a:r>
            <a:r>
              <a:rPr lang="es-AR" sz="2800" b="1" dirty="0"/>
              <a:t>: </a:t>
            </a:r>
            <a:r>
              <a:rPr lang="es-AR" sz="2400" dirty="0"/>
              <a:t>estado de oxigenación celular inadecuada que se produce como consecuencia de una utilización insuficiente de O2 a nivel </a:t>
            </a:r>
            <a:r>
              <a:rPr lang="es-AR" sz="2400" dirty="0" smtClean="0"/>
              <a:t>celular</a:t>
            </a:r>
            <a:r>
              <a:rPr lang="es-AR" sz="2400" dirty="0"/>
              <a:t>.</a:t>
            </a:r>
            <a:endParaRPr lang="es-AR" sz="2400" dirty="0" smtClean="0"/>
          </a:p>
          <a:p>
            <a:r>
              <a:rPr lang="es-AR" sz="2800" b="1" dirty="0" smtClean="0"/>
              <a:t>Hipoxemia:</a:t>
            </a:r>
            <a:r>
              <a:rPr lang="es-AR" sz="2400" dirty="0" smtClean="0"/>
              <a:t> </a:t>
            </a:r>
            <a:r>
              <a:rPr lang="es-AR" sz="2400" dirty="0"/>
              <a:t>es una disminución anormal de oxigeno en sangre arterial. No debe confundirse con hipoxia , una disminución de la difusión de oxígeno en los tejidos.</a:t>
            </a:r>
          </a:p>
        </p:txBody>
      </p:sp>
    </p:spTree>
    <p:extLst>
      <p:ext uri="{BB962C8B-B14F-4D97-AF65-F5344CB8AC3E}">
        <p14:creationId xmlns:p14="http://schemas.microsoft.com/office/powerpoint/2010/main" val="30970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16632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Vía aérea superior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611560" y="1833534"/>
            <a:ext cx="4968552" cy="4176464"/>
          </a:xfrm>
        </p:spPr>
        <p:txBody>
          <a:bodyPr>
            <a:norm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Fosas nasales </a:t>
            </a:r>
            <a:r>
              <a:rPr lang="es-AR" sz="1800" dirty="0" smtClean="0"/>
              <a:t>cubiertas por epitelio ciliado muy vascular izado. </a:t>
            </a:r>
          </a:p>
          <a:p>
            <a:pPr marL="45720" indent="0">
              <a:buNone/>
            </a:pPr>
            <a:r>
              <a:rPr lang="es-AR" sz="1800" dirty="0" smtClean="0"/>
              <a:t>   Filtra impurezas, humidifica y  entibia    el    aire, con receptores olfativos </a:t>
            </a:r>
          </a:p>
          <a:p>
            <a:pPr marL="45720" indent="0">
              <a:buNone/>
            </a:pPr>
            <a:endParaRPr lang="es-AR" sz="1800" dirty="0" smtClean="0"/>
          </a:p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Faringe: </a:t>
            </a:r>
            <a:r>
              <a:rPr lang="es-AR" sz="1800" dirty="0" smtClean="0"/>
              <a:t>Adenoides o amígdalas estructuras que pertenecen a eslabones de la cadena de nódulos linfáticos.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628800"/>
            <a:ext cx="279082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3568" y="404664"/>
            <a:ext cx="7488832" cy="936104"/>
          </a:xfrm>
        </p:spPr>
        <p:txBody>
          <a:bodyPr/>
          <a:lstStyle/>
          <a:p>
            <a:pPr algn="l"/>
            <a:r>
              <a:rPr lang="es-AR" sz="3600" dirty="0"/>
              <a:t>SIGNOS Y SÍNTOMAS DE HIPOXIA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827584" y="1556792"/>
            <a:ext cx="4248472" cy="4248472"/>
          </a:xfrm>
        </p:spPr>
        <p:txBody>
          <a:bodyPr>
            <a:normAutofit/>
          </a:bodyPr>
          <a:lstStyle/>
          <a:p>
            <a:r>
              <a:rPr lang="es-AR" sz="2400" dirty="0" smtClean="0"/>
              <a:t>Aumento </a:t>
            </a:r>
            <a:r>
              <a:rPr lang="es-AR" sz="2400" dirty="0"/>
              <a:t>de frecuencia respiratoria </a:t>
            </a:r>
            <a:endParaRPr lang="es-AR" sz="2400" dirty="0" smtClean="0"/>
          </a:p>
          <a:p>
            <a:r>
              <a:rPr lang="es-AR" sz="2400" dirty="0" smtClean="0"/>
              <a:t>Aprensión</a:t>
            </a:r>
            <a:r>
              <a:rPr lang="es-AR" sz="2400" dirty="0"/>
              <a:t>, ansiedad </a:t>
            </a:r>
            <a:endParaRPr lang="es-AR" sz="2400" dirty="0" smtClean="0"/>
          </a:p>
          <a:p>
            <a:r>
              <a:rPr lang="es-AR" sz="2400" dirty="0" smtClean="0"/>
              <a:t>Dificultad </a:t>
            </a:r>
            <a:r>
              <a:rPr lang="es-AR" sz="2400" dirty="0"/>
              <a:t>para la </a:t>
            </a:r>
            <a:r>
              <a:rPr lang="es-AR" sz="2400" dirty="0" smtClean="0"/>
              <a:t>concentración</a:t>
            </a:r>
          </a:p>
          <a:p>
            <a:r>
              <a:rPr lang="es-AR" sz="2400" dirty="0" smtClean="0"/>
              <a:t>Hipertensión </a:t>
            </a:r>
            <a:r>
              <a:rPr lang="es-AR" sz="2400" dirty="0"/>
              <a:t>arterial </a:t>
            </a:r>
            <a:endParaRPr lang="es-AR" sz="2400" dirty="0" smtClean="0"/>
          </a:p>
          <a:p>
            <a:r>
              <a:rPr lang="es-AR" sz="2400" dirty="0" smtClean="0"/>
              <a:t>Disminución </a:t>
            </a:r>
            <a:r>
              <a:rPr lang="es-AR" sz="2400" dirty="0"/>
              <a:t>del nivel de conciencia </a:t>
            </a:r>
          </a:p>
          <a:p>
            <a:r>
              <a:rPr lang="es-AR" sz="2400" dirty="0" smtClean="0"/>
              <a:t>Desasosiego 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4"/>
          </p:nvPr>
        </p:nvSpPr>
        <p:spPr>
          <a:xfrm>
            <a:off x="5076056" y="1556792"/>
            <a:ext cx="3744416" cy="4050784"/>
          </a:xfrm>
        </p:spPr>
        <p:txBody>
          <a:bodyPr>
            <a:noAutofit/>
          </a:bodyPr>
          <a:lstStyle/>
          <a:p>
            <a:r>
              <a:rPr lang="it-IT" sz="2400" dirty="0" smtClean="0"/>
              <a:t>Aumento </a:t>
            </a:r>
            <a:r>
              <a:rPr lang="it-IT" sz="2400" dirty="0"/>
              <a:t>de la </a:t>
            </a:r>
            <a:r>
              <a:rPr lang="it-IT" sz="2400" dirty="0" smtClean="0"/>
              <a:t>fatiga</a:t>
            </a:r>
          </a:p>
          <a:p>
            <a:r>
              <a:rPr lang="it-IT" sz="2400" dirty="0" smtClean="0"/>
              <a:t>Palidez </a:t>
            </a:r>
          </a:p>
          <a:p>
            <a:r>
              <a:rPr lang="it-IT" sz="2400" dirty="0" smtClean="0"/>
              <a:t>Mareos</a:t>
            </a:r>
          </a:p>
          <a:p>
            <a:r>
              <a:rPr lang="it-IT" sz="2400" dirty="0" smtClean="0"/>
              <a:t>Cianosis </a:t>
            </a:r>
          </a:p>
          <a:p>
            <a:r>
              <a:rPr lang="it-IT" sz="2400" dirty="0" smtClean="0"/>
              <a:t>Alteraciones </a:t>
            </a:r>
            <a:r>
              <a:rPr lang="it-IT" sz="2400" dirty="0"/>
              <a:t>de la conducta </a:t>
            </a:r>
            <a:endParaRPr lang="it-IT" sz="2400" dirty="0" smtClean="0"/>
          </a:p>
          <a:p>
            <a:r>
              <a:rPr lang="it-IT" sz="2400" dirty="0" smtClean="0"/>
              <a:t>Aumento </a:t>
            </a:r>
            <a:r>
              <a:rPr lang="it-IT" sz="2400" dirty="0"/>
              <a:t>del pulso </a:t>
            </a:r>
            <a:endParaRPr lang="it-IT" sz="2400" dirty="0" smtClean="0"/>
          </a:p>
          <a:p>
            <a:r>
              <a:rPr lang="it-IT" sz="2400" dirty="0" smtClean="0"/>
              <a:t>Disnea </a:t>
            </a:r>
          </a:p>
          <a:p>
            <a:r>
              <a:rPr lang="it-IT" sz="2400" dirty="0" smtClean="0"/>
              <a:t>Arritmias </a:t>
            </a:r>
            <a:r>
              <a:rPr lang="it-IT" sz="2400" dirty="0"/>
              <a:t>cardíacas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5409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57581"/>
            <a:ext cx="7056784" cy="1143000"/>
          </a:xfrm>
        </p:spPr>
        <p:txBody>
          <a:bodyPr/>
          <a:lstStyle/>
          <a:p>
            <a:pPr algn="l"/>
            <a:r>
              <a:rPr lang="es-AR" dirty="0" smtClean="0"/>
              <a:t>Exámenes Diagnostico</a:t>
            </a:r>
            <a:endParaRPr lang="es-A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728664"/>
            <a:ext cx="2813339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3" y="2728664"/>
            <a:ext cx="494289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1767" y="1268760"/>
            <a:ext cx="7967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ESPIROMETRIA</a:t>
            </a:r>
          </a:p>
          <a:p>
            <a:r>
              <a:rPr lang="es-A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Mide </a:t>
            </a:r>
            <a:r>
              <a:rPr lang="es-A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capacidades y volúmenes pulmonares  y la rapidez con que estos pueden ser movilizados (flujo)</a:t>
            </a:r>
            <a:endParaRPr lang="es-A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8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6984776" cy="1143000"/>
          </a:xfrm>
        </p:spPr>
        <p:txBody>
          <a:bodyPr/>
          <a:lstStyle/>
          <a:p>
            <a:pPr algn="l"/>
            <a:r>
              <a:rPr lang="es-AR" dirty="0" smtClean="0"/>
              <a:t>Volumen respiratoria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611560" y="1361597"/>
            <a:ext cx="5184576" cy="4984923"/>
          </a:xfrm>
        </p:spPr>
        <p:txBody>
          <a:bodyPr>
            <a:normAutofit fontScale="85000" lnSpcReduction="20000"/>
          </a:bodyPr>
          <a:lstStyle/>
          <a:p>
            <a:r>
              <a:rPr lang="es-AR" b="1" dirty="0"/>
              <a:t>VC o VT </a:t>
            </a:r>
            <a:r>
              <a:rPr lang="es-AR" dirty="0"/>
              <a:t>= Volumen Corriente o </a:t>
            </a:r>
            <a:r>
              <a:rPr lang="es-AR" dirty="0" err="1" smtClean="0"/>
              <a:t>Tidal</a:t>
            </a:r>
            <a:r>
              <a:rPr lang="es-AR" dirty="0" smtClean="0"/>
              <a:t>: </a:t>
            </a:r>
            <a:r>
              <a:rPr lang="es-AR" dirty="0"/>
              <a:t>Es el volumen que se respira en condiciones normales involuntariamente, 500ml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r>
              <a:rPr lang="es-AR" b="1" dirty="0"/>
              <a:t>VRI</a:t>
            </a:r>
            <a:r>
              <a:rPr lang="es-AR" dirty="0"/>
              <a:t> = Volumen de Reserva Inspiratorio. Es el volumen que cabe en los pulmones después de una inspiración normal, 3,000ml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r>
              <a:rPr lang="es-AR" b="1" dirty="0"/>
              <a:t>VRE </a:t>
            </a:r>
            <a:r>
              <a:rPr lang="es-AR" dirty="0"/>
              <a:t>= Volumen de Reserva Espiratorio. Es el volumen de aire que aún se puede espirar después de una espiración normal, 1100ml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r>
              <a:rPr lang="es-AR" b="1" dirty="0"/>
              <a:t>VR = </a:t>
            </a:r>
            <a:r>
              <a:rPr lang="es-AR" dirty="0"/>
              <a:t>Volumen Residual. Es el volumen de aire que permanece en las vías respiratorias y pulmones después de espiración máxima, 1200ml</a:t>
            </a:r>
          </a:p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0" r="46631" b="10707"/>
          <a:stretch/>
        </p:blipFill>
        <p:spPr bwMode="auto">
          <a:xfrm>
            <a:off x="5796137" y="1628800"/>
            <a:ext cx="3347864" cy="38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7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7056784" cy="1143000"/>
          </a:xfrm>
        </p:spPr>
        <p:txBody>
          <a:bodyPr/>
          <a:lstStyle/>
          <a:p>
            <a:pPr algn="l"/>
            <a:r>
              <a:rPr lang="es-AR" sz="4000" dirty="0" smtClean="0"/>
              <a:t>CAPACIDADES PULMONARES </a:t>
            </a:r>
            <a:endParaRPr lang="es-AR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412776"/>
            <a:ext cx="4032448" cy="4392488"/>
          </a:xfrm>
        </p:spPr>
        <p:txBody>
          <a:bodyPr>
            <a:noAutofit/>
          </a:bodyPr>
          <a:lstStyle/>
          <a:p>
            <a:r>
              <a:rPr lang="es-AR" sz="2000" b="1" dirty="0" smtClean="0"/>
              <a:t>Capacidad </a:t>
            </a:r>
            <a:r>
              <a:rPr lang="es-AR" sz="2000" b="1" dirty="0"/>
              <a:t>inspiratoria </a:t>
            </a:r>
            <a:r>
              <a:rPr lang="es-AR" sz="1800" b="1" dirty="0"/>
              <a:t>(IC): </a:t>
            </a:r>
            <a:r>
              <a:rPr lang="es-AR" sz="1600" dirty="0"/>
              <a:t>Volumen de distensión máxima de los </a:t>
            </a:r>
            <a:r>
              <a:rPr lang="es-AR" sz="1600" dirty="0" smtClean="0"/>
              <a:t>pulmones</a:t>
            </a:r>
          </a:p>
          <a:p>
            <a:r>
              <a:rPr lang="es-AR" sz="1800" b="1" dirty="0" smtClean="0"/>
              <a:t>Capacidad </a:t>
            </a:r>
            <a:r>
              <a:rPr lang="es-AR" sz="1800" b="1" dirty="0"/>
              <a:t>residual funcional </a:t>
            </a:r>
            <a:r>
              <a:rPr lang="es-AR" sz="1600" dirty="0"/>
              <a:t>(FRC): Cantidad de aire que permanece en los pulmones después de una espiración normal. </a:t>
            </a:r>
          </a:p>
          <a:p>
            <a:r>
              <a:rPr lang="es-AR" sz="1800" b="1" dirty="0" smtClean="0"/>
              <a:t>Capacidad </a:t>
            </a:r>
            <a:r>
              <a:rPr lang="es-AR" sz="1800" b="1" dirty="0"/>
              <a:t>vital (VC): </a:t>
            </a:r>
            <a:r>
              <a:rPr lang="es-AR" sz="1600" dirty="0"/>
              <a:t>Volumen máximo de una respiración (máxima inspiración + máxima espiración). </a:t>
            </a:r>
            <a:endParaRPr lang="es-AR" sz="1600" dirty="0" smtClean="0"/>
          </a:p>
          <a:p>
            <a:r>
              <a:rPr lang="es-AR" sz="1600" dirty="0" smtClean="0"/>
              <a:t> </a:t>
            </a:r>
            <a:r>
              <a:rPr lang="es-AR" sz="1800" b="1" dirty="0"/>
              <a:t>Capacidad pulmonar total (TLC): </a:t>
            </a:r>
            <a:r>
              <a:rPr lang="es-AR" sz="1600" dirty="0"/>
              <a:t>Volumen máximo que los pulmones pueden alcanzar en el máximo esfuerzo inspiratorio</a:t>
            </a:r>
            <a:r>
              <a:rPr lang="es-AR" sz="1600" dirty="0" smtClean="0"/>
              <a:t>.</a:t>
            </a:r>
          </a:p>
          <a:p>
            <a:endParaRPr lang="es-AR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4464496" cy="412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2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864096"/>
          </a:xfrm>
        </p:spPr>
        <p:txBody>
          <a:bodyPr/>
          <a:lstStyle/>
          <a:p>
            <a:pPr algn="l"/>
            <a:r>
              <a:rPr lang="es-AR" sz="4000" dirty="0" smtClean="0"/>
              <a:t>Signos de dificultad respiratoria</a:t>
            </a:r>
            <a:endParaRPr lang="es-AR" sz="4000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611560" y="1556792"/>
            <a:ext cx="8136904" cy="378778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AR" sz="1800" b="1" dirty="0" smtClean="0"/>
              <a:t>TIRAJE: </a:t>
            </a:r>
            <a:r>
              <a:rPr lang="es-AR" dirty="0" smtClean="0"/>
              <a:t>hundimiento visible de los tejidos blandos del </a:t>
            </a:r>
            <a:r>
              <a:rPr lang="es-AR" dirty="0" err="1" smtClean="0"/>
              <a:t>torax</a:t>
            </a:r>
            <a:r>
              <a:rPr lang="es-AR" dirty="0" smtClean="0"/>
              <a:t> entre el tejido firme, los cartílagos y costillas ( se observan el espacios intercostales)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AR" sz="1800" b="1" dirty="0" smtClean="0"/>
              <a:t>UTILIZACION </a:t>
            </a:r>
            <a:r>
              <a:rPr lang="es-AR" sz="1800" b="1" dirty="0"/>
              <a:t>DE LA MUSCULATURA ACCESORIA DE LA RESPIRACION: </a:t>
            </a:r>
            <a:r>
              <a:rPr lang="es-AR" dirty="0"/>
              <a:t>músculos esternocleidomastoideos, trapecios e </a:t>
            </a:r>
            <a:r>
              <a:rPr lang="es-AR" dirty="0" smtClean="0"/>
              <a:t>intercostales.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AR" sz="1800" b="1" dirty="0" smtClean="0"/>
              <a:t>ALETEO </a:t>
            </a:r>
            <a:r>
              <a:rPr lang="es-AR" sz="1800" b="1" dirty="0"/>
              <a:t>NASAL </a:t>
            </a:r>
            <a:r>
              <a:rPr lang="es-AR" sz="1800" b="1" dirty="0" smtClean="0"/>
              <a:t>INSPIRATORIO</a:t>
            </a:r>
            <a:r>
              <a:rPr lang="es-AR" dirty="0" smtClean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192452"/>
            <a:ext cx="288032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403648" y="404664"/>
            <a:ext cx="5970494" cy="835460"/>
          </a:xfrm>
        </p:spPr>
        <p:txBody>
          <a:bodyPr>
            <a:normAutofit/>
          </a:bodyPr>
          <a:lstStyle/>
          <a:p>
            <a:pPr algn="ctr"/>
            <a:r>
              <a:rPr lang="es-AR" sz="3600" b="1" dirty="0" smtClean="0"/>
              <a:t>Tiraje</a:t>
            </a:r>
            <a:endParaRPr lang="es-AR" sz="3600" b="1" dirty="0"/>
          </a:p>
        </p:txBody>
      </p:sp>
      <p:pic>
        <p:nvPicPr>
          <p:cNvPr id="1026" name="Picture 2" descr="Síndrome de Crup vírico en niños - ppt descarg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3" y="1275766"/>
            <a:ext cx="77768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-99" t="6372" r="99" b="17162"/>
          <a:stretch/>
        </p:blipFill>
        <p:spPr>
          <a:xfrm>
            <a:off x="755576" y="1484784"/>
            <a:ext cx="7844718" cy="4248472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988121" y="404664"/>
            <a:ext cx="5970494" cy="835460"/>
          </a:xfrm>
        </p:spPr>
        <p:txBody>
          <a:bodyPr>
            <a:normAutofit/>
          </a:bodyPr>
          <a:lstStyle/>
          <a:p>
            <a:pPr algn="ctr"/>
            <a:r>
              <a:rPr lang="es-AR" sz="3600" b="1" dirty="0" smtClean="0"/>
              <a:t>Músculos  accesorios</a:t>
            </a:r>
            <a:endParaRPr lang="es-AR" sz="3600" b="1" dirty="0"/>
          </a:p>
        </p:txBody>
      </p:sp>
    </p:spTree>
    <p:extLst>
      <p:ext uri="{BB962C8B-B14F-4D97-AF65-F5344CB8AC3E}">
        <p14:creationId xmlns:p14="http://schemas.microsoft.com/office/powerpoint/2010/main" val="18124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19753" r="3661" b="6173"/>
          <a:stretch/>
        </p:blipFill>
        <p:spPr bwMode="auto">
          <a:xfrm>
            <a:off x="1187624" y="1772816"/>
            <a:ext cx="669674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344816" cy="864096"/>
          </a:xfrm>
        </p:spPr>
        <p:txBody>
          <a:bodyPr/>
          <a:lstStyle/>
          <a:p>
            <a:pPr algn="l"/>
            <a:r>
              <a:rPr lang="es-AR" dirty="0" smtClean="0"/>
              <a:t>Percusión torácica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66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056783" cy="529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3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7" b="19564"/>
          <a:stretch/>
        </p:blipFill>
        <p:spPr bwMode="auto">
          <a:xfrm>
            <a:off x="989674" y="3284984"/>
            <a:ext cx="783079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88832" cy="1008112"/>
          </a:xfrm>
        </p:spPr>
        <p:txBody>
          <a:bodyPr/>
          <a:lstStyle/>
          <a:p>
            <a:pPr algn="l"/>
            <a:r>
              <a:rPr lang="es-AR" dirty="0" smtClean="0"/>
              <a:t>Auscultación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45659" y="1340768"/>
            <a:ext cx="7272808" cy="4968552"/>
          </a:xfrm>
        </p:spPr>
        <p:txBody>
          <a:bodyPr>
            <a:normAutofit/>
          </a:bodyPr>
          <a:lstStyle/>
          <a:p>
            <a:pPr algn="l"/>
            <a:r>
              <a:rPr lang="es-AR" sz="2800" b="1" dirty="0"/>
              <a:t>Ruidos fisiológicos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200" dirty="0"/>
              <a:t>Bronquial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200" dirty="0"/>
              <a:t>Broncovesicular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AR" sz="2200" dirty="0"/>
              <a:t>Murmullo </a:t>
            </a:r>
            <a:r>
              <a:rPr lang="es-AR" sz="2200" dirty="0" smtClean="0"/>
              <a:t>vesicular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AR" dirty="0"/>
          </a:p>
          <a:p>
            <a:pPr algn="l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969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332656"/>
            <a:ext cx="6512511" cy="1143000"/>
          </a:xfrm>
        </p:spPr>
        <p:txBody>
          <a:bodyPr/>
          <a:lstStyle/>
          <a:p>
            <a:pPr algn="l"/>
            <a:r>
              <a:rPr lang="es-AR" sz="4800" dirty="0" smtClean="0"/>
              <a:t>Vías</a:t>
            </a:r>
            <a:r>
              <a:rPr lang="es-AR" sz="4400" dirty="0" smtClean="0"/>
              <a:t> aéreas superiores</a:t>
            </a:r>
            <a:endParaRPr lang="es-AR" sz="44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39723285"/>
              </p:ext>
            </p:extLst>
          </p:nvPr>
        </p:nvGraphicFramePr>
        <p:xfrm>
          <a:off x="755576" y="1705322"/>
          <a:ext cx="4104456" cy="4459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4159" r="3379" b="3332"/>
          <a:stretch/>
        </p:blipFill>
        <p:spPr bwMode="auto">
          <a:xfrm>
            <a:off x="5020678" y="1622333"/>
            <a:ext cx="387180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7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476673"/>
            <a:ext cx="7028261" cy="720080"/>
          </a:xfrm>
        </p:spPr>
        <p:txBody>
          <a:bodyPr/>
          <a:lstStyle/>
          <a:p>
            <a:pPr algn="l"/>
            <a:r>
              <a:rPr lang="es-AR" dirty="0" smtClean="0"/>
              <a:t>Ruidos Adventicios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1580" y="1431613"/>
            <a:ext cx="7488832" cy="3888432"/>
          </a:xfrm>
        </p:spPr>
        <p:txBody>
          <a:bodyPr>
            <a:normAutofit/>
          </a:bodyPr>
          <a:lstStyle/>
          <a:p>
            <a:pPr algn="l"/>
            <a:r>
              <a:rPr lang="es-AR" sz="2400" b="1" u="sng" dirty="0" smtClean="0"/>
              <a:t>Estertores: </a:t>
            </a:r>
            <a:r>
              <a:rPr lang="es-AR" dirty="0" smtClean="0"/>
              <a:t>Son ruidos chasqueantes, burbujeantes o estrepitosos en el pulmón. Se cree que sucede cuando el aire abre los espacios aéreos cerrados.</a:t>
            </a:r>
          </a:p>
          <a:p>
            <a:pPr algn="l"/>
            <a:endParaRPr lang="es-AR" dirty="0" smtClean="0"/>
          </a:p>
          <a:p>
            <a:pPr algn="l"/>
            <a:r>
              <a:rPr lang="es-AR" b="1" u="sng" dirty="0" smtClean="0"/>
              <a:t>Roncus: </a:t>
            </a:r>
            <a:r>
              <a:rPr lang="es-AR" dirty="0" smtClean="0"/>
              <a:t>Son ruidos que parecen ronquidos, ocurre cuando el aire queda obstruido o se vuelve áspero y a través de las grandes vías respiratorias.</a:t>
            </a:r>
          </a:p>
          <a:p>
            <a:pPr algn="l"/>
            <a:endParaRPr lang="es-AR" dirty="0" smtClean="0"/>
          </a:p>
          <a:p>
            <a:pPr algn="l"/>
            <a:r>
              <a:rPr lang="es-AR" b="1" u="sng" dirty="0" smtClean="0"/>
              <a:t>Sibilancias: </a:t>
            </a:r>
            <a:r>
              <a:rPr lang="es-AR" dirty="0" smtClean="0"/>
              <a:t>Son ruidos chillones producidos por vías aéreas estrechas y se presentan cuando una persona.</a:t>
            </a:r>
          </a:p>
          <a:p>
            <a:pPr algn="l"/>
            <a:endParaRPr lang="es-AR" dirty="0" smtClean="0"/>
          </a:p>
          <a:p>
            <a:pPr algn="l"/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1907704" y="5698122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https://www.youtube.com/watch?v=91JI0Z4XZAM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249996" y="60208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/>
              <a:t>https://www.youtube.com/watch?v=FZxX3vxnkxQ</a:t>
            </a:r>
          </a:p>
        </p:txBody>
      </p:sp>
    </p:spTree>
    <p:extLst>
      <p:ext uri="{BB962C8B-B14F-4D97-AF65-F5344CB8AC3E}">
        <p14:creationId xmlns:p14="http://schemas.microsoft.com/office/powerpoint/2010/main" val="14052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6984776" cy="1656184"/>
          </a:xfrm>
        </p:spPr>
        <p:txBody>
          <a:bodyPr/>
          <a:lstStyle/>
          <a:p>
            <a:pPr algn="ctr"/>
            <a:r>
              <a:rPr lang="es-AR" dirty="0" smtClean="0"/>
              <a:t>Enfermedades Pulmonares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954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1215008"/>
          </a:xfrm>
        </p:spPr>
        <p:txBody>
          <a:bodyPr/>
          <a:lstStyle/>
          <a:p>
            <a:pPr algn="ctr"/>
            <a:r>
              <a:rPr lang="es-AR" sz="3200" dirty="0" smtClean="0"/>
              <a:t>Enfermedades Pulmonar Obstructivas Crónicas</a:t>
            </a:r>
            <a:endParaRPr lang="es-AR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11560" y="1412776"/>
            <a:ext cx="7992888" cy="504056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AR" sz="2400" dirty="0" smtClean="0"/>
              <a:t>Se las denomina así a un estado patológico que se caracteriza por una limitación del flujo de aires, </a:t>
            </a:r>
            <a:r>
              <a:rPr lang="es-AR" sz="2400" dirty="0"/>
              <a:t>que se caracterizada por la existencia de una obstrucción de las vías aéreas generalmente </a:t>
            </a:r>
            <a:r>
              <a:rPr lang="es-AR" sz="2400" b="1" dirty="0">
                <a:solidFill>
                  <a:srgbClr val="FF0000"/>
                </a:solidFill>
              </a:rPr>
              <a:t>progresiva e irreversible</a:t>
            </a:r>
            <a:endParaRPr lang="es-AR" sz="2400" dirty="0" smtClean="0"/>
          </a:p>
          <a:p>
            <a:pPr marL="45720" indent="0">
              <a:buNone/>
            </a:pPr>
            <a:endParaRPr lang="es-AR" sz="24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212976"/>
            <a:ext cx="677451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6864" cy="1143000"/>
          </a:xfrm>
        </p:spPr>
        <p:txBody>
          <a:bodyPr/>
          <a:lstStyle/>
          <a:p>
            <a:pPr algn="ctr"/>
            <a:r>
              <a:rPr lang="es-AR" sz="4400" dirty="0" smtClean="0"/>
              <a:t>Enfermedades obstructivas</a:t>
            </a:r>
            <a:endParaRPr lang="es-AR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27584" y="1650444"/>
            <a:ext cx="7632848" cy="4032448"/>
          </a:xfrm>
        </p:spPr>
        <p:txBody>
          <a:bodyPr>
            <a:normAutofit lnSpcReduction="10000"/>
          </a:bodyPr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es-A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Las enfermedades que obstruyen el flujo de aire son</a:t>
            </a:r>
            <a:r>
              <a:rPr lang="es-A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: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es-A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es-AR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BRONQUITIS CRONICA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es-AR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ENFISEMA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es-AR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es-A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Asma: </a:t>
            </a:r>
            <a:r>
              <a:rPr lang="es-AR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se lo considera un trastorno independiente y se lo  clasifica como una CONDICION ANORMAL DE LAS VIAS RESPIRATORIAS CARACTERIZADA COMO UNA INFLAMACION REVERSIBLE.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288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7569" y="239012"/>
            <a:ext cx="7200799" cy="1143000"/>
          </a:xfrm>
        </p:spPr>
        <p:txBody>
          <a:bodyPr/>
          <a:lstStyle/>
          <a:p>
            <a:pPr algn="l"/>
            <a:r>
              <a:rPr lang="es-AR" dirty="0"/>
              <a:t>Causas de EPOC</a:t>
            </a:r>
            <a:br>
              <a:rPr lang="es-AR" dirty="0"/>
            </a:br>
            <a:endParaRPr lang="es-AR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3"/>
          </p:nvPr>
        </p:nvSpPr>
        <p:spPr>
          <a:xfrm>
            <a:off x="827583" y="1382012"/>
            <a:ext cx="7660773" cy="4513596"/>
          </a:xfrm>
        </p:spPr>
        <p:txBody>
          <a:bodyPr>
            <a:normAutofit/>
          </a:bodyPr>
          <a:lstStyle/>
          <a:p>
            <a:pPr marL="0" lvl="0" indent="0">
              <a:spcAft>
                <a:spcPts val="0"/>
              </a:spcAft>
              <a:buClr>
                <a:srgbClr val="0BD0D9"/>
              </a:buClr>
              <a:buSzPct val="95000"/>
              <a:buNone/>
            </a:pPr>
            <a:r>
              <a:rPr lang="es-AR" sz="2400" b="1" dirty="0" smtClean="0">
                <a:solidFill>
                  <a:prstClr val="black"/>
                </a:solidFill>
                <a:latin typeface="Constantia"/>
              </a:rPr>
              <a:t>Principal </a:t>
            </a:r>
            <a:r>
              <a:rPr lang="es-AR" sz="2400" b="1" dirty="0">
                <a:solidFill>
                  <a:prstClr val="black"/>
                </a:solidFill>
                <a:latin typeface="Constantia"/>
              </a:rPr>
              <a:t>causa: </a:t>
            </a:r>
            <a:endParaRPr lang="es-AR" sz="2400" b="1" dirty="0" smtClean="0">
              <a:solidFill>
                <a:prstClr val="black"/>
              </a:solidFill>
              <a:latin typeface="Constantia"/>
            </a:endParaRPr>
          </a:p>
          <a:p>
            <a:pPr marL="0" lvl="0" indent="0">
              <a:spcAft>
                <a:spcPts val="0"/>
              </a:spcAft>
              <a:buClr>
                <a:srgbClr val="0BD0D9"/>
              </a:buClr>
              <a:buSzPct val="95000"/>
              <a:buNone/>
            </a:pPr>
            <a:endParaRPr lang="es-AR" sz="2300" dirty="0">
              <a:solidFill>
                <a:prstClr val="black"/>
              </a:solidFill>
              <a:latin typeface="Constantia"/>
            </a:endParaRPr>
          </a:p>
          <a:p>
            <a:pPr marL="342900" indent="-342900"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s-AR" sz="2300" b="1" dirty="0" smtClean="0">
                <a:solidFill>
                  <a:srgbClr val="FF0000"/>
                </a:solidFill>
                <a:latin typeface="Constantia"/>
              </a:rPr>
              <a:t>Consumo </a:t>
            </a:r>
            <a:r>
              <a:rPr lang="es-AR" sz="2300" b="1" dirty="0">
                <a:solidFill>
                  <a:srgbClr val="FF0000"/>
                </a:solidFill>
                <a:latin typeface="Constantia"/>
              </a:rPr>
              <a:t>de Tabaco</a:t>
            </a:r>
          </a:p>
          <a:p>
            <a:pPr marL="0" lvl="0" indent="0">
              <a:spcAft>
                <a:spcPts val="0"/>
              </a:spcAft>
              <a:buClr>
                <a:srgbClr val="0BD0D9"/>
              </a:buClr>
              <a:buSzPct val="95000"/>
              <a:buNone/>
            </a:pPr>
            <a:endParaRPr lang="es-AR" sz="2300" dirty="0" smtClean="0">
              <a:solidFill>
                <a:prstClr val="black"/>
              </a:solidFill>
              <a:latin typeface="Constantia"/>
            </a:endParaRPr>
          </a:p>
          <a:p>
            <a:pPr marL="0" lvl="0" indent="0">
              <a:spcAft>
                <a:spcPts val="0"/>
              </a:spcAft>
              <a:buClr>
                <a:srgbClr val="0BD0D9"/>
              </a:buClr>
              <a:buSzPct val="95000"/>
              <a:buNone/>
            </a:pPr>
            <a:endParaRPr lang="es-AR" sz="2300" dirty="0">
              <a:solidFill>
                <a:prstClr val="black"/>
              </a:solidFill>
              <a:latin typeface="Constantia"/>
            </a:endParaRPr>
          </a:p>
          <a:p>
            <a:pPr marL="0" lvl="0" indent="0">
              <a:spcAft>
                <a:spcPts val="0"/>
              </a:spcAft>
              <a:buClr>
                <a:srgbClr val="0BD0D9"/>
              </a:buClr>
              <a:buSzPct val="95000"/>
              <a:buNone/>
            </a:pPr>
            <a:r>
              <a:rPr lang="es-AR" sz="2300" b="1" dirty="0">
                <a:solidFill>
                  <a:prstClr val="black"/>
                </a:solidFill>
                <a:latin typeface="Constantia"/>
              </a:rPr>
              <a:t>Otros factores </a:t>
            </a:r>
          </a:p>
          <a:p>
            <a:pPr marL="274320" lvl="0" indent="-274320"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s-AR" sz="2300" dirty="0" smtClean="0">
                <a:solidFill>
                  <a:prstClr val="black"/>
                </a:solidFill>
                <a:latin typeface="Constantia"/>
              </a:rPr>
              <a:t>Alergias</a:t>
            </a:r>
          </a:p>
          <a:p>
            <a:pPr marL="274320" lvl="0" indent="-274320"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endParaRPr lang="es-AR" sz="2300" dirty="0">
              <a:solidFill>
                <a:prstClr val="black"/>
              </a:solidFill>
              <a:latin typeface="Constantia"/>
            </a:endParaRPr>
          </a:p>
          <a:p>
            <a:pPr marL="274320" lvl="0" indent="-274320"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endParaRPr lang="es-AR" sz="2300" dirty="0">
              <a:solidFill>
                <a:prstClr val="black"/>
              </a:solidFill>
              <a:latin typeface="Constantia"/>
            </a:endParaRPr>
          </a:p>
          <a:p>
            <a:pPr marL="274320" lvl="0" indent="-274320"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s-AR" sz="2300" dirty="0">
                <a:solidFill>
                  <a:prstClr val="black"/>
                </a:solidFill>
                <a:latin typeface="Constantia"/>
              </a:rPr>
              <a:t>Contaminación del aire</a:t>
            </a:r>
          </a:p>
          <a:p>
            <a:endParaRPr lang="es-AR" dirty="0" smtClean="0"/>
          </a:p>
          <a:p>
            <a:endParaRPr lang="es-AR" dirty="0" smtClean="0"/>
          </a:p>
          <a:p>
            <a:endParaRPr lang="es-A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359068"/>
            <a:ext cx="3800266" cy="1978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5" y="4870706"/>
            <a:ext cx="3863385" cy="191519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33920"/>
            <a:ext cx="3566468" cy="1677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07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352928" cy="864096"/>
          </a:xfrm>
        </p:spPr>
        <p:txBody>
          <a:bodyPr/>
          <a:lstStyle/>
          <a:p>
            <a:pPr algn="l"/>
            <a:r>
              <a:rPr lang="es-AR" sz="4000" dirty="0" smtClean="0"/>
              <a:t>Factores de riesgo para la EPOC</a:t>
            </a:r>
            <a:endParaRPr lang="es-AR" sz="4000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520415" y="1412776"/>
            <a:ext cx="5203713" cy="4608512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s-AR" sz="2400" dirty="0"/>
          </a:p>
          <a:p>
            <a:r>
              <a:rPr lang="es-AR" sz="2400" dirty="0"/>
              <a:t>Exposición a ciertos gases o emanaciones en el sitio de </a:t>
            </a:r>
            <a:r>
              <a:rPr lang="es-AR" sz="2400" dirty="0" smtClean="0"/>
              <a:t>trabajo.</a:t>
            </a:r>
          </a:p>
          <a:p>
            <a:pPr marL="45720" indent="0">
              <a:buNone/>
            </a:pPr>
            <a:endParaRPr lang="es-AR" sz="2400" dirty="0"/>
          </a:p>
          <a:p>
            <a:r>
              <a:rPr lang="es-AR" sz="2400" dirty="0"/>
              <a:t>Exposición a cantidades considerables de contaminación o humo indirecto de </a:t>
            </a:r>
            <a:r>
              <a:rPr lang="es-AR" sz="2400" dirty="0" smtClean="0"/>
              <a:t>cigarrillo.</a:t>
            </a:r>
          </a:p>
          <a:p>
            <a:endParaRPr lang="es-AR" sz="2400" dirty="0"/>
          </a:p>
          <a:p>
            <a:r>
              <a:rPr lang="es-AR" sz="2400" dirty="0"/>
              <a:t>Uso frecuente de fuego para cocinar sin la ventilación </a:t>
            </a:r>
            <a:r>
              <a:rPr lang="es-AR" sz="2400" dirty="0" smtClean="0"/>
              <a:t>apropiada.</a:t>
            </a:r>
          </a:p>
          <a:p>
            <a:endParaRPr lang="es-AR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779206"/>
            <a:ext cx="3312367" cy="17335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204003"/>
            <a:ext cx="3312367" cy="14942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412776"/>
            <a:ext cx="3312368" cy="17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1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Bronquitis crónica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51520" y="1412776"/>
            <a:ext cx="4392488" cy="47525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AR" dirty="0"/>
              <a:t>E</a:t>
            </a:r>
            <a:r>
              <a:rPr lang="es-AR" dirty="0" smtClean="0"/>
              <a:t>nfermedad </a:t>
            </a:r>
            <a:r>
              <a:rPr lang="es-AR" dirty="0"/>
              <a:t>caracterizada </a:t>
            </a:r>
            <a:r>
              <a:rPr lang="es-AR" dirty="0" smtClean="0"/>
              <a:t>por una </a:t>
            </a:r>
            <a:r>
              <a:rPr lang="es-AR" dirty="0"/>
              <a:t>creciente inflamación y mucosidad (flema o esputo) </a:t>
            </a:r>
            <a:r>
              <a:rPr lang="es-AR" dirty="0" smtClean="0"/>
              <a:t>en las </a:t>
            </a:r>
            <a:r>
              <a:rPr lang="es-AR" dirty="0"/>
              <a:t>vías respiratorias (vías aéreas</a:t>
            </a:r>
            <a:r>
              <a:rPr lang="es-AR" dirty="0" smtClean="0"/>
              <a:t>).</a:t>
            </a:r>
          </a:p>
          <a:p>
            <a:r>
              <a:rPr lang="es-AR" dirty="0"/>
              <a:t>Hay obstrucción de las </a:t>
            </a:r>
            <a:r>
              <a:rPr lang="es-AR" dirty="0" smtClean="0"/>
              <a:t>vías aéreas.</a:t>
            </a:r>
          </a:p>
          <a:p>
            <a:r>
              <a:rPr lang="es-AR" dirty="0" smtClean="0"/>
              <a:t>Síntomas: Tos que produce </a:t>
            </a:r>
            <a:r>
              <a:rPr lang="es-AR" dirty="0"/>
              <a:t>mucosidad o flema la mayoría de los días, </a:t>
            </a:r>
            <a:r>
              <a:rPr lang="es-AR" dirty="0" smtClean="0"/>
              <a:t>durante tres </a:t>
            </a:r>
            <a:r>
              <a:rPr lang="es-AR" dirty="0"/>
              <a:t>meses, dos años o más (después de haber </a:t>
            </a:r>
            <a:r>
              <a:rPr lang="es-AR" dirty="0" smtClean="0"/>
              <a:t>descartado otras </a:t>
            </a:r>
            <a:r>
              <a:rPr lang="es-AR" dirty="0"/>
              <a:t>causas para la tos</a:t>
            </a:r>
            <a:r>
              <a:rPr lang="es-AR" dirty="0" smtClean="0"/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87" y="1124744"/>
            <a:ext cx="431546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87" y="4725145"/>
            <a:ext cx="4325983" cy="181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9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260648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Síntomas (bronquitis)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412776"/>
            <a:ext cx="5400600" cy="4968552"/>
          </a:xfrm>
        </p:spPr>
        <p:txBody>
          <a:bodyPr>
            <a:normAutofit/>
          </a:bodyPr>
          <a:lstStyle/>
          <a:p>
            <a:r>
              <a:rPr lang="es-AR" dirty="0"/>
              <a:t>T</a:t>
            </a:r>
            <a:r>
              <a:rPr lang="es-AR" dirty="0" smtClean="0"/>
              <a:t>os </a:t>
            </a:r>
            <a:r>
              <a:rPr lang="es-AR" dirty="0"/>
              <a:t>que produce moco (esputo) y puede tener rastros de sangre </a:t>
            </a:r>
            <a:endParaRPr lang="es-AR" dirty="0" smtClean="0"/>
          </a:p>
          <a:p>
            <a:r>
              <a:rPr lang="es-AR" dirty="0" smtClean="0"/>
              <a:t>Disnea </a:t>
            </a:r>
            <a:r>
              <a:rPr lang="es-AR" dirty="0"/>
              <a:t>que empeora con el esfuerzo o la actividad moderada </a:t>
            </a:r>
            <a:endParaRPr lang="es-AR" dirty="0" smtClean="0"/>
          </a:p>
          <a:p>
            <a:r>
              <a:rPr lang="es-AR" dirty="0" smtClean="0"/>
              <a:t> </a:t>
            </a:r>
            <a:r>
              <a:rPr lang="es-AR" dirty="0"/>
              <a:t>Sibilancias </a:t>
            </a:r>
            <a:r>
              <a:rPr lang="es-AR" dirty="0" smtClean="0"/>
              <a:t> y Roncus</a:t>
            </a:r>
            <a:endParaRPr lang="es-AR" dirty="0"/>
          </a:p>
          <a:p>
            <a:r>
              <a:rPr lang="es-AR" dirty="0" smtClean="0"/>
              <a:t>Discapacidad</a:t>
            </a:r>
            <a:r>
              <a:rPr lang="es-AR" dirty="0"/>
              <a:t>. </a:t>
            </a:r>
            <a:endParaRPr lang="es-AR" dirty="0" smtClean="0"/>
          </a:p>
          <a:p>
            <a:r>
              <a:rPr lang="es-AR" dirty="0" smtClean="0"/>
              <a:t> </a:t>
            </a:r>
            <a:r>
              <a:rPr lang="es-AR" dirty="0"/>
              <a:t>Piel y labios de color </a:t>
            </a:r>
            <a:r>
              <a:rPr lang="es-AR" dirty="0" smtClean="0"/>
              <a:t>azulado(cianosis)</a:t>
            </a:r>
          </a:p>
          <a:p>
            <a:r>
              <a:rPr lang="es-AR" dirty="0" smtClean="0"/>
              <a:t>Insuficiencia </a:t>
            </a:r>
            <a:r>
              <a:rPr lang="es-AR" dirty="0"/>
              <a:t>cardiaca. </a:t>
            </a:r>
          </a:p>
          <a:p>
            <a:r>
              <a:rPr lang="es-AR" dirty="0" smtClean="0"/>
              <a:t>Fatiga</a:t>
            </a:r>
            <a:r>
              <a:rPr lang="es-AR" dirty="0"/>
              <a:t>. </a:t>
            </a:r>
            <a:endParaRPr lang="es-AR" dirty="0" smtClean="0"/>
          </a:p>
          <a:p>
            <a:r>
              <a:rPr lang="es-AR" dirty="0" smtClean="0"/>
              <a:t> </a:t>
            </a:r>
            <a:r>
              <a:rPr lang="es-AR" dirty="0"/>
              <a:t>Dolores de cabeza </a:t>
            </a:r>
            <a:endParaRPr lang="es-AR" dirty="0" smtClean="0"/>
          </a:p>
          <a:p>
            <a:r>
              <a:rPr lang="es-AR" dirty="0" smtClean="0"/>
              <a:t> Edema en Miembros inferiores</a:t>
            </a:r>
            <a:endParaRPr lang="es-A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38366"/>
            <a:ext cx="2769816" cy="467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60648"/>
            <a:ext cx="6512511" cy="1143000"/>
          </a:xfrm>
        </p:spPr>
        <p:txBody>
          <a:bodyPr/>
          <a:lstStyle/>
          <a:p>
            <a:pPr algn="l"/>
            <a:r>
              <a:rPr lang="es-AR" sz="4400" dirty="0" smtClean="0"/>
              <a:t>EXAMEN DIAGNOSTICO</a:t>
            </a:r>
            <a:endParaRPr lang="es-AR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971600" y="1556792"/>
            <a:ext cx="4592141" cy="3834760"/>
          </a:xfrm>
        </p:spPr>
        <p:txBody>
          <a:bodyPr/>
          <a:lstStyle/>
          <a:p>
            <a:r>
              <a:rPr lang="es-AR" dirty="0" smtClean="0"/>
              <a:t>Radiografía </a:t>
            </a:r>
            <a:r>
              <a:rPr lang="es-AR" dirty="0"/>
              <a:t>de tórax (pecho</a:t>
            </a:r>
            <a:r>
              <a:rPr lang="es-AR" dirty="0" smtClean="0"/>
              <a:t>)</a:t>
            </a:r>
          </a:p>
          <a:p>
            <a:r>
              <a:rPr lang="es-AR" dirty="0" smtClean="0"/>
              <a:t> Análisis </a:t>
            </a:r>
            <a:r>
              <a:rPr lang="es-AR" dirty="0"/>
              <a:t>de sangre (especialmente, aquellos que buscan a la bacteria y miden los recuentos de células blancas) </a:t>
            </a:r>
            <a:r>
              <a:rPr lang="es-AR" dirty="0" smtClean="0"/>
              <a:t> </a:t>
            </a:r>
          </a:p>
          <a:p>
            <a:r>
              <a:rPr lang="es-AR" dirty="0"/>
              <a:t>E</a:t>
            </a:r>
            <a:r>
              <a:rPr lang="es-AR" dirty="0" smtClean="0"/>
              <a:t>xamen </a:t>
            </a:r>
            <a:r>
              <a:rPr lang="es-AR" dirty="0"/>
              <a:t>de una muestra de esputo (flema).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62" y="1273078"/>
            <a:ext cx="2359893" cy="265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40" y="4077072"/>
            <a:ext cx="3024336" cy="241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9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272808" cy="1143000"/>
          </a:xfrm>
        </p:spPr>
        <p:txBody>
          <a:bodyPr/>
          <a:lstStyle/>
          <a:p>
            <a:pPr algn="l"/>
            <a:r>
              <a:rPr lang="es-AR" sz="4800" dirty="0" smtClean="0"/>
              <a:t>Exámenes Diagnósticos</a:t>
            </a:r>
            <a:endParaRPr lang="es-AR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556792"/>
            <a:ext cx="8064896" cy="4248472"/>
          </a:xfrm>
        </p:spPr>
        <p:txBody>
          <a:bodyPr>
            <a:normAutofit/>
          </a:bodyPr>
          <a:lstStyle/>
          <a:p>
            <a:r>
              <a:rPr lang="es-AR" sz="2400" dirty="0"/>
              <a:t>Los exámenes para </a:t>
            </a:r>
            <a:r>
              <a:rPr lang="es-AR" sz="2400" dirty="0" smtClean="0"/>
              <a:t>diagnosticarla </a:t>
            </a:r>
            <a:r>
              <a:rPr lang="es-AR" sz="2400" dirty="0"/>
              <a:t>bronquitis crónica abarcan: </a:t>
            </a:r>
            <a:endParaRPr lang="es-AR" sz="2400" dirty="0" smtClean="0"/>
          </a:p>
          <a:p>
            <a:r>
              <a:rPr lang="es-AR" sz="2400" dirty="0" smtClean="0"/>
              <a:t>Pruebas </a:t>
            </a:r>
            <a:r>
              <a:rPr lang="es-AR" sz="2400" dirty="0"/>
              <a:t>de la función pulmonar </a:t>
            </a:r>
          </a:p>
          <a:p>
            <a:r>
              <a:rPr lang="es-AR" sz="2400" dirty="0" smtClean="0"/>
              <a:t>Gasometría </a:t>
            </a:r>
            <a:r>
              <a:rPr lang="es-AR" sz="2400" dirty="0"/>
              <a:t>arterial </a:t>
            </a:r>
            <a:endParaRPr lang="es-AR" sz="2400" dirty="0" smtClean="0"/>
          </a:p>
          <a:p>
            <a:r>
              <a:rPr lang="es-AR" sz="2400" dirty="0" smtClean="0"/>
              <a:t>Radiografía </a:t>
            </a:r>
            <a:r>
              <a:rPr lang="es-AR" sz="2400" dirty="0"/>
              <a:t>de tórax </a:t>
            </a:r>
            <a:endParaRPr lang="es-AR" sz="2400" dirty="0" smtClean="0"/>
          </a:p>
          <a:p>
            <a:r>
              <a:rPr lang="es-AR" sz="2400" dirty="0" smtClean="0"/>
              <a:t>Oximetría </a:t>
            </a:r>
            <a:r>
              <a:rPr lang="es-AR" sz="2400" dirty="0"/>
              <a:t>del pulso (prueba de saturación del oxígeno) </a:t>
            </a:r>
            <a:endParaRPr lang="es-AR" sz="2400" dirty="0" smtClean="0"/>
          </a:p>
          <a:p>
            <a:r>
              <a:rPr lang="es-AR" sz="2400" dirty="0" smtClean="0"/>
              <a:t>Prueba </a:t>
            </a:r>
            <a:r>
              <a:rPr lang="es-AR" sz="2400" dirty="0"/>
              <a:t>de esfuerzo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33" y="4401657"/>
            <a:ext cx="3888432" cy="245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25" y="2043912"/>
            <a:ext cx="2160240" cy="161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4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1511660" y="188640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Vía aérea superior</a:t>
            </a:r>
            <a:endParaRPr lang="es-AR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3"/>
          </p:nvPr>
        </p:nvSpPr>
        <p:spPr>
          <a:xfrm>
            <a:off x="375064" y="1556792"/>
            <a:ext cx="3929376" cy="4320480"/>
          </a:xfrm>
        </p:spPr>
        <p:txBody>
          <a:bodyPr>
            <a:noAutofit/>
          </a:bodyPr>
          <a:lstStyle/>
          <a:p>
            <a:r>
              <a:rPr lang="es-AR" sz="2400" dirty="0"/>
              <a:t>C</a:t>
            </a:r>
            <a:r>
              <a:rPr lang="es-AR" sz="2400" dirty="0" smtClean="0"/>
              <a:t>onocido </a:t>
            </a:r>
            <a:r>
              <a:rPr lang="es-AR" sz="2400" dirty="0"/>
              <a:t>también como </a:t>
            </a:r>
            <a:r>
              <a:rPr lang="es-A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caja de la voz o vibrador</a:t>
            </a:r>
            <a:r>
              <a:rPr lang="es-AR" sz="2400" dirty="0"/>
              <a:t>,  se encuentra en el extremo superior de la tráquea y se conecta con la faringe. </a:t>
            </a:r>
            <a:endParaRPr lang="es-AR" sz="2400" dirty="0" smtClean="0"/>
          </a:p>
          <a:p>
            <a:pPr marL="45720" indent="0">
              <a:buNone/>
            </a:pPr>
            <a:endParaRPr lang="es-AR" sz="2400" dirty="0" smtClean="0"/>
          </a:p>
          <a:p>
            <a:r>
              <a:rPr lang="es-AR" sz="2400" dirty="0"/>
              <a:t>S</a:t>
            </a:r>
            <a:r>
              <a:rPr lang="es-AR" sz="2400" dirty="0" smtClean="0"/>
              <a:t>u </a:t>
            </a:r>
            <a:r>
              <a:rPr lang="es-AR" sz="2400" dirty="0"/>
              <a:t>función principal es facilitar la oclusión de la tráquea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83568" y="1052736"/>
            <a:ext cx="16561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/>
              <a:t>Laringe:</a:t>
            </a:r>
          </a:p>
          <a:p>
            <a:endParaRPr lang="es-AR" dirty="0">
              <a:latin typeface="Century" panose="020406040505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19268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4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260648"/>
            <a:ext cx="6512511" cy="792088"/>
          </a:xfrm>
        </p:spPr>
        <p:txBody>
          <a:bodyPr/>
          <a:lstStyle/>
          <a:p>
            <a:pPr algn="l"/>
            <a:r>
              <a:rPr lang="es-AR" dirty="0"/>
              <a:t>TRATAMIENTO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052736"/>
            <a:ext cx="8568952" cy="5256584"/>
          </a:xfrm>
        </p:spPr>
        <p:txBody>
          <a:bodyPr>
            <a:noAutofit/>
          </a:bodyPr>
          <a:lstStyle/>
          <a:p>
            <a:r>
              <a:rPr lang="es-AR" sz="2400" b="1" dirty="0" smtClean="0">
                <a:solidFill>
                  <a:srgbClr val="FF0000"/>
                </a:solidFill>
              </a:rPr>
              <a:t>Corticosteroides: </a:t>
            </a:r>
            <a:r>
              <a:rPr lang="es-AR" sz="2000" dirty="0" err="1" smtClean="0"/>
              <a:t>Prednisona</a:t>
            </a:r>
            <a:r>
              <a:rPr lang="es-AR" sz="2000" dirty="0" smtClean="0"/>
              <a:t> , Hidrocortisona, </a:t>
            </a:r>
            <a:r>
              <a:rPr lang="es-AR" sz="2000" dirty="0" err="1" smtClean="0"/>
              <a:t>Betametasona</a:t>
            </a:r>
            <a:r>
              <a:rPr lang="es-AR" sz="2000" dirty="0" smtClean="0"/>
              <a:t>, </a:t>
            </a:r>
            <a:r>
              <a:rPr lang="es-AR" sz="2000" dirty="0" err="1" smtClean="0"/>
              <a:t>Becometasona</a:t>
            </a:r>
            <a:r>
              <a:rPr lang="es-AR" sz="2000" dirty="0" smtClean="0"/>
              <a:t> ( efectos adversos )</a:t>
            </a:r>
          </a:p>
          <a:p>
            <a:r>
              <a:rPr lang="es-AR" sz="2400" b="1" dirty="0" smtClean="0">
                <a:solidFill>
                  <a:srgbClr val="FF0000"/>
                </a:solidFill>
              </a:rPr>
              <a:t>Broncodilatadores:</a:t>
            </a:r>
            <a:r>
              <a:rPr lang="es-AR" sz="2400" dirty="0" smtClean="0">
                <a:solidFill>
                  <a:srgbClr val="FF0000"/>
                </a:solidFill>
              </a:rPr>
              <a:t> </a:t>
            </a:r>
          </a:p>
          <a:p>
            <a:pPr marL="45720" indent="0">
              <a:buNone/>
            </a:pPr>
            <a:r>
              <a:rPr lang="es-AR" sz="2000" dirty="0" smtClean="0"/>
              <a:t>Agonistas </a:t>
            </a:r>
            <a:r>
              <a:rPr lang="es-AR" sz="2000" dirty="0"/>
              <a:t>inhalados </a:t>
            </a:r>
            <a:r>
              <a:rPr lang="es-AR" sz="2000" dirty="0" smtClean="0"/>
              <a:t>B-2  </a:t>
            </a:r>
            <a:r>
              <a:rPr lang="es-AR" sz="2000" dirty="0" err="1" smtClean="0"/>
              <a:t>adrenergicos</a:t>
            </a:r>
            <a:r>
              <a:rPr lang="es-AR" sz="2000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 </a:t>
            </a:r>
            <a:r>
              <a:rPr lang="es-AR" sz="2000" dirty="0"/>
              <a:t>A</a:t>
            </a:r>
            <a:r>
              <a:rPr lang="es-AR" sz="2000" dirty="0" smtClean="0"/>
              <a:t>c</a:t>
            </a:r>
            <a:r>
              <a:rPr lang="es-AR" sz="2000" dirty="0"/>
              <a:t>. </a:t>
            </a:r>
            <a:r>
              <a:rPr lang="es-AR" sz="2000" dirty="0" smtClean="0"/>
              <a:t>Corta: Salbutamol</a:t>
            </a:r>
            <a:endParaRPr lang="es-AR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 Ac. Prolongada: </a:t>
            </a:r>
            <a:r>
              <a:rPr lang="es-AR" sz="2000" dirty="0" err="1" smtClean="0"/>
              <a:t>Salmeterol</a:t>
            </a:r>
            <a:endParaRPr lang="es-AR" sz="2000" dirty="0" smtClean="0"/>
          </a:p>
          <a:p>
            <a:pPr marL="45720" indent="0">
              <a:buNone/>
            </a:pPr>
            <a:r>
              <a:rPr lang="es-AR" sz="2000" b="1" dirty="0" smtClean="0"/>
              <a:t>Anticolinérgicos inhalatorios de acción corta: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Bromuro de Ipratropio</a:t>
            </a:r>
          </a:p>
          <a:p>
            <a:pPr marL="45720" indent="0">
              <a:buNone/>
            </a:pPr>
            <a:r>
              <a:rPr lang="es-AR" sz="2000" b="1" dirty="0" smtClean="0"/>
              <a:t>Teofilina de acción prolongada: </a:t>
            </a:r>
          </a:p>
          <a:p>
            <a:pPr marL="45720" indent="0">
              <a:buNone/>
            </a:pPr>
            <a:r>
              <a:rPr lang="es-AR" sz="2000" dirty="0" smtClean="0"/>
              <a:t>Pacientes </a:t>
            </a:r>
            <a:r>
              <a:rPr lang="es-AR" sz="2000" dirty="0"/>
              <a:t>con síntomas nocturnos o hiperinflación y fatiga respiratoria. </a:t>
            </a:r>
            <a:endParaRPr lang="es-AR" sz="2000" dirty="0" smtClean="0"/>
          </a:p>
          <a:p>
            <a:r>
              <a:rPr lang="es-AR" sz="2400" b="1" dirty="0" err="1" smtClean="0">
                <a:solidFill>
                  <a:srgbClr val="FF0000"/>
                </a:solidFill>
              </a:rPr>
              <a:t>Mucolíticos</a:t>
            </a:r>
            <a:r>
              <a:rPr lang="es-AR" sz="2400" b="1" dirty="0" smtClean="0">
                <a:solidFill>
                  <a:srgbClr val="FF0000"/>
                </a:solidFill>
              </a:rPr>
              <a:t> </a:t>
            </a:r>
            <a:r>
              <a:rPr lang="es-AR" sz="2400" b="1" dirty="0">
                <a:solidFill>
                  <a:srgbClr val="FF0000"/>
                </a:solidFill>
              </a:rPr>
              <a:t>orales </a:t>
            </a:r>
            <a:endParaRPr lang="es-AR" sz="2400" b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AR" sz="2000" dirty="0" smtClean="0"/>
              <a:t>N-</a:t>
            </a:r>
            <a:r>
              <a:rPr lang="es-AR" sz="2000" dirty="0" err="1" smtClean="0"/>
              <a:t>acetilcisteina</a:t>
            </a:r>
            <a:r>
              <a:rPr lang="es-AR" sz="2000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000" dirty="0" err="1" smtClean="0"/>
              <a:t>Carbocisteina</a:t>
            </a:r>
            <a:r>
              <a:rPr lang="es-AR" sz="2000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000" dirty="0" err="1" smtClean="0"/>
              <a:t>Letosteina</a:t>
            </a:r>
            <a:endParaRPr lang="es-AR" sz="2000" dirty="0" smtClean="0"/>
          </a:p>
          <a:p>
            <a:pPr marL="45720" indent="0">
              <a:buNone/>
            </a:pPr>
            <a:endParaRPr lang="es-AR" sz="1800" dirty="0" smtClean="0"/>
          </a:p>
          <a:p>
            <a:pPr marL="45720" indent="0">
              <a:buNone/>
            </a:pPr>
            <a:r>
              <a:rPr lang="es-AR" sz="1800" dirty="0" smtClean="0"/>
              <a:t> </a:t>
            </a:r>
            <a:endParaRPr lang="es-AR" sz="1800" dirty="0"/>
          </a:p>
        </p:txBody>
      </p:sp>
    </p:spTree>
    <p:extLst>
      <p:ext uri="{BB962C8B-B14F-4D97-AF65-F5344CB8AC3E}">
        <p14:creationId xmlns:p14="http://schemas.microsoft.com/office/powerpoint/2010/main" val="199138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60020"/>
            <a:ext cx="7560840" cy="1143000"/>
          </a:xfrm>
        </p:spPr>
        <p:txBody>
          <a:bodyPr/>
          <a:lstStyle/>
          <a:p>
            <a:pPr algn="l"/>
            <a:r>
              <a:rPr lang="es-AR" dirty="0" smtClean="0"/>
              <a:t>Tratamiento antibiótico</a:t>
            </a:r>
            <a:endParaRPr lang="es-AR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>
          <a:xfrm>
            <a:off x="827584" y="1772816"/>
            <a:ext cx="7128792" cy="3888432"/>
          </a:xfrm>
        </p:spPr>
        <p:txBody>
          <a:bodyPr/>
          <a:lstStyle/>
          <a:p>
            <a:r>
              <a:rPr lang="es-AR" dirty="0" smtClean="0"/>
              <a:t>Amoxicilina: 1g c/8hs por 7 a 10 días</a:t>
            </a:r>
          </a:p>
          <a:p>
            <a:pPr marL="45720" indent="0">
              <a:buNone/>
            </a:pPr>
            <a:endParaRPr lang="es-AR" dirty="0" smtClean="0"/>
          </a:p>
          <a:p>
            <a:r>
              <a:rPr lang="es-AR" dirty="0" err="1" smtClean="0"/>
              <a:t>Macrólidos</a:t>
            </a:r>
            <a:r>
              <a:rPr lang="es-AR" dirty="0" smtClean="0"/>
              <a:t>: Azitromicina 5g día / 3 a 5 días</a:t>
            </a:r>
          </a:p>
          <a:p>
            <a:endParaRPr lang="es-AR" dirty="0" smtClean="0"/>
          </a:p>
          <a:p>
            <a:r>
              <a:rPr lang="es-AR" dirty="0" err="1" smtClean="0"/>
              <a:t>Cefuroxina</a:t>
            </a:r>
            <a:r>
              <a:rPr lang="es-AR" dirty="0" smtClean="0"/>
              <a:t> acetilo: 500mg c/12hs por 7 </a:t>
            </a:r>
            <a:r>
              <a:rPr lang="es-AR" dirty="0" err="1" smtClean="0"/>
              <a:t>dias</a:t>
            </a:r>
            <a:endParaRPr lang="es-AR" dirty="0" smtClean="0"/>
          </a:p>
          <a:p>
            <a:endParaRPr lang="es-A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86114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188640"/>
            <a:ext cx="6512511" cy="818220"/>
          </a:xfrm>
        </p:spPr>
        <p:txBody>
          <a:bodyPr/>
          <a:lstStyle/>
          <a:p>
            <a:pPr algn="l"/>
            <a:r>
              <a:rPr lang="es-AR" sz="4400" dirty="0" smtClean="0"/>
              <a:t>Enfisema</a:t>
            </a:r>
            <a:endParaRPr lang="es-AR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95536" y="1242628"/>
            <a:ext cx="4608512" cy="4948808"/>
          </a:xfrm>
        </p:spPr>
        <p:txBody>
          <a:bodyPr>
            <a:normAutofit lnSpcReduction="10000"/>
          </a:bodyPr>
          <a:lstStyle/>
          <a:p>
            <a:r>
              <a:rPr lang="es-AR" sz="2400" dirty="0" smtClean="0"/>
              <a:t>Alteración de las paredes de los alveolos </a:t>
            </a:r>
            <a:r>
              <a:rPr lang="es-AR" sz="2400" dirty="0" err="1" smtClean="0"/>
              <a:t>hiper</a:t>
            </a:r>
            <a:r>
              <a:rPr lang="es-AR" sz="2400" dirty="0" smtClean="0"/>
              <a:t>-distendidos que provoca alteración del intercambio de gases.</a:t>
            </a:r>
          </a:p>
          <a:p>
            <a:r>
              <a:rPr lang="es-AR" sz="2400" dirty="0" smtClean="0"/>
              <a:t>La superficie alveolar en contacto con los capilares  pulmonares disminuye provocando el aumento del espacio muerto conduciendo a la hipoxemia.</a:t>
            </a:r>
          </a:p>
          <a:p>
            <a:r>
              <a:rPr lang="es-AR" sz="2400" dirty="0" smtClean="0"/>
              <a:t>Aumentando la retención de Co2 en sangre arterial. (hipercapnia</a:t>
            </a:r>
            <a:r>
              <a:rPr lang="es-AR" dirty="0" smtClean="0"/>
              <a:t>)</a:t>
            </a:r>
            <a:endParaRPr lang="es-A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06860"/>
            <a:ext cx="396587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76864" cy="1143000"/>
          </a:xfrm>
        </p:spPr>
        <p:txBody>
          <a:bodyPr/>
          <a:lstStyle/>
          <a:p>
            <a:pPr algn="l"/>
            <a:r>
              <a:rPr lang="es-AR" sz="4400" dirty="0" smtClean="0"/>
              <a:t>Enfisema</a:t>
            </a:r>
            <a:endParaRPr lang="es-AR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11560" y="1484784"/>
            <a:ext cx="4824536" cy="4752528"/>
          </a:xfrm>
        </p:spPr>
        <p:txBody>
          <a:bodyPr>
            <a:normAutofit lnSpcReduction="10000"/>
          </a:bodyPr>
          <a:lstStyle/>
          <a:p>
            <a:r>
              <a:rPr lang="es-AR" dirty="0"/>
              <a:t>S</a:t>
            </a:r>
            <a:r>
              <a:rPr lang="es-AR" dirty="0" smtClean="0"/>
              <a:t>e </a:t>
            </a:r>
            <a:r>
              <a:rPr lang="es-AR" dirty="0"/>
              <a:t>produce daño </a:t>
            </a:r>
            <a:r>
              <a:rPr lang="es-AR" dirty="0" smtClean="0"/>
              <a:t>en las </a:t>
            </a:r>
            <a:r>
              <a:rPr lang="es-AR" dirty="0"/>
              <a:t>paredes de los </a:t>
            </a:r>
            <a:r>
              <a:rPr lang="es-AR" dirty="0" smtClean="0"/>
              <a:t>sacos alveolares </a:t>
            </a:r>
            <a:r>
              <a:rPr lang="es-AR" dirty="0"/>
              <a:t>del pulmón</a:t>
            </a:r>
            <a:r>
              <a:rPr lang="es-AR" dirty="0" smtClean="0"/>
              <a:t>.</a:t>
            </a:r>
            <a:endParaRPr lang="es-AR" dirty="0"/>
          </a:p>
          <a:p>
            <a:r>
              <a:rPr lang="es-AR" dirty="0" smtClean="0"/>
              <a:t>La perdida de </a:t>
            </a:r>
            <a:r>
              <a:rPr lang="es-AR" dirty="0"/>
              <a:t>elasticidad </a:t>
            </a:r>
            <a:r>
              <a:rPr lang="es-AR" dirty="0" smtClean="0"/>
              <a:t>provoca dificultad para </a:t>
            </a:r>
            <a:r>
              <a:rPr lang="es-AR" dirty="0"/>
              <a:t>expulsar todo el aire de los pulmones,</a:t>
            </a:r>
          </a:p>
          <a:p>
            <a:r>
              <a:rPr lang="es-AR" dirty="0" smtClean="0"/>
              <a:t>Esto se denomina atrapamiento de aire </a:t>
            </a:r>
            <a:r>
              <a:rPr lang="es-AR" dirty="0"/>
              <a:t>y causa hiperinflación de los pulmones. </a:t>
            </a:r>
            <a:endParaRPr lang="es-AR" dirty="0" smtClean="0"/>
          </a:p>
          <a:p>
            <a:r>
              <a:rPr lang="es-AR" dirty="0" smtClean="0"/>
              <a:t>La combinación de </a:t>
            </a:r>
            <a:r>
              <a:rPr lang="es-AR" dirty="0"/>
              <a:t>tener constantemente aire adicional en los pulmones y </a:t>
            </a:r>
            <a:r>
              <a:rPr lang="es-AR" dirty="0" smtClean="0"/>
              <a:t>el esfuerzo </a:t>
            </a:r>
            <a:r>
              <a:rPr lang="es-AR" dirty="0"/>
              <a:t>adicional necesario para respirar causa la </a:t>
            </a:r>
            <a:r>
              <a:rPr lang="es-AR" dirty="0" smtClean="0"/>
              <a:t>sensación de </a:t>
            </a:r>
            <a:r>
              <a:rPr lang="es-AR" dirty="0"/>
              <a:t>falta de aire.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47" y="394203"/>
            <a:ext cx="343344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31" y="3573016"/>
            <a:ext cx="3351671" cy="294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76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32656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Síntomas (Enfisema)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755576" y="1412776"/>
            <a:ext cx="4536504" cy="4608512"/>
          </a:xfrm>
        </p:spPr>
        <p:txBody>
          <a:bodyPr>
            <a:normAutofit fontScale="92500" lnSpcReduction="20000"/>
          </a:bodyPr>
          <a:lstStyle/>
          <a:p>
            <a:r>
              <a:rPr lang="es-AR" sz="2600" dirty="0" smtClean="0"/>
              <a:t>Tos con o sin flema</a:t>
            </a:r>
          </a:p>
          <a:p>
            <a:r>
              <a:rPr lang="es-AR" sz="2600" dirty="0" smtClean="0"/>
              <a:t>Fatiga</a:t>
            </a:r>
          </a:p>
          <a:p>
            <a:r>
              <a:rPr lang="es-AR" sz="2600" dirty="0" smtClean="0"/>
              <a:t>Muchas infecciones respiratorias</a:t>
            </a:r>
          </a:p>
          <a:p>
            <a:r>
              <a:rPr lang="es-AR" sz="2600" dirty="0" smtClean="0"/>
              <a:t>Dificultad respiratoria (disnea) que empeora con actividad leve</a:t>
            </a:r>
          </a:p>
          <a:p>
            <a:r>
              <a:rPr lang="es-AR" sz="2600" dirty="0" smtClean="0"/>
              <a:t>Dificultad para tomar aire</a:t>
            </a:r>
          </a:p>
          <a:p>
            <a:r>
              <a:rPr lang="es-AR" sz="2600" dirty="0" smtClean="0"/>
              <a:t>Sibilancias.</a:t>
            </a:r>
          </a:p>
          <a:p>
            <a:r>
              <a:rPr lang="es-AR" sz="2600" dirty="0" smtClean="0"/>
              <a:t>Perdida de peso.</a:t>
            </a:r>
          </a:p>
          <a:p>
            <a:r>
              <a:rPr lang="es-AR" sz="2600" dirty="0" smtClean="0"/>
              <a:t>Cianosis</a:t>
            </a:r>
          </a:p>
          <a:p>
            <a:r>
              <a:rPr lang="es-AR" sz="2600" dirty="0" smtClean="0"/>
              <a:t>Policitemia</a:t>
            </a:r>
          </a:p>
          <a:p>
            <a:endParaRPr lang="es-AR" dirty="0" smtClean="0"/>
          </a:p>
          <a:p>
            <a:endParaRPr lang="es-A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2664296" cy="447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2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27280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s-AR" sz="4000" dirty="0" smtClean="0"/>
              <a:t>Tratamientos en pacientes con EPOC</a:t>
            </a:r>
            <a:endParaRPr lang="es-AR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187624" y="1772816"/>
            <a:ext cx="3600400" cy="7920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s-AR" dirty="0"/>
          </a:p>
          <a:p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4"/>
          </p:nvPr>
        </p:nvSpPr>
        <p:spPr>
          <a:xfrm>
            <a:off x="539552" y="1772815"/>
            <a:ext cx="8208912" cy="4608513"/>
          </a:xfrm>
        </p:spPr>
        <p:txBody>
          <a:bodyPr>
            <a:noAutofit/>
          </a:bodyPr>
          <a:lstStyle/>
          <a:p>
            <a:r>
              <a:rPr lang="es-AR" sz="3200" b="1" dirty="0"/>
              <a:t>Broncodilatadores </a:t>
            </a:r>
            <a:endParaRPr lang="es-AR" sz="32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s-AR" sz="2400" b="1" dirty="0" smtClean="0"/>
              <a:t>Los </a:t>
            </a:r>
            <a:r>
              <a:rPr lang="es-AR" sz="2400" b="1" dirty="0"/>
              <a:t>agonistas b2 adrenérgicos </a:t>
            </a:r>
            <a:r>
              <a:rPr lang="es-AR" sz="2400" b="1" dirty="0" smtClean="0"/>
              <a:t>y los anticolinérgicos.</a:t>
            </a:r>
          </a:p>
          <a:p>
            <a:pPr marL="45720" indent="0">
              <a:buNone/>
            </a:pPr>
            <a:endParaRPr lang="es-AR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AR" sz="2400" b="1" dirty="0" smtClean="0"/>
              <a:t> </a:t>
            </a:r>
            <a:r>
              <a:rPr lang="es-AR" sz="2400" b="1" dirty="0"/>
              <a:t>A</a:t>
            </a:r>
            <a:r>
              <a:rPr lang="es-AR" sz="2400" b="1" dirty="0" smtClean="0"/>
              <a:t>umentan el calibre </a:t>
            </a:r>
            <a:r>
              <a:rPr lang="es-AR" sz="2400" b="1" dirty="0"/>
              <a:t>de las vías aéreas al relajar el </a:t>
            </a:r>
            <a:r>
              <a:rPr lang="es-AR" sz="2400" b="1" dirty="0" smtClean="0"/>
              <a:t>músculo liso </a:t>
            </a:r>
            <a:r>
              <a:rPr lang="es-AR" sz="2400" b="1" dirty="0"/>
              <a:t>bronquial</a:t>
            </a:r>
            <a:r>
              <a:rPr lang="es-AR" sz="2400" b="1" dirty="0" smtClean="0"/>
              <a:t>.</a:t>
            </a:r>
          </a:p>
          <a:p>
            <a:pPr marL="45720" indent="0">
              <a:buNone/>
            </a:pP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27727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6455"/>
          <a:stretch/>
        </p:blipFill>
        <p:spPr>
          <a:xfrm>
            <a:off x="899591" y="1772816"/>
            <a:ext cx="7576925" cy="475252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16824" cy="1006048"/>
          </a:xfrm>
        </p:spPr>
        <p:txBody>
          <a:bodyPr/>
          <a:lstStyle/>
          <a:p>
            <a:pPr algn="l"/>
            <a:r>
              <a:rPr lang="es-AR" dirty="0" smtClean="0"/>
              <a:t>Broncodilatadores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381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60648"/>
            <a:ext cx="6512511" cy="1143000"/>
          </a:xfrm>
        </p:spPr>
        <p:txBody>
          <a:bodyPr/>
          <a:lstStyle/>
          <a:p>
            <a:pPr algn="l"/>
            <a:r>
              <a:rPr lang="es-AR" dirty="0"/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83568" y="1484784"/>
            <a:ext cx="5472608" cy="4176464"/>
          </a:xfrm>
        </p:spPr>
        <p:txBody>
          <a:bodyPr>
            <a:normAutofit/>
          </a:bodyPr>
          <a:lstStyle/>
          <a:p>
            <a:r>
              <a:rPr lang="es-AR" sz="2400" dirty="0" smtClean="0"/>
              <a:t>Realmente </a:t>
            </a:r>
            <a:r>
              <a:rPr lang="es-AR" sz="2400" dirty="0"/>
              <a:t>no tiene tratamiento, pero el objetivo es aliviar los síntomas y prevenir el empeoramiento de la </a:t>
            </a:r>
            <a:r>
              <a:rPr lang="es-AR" sz="2400" dirty="0" smtClean="0"/>
              <a:t>enfermedad</a:t>
            </a:r>
          </a:p>
          <a:p>
            <a:pPr marL="45720" indent="0">
              <a:buNone/>
            </a:pPr>
            <a:endParaRPr lang="es-AR" sz="2400" dirty="0" smtClean="0"/>
          </a:p>
          <a:p>
            <a:r>
              <a:rPr lang="es-AR" sz="2400" dirty="0" smtClean="0"/>
              <a:t>Dejar </a:t>
            </a:r>
            <a:r>
              <a:rPr lang="es-AR" sz="2400" dirty="0"/>
              <a:t>de </a:t>
            </a:r>
            <a:r>
              <a:rPr lang="es-AR" sz="2400" dirty="0" smtClean="0"/>
              <a:t>fumar</a:t>
            </a:r>
          </a:p>
          <a:p>
            <a:r>
              <a:rPr lang="es-AR" sz="2400" dirty="0" smtClean="0"/>
              <a:t>Antibióticos </a:t>
            </a:r>
          </a:p>
          <a:p>
            <a:r>
              <a:rPr lang="es-AR" sz="2400" dirty="0" smtClean="0"/>
              <a:t>Ejercicios </a:t>
            </a:r>
            <a:r>
              <a:rPr lang="es-AR" sz="2400" dirty="0"/>
              <a:t>de </a:t>
            </a:r>
            <a:r>
              <a:rPr lang="es-AR" sz="2400" dirty="0" smtClean="0"/>
              <a:t>respiración</a:t>
            </a:r>
            <a:endParaRPr lang="es-A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58" y="1628800"/>
            <a:ext cx="294825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9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332656"/>
            <a:ext cx="8136904" cy="1224136"/>
          </a:xfrm>
        </p:spPr>
        <p:txBody>
          <a:bodyPr/>
          <a:lstStyle/>
          <a:p>
            <a:pPr algn="ctr"/>
            <a:r>
              <a:rPr lang="es-AR" sz="2800" dirty="0" smtClean="0"/>
              <a:t>Efectos adversos de la terapia farmacológica</a:t>
            </a:r>
            <a:br>
              <a:rPr lang="es-AR" sz="2800" dirty="0" smtClean="0"/>
            </a:br>
            <a:r>
              <a:rPr lang="es-AR" sz="2800" dirty="0" smtClean="0"/>
              <a:t>con B2 agonistas </a:t>
            </a:r>
            <a:endParaRPr lang="es-AR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971600" y="1988840"/>
            <a:ext cx="7021332" cy="3454131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AR" sz="2800" dirty="0" smtClean="0"/>
              <a:t>Taquicardia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AR" sz="2800" dirty="0" smtClean="0"/>
              <a:t>Ansiedad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AR" sz="2800" dirty="0" smtClean="0"/>
              <a:t>Temblor musculo esquelético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AR" sz="2800" dirty="0" err="1" smtClean="0"/>
              <a:t>Hipokalemia</a:t>
            </a:r>
            <a:endParaRPr lang="es-AR" sz="2400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AR" sz="2800" b="1" dirty="0" smtClean="0"/>
              <a:t>Prolongación del Intervalo Q-T (ECG)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40496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620688"/>
            <a:ext cx="7632848" cy="864096"/>
          </a:xfrm>
        </p:spPr>
        <p:txBody>
          <a:bodyPr/>
          <a:lstStyle/>
          <a:p>
            <a:pPr algn="ctr"/>
            <a:r>
              <a:rPr lang="es-AR" sz="3600" dirty="0"/>
              <a:t>Cuidados de </a:t>
            </a:r>
            <a:r>
              <a:rPr lang="es-AR" sz="3600" dirty="0" smtClean="0"/>
              <a:t>enfermería </a:t>
            </a:r>
            <a:r>
              <a:rPr lang="es-AR" sz="3600" dirty="0"/>
              <a:t>en pacientes con Epoc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899592" y="2132856"/>
            <a:ext cx="7128792" cy="4104456"/>
          </a:xfrm>
        </p:spPr>
        <p:txBody>
          <a:bodyPr>
            <a:normAutofit/>
          </a:bodyPr>
          <a:lstStyle/>
          <a:p>
            <a:r>
              <a:rPr lang="es-AR" dirty="0" smtClean="0"/>
              <a:t>Mantener el paciente en posición de </a:t>
            </a:r>
            <a:r>
              <a:rPr lang="es-AR" dirty="0" err="1" smtClean="0"/>
              <a:t>Fowler</a:t>
            </a:r>
            <a:endParaRPr lang="es-AR" dirty="0" smtClean="0"/>
          </a:p>
          <a:p>
            <a:r>
              <a:rPr lang="es-AR" dirty="0" smtClean="0"/>
              <a:t>Mantener </a:t>
            </a:r>
            <a:r>
              <a:rPr lang="es-AR" dirty="0"/>
              <a:t>en reposo y </a:t>
            </a:r>
            <a:r>
              <a:rPr lang="es-AR" dirty="0" smtClean="0"/>
              <a:t>disminuir la ansiedad. </a:t>
            </a:r>
          </a:p>
          <a:p>
            <a:r>
              <a:rPr lang="es-AR" dirty="0"/>
              <a:t>O</a:t>
            </a:r>
            <a:r>
              <a:rPr lang="es-AR" dirty="0" smtClean="0"/>
              <a:t>xigenoterapia </a:t>
            </a:r>
          </a:p>
          <a:p>
            <a:r>
              <a:rPr lang="es-AR" dirty="0" smtClean="0"/>
              <a:t>Cuidados </a:t>
            </a:r>
            <a:r>
              <a:rPr lang="es-AR" dirty="0"/>
              <a:t>de ventilación </a:t>
            </a:r>
          </a:p>
          <a:p>
            <a:r>
              <a:rPr lang="es-AR" dirty="0" smtClean="0"/>
              <a:t>Mantener </a:t>
            </a:r>
            <a:r>
              <a:rPr lang="es-AR" dirty="0"/>
              <a:t>venoclisis </a:t>
            </a:r>
            <a:r>
              <a:rPr lang="es-AR" dirty="0" smtClean="0"/>
              <a:t>permeable.</a:t>
            </a:r>
          </a:p>
          <a:p>
            <a:r>
              <a:rPr lang="es-AR" dirty="0" smtClean="0"/>
              <a:t>Administrar  medicamentos según indicación medica.</a:t>
            </a:r>
            <a:endParaRPr lang="es-AR" dirty="0"/>
          </a:p>
          <a:p>
            <a:r>
              <a:rPr lang="es-AR" dirty="0" smtClean="0"/>
              <a:t>Vigilar </a:t>
            </a:r>
            <a:r>
              <a:rPr lang="es-AR" dirty="0"/>
              <a:t>los efectos adversos de los </a:t>
            </a:r>
            <a:r>
              <a:rPr lang="es-AR" dirty="0" smtClean="0"/>
              <a:t>medicamentos.</a:t>
            </a:r>
          </a:p>
          <a:p>
            <a:r>
              <a:rPr lang="es-AR" dirty="0" smtClean="0"/>
              <a:t>Mantener </a:t>
            </a:r>
            <a:r>
              <a:rPr lang="es-AR" dirty="0"/>
              <a:t>la vías aéreas permeables </a:t>
            </a:r>
            <a:endParaRPr lang="es-AR" dirty="0" smtClean="0"/>
          </a:p>
          <a:p>
            <a:r>
              <a:rPr lang="es-AR" dirty="0" smtClean="0"/>
              <a:t>Monitorización </a:t>
            </a:r>
            <a:r>
              <a:rPr lang="es-AR" dirty="0"/>
              <a:t>de signos </a:t>
            </a:r>
            <a:r>
              <a:rPr lang="es-AR" dirty="0" smtClean="0"/>
              <a:t>vitales.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707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79" y="1484784"/>
            <a:ext cx="3475664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332656"/>
            <a:ext cx="6512511" cy="1143000"/>
          </a:xfrm>
        </p:spPr>
        <p:txBody>
          <a:bodyPr/>
          <a:lstStyle/>
          <a:p>
            <a:pPr algn="l"/>
            <a:r>
              <a:rPr lang="es-AR" dirty="0"/>
              <a:t>Vía aérea superior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1268760"/>
            <a:ext cx="5616624" cy="51845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A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laringe:</a:t>
            </a:r>
          </a:p>
          <a:p>
            <a:r>
              <a:rPr lang="es-AR" dirty="0"/>
              <a:t>S</a:t>
            </a:r>
            <a:r>
              <a:rPr lang="es-AR" dirty="0" smtClean="0"/>
              <a:t>e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encuentra tapizada por mucosa ciliada,</a:t>
            </a:r>
            <a:r>
              <a:rPr lang="es-AR" dirty="0"/>
              <a:t> lo que </a:t>
            </a:r>
            <a:r>
              <a:rPr lang="es-AR" dirty="0" smtClean="0"/>
              <a:t>sigue siendo </a:t>
            </a:r>
            <a:r>
              <a:rPr lang="es-AR" dirty="0"/>
              <a:t>un mecanismo de purificación y acondicionamiento del </a:t>
            </a:r>
            <a:r>
              <a:rPr lang="es-AR" dirty="0" smtClean="0"/>
              <a:t>aire</a:t>
            </a:r>
            <a:r>
              <a:rPr lang="es-AR" dirty="0"/>
              <a:t>. </a:t>
            </a:r>
            <a:endParaRPr lang="es-AR" dirty="0" smtClean="0"/>
          </a:p>
          <a:p>
            <a:pPr marL="45720" indent="0">
              <a:buNone/>
            </a:pPr>
            <a:endParaRPr lang="es-AR" dirty="0" smtClean="0"/>
          </a:p>
          <a:p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superior </a:t>
            </a:r>
            <a:r>
              <a:rPr lang="es-AR" dirty="0" smtClean="0"/>
              <a:t>:cuerdas vocales vestibulares </a:t>
            </a:r>
            <a:r>
              <a:rPr lang="es-AR" dirty="0"/>
              <a:t>o </a:t>
            </a:r>
            <a:r>
              <a:rPr lang="es-AR" dirty="0" smtClean="0"/>
              <a:t>falsas,</a:t>
            </a:r>
          </a:p>
          <a:p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 </a:t>
            </a:r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</a:t>
            </a:r>
            <a:r>
              <a:rPr lang="es-AR" dirty="0"/>
              <a:t>son las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cuerdas vocales verdaderas,</a:t>
            </a:r>
            <a:r>
              <a:rPr lang="es-AR" dirty="0" smtClean="0"/>
              <a:t> responsables </a:t>
            </a:r>
            <a:r>
              <a:rPr lang="es-AR" dirty="0"/>
              <a:t>de la fonación, </a:t>
            </a:r>
            <a:r>
              <a:rPr lang="es-AR" dirty="0" smtClean="0"/>
              <a:t>ubicadas en la glotis.</a:t>
            </a:r>
          </a:p>
          <a:p>
            <a:pPr marL="4572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257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7776864" cy="1090652"/>
          </a:xfrm>
        </p:spPr>
        <p:txBody>
          <a:bodyPr/>
          <a:lstStyle/>
          <a:p>
            <a:pPr algn="l"/>
            <a:r>
              <a:rPr lang="es-AR" dirty="0" smtClean="0"/>
              <a:t>Enfermedades Restrictivas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8414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04856" cy="864096"/>
          </a:xfrm>
        </p:spPr>
        <p:txBody>
          <a:bodyPr/>
          <a:lstStyle/>
          <a:p>
            <a:pPr algn="l"/>
            <a:r>
              <a:rPr lang="es-AR" dirty="0" smtClean="0"/>
              <a:t>Enfermedades restrictivas</a:t>
            </a:r>
            <a:endParaRPr lang="es-AR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>
          <a:xfrm>
            <a:off x="683568" y="1340768"/>
            <a:ext cx="7920880" cy="49685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AR" dirty="0"/>
              <a:t>Se conocen como EPR cualquier enfermedad que afecte la capacidad de inhalar o inspirar. El factor principal es la inhabilidad de expandir el pulmón </a:t>
            </a:r>
            <a:r>
              <a:rPr lang="es-AR" dirty="0" smtClean="0"/>
              <a:t>completamente.</a:t>
            </a:r>
          </a:p>
          <a:p>
            <a:pPr marL="45720" indent="0">
              <a:buNone/>
            </a:pPr>
            <a:endParaRPr lang="es-AR" dirty="0"/>
          </a:p>
          <a:p>
            <a:pPr marL="45720" indent="0">
              <a:buNone/>
            </a:pPr>
            <a:r>
              <a:rPr lang="es-AR" dirty="0" smtClean="0"/>
              <a:t>Se </a:t>
            </a:r>
            <a:r>
              <a:rPr lang="es-AR" dirty="0"/>
              <a:t>caracteriza por </a:t>
            </a:r>
            <a:r>
              <a:rPr lang="es-AR" dirty="0">
                <a:solidFill>
                  <a:srgbClr val="FF0000"/>
                </a:solidFill>
              </a:rPr>
              <a:t>la 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dificultad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/>
              <a:t>que tienen los pulmones a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expansión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s-A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es-AR" dirty="0" smtClean="0"/>
              <a:t>Los </a:t>
            </a:r>
            <a:r>
              <a:rPr lang="es-AR" dirty="0"/>
              <a:t>movimientos pulmonares están 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disminuidos por algún tipo de enfermedad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s-A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4402739"/>
            <a:ext cx="3438021" cy="20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8167" y="476672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Clasificación de EPR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99592" y="1619672"/>
            <a:ext cx="6731086" cy="4608512"/>
          </a:xfrm>
        </p:spPr>
        <p:txBody>
          <a:bodyPr/>
          <a:lstStyle/>
          <a:p>
            <a:pPr marL="45720" indent="0">
              <a:buNone/>
            </a:pPr>
            <a:r>
              <a:rPr lang="es-AR" dirty="0"/>
              <a:t>La Clasificación según que afectan </a:t>
            </a:r>
            <a:r>
              <a:rPr lang="es-AR" dirty="0" smtClean="0"/>
              <a:t>:</a:t>
            </a:r>
          </a:p>
          <a:p>
            <a:pPr marL="45720" indent="0">
              <a:buNone/>
            </a:pPr>
            <a:endParaRPr lang="es-AR" dirty="0"/>
          </a:p>
          <a:p>
            <a:r>
              <a:rPr lang="es-AR" dirty="0"/>
              <a:t>Del parénquima </a:t>
            </a:r>
            <a:r>
              <a:rPr lang="es-AR" dirty="0" smtClean="0"/>
              <a:t>pulmonar</a:t>
            </a:r>
          </a:p>
          <a:p>
            <a:endParaRPr lang="es-AR" dirty="0"/>
          </a:p>
          <a:p>
            <a:r>
              <a:rPr lang="es-AR" dirty="0"/>
              <a:t>Enfermedades de la </a:t>
            </a:r>
            <a:r>
              <a:rPr lang="es-AR" dirty="0" smtClean="0"/>
              <a:t>pleura</a:t>
            </a:r>
          </a:p>
          <a:p>
            <a:endParaRPr lang="es-AR" dirty="0"/>
          </a:p>
          <a:p>
            <a:r>
              <a:rPr lang="es-AR" dirty="0"/>
              <a:t>Enfermedades de la pared </a:t>
            </a:r>
            <a:r>
              <a:rPr lang="es-AR" dirty="0" smtClean="0"/>
              <a:t>torácica</a:t>
            </a:r>
          </a:p>
          <a:p>
            <a:endParaRPr lang="es-AR" dirty="0"/>
          </a:p>
          <a:p>
            <a:r>
              <a:rPr lang="es-AR" dirty="0"/>
              <a:t>Causas neuromusculares</a:t>
            </a:r>
          </a:p>
          <a:p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04" y="2276872"/>
            <a:ext cx="327589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6864" cy="1143000"/>
          </a:xfrm>
        </p:spPr>
        <p:txBody>
          <a:bodyPr/>
          <a:lstStyle/>
          <a:p>
            <a:pPr algn="ctr"/>
            <a:r>
              <a:rPr lang="es-AR" dirty="0"/>
              <a:t>Enfermedades restrictivas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55576" y="1475656"/>
            <a:ext cx="8100900" cy="4401616"/>
          </a:xfrm>
        </p:spPr>
        <p:txBody>
          <a:bodyPr>
            <a:noAutofit/>
          </a:bodyPr>
          <a:lstStyle/>
          <a:p>
            <a:r>
              <a:rPr lang="es-AR" sz="2800" dirty="0">
                <a:solidFill>
                  <a:srgbClr val="FF0000"/>
                </a:solidFill>
              </a:rPr>
              <a:t>Del parénquima pulmonar: </a:t>
            </a:r>
            <a:endParaRPr lang="es-AR" sz="28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AR" sz="2400" dirty="0"/>
              <a:t>F</a:t>
            </a:r>
            <a:r>
              <a:rPr lang="es-AR" sz="2400" dirty="0" smtClean="0"/>
              <a:t>ibrosis </a:t>
            </a:r>
            <a:r>
              <a:rPr lang="es-AR" sz="2400" dirty="0"/>
              <a:t>pulmonar (el pulmón deja de ser elástico y se hace más rígido</a:t>
            </a:r>
            <a:r>
              <a:rPr lang="es-AR" sz="2400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400" dirty="0" smtClean="0"/>
              <a:t>Fibrosis Pulmonar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400" dirty="0" smtClean="0"/>
              <a:t>Neumonías</a:t>
            </a:r>
          </a:p>
          <a:p>
            <a:pPr>
              <a:buFont typeface="Wingdings" panose="05000000000000000000" pitchFamily="2" charset="2"/>
              <a:buChar char="§"/>
            </a:pPr>
            <a:endParaRPr lang="es-AR" sz="2400" dirty="0"/>
          </a:p>
          <a:p>
            <a:r>
              <a:rPr lang="es-AR" sz="2800" dirty="0">
                <a:solidFill>
                  <a:srgbClr val="FF0000"/>
                </a:solidFill>
              </a:rPr>
              <a:t>Enfermedades de la pleura: </a:t>
            </a:r>
            <a:endParaRPr lang="es-AR" sz="2800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s-AR" sz="2400" dirty="0"/>
              <a:t>L</a:t>
            </a:r>
            <a:r>
              <a:rPr lang="es-AR" sz="2400" dirty="0" smtClean="0"/>
              <a:t>a </a:t>
            </a:r>
            <a:r>
              <a:rPr lang="es-AR" sz="2400" dirty="0"/>
              <a:t>pleura permite el movimiento pulmonar y por ejemplo en un derrame </a:t>
            </a:r>
            <a:r>
              <a:rPr lang="es-AR" sz="2400" dirty="0" smtClean="0"/>
              <a:t>pleural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400" dirty="0" smtClean="0"/>
              <a:t>Hemotórax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400" dirty="0"/>
              <a:t>N</a:t>
            </a:r>
            <a:r>
              <a:rPr lang="es-AR" sz="2400" dirty="0" smtClean="0"/>
              <a:t>eumotórax</a:t>
            </a:r>
            <a:r>
              <a:rPr lang="es-AR" sz="2400" dirty="0"/>
              <a:t>, etc. van a limitar la expansión pulmonar</a:t>
            </a:r>
          </a:p>
          <a:p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93488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92888" cy="1143000"/>
          </a:xfrm>
        </p:spPr>
        <p:txBody>
          <a:bodyPr/>
          <a:lstStyle/>
          <a:p>
            <a:pPr algn="l"/>
            <a:r>
              <a:rPr lang="es-AR" sz="4000" dirty="0"/>
              <a:t>Enfermedades Restrictivas del Parénquima Pulmonar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11560" y="1844824"/>
            <a:ext cx="3960440" cy="4536504"/>
          </a:xfrm>
        </p:spPr>
        <p:txBody>
          <a:bodyPr>
            <a:normAutofit/>
          </a:bodyPr>
          <a:lstStyle/>
          <a:p>
            <a:r>
              <a:rPr lang="es-AR" dirty="0" smtClean="0"/>
              <a:t>Daño </a:t>
            </a:r>
            <a:r>
              <a:rPr lang="es-AR" dirty="0"/>
              <a:t>inicial al parénquima pulmonar </a:t>
            </a:r>
            <a:endParaRPr lang="es-AR" dirty="0" smtClean="0"/>
          </a:p>
          <a:p>
            <a:r>
              <a:rPr lang="es-AR" dirty="0" smtClean="0"/>
              <a:t>Proceso </a:t>
            </a:r>
            <a:r>
              <a:rPr lang="es-AR" dirty="0"/>
              <a:t>inflamatorio en alveolos e intersticio </a:t>
            </a:r>
            <a:endParaRPr lang="es-AR" dirty="0" smtClean="0"/>
          </a:p>
          <a:p>
            <a:r>
              <a:rPr lang="es-AR" dirty="0" smtClean="0"/>
              <a:t>Sustitución </a:t>
            </a:r>
            <a:r>
              <a:rPr lang="es-AR" dirty="0"/>
              <a:t>por tejido fibrótico </a:t>
            </a:r>
            <a:endParaRPr lang="es-AR" dirty="0" smtClean="0"/>
          </a:p>
          <a:p>
            <a:r>
              <a:rPr lang="es-AR" dirty="0" smtClean="0"/>
              <a:t>Disminución </a:t>
            </a:r>
            <a:r>
              <a:rPr lang="es-AR" dirty="0"/>
              <a:t>en el número total de las unidades alveolares </a:t>
            </a:r>
            <a:r>
              <a:rPr lang="es-AR" dirty="0" smtClean="0"/>
              <a:t>funcionantes. </a:t>
            </a:r>
            <a:endParaRPr lang="es-A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93305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5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476672"/>
            <a:ext cx="6512511" cy="1143000"/>
          </a:xfrm>
        </p:spPr>
        <p:txBody>
          <a:bodyPr/>
          <a:lstStyle/>
          <a:p>
            <a:pPr algn="l"/>
            <a:r>
              <a:rPr lang="es-AR" dirty="0" smtClean="0"/>
              <a:t>Fibrosis Pulmonar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167295" y="1619672"/>
            <a:ext cx="3789040" cy="4833664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Es una </a:t>
            </a:r>
            <a:r>
              <a:rPr lang="es-AR" dirty="0"/>
              <a:t>enfermedad caracterizada por la sustitución progresiva e irreversible del tejido funcional del pulmón por tejido </a:t>
            </a:r>
            <a:r>
              <a:rPr lang="es-AR" dirty="0" smtClean="0"/>
              <a:t>fibroso</a:t>
            </a:r>
            <a:r>
              <a:rPr lang="es-AR" dirty="0"/>
              <a:t>.</a:t>
            </a:r>
            <a:endParaRPr lang="es-AR" dirty="0" smtClean="0"/>
          </a:p>
          <a:p>
            <a:pPr marL="45720" indent="0">
              <a:buNone/>
            </a:pPr>
            <a:r>
              <a:rPr lang="es-AR" dirty="0"/>
              <a:t>L</a:t>
            </a:r>
            <a:r>
              <a:rPr lang="es-AR" dirty="0" smtClean="0"/>
              <a:t>o </a:t>
            </a:r>
            <a:r>
              <a:rPr lang="es-AR" dirty="0"/>
              <a:t>que convierte, poco a poco, a ambos pulmones en una extensa cicatriz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27" y="1590614"/>
            <a:ext cx="3838945" cy="46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6864" cy="1143000"/>
          </a:xfrm>
        </p:spPr>
        <p:txBody>
          <a:bodyPr/>
          <a:lstStyle/>
          <a:p>
            <a:pPr algn="l"/>
            <a:r>
              <a:rPr lang="es-AR" dirty="0"/>
              <a:t>Enfermedades restrictivas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27584" y="1772816"/>
            <a:ext cx="7488832" cy="4752528"/>
          </a:xfrm>
        </p:spPr>
        <p:txBody>
          <a:bodyPr>
            <a:normAutofit/>
          </a:bodyPr>
          <a:lstStyle/>
          <a:p>
            <a:r>
              <a:rPr lang="es-AR" b="1" dirty="0"/>
              <a:t>Enfermedades de la pared torácica</a:t>
            </a:r>
            <a:r>
              <a:rPr lang="es-AR" b="1" dirty="0" smtClean="0"/>
              <a:t>:</a:t>
            </a:r>
          </a:p>
          <a:p>
            <a:pPr marL="45720" indent="0">
              <a:buNone/>
            </a:pPr>
            <a:r>
              <a:rPr lang="es-AR" dirty="0"/>
              <a:t>L</a:t>
            </a:r>
            <a:r>
              <a:rPr lang="es-AR" dirty="0" smtClean="0"/>
              <a:t>as </a:t>
            </a:r>
            <a:r>
              <a:rPr lang="es-AR" dirty="0"/>
              <a:t>fracturas costales hace que la persona ventile de manera superficial para evitar el dolor, deformidades de la pared torácica, enfermedades de columna (escoliosis) que alteran la caja torácica van a limitar la expansión pulmonar</a:t>
            </a:r>
            <a:r>
              <a:rPr lang="es-AR" dirty="0" smtClean="0"/>
              <a:t>.</a:t>
            </a:r>
          </a:p>
          <a:p>
            <a:r>
              <a:rPr lang="es-AR" dirty="0" smtClean="0"/>
              <a:t> </a:t>
            </a:r>
            <a:r>
              <a:rPr lang="es-AR" dirty="0"/>
              <a:t>Causas neuromusculares: </a:t>
            </a:r>
          </a:p>
          <a:p>
            <a:pPr marL="45720" indent="0">
              <a:buNone/>
            </a:pPr>
            <a:r>
              <a:rPr lang="es-AR" dirty="0"/>
              <a:t>Enfermedades que afectan los nervios y los músculos respiratorios</a:t>
            </a:r>
            <a:endParaRPr lang="es-AR" dirty="0" smtClean="0"/>
          </a:p>
          <a:p>
            <a:pPr marL="45720" indent="0">
              <a:buNone/>
            </a:pPr>
            <a:endParaRPr lang="es-AR" dirty="0" smtClean="0"/>
          </a:p>
          <a:p>
            <a:pPr marL="4572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2868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070992"/>
          </a:xfrm>
        </p:spPr>
        <p:txBody>
          <a:bodyPr/>
          <a:lstStyle/>
          <a:p>
            <a:pPr algn="ctr"/>
            <a:r>
              <a:rPr lang="es-AR" sz="4000" dirty="0" smtClean="0"/>
              <a:t>Enfermedades respiratorias restrictivas</a:t>
            </a:r>
            <a:endParaRPr lang="es-AR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755576" y="1772816"/>
            <a:ext cx="7488832" cy="4536504"/>
          </a:xfrm>
        </p:spPr>
        <p:txBody>
          <a:bodyPr>
            <a:normAutofit/>
          </a:bodyPr>
          <a:lstStyle/>
          <a:p>
            <a:r>
              <a:rPr lang="es-AR" sz="2400" dirty="0" smtClean="0"/>
              <a:t>Enfermedades </a:t>
            </a:r>
            <a:r>
              <a:rPr lang="es-AR" sz="2400" dirty="0"/>
              <a:t>donde </a:t>
            </a:r>
            <a:r>
              <a:rPr lang="es-AR" sz="2400" b="1" dirty="0"/>
              <a:t>la expansión pulmonar esta restringida </a:t>
            </a:r>
            <a:r>
              <a:rPr lang="es-AR" sz="2400" dirty="0"/>
              <a:t>por alteraciones del parénquima pulmonar y extra- parenquimatosas </a:t>
            </a:r>
            <a:endParaRPr lang="es-AR" sz="2400" dirty="0" smtClean="0"/>
          </a:p>
          <a:p>
            <a:pPr marL="45720" indent="0">
              <a:buNone/>
            </a:pPr>
            <a:r>
              <a:rPr lang="es-AR" sz="2800" b="1" dirty="0" smtClean="0"/>
              <a:t>Parénquima </a:t>
            </a:r>
            <a:r>
              <a:rPr lang="es-AR" sz="2800" b="1" dirty="0"/>
              <a:t>Pulmonar </a:t>
            </a:r>
            <a:endParaRPr lang="es-AR" sz="2400" dirty="0" smtClean="0"/>
          </a:p>
          <a:p>
            <a:r>
              <a:rPr lang="es-AR" sz="2400" dirty="0" smtClean="0"/>
              <a:t>Neumonías </a:t>
            </a:r>
          </a:p>
          <a:p>
            <a:pPr marL="45720" indent="0">
              <a:buNone/>
            </a:pPr>
            <a:r>
              <a:rPr lang="es-AR" sz="2800" b="1" dirty="0" smtClean="0"/>
              <a:t>Extra </a:t>
            </a:r>
            <a:r>
              <a:rPr lang="es-AR" sz="2800" b="1" dirty="0"/>
              <a:t>parenquimatosas </a:t>
            </a:r>
            <a:endParaRPr lang="es-AR" sz="2400" dirty="0" smtClean="0"/>
          </a:p>
          <a:p>
            <a:r>
              <a:rPr lang="es-AR" sz="2400" dirty="0" smtClean="0"/>
              <a:t>Alteraciones </a:t>
            </a:r>
            <a:r>
              <a:rPr lang="es-AR" sz="2400" dirty="0"/>
              <a:t>de Pared Torácica</a:t>
            </a:r>
          </a:p>
        </p:txBody>
      </p:sp>
    </p:spTree>
    <p:extLst>
      <p:ext uri="{BB962C8B-B14F-4D97-AF65-F5344CB8AC3E}">
        <p14:creationId xmlns:p14="http://schemas.microsoft.com/office/powerpoint/2010/main" val="19801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20880" cy="864096"/>
          </a:xfrm>
        </p:spPr>
        <p:txBody>
          <a:bodyPr/>
          <a:lstStyle/>
          <a:p>
            <a:pPr algn="l"/>
            <a:r>
              <a:rPr lang="es-AR" sz="4400" dirty="0" smtClean="0"/>
              <a:t>Neumonía</a:t>
            </a:r>
            <a:endParaRPr lang="es-AR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67544" y="1488071"/>
            <a:ext cx="5040560" cy="4896544"/>
          </a:xfrm>
        </p:spPr>
        <p:txBody>
          <a:bodyPr>
            <a:normAutofit/>
          </a:bodyPr>
          <a:lstStyle/>
          <a:p>
            <a:r>
              <a:rPr lang="es-AR" dirty="0"/>
              <a:t>I</a:t>
            </a:r>
            <a:r>
              <a:rPr lang="es-AR" dirty="0" smtClean="0"/>
              <a:t>nfección </a:t>
            </a:r>
            <a:r>
              <a:rPr lang="es-AR" dirty="0"/>
              <a:t>del pulmón que puede ser causada por múltiples microorganismos (bacterias, virus y hongos).</a:t>
            </a:r>
          </a:p>
          <a:p>
            <a:endParaRPr lang="es-AR" dirty="0"/>
          </a:p>
          <a:p>
            <a:pPr marL="45720" indent="0">
              <a:buNone/>
            </a:pP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Clasificación según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adquieren </a:t>
            </a:r>
            <a:endParaRPr lang="es-A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/>
              <a:t>N</a:t>
            </a:r>
            <a:r>
              <a:rPr lang="es-AR" dirty="0" smtClean="0"/>
              <a:t>eumonía </a:t>
            </a:r>
            <a:r>
              <a:rPr lang="es-AR" dirty="0"/>
              <a:t>adquirida en la </a:t>
            </a:r>
            <a:r>
              <a:rPr lang="es-AR" dirty="0" smtClean="0"/>
              <a:t>comunidad</a:t>
            </a:r>
            <a:r>
              <a:rPr lang="es-AR" dirty="0"/>
              <a:t>.</a:t>
            </a:r>
            <a:endParaRPr lang="es-AR" dirty="0" smtClean="0"/>
          </a:p>
          <a:p>
            <a:r>
              <a:rPr lang="es-AR" dirty="0" smtClean="0"/>
              <a:t> En </a:t>
            </a:r>
            <a:r>
              <a:rPr lang="es-AR" dirty="0"/>
              <a:t>un centro sanitario (neumonía hospitalaria).</a:t>
            </a:r>
          </a:p>
          <a:p>
            <a:endParaRPr lang="es-A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94" y="1488070"/>
            <a:ext cx="3436394" cy="41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4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516" y="404664"/>
            <a:ext cx="8640960" cy="1143000"/>
          </a:xfrm>
        </p:spPr>
        <p:txBody>
          <a:bodyPr/>
          <a:lstStyle/>
          <a:p>
            <a:pPr algn="l"/>
            <a:r>
              <a:rPr lang="es-AR" sz="3600" dirty="0" smtClean="0"/>
              <a:t>Neumonía adquirida en la comunidad</a:t>
            </a:r>
            <a:endParaRPr lang="es-AR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83568" y="1700808"/>
            <a:ext cx="7704856" cy="4464496"/>
          </a:xfrm>
        </p:spPr>
        <p:txBody>
          <a:bodyPr>
            <a:normAutofit lnSpcReduction="10000"/>
          </a:bodyPr>
          <a:lstStyle/>
          <a:p>
            <a:r>
              <a:rPr lang="es-A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producen en la comunidad o dentro de las 48hs de hospitalización. </a:t>
            </a:r>
          </a:p>
          <a:p>
            <a:r>
              <a:rPr lang="es-A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hospitalización depende de la gravedad y de los agentes causales.</a:t>
            </a:r>
          </a:p>
          <a:p>
            <a:pPr marL="45720" indent="0">
              <a:buNone/>
            </a:pPr>
            <a:r>
              <a:rPr lang="es-A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¿Como se contagia?</a:t>
            </a:r>
            <a:endParaRPr lang="es-A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A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Las bacterias y virus que viven en la nariz, los senos paranasales o la boca pueden propagarse a los pulmones.</a:t>
            </a:r>
          </a:p>
          <a:p>
            <a:r>
              <a:rPr lang="es-A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puede inhalar algunos de estos microbios directamente hacia los pulmones.</a:t>
            </a:r>
          </a:p>
          <a:p>
            <a:r>
              <a:rPr lang="es-A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Inhalación de  alimento, líquidos, vómitos o secreciones desde la boca hacia los pulmones (neumonía por aspiración).</a:t>
            </a:r>
          </a:p>
          <a:p>
            <a:endParaRPr lang="es-AR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250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056784" cy="1143000"/>
          </a:xfrm>
        </p:spPr>
        <p:txBody>
          <a:bodyPr/>
          <a:lstStyle/>
          <a:p>
            <a:pPr algn="l"/>
            <a:r>
              <a:rPr lang="es-AR" dirty="0" smtClean="0"/>
              <a:t>Vía aérea inferior</a:t>
            </a:r>
            <a:endParaRPr lang="es-AR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92177631"/>
              </p:ext>
            </p:extLst>
          </p:nvPr>
        </p:nvGraphicFramePr>
        <p:xfrm>
          <a:off x="323529" y="1628800"/>
          <a:ext cx="3744415" cy="419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1196752"/>
            <a:ext cx="468052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52928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AR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Neumonía adquirida en la comunidad</a:t>
            </a:r>
            <a:endParaRPr lang="es-AR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755576" y="1700808"/>
            <a:ext cx="7560840" cy="41044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AR" sz="2400" b="1" dirty="0" smtClean="0"/>
              <a:t>Causas</a:t>
            </a:r>
          </a:p>
          <a:p>
            <a:r>
              <a:rPr lang="es-AR" sz="2400" dirty="0" smtClean="0"/>
              <a:t>Infecciones </a:t>
            </a:r>
            <a:r>
              <a:rPr lang="es-AR" sz="2400" dirty="0"/>
              <a:t>respiratorias virales, como la </a:t>
            </a:r>
            <a:r>
              <a:rPr lang="es-AR" sz="2400" dirty="0" smtClean="0"/>
              <a:t>gripe.</a:t>
            </a:r>
          </a:p>
          <a:p>
            <a:r>
              <a:rPr lang="es-AR" sz="2400" dirty="0" smtClean="0"/>
              <a:t>Tabaquismo</a:t>
            </a:r>
            <a:r>
              <a:rPr lang="es-AR" sz="2400" dirty="0"/>
              <a:t>. </a:t>
            </a:r>
            <a:endParaRPr lang="es-AR" sz="2400" dirty="0" smtClean="0"/>
          </a:p>
          <a:p>
            <a:r>
              <a:rPr lang="es-AR" sz="2400" dirty="0" smtClean="0"/>
              <a:t>Enfermedades </a:t>
            </a:r>
            <a:r>
              <a:rPr lang="es-AR" sz="2400" dirty="0"/>
              <a:t>inmunológicas (VIH, trasplante, cáncer…). </a:t>
            </a:r>
            <a:endParaRPr lang="es-AR" sz="2400" dirty="0" smtClean="0"/>
          </a:p>
          <a:p>
            <a:r>
              <a:rPr lang="es-AR" sz="2400" dirty="0" smtClean="0"/>
              <a:t>EPOC </a:t>
            </a:r>
            <a:r>
              <a:rPr lang="es-AR" sz="2400" dirty="0"/>
              <a:t>(enfermedad pulmonar obstructiva crónica, bronquitis crónica y enfisema pulmonar).</a:t>
            </a:r>
          </a:p>
        </p:txBody>
      </p:sp>
    </p:spTree>
    <p:extLst>
      <p:ext uri="{BB962C8B-B14F-4D97-AF65-F5344CB8AC3E}">
        <p14:creationId xmlns:p14="http://schemas.microsoft.com/office/powerpoint/2010/main" val="17460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332" y="476672"/>
            <a:ext cx="8820472" cy="1143000"/>
          </a:xfrm>
        </p:spPr>
        <p:txBody>
          <a:bodyPr/>
          <a:lstStyle/>
          <a:p>
            <a:pPr algn="l"/>
            <a:r>
              <a:rPr lang="es-AR" dirty="0"/>
              <a:t>Neumonías </a:t>
            </a:r>
            <a:r>
              <a:rPr lang="es-AR" dirty="0" err="1" smtClean="0"/>
              <a:t>Intra</a:t>
            </a:r>
            <a:r>
              <a:rPr lang="es-AR" dirty="0" smtClean="0"/>
              <a:t> hospitalarias 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55576" y="1619672"/>
            <a:ext cx="8136904" cy="4977680"/>
          </a:xfrm>
        </p:spPr>
        <p:txBody>
          <a:bodyPr>
            <a:normAutofit fontScale="92500" lnSpcReduction="20000"/>
          </a:bodyPr>
          <a:lstStyle/>
          <a:p>
            <a:r>
              <a:rPr lang="es-AR" sz="2600" dirty="0"/>
              <a:t>Se define </a:t>
            </a:r>
            <a:r>
              <a:rPr lang="es-AR" sz="2600" dirty="0" smtClean="0"/>
              <a:t>como una infección Hospitalaria que se </a:t>
            </a:r>
            <a:r>
              <a:rPr lang="es-AR" sz="2600" dirty="0"/>
              <a:t>inicia después de 48 </a:t>
            </a:r>
            <a:r>
              <a:rPr lang="es-AR" sz="2600" dirty="0" err="1"/>
              <a:t>hrs</a:t>
            </a:r>
            <a:r>
              <a:rPr lang="es-AR" sz="2600" dirty="0"/>
              <a:t> de ingreso hospitalario o dentro de las 2 semanas posteriores al alta. </a:t>
            </a:r>
          </a:p>
          <a:p>
            <a:r>
              <a:rPr lang="es-AR" sz="2600" dirty="0"/>
              <a:t>NIH precoz: neumonía adquirida entre las 48 horas y el 5º día de ingreso </a:t>
            </a:r>
          </a:p>
          <a:p>
            <a:r>
              <a:rPr lang="es-AR" sz="2600" dirty="0"/>
              <a:t>NIH tardía: neumonía adquirida a partir del 5º día de ingreso </a:t>
            </a:r>
          </a:p>
          <a:p>
            <a:r>
              <a:rPr lang="es-AR" sz="2600" dirty="0"/>
              <a:t>Neumonía asociada a cuidados de salud: ocurre en los primeros 90 días de la hospitalización en instituciones de cuidados agudos por dos o mas días; indican la posible presencia de patógenos resistentes a múltiples fármacos. </a:t>
            </a:r>
          </a:p>
          <a:p>
            <a:r>
              <a:rPr lang="es-AR" sz="2600" dirty="0"/>
              <a:t>Neumonía relacionada con el ventilador: se desarrolla en las primeras 48-72 h. después de la intubación endotraqueal</a:t>
            </a:r>
            <a:r>
              <a:rPr lang="es-AR" dirty="0"/>
              <a:t>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856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0648"/>
            <a:ext cx="6512511" cy="1143000"/>
          </a:xfrm>
        </p:spPr>
        <p:txBody>
          <a:bodyPr/>
          <a:lstStyle/>
          <a:p>
            <a:r>
              <a:rPr lang="es-AR" dirty="0" smtClean="0"/>
              <a:t>Neumonía: Síntomas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3672408" cy="4536504"/>
          </a:xfrm>
        </p:spPr>
        <p:txBody>
          <a:bodyPr/>
          <a:lstStyle/>
          <a:p>
            <a:r>
              <a:rPr lang="es-AR" dirty="0" smtClean="0"/>
              <a:t> </a:t>
            </a:r>
            <a:r>
              <a:rPr lang="es-AR" sz="2400" dirty="0"/>
              <a:t>Dificultad para respirar.</a:t>
            </a:r>
          </a:p>
          <a:p>
            <a:r>
              <a:rPr lang="es-AR" sz="2400" dirty="0" smtClean="0"/>
              <a:t> </a:t>
            </a:r>
            <a:r>
              <a:rPr lang="es-AR" sz="2400" dirty="0"/>
              <a:t>Escalofríos.</a:t>
            </a:r>
          </a:p>
          <a:p>
            <a:r>
              <a:rPr lang="es-AR" sz="2400" dirty="0"/>
              <a:t> </a:t>
            </a:r>
            <a:r>
              <a:rPr lang="es-AR" sz="2400" dirty="0" smtClean="0"/>
              <a:t>Fiebre </a:t>
            </a:r>
            <a:r>
              <a:rPr lang="es-AR" sz="2400" dirty="0"/>
              <a:t>y sudoración.</a:t>
            </a:r>
          </a:p>
          <a:p>
            <a:r>
              <a:rPr lang="es-AR" sz="2400" dirty="0"/>
              <a:t> </a:t>
            </a:r>
            <a:r>
              <a:rPr lang="es-AR" sz="2400" dirty="0" smtClean="0"/>
              <a:t>Dolor </a:t>
            </a:r>
            <a:r>
              <a:rPr lang="es-AR" sz="2400" dirty="0"/>
              <a:t>en el pecho.</a:t>
            </a:r>
          </a:p>
          <a:p>
            <a:r>
              <a:rPr lang="es-AR" sz="2400" dirty="0" smtClean="0"/>
              <a:t> </a:t>
            </a:r>
            <a:r>
              <a:rPr lang="es-AR" sz="2400" dirty="0"/>
              <a:t>Tos (con flema o seca)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47" y="1403648"/>
            <a:ext cx="4722012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0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7232591" cy="1143000"/>
          </a:xfrm>
        </p:spPr>
        <p:txBody>
          <a:bodyPr/>
          <a:lstStyle/>
          <a:p>
            <a:pPr algn="l"/>
            <a:r>
              <a:rPr lang="es-AR" dirty="0"/>
              <a:t>Valoración respiratoria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683568" y="1484784"/>
            <a:ext cx="4248472" cy="4464496"/>
          </a:xfrm>
        </p:spPr>
        <p:txBody>
          <a:bodyPr>
            <a:normAutofit/>
          </a:bodyPr>
          <a:lstStyle/>
          <a:p>
            <a:r>
              <a:rPr lang="es-AR" dirty="0" smtClean="0"/>
              <a:t>Fatiga:</a:t>
            </a:r>
          </a:p>
          <a:p>
            <a:r>
              <a:rPr lang="es-AR" dirty="0" smtClean="0"/>
              <a:t>Disnea:</a:t>
            </a:r>
          </a:p>
          <a:p>
            <a:r>
              <a:rPr lang="es-AR" dirty="0" smtClean="0"/>
              <a:t>Tos: (tos productiva, hemoptisis, hematosis).</a:t>
            </a:r>
          </a:p>
          <a:p>
            <a:r>
              <a:rPr lang="es-AR" dirty="0" smtClean="0"/>
              <a:t>Sibilancias</a:t>
            </a:r>
          </a:p>
          <a:p>
            <a:r>
              <a:rPr lang="es-AR" dirty="0" smtClean="0"/>
              <a:t>Dolor</a:t>
            </a:r>
          </a:p>
          <a:p>
            <a:r>
              <a:rPr lang="es-AR" dirty="0" smtClean="0"/>
              <a:t>Exposición al medio ambiente</a:t>
            </a:r>
          </a:p>
          <a:p>
            <a:r>
              <a:rPr lang="es-AR" dirty="0" smtClean="0"/>
              <a:t>Factores de riesgo</a:t>
            </a:r>
          </a:p>
          <a:p>
            <a:endParaRPr lang="es-A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528392" cy="314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2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692696"/>
            <a:ext cx="7344816" cy="1143000"/>
          </a:xfrm>
        </p:spPr>
        <p:txBody>
          <a:bodyPr/>
          <a:lstStyle/>
          <a:p>
            <a:pPr algn="l"/>
            <a:r>
              <a:rPr lang="es-AR" sz="3600" dirty="0"/>
              <a:t>Cuidados de </a:t>
            </a:r>
            <a:r>
              <a:rPr lang="es-AR" sz="3600" dirty="0" smtClean="0"/>
              <a:t>enfermería </a:t>
            </a:r>
            <a:r>
              <a:rPr lang="es-AR" sz="3600" dirty="0"/>
              <a:t>en pacientes con Epoc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899592" y="2132856"/>
            <a:ext cx="7344816" cy="3474720"/>
          </a:xfrm>
        </p:spPr>
        <p:txBody>
          <a:bodyPr/>
          <a:lstStyle/>
          <a:p>
            <a:r>
              <a:rPr lang="es-AR" dirty="0"/>
              <a:t>Realizar </a:t>
            </a:r>
            <a:r>
              <a:rPr lang="es-AR" dirty="0" smtClean="0"/>
              <a:t>aspiración </a:t>
            </a:r>
            <a:r>
              <a:rPr lang="es-AR" dirty="0"/>
              <a:t>de secreciones retenidas en los bronquios.</a:t>
            </a:r>
          </a:p>
          <a:p>
            <a:r>
              <a:rPr lang="es-AR" dirty="0"/>
              <a:t>Fomentar la ingesta de líquidos ya que la hidratación adecuada.</a:t>
            </a:r>
          </a:p>
          <a:p>
            <a:r>
              <a:rPr lang="es-AR" dirty="0"/>
              <a:t>Estimular al paciente a que tosa y ayudar a eliminar las secreciones.</a:t>
            </a:r>
          </a:p>
          <a:p>
            <a:r>
              <a:rPr lang="es-AR" dirty="0"/>
              <a:t>Utilizar percusión de la pared torácica y drenaje postural para movilizar las secreciones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4941168"/>
            <a:ext cx="1956262" cy="16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624736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7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67545" y="404664"/>
            <a:ext cx="7920880" cy="1143000"/>
          </a:xfrm>
        </p:spPr>
        <p:txBody>
          <a:bodyPr/>
          <a:lstStyle/>
          <a:p>
            <a:pPr algn="ctr"/>
            <a:r>
              <a:rPr lang="es-AR" dirty="0" smtClean="0"/>
              <a:t>Posibles diagnósticos de Enfermería</a:t>
            </a:r>
            <a:endParaRPr lang="es-AR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3"/>
          </p:nvPr>
        </p:nvSpPr>
        <p:spPr>
          <a:xfrm>
            <a:off x="1055564" y="2204864"/>
            <a:ext cx="6984776" cy="3474720"/>
          </a:xfrm>
        </p:spPr>
        <p:txBody>
          <a:bodyPr>
            <a:normAutofit fontScale="92500" lnSpcReduction="20000"/>
          </a:bodyPr>
          <a:lstStyle/>
          <a:p>
            <a:r>
              <a:rPr lang="es-AR" dirty="0"/>
              <a:t>Limpieza ineficaz de las vías aéreas r/c el aumento de secreciones.</a:t>
            </a:r>
          </a:p>
          <a:p>
            <a:r>
              <a:rPr lang="es-AR" dirty="0" smtClean="0"/>
              <a:t>Deterioro </a:t>
            </a:r>
            <a:r>
              <a:rPr lang="es-AR" dirty="0"/>
              <a:t>del intercambio gaseoso r/c el desequilibrio ventilación-perfusión.</a:t>
            </a:r>
          </a:p>
          <a:p>
            <a:r>
              <a:rPr lang="es-AR" dirty="0" smtClean="0"/>
              <a:t>Intolerancia </a:t>
            </a:r>
            <a:r>
              <a:rPr lang="es-AR" dirty="0"/>
              <a:t>a la actividad r/c la hipoxia y la debilidad generalizada.</a:t>
            </a:r>
          </a:p>
          <a:p>
            <a:r>
              <a:rPr lang="es-AR" dirty="0" smtClean="0"/>
              <a:t>Desequilibrio </a:t>
            </a:r>
            <a:r>
              <a:rPr lang="es-AR" dirty="0"/>
              <a:t>nutricional por defecto r/c una ingesta inadecuada.</a:t>
            </a:r>
          </a:p>
          <a:p>
            <a:r>
              <a:rPr lang="es-AR" dirty="0" smtClean="0"/>
              <a:t>Ansiedad </a:t>
            </a:r>
            <a:r>
              <a:rPr lang="es-AR" dirty="0"/>
              <a:t>r/c la disnea.</a:t>
            </a:r>
          </a:p>
          <a:p>
            <a:r>
              <a:rPr lang="es-AR" dirty="0" smtClean="0"/>
              <a:t>Termorregulación </a:t>
            </a:r>
            <a:r>
              <a:rPr lang="es-AR" dirty="0"/>
              <a:t>ineficaz r/c la infección.</a:t>
            </a:r>
          </a:p>
          <a:p>
            <a:r>
              <a:rPr lang="es-AR" dirty="0" smtClean="0"/>
              <a:t> </a:t>
            </a:r>
            <a:r>
              <a:rPr lang="es-AR" dirty="0"/>
              <a:t>Insomnio r/c la tos.</a:t>
            </a:r>
          </a:p>
        </p:txBody>
      </p:sp>
    </p:spTree>
    <p:extLst>
      <p:ext uri="{BB962C8B-B14F-4D97-AF65-F5344CB8AC3E}">
        <p14:creationId xmlns:p14="http://schemas.microsoft.com/office/powerpoint/2010/main" val="33916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3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1" y="404664"/>
            <a:ext cx="7848871" cy="1143000"/>
          </a:xfrm>
        </p:spPr>
        <p:txBody>
          <a:bodyPr/>
          <a:lstStyle/>
          <a:p>
            <a:pPr algn="l"/>
            <a:r>
              <a:rPr lang="es-AR" dirty="0" smtClean="0"/>
              <a:t>Preguntas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55576" y="1547664"/>
            <a:ext cx="7992887" cy="5310336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es-AR" dirty="0" smtClean="0"/>
              <a:t>¿Cuales son las partes que forman la vía aérea superior?</a:t>
            </a:r>
          </a:p>
          <a:p>
            <a:pPr marL="502920" indent="-457200">
              <a:buFont typeface="+mj-lt"/>
              <a:buAutoNum type="arabicPeriod"/>
            </a:pPr>
            <a:r>
              <a:rPr lang="es-AR" dirty="0"/>
              <a:t>¿</a:t>
            </a:r>
            <a:r>
              <a:rPr lang="es-AR" dirty="0" smtClean="0"/>
              <a:t>Cueles son los escalones de la oxigenación?</a:t>
            </a:r>
          </a:p>
          <a:p>
            <a:pPr marL="502920" indent="-457200">
              <a:buFont typeface="+mj-lt"/>
              <a:buAutoNum type="arabicPeriod"/>
            </a:pPr>
            <a:r>
              <a:rPr lang="es-AR" dirty="0" smtClean="0"/>
              <a:t>¿A que se denomina ventilación y de que factores depende su funcionamiento?</a:t>
            </a:r>
          </a:p>
          <a:p>
            <a:pPr marL="502920" indent="-457200">
              <a:buFont typeface="+mj-lt"/>
              <a:buAutoNum type="arabicPeriod"/>
            </a:pPr>
            <a:r>
              <a:rPr lang="es-AR" dirty="0" smtClean="0"/>
              <a:t>¿Explique la perfusión pulmonar?</a:t>
            </a:r>
          </a:p>
          <a:p>
            <a:pPr marL="502920" indent="-457200">
              <a:buFont typeface="+mj-lt"/>
              <a:buAutoNum type="arabicPeriod"/>
            </a:pPr>
            <a:r>
              <a:rPr lang="es-AR" dirty="0" smtClean="0"/>
              <a:t>¿Explique el proceso de difusión y que puede influir en su buen funcionamiento a nivel alveolar?</a:t>
            </a:r>
          </a:p>
          <a:p>
            <a:pPr marL="502920" indent="-457200">
              <a:buFont typeface="+mj-lt"/>
              <a:buAutoNum type="arabicPeriod"/>
            </a:pPr>
            <a:r>
              <a:rPr lang="es-AR" dirty="0" smtClean="0"/>
              <a:t>A través de que procedimientos se realiza la valoración respiratoria?</a:t>
            </a:r>
          </a:p>
          <a:p>
            <a:pPr marL="502920" indent="-457200">
              <a:buFont typeface="+mj-lt"/>
              <a:buAutoNum type="arabicPeriod"/>
            </a:pPr>
            <a:r>
              <a:rPr lang="es-AR" dirty="0" smtClean="0"/>
              <a:t>¿la Exploración física a través de la inspección que tipo de tórax podemos observar ?</a:t>
            </a:r>
          </a:p>
          <a:p>
            <a:pPr marL="502920" indent="-457200">
              <a:buFont typeface="+mj-lt"/>
              <a:buAutoNum type="arabicPeriod"/>
            </a:pPr>
            <a:r>
              <a:rPr lang="es-AR" dirty="0" smtClean="0"/>
              <a:t>Cuales son los signos que podemos valorar utilizando la inspección?</a:t>
            </a:r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endParaRPr lang="es-AR" dirty="0" smtClean="0"/>
          </a:p>
          <a:p>
            <a:endParaRPr lang="es-AR" dirty="0" smtClean="0"/>
          </a:p>
          <a:p>
            <a:endParaRPr lang="es-AR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261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7" y="548680"/>
            <a:ext cx="8136904" cy="1008112"/>
          </a:xfrm>
        </p:spPr>
        <p:txBody>
          <a:bodyPr/>
          <a:lstStyle/>
          <a:p>
            <a:pPr algn="l"/>
            <a:r>
              <a:rPr lang="es-AR" dirty="0" smtClean="0"/>
              <a:t>Preguntas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575557" y="1700808"/>
            <a:ext cx="8496943" cy="4626848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es-AR" sz="2600" dirty="0" smtClean="0">
                <a:solidFill>
                  <a:srgbClr val="C00000"/>
                </a:solidFill>
              </a:rPr>
              <a:t>  9. </a:t>
            </a:r>
            <a:r>
              <a:rPr lang="es-AR" sz="2600" dirty="0" smtClean="0">
                <a:solidFill>
                  <a:schemeClr val="bg2">
                    <a:lumMod val="10000"/>
                  </a:schemeClr>
                </a:solidFill>
              </a:rPr>
              <a:t>¿</a:t>
            </a:r>
            <a:r>
              <a:rPr lang="es-AR" dirty="0" smtClean="0"/>
              <a:t>A que se denomina cianosis y porque se produce?</a:t>
            </a:r>
          </a:p>
          <a:p>
            <a:pPr marL="45720" indent="0">
              <a:buNone/>
            </a:pPr>
            <a:r>
              <a:rPr lang="es-AR" sz="2600" dirty="0" smtClean="0">
                <a:solidFill>
                  <a:srgbClr val="C00000"/>
                </a:solidFill>
              </a:rPr>
              <a:t>10. </a:t>
            </a:r>
            <a:r>
              <a:rPr lang="es-AR" sz="2600" dirty="0" smtClean="0">
                <a:solidFill>
                  <a:schemeClr val="bg2">
                    <a:lumMod val="10000"/>
                  </a:schemeClr>
                </a:solidFill>
              </a:rPr>
              <a:t>¿</a:t>
            </a:r>
            <a:r>
              <a:rPr lang="es-AR" dirty="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s-AR" dirty="0" smtClean="0"/>
              <a:t> que se denomina </a:t>
            </a:r>
            <a:r>
              <a:rPr lang="es-AR" sz="2400" dirty="0" smtClean="0"/>
              <a:t>Acropaquia?</a:t>
            </a:r>
          </a:p>
          <a:p>
            <a:pPr marL="45720" indent="0">
              <a:buNone/>
            </a:pPr>
            <a:r>
              <a:rPr lang="es-AR" sz="2600" dirty="0" smtClean="0">
                <a:solidFill>
                  <a:srgbClr val="C00000"/>
                </a:solidFill>
              </a:rPr>
              <a:t>11</a:t>
            </a:r>
            <a:r>
              <a:rPr lang="es-AR" sz="2400" dirty="0" smtClean="0">
                <a:solidFill>
                  <a:srgbClr val="C00000"/>
                </a:solidFill>
              </a:rPr>
              <a:t>. </a:t>
            </a:r>
            <a:r>
              <a:rPr lang="es-AR" sz="2400" dirty="0" smtClean="0"/>
              <a:t>Defina los términos: Hipoxia , Hipoxemia</a:t>
            </a:r>
          </a:p>
          <a:p>
            <a:pPr marL="45720" indent="0">
              <a:buNone/>
            </a:pPr>
            <a:r>
              <a:rPr lang="es-AR" sz="2400" dirty="0" smtClean="0">
                <a:solidFill>
                  <a:srgbClr val="C00000"/>
                </a:solidFill>
              </a:rPr>
              <a:t>12. </a:t>
            </a:r>
            <a:r>
              <a:rPr lang="es-AR" sz="2400" dirty="0" smtClean="0"/>
              <a:t>Explique que mide el método diagnostico: </a:t>
            </a:r>
            <a:r>
              <a:rPr lang="es-AR" sz="2400" dirty="0" err="1" smtClean="0"/>
              <a:t>Espiropometría</a:t>
            </a:r>
            <a:endParaRPr lang="es-AR" sz="2400" dirty="0" smtClean="0"/>
          </a:p>
          <a:p>
            <a:pPr marL="45720" indent="0">
              <a:buNone/>
            </a:pPr>
            <a:r>
              <a:rPr lang="es-AR" sz="2400" dirty="0" smtClean="0">
                <a:solidFill>
                  <a:srgbClr val="C00000"/>
                </a:solidFill>
              </a:rPr>
              <a:t>13</a:t>
            </a:r>
            <a:r>
              <a:rPr lang="es-AR" sz="2400" dirty="0" smtClean="0"/>
              <a:t>. Defina las siguientes capacidades: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/>
              <a:t>Cap. Inspiratoria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/>
              <a:t>Cap. vital. cap.;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/>
              <a:t>Cap. Residual funcional;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/>
              <a:t>Cap. pulmonar total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600" dirty="0" smtClean="0">
                <a:solidFill>
                  <a:srgbClr val="C00000"/>
                </a:solidFill>
              </a:rPr>
              <a:t>14. </a:t>
            </a:r>
            <a:r>
              <a:rPr lang="es-AR" sz="2400" dirty="0" smtClean="0">
                <a:solidFill>
                  <a:schemeClr val="tx2">
                    <a:lumMod val="75000"/>
                  </a:schemeClr>
                </a:solidFill>
              </a:rPr>
              <a:t>Defina volúmenes: corriente, reserva inspiratoria, reserva espiratorio y residual.</a:t>
            </a:r>
          </a:p>
          <a:p>
            <a:pPr marL="45720" indent="0">
              <a:buNone/>
            </a:pPr>
            <a:r>
              <a:rPr lang="es-AR" sz="2400" dirty="0" smtClean="0">
                <a:solidFill>
                  <a:srgbClr val="C00000"/>
                </a:solidFill>
              </a:rPr>
              <a:t>15. </a:t>
            </a:r>
            <a:r>
              <a:rPr lang="es-AR" sz="2400" dirty="0" smtClean="0">
                <a:solidFill>
                  <a:schemeClr val="bg2">
                    <a:lumMod val="10000"/>
                  </a:schemeClr>
                </a:solidFill>
              </a:rPr>
              <a:t>Nombres los signos de dificultad respiratoria.</a:t>
            </a:r>
          </a:p>
          <a:p>
            <a:pPr marL="45720" indent="0">
              <a:buNone/>
            </a:pPr>
            <a:r>
              <a:rPr lang="es-AR" sz="2400" dirty="0" smtClean="0">
                <a:solidFill>
                  <a:srgbClr val="C00000"/>
                </a:solidFill>
              </a:rPr>
              <a:t>16.</a:t>
            </a:r>
            <a:r>
              <a:rPr lang="es-AR" sz="2400" dirty="0" smtClean="0">
                <a:solidFill>
                  <a:schemeClr val="bg2">
                    <a:lumMod val="10000"/>
                  </a:schemeClr>
                </a:solidFill>
              </a:rPr>
              <a:t>¿</a:t>
            </a:r>
            <a:r>
              <a:rPr lang="es-A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sonidos pueden escucharse al realizar la percusión del                 </a:t>
            </a:r>
            <a:r>
              <a:rPr lang="es-A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torax</a:t>
            </a:r>
            <a:r>
              <a:rPr lang="es-A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es-AR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" indent="0">
              <a:buNone/>
            </a:pPr>
            <a:endParaRPr lang="es-AR" sz="2400" dirty="0" smtClean="0"/>
          </a:p>
          <a:p>
            <a:pPr marL="502920" indent="-457200">
              <a:buFont typeface="+mj-lt"/>
              <a:buAutoNum type="arabicPeriod"/>
            </a:pPr>
            <a:endParaRPr lang="es-AR" sz="2400" dirty="0" smtClean="0"/>
          </a:p>
          <a:p>
            <a:pPr marL="502920" indent="-457200">
              <a:buFont typeface="+mj-lt"/>
              <a:buAutoNum type="arabicPeriod"/>
            </a:pPr>
            <a:endParaRPr lang="es-AR" sz="2400" dirty="0" smtClean="0"/>
          </a:p>
          <a:p>
            <a:pPr marL="502920" indent="-457200">
              <a:buFont typeface="+mj-lt"/>
              <a:buAutoNum type="arabicPeriod"/>
            </a:pPr>
            <a:endParaRPr lang="es-AR" sz="2400" dirty="0" smtClean="0"/>
          </a:p>
          <a:p>
            <a:pPr marL="502920" indent="-457200">
              <a:buFont typeface="+mj-lt"/>
              <a:buAutoNum type="arabicPeriod"/>
            </a:pPr>
            <a:endParaRPr lang="es-AR" sz="2400" dirty="0" smtClean="0"/>
          </a:p>
          <a:p>
            <a:pPr marL="502920" indent="-457200">
              <a:buFont typeface="+mj-lt"/>
              <a:buAutoNum type="arabicPeriod"/>
            </a:pPr>
            <a:endParaRPr lang="es-AR" sz="2400" dirty="0" smtClean="0"/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pPr marL="502920" indent="-457200">
              <a:buFont typeface="+mj-lt"/>
              <a:buAutoNum type="arabicPeriod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2339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2736"/>
            <a:ext cx="3305625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6872551" cy="936104"/>
          </a:xfrm>
        </p:spPr>
        <p:txBody>
          <a:bodyPr/>
          <a:lstStyle/>
          <a:p>
            <a:pPr algn="l"/>
            <a:r>
              <a:rPr lang="es-AR" dirty="0" smtClean="0"/>
              <a:t>Tráquea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67544" y="1340768"/>
            <a:ext cx="5976664" cy="5112568"/>
          </a:xfrm>
        </p:spPr>
        <p:txBody>
          <a:bodyPr>
            <a:normAutofit/>
          </a:bodyPr>
          <a:lstStyle/>
          <a:p>
            <a:r>
              <a:rPr lang="es-AR" dirty="0" smtClean="0"/>
              <a:t>Es </a:t>
            </a:r>
            <a:r>
              <a:rPr lang="es-AR" dirty="0"/>
              <a:t>un tubo de unos 11 cm de longitud, situado delante del esófago</a:t>
            </a:r>
            <a:r>
              <a:rPr lang="es-AR" dirty="0" smtClean="0"/>
              <a:t>.</a:t>
            </a:r>
          </a:p>
          <a:p>
            <a:endParaRPr lang="es-AR" dirty="0"/>
          </a:p>
          <a:p>
            <a:endParaRPr lang="es-AR" dirty="0"/>
          </a:p>
          <a:p>
            <a:r>
              <a:rPr lang="es-AR" dirty="0" smtClean="0"/>
              <a:t>Va desde </a:t>
            </a:r>
            <a:r>
              <a:rPr lang="es-AR" dirty="0"/>
              <a:t>la parte inferior de la laringe hasta los bronquios primarios. </a:t>
            </a:r>
            <a:endParaRPr lang="es-AR" dirty="0" smtClean="0"/>
          </a:p>
          <a:p>
            <a:endParaRPr lang="es-AR" dirty="0"/>
          </a:p>
          <a:p>
            <a:pPr marL="45720" indent="0">
              <a:buNone/>
            </a:pPr>
            <a:endParaRPr lang="es-AR" dirty="0" smtClean="0"/>
          </a:p>
          <a:p>
            <a:r>
              <a:rPr lang="es-AR" dirty="0"/>
              <a:t>F</a:t>
            </a:r>
            <a:r>
              <a:rPr lang="es-AR" dirty="0" smtClean="0"/>
              <a:t>ormada </a:t>
            </a:r>
            <a:r>
              <a:rPr lang="es-AR" dirty="0"/>
              <a:t>externamente por </a:t>
            </a:r>
            <a:r>
              <a:rPr lang="es-AR" dirty="0" smtClean="0"/>
              <a:t>16-20 semi anillos Internamente </a:t>
            </a:r>
            <a:r>
              <a:rPr lang="es-AR" dirty="0"/>
              <a:t>se </a:t>
            </a:r>
            <a:r>
              <a:rPr lang="es-AR" dirty="0" smtClean="0"/>
              <a:t>encuentra revestida </a:t>
            </a:r>
            <a:r>
              <a:rPr lang="es-AR" dirty="0"/>
              <a:t>de epitelio ciliado</a:t>
            </a:r>
            <a:r>
              <a:rPr lang="es-AR" dirty="0" smtClean="0"/>
              <a:t>.(atrapa partículas del aire)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954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7450" y="404664"/>
            <a:ext cx="7148966" cy="1143000"/>
          </a:xfrm>
        </p:spPr>
        <p:txBody>
          <a:bodyPr/>
          <a:lstStyle/>
          <a:p>
            <a:pPr algn="l"/>
            <a:r>
              <a:rPr lang="es-AR" dirty="0" smtClean="0"/>
              <a:t>Preguntas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55576" y="1547664"/>
            <a:ext cx="7560840" cy="4203928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>
                <a:solidFill>
                  <a:srgbClr val="C00000"/>
                </a:solidFill>
              </a:rPr>
              <a:t>17</a:t>
            </a:r>
            <a:r>
              <a:rPr lang="es-AR" dirty="0" smtClean="0"/>
              <a:t>. Describa los ruidos adventicios al auscultar el </a:t>
            </a:r>
            <a:r>
              <a:rPr lang="es-AR" dirty="0" err="1" smtClean="0"/>
              <a:t>torax</a:t>
            </a:r>
            <a:r>
              <a:rPr lang="es-AR" dirty="0" smtClean="0"/>
              <a:t>.</a:t>
            </a:r>
            <a:endParaRPr lang="es-AR" dirty="0"/>
          </a:p>
          <a:p>
            <a:pPr marL="45720" indent="0">
              <a:buNone/>
            </a:pPr>
            <a:r>
              <a:rPr lang="es-AR" dirty="0" smtClean="0">
                <a:solidFill>
                  <a:srgbClr val="C00000"/>
                </a:solidFill>
              </a:rPr>
              <a:t>18. </a:t>
            </a:r>
            <a:r>
              <a:rPr lang="es-AR" dirty="0" smtClean="0"/>
              <a:t>¿A que se denominan enfermedad obstructivas crónicas y nombre dos enfermedades?</a:t>
            </a:r>
          </a:p>
          <a:p>
            <a:pPr marL="45720" indent="0">
              <a:buNone/>
            </a:pPr>
            <a:r>
              <a:rPr lang="es-AR" dirty="0" smtClean="0">
                <a:solidFill>
                  <a:srgbClr val="C00000"/>
                </a:solidFill>
              </a:rPr>
              <a:t>19</a:t>
            </a:r>
            <a:r>
              <a:rPr lang="es-AR" dirty="0" smtClean="0"/>
              <a:t>.¿Nombre los factores de riesgo de la EPOC?</a:t>
            </a:r>
          </a:p>
          <a:p>
            <a:pPr marL="45720" indent="0">
              <a:buNone/>
            </a:pPr>
            <a:r>
              <a:rPr lang="es-AR" dirty="0" smtClean="0">
                <a:solidFill>
                  <a:srgbClr val="C00000"/>
                </a:solidFill>
              </a:rPr>
              <a:t>20</a:t>
            </a:r>
            <a:r>
              <a:rPr lang="es-AR" dirty="0" smtClean="0"/>
              <a:t>.¿Como se la clasifica al ASMA?</a:t>
            </a:r>
          </a:p>
          <a:p>
            <a:pPr marL="45720" indent="0">
              <a:buNone/>
            </a:pPr>
            <a:r>
              <a:rPr lang="es-AR" dirty="0" smtClean="0">
                <a:solidFill>
                  <a:srgbClr val="C00000"/>
                </a:solidFill>
              </a:rPr>
              <a:t>21</a:t>
            </a:r>
            <a:r>
              <a:rPr lang="es-AR" dirty="0" smtClean="0"/>
              <a:t>.Nombre factores de riesgo para la EPOC</a:t>
            </a:r>
          </a:p>
          <a:p>
            <a:pPr marL="45720" indent="0">
              <a:buNone/>
            </a:pPr>
            <a:r>
              <a:rPr lang="es-AR" dirty="0" smtClean="0">
                <a:solidFill>
                  <a:srgbClr val="C00000"/>
                </a:solidFill>
              </a:rPr>
              <a:t>22.</a:t>
            </a:r>
            <a:r>
              <a:rPr lang="es-AR" dirty="0" smtClean="0"/>
              <a:t>Describa características de la Bronquitis crónica.</a:t>
            </a:r>
          </a:p>
          <a:p>
            <a:pPr marL="45720" indent="0">
              <a:buNone/>
            </a:pPr>
            <a:r>
              <a:rPr lang="es-AR" dirty="0" smtClean="0">
                <a:solidFill>
                  <a:srgbClr val="C00000"/>
                </a:solidFill>
              </a:rPr>
              <a:t>23.</a:t>
            </a:r>
            <a:r>
              <a:rPr lang="es-AR" dirty="0" smtClean="0"/>
              <a:t>Nombre cuales son los síntomas de Bronquitis crónica.</a:t>
            </a:r>
          </a:p>
          <a:p>
            <a:pPr marL="45720" indent="0">
              <a:buNone/>
            </a:pPr>
            <a:r>
              <a:rPr lang="es-AR" dirty="0" smtClean="0">
                <a:solidFill>
                  <a:srgbClr val="C00000"/>
                </a:solidFill>
              </a:rPr>
              <a:t>24.</a:t>
            </a:r>
            <a:r>
              <a:rPr lang="es-A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¿</a:t>
            </a:r>
            <a:r>
              <a:rPr lang="es-AR" dirty="0" smtClean="0"/>
              <a:t>Que estudios diagnostican la bronquitis </a:t>
            </a:r>
            <a:r>
              <a:rPr lang="es-AR" dirty="0" err="1" smtClean="0"/>
              <a:t>cronica</a:t>
            </a:r>
            <a:r>
              <a:rPr lang="es-AR" dirty="0" smtClean="0"/>
              <a:t>?</a:t>
            </a:r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pPr marL="502920" indent="-457200">
              <a:buFont typeface="+mj-lt"/>
              <a:buAutoNum type="arabicPeriod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847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827584" y="1547664"/>
            <a:ext cx="7749480" cy="4401616"/>
          </a:xfrm>
        </p:spPr>
        <p:txBody>
          <a:bodyPr/>
          <a:lstStyle/>
          <a:p>
            <a:pPr marL="502920" indent="-457200">
              <a:buFont typeface="+mj-lt"/>
              <a:buAutoNum type="arabicPeriod" startAt="25"/>
            </a:pPr>
            <a:r>
              <a:rPr lang="es-AR" dirty="0" smtClean="0"/>
              <a:t>¿Cuales son los medicamentos para el tratamiento de la EPOC, y cual es su acción?</a:t>
            </a:r>
          </a:p>
          <a:p>
            <a:pPr marL="502920" indent="-457200">
              <a:buFont typeface="+mj-lt"/>
              <a:buAutoNum type="arabicPeriod" startAt="25"/>
            </a:pPr>
            <a:r>
              <a:rPr lang="es-AR" dirty="0" smtClean="0"/>
              <a:t>¿Cuales son los efectos adversos de lo B2 agonistas?</a:t>
            </a:r>
          </a:p>
          <a:p>
            <a:pPr marL="502920" indent="-457200">
              <a:buFont typeface="+mj-lt"/>
              <a:buAutoNum type="arabicPeriod" startAt="25"/>
            </a:pPr>
            <a:r>
              <a:rPr lang="es-AR" dirty="0" smtClean="0"/>
              <a:t>¿Describa la enfermedad pulmonar Enfisema y  que dificultades provoca?</a:t>
            </a:r>
          </a:p>
          <a:p>
            <a:pPr marL="502920" indent="-457200">
              <a:buFont typeface="+mj-lt"/>
              <a:buAutoNum type="arabicPeriod" startAt="25"/>
            </a:pPr>
            <a:r>
              <a:rPr lang="es-AR" dirty="0" smtClean="0"/>
              <a:t>Nombre los síntomas del Enfisema pulmonar.</a:t>
            </a:r>
          </a:p>
          <a:p>
            <a:pPr marL="502920" indent="-457200">
              <a:buFont typeface="+mj-lt"/>
              <a:buAutoNum type="arabicPeriod" startAt="25"/>
            </a:pPr>
            <a:r>
              <a:rPr lang="es-AR" dirty="0" smtClean="0"/>
              <a:t>¿Cual es tratamiento del paciente con Enfisema?</a:t>
            </a:r>
          </a:p>
          <a:p>
            <a:pPr marL="502920" indent="-457200">
              <a:buFont typeface="+mj-lt"/>
              <a:buAutoNum type="arabicPeriod" startAt="25"/>
            </a:pPr>
            <a:r>
              <a:rPr lang="es-AR" dirty="0" smtClean="0"/>
              <a:t>¿Nombre cuales son los tipos de B2 agonistas?</a:t>
            </a:r>
          </a:p>
          <a:p>
            <a:pPr marL="502920" indent="-457200">
              <a:buFont typeface="+mj-lt"/>
              <a:buAutoNum type="arabicPeriod" startAt="25"/>
            </a:pPr>
            <a:r>
              <a:rPr lang="es-AR" dirty="0" smtClean="0"/>
              <a:t>Cuidados de enfermería en pacientes con EPOC</a:t>
            </a:r>
          </a:p>
          <a:p>
            <a:pPr marL="45720" indent="0">
              <a:buNone/>
            </a:pPr>
            <a:endParaRPr lang="es-AR" dirty="0" smtClean="0"/>
          </a:p>
          <a:p>
            <a:pPr marL="502920" indent="-457200">
              <a:buFont typeface="+mj-lt"/>
              <a:buAutoNum type="arabicPeriod" startAt="25"/>
            </a:pPr>
            <a:endParaRPr lang="es-AR" dirty="0" smtClean="0"/>
          </a:p>
          <a:p>
            <a:pPr marL="502920" indent="-457200">
              <a:buFont typeface="+mj-lt"/>
              <a:buAutoNum type="arabicPeriod" startAt="25"/>
            </a:pPr>
            <a:endParaRPr lang="es-AR" dirty="0" smtClean="0"/>
          </a:p>
          <a:p>
            <a:pPr marL="502920" indent="-457200">
              <a:buFont typeface="+mj-lt"/>
              <a:buAutoNum type="arabicPeriod" startAt="25"/>
            </a:pPr>
            <a:endParaRPr lang="es-AR" dirty="0" smtClean="0"/>
          </a:p>
          <a:p>
            <a:pPr marL="502920" indent="-457200">
              <a:buFont typeface="+mj-lt"/>
              <a:buAutoNum type="arabicPeriod" startAt="25"/>
            </a:pPr>
            <a:endParaRPr lang="es-AR" dirty="0" smtClean="0"/>
          </a:p>
          <a:p>
            <a:pPr marL="502920" indent="-457200">
              <a:buFont typeface="+mj-lt"/>
              <a:buAutoNum type="arabicPeriod" startAt="25"/>
            </a:pPr>
            <a:endParaRPr lang="es-AR" dirty="0" smtClean="0"/>
          </a:p>
          <a:p>
            <a:pPr marL="502920" indent="-457200">
              <a:buFont typeface="+mj-lt"/>
              <a:buAutoNum type="arabicPeriod" startAt="25"/>
            </a:pPr>
            <a:endParaRPr lang="es-AR" dirty="0" smtClean="0"/>
          </a:p>
          <a:p>
            <a:endParaRPr lang="es-AR" dirty="0" smtClean="0"/>
          </a:p>
          <a:p>
            <a:endParaRPr lang="es-AR" dirty="0" smtClean="0"/>
          </a:p>
          <a:p>
            <a:endParaRPr lang="es-A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49480" cy="1143000"/>
          </a:xfrm>
        </p:spPr>
        <p:txBody>
          <a:bodyPr/>
          <a:lstStyle/>
          <a:p>
            <a:pPr algn="l"/>
            <a:r>
              <a:rPr lang="es-AR" dirty="0"/>
              <a:t>P</a:t>
            </a:r>
            <a:r>
              <a:rPr lang="es-AR" dirty="0" smtClean="0"/>
              <a:t>reguntas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804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7144" y="620688"/>
            <a:ext cx="6869232" cy="864096"/>
          </a:xfrm>
        </p:spPr>
        <p:txBody>
          <a:bodyPr/>
          <a:lstStyle/>
          <a:p>
            <a:pPr algn="l"/>
            <a:r>
              <a:rPr lang="es-AR" dirty="0" smtClean="0"/>
              <a:t>Preguntas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083676" y="1844824"/>
            <a:ext cx="7085256" cy="4194800"/>
          </a:xfrm>
        </p:spPr>
        <p:txBody>
          <a:bodyPr>
            <a:normAutofit fontScale="92500" lnSpcReduction="10000"/>
          </a:bodyPr>
          <a:lstStyle/>
          <a:p>
            <a:pPr marL="502920" indent="-457200">
              <a:buFont typeface="+mj-lt"/>
              <a:buAutoNum type="arabicPeriod" startAt="32"/>
            </a:pPr>
            <a:r>
              <a:rPr lang="es-AR" dirty="0"/>
              <a:t>Explique a que se denomina enfermedades </a:t>
            </a:r>
            <a:r>
              <a:rPr lang="es-AR" dirty="0" smtClean="0"/>
              <a:t>restrictivas</a:t>
            </a:r>
          </a:p>
          <a:p>
            <a:pPr marL="502920" indent="-457200">
              <a:buFont typeface="+mj-lt"/>
              <a:buAutoNum type="arabicPeriod" startAt="32"/>
            </a:pPr>
            <a:r>
              <a:rPr lang="es-AR" dirty="0" smtClean="0"/>
              <a:t>¿Como se clasifican las enfermedades restrictivas?</a:t>
            </a:r>
          </a:p>
          <a:p>
            <a:pPr marL="502920" indent="-457200">
              <a:buFont typeface="+mj-lt"/>
              <a:buAutoNum type="arabicPeriod" startAt="32"/>
            </a:pPr>
            <a:r>
              <a:rPr lang="es-AR" dirty="0" smtClean="0"/>
              <a:t>Explique la enfermedad fibrosis pulmonar.</a:t>
            </a:r>
          </a:p>
          <a:p>
            <a:pPr marL="502920" indent="-457200">
              <a:buFont typeface="+mj-lt"/>
              <a:buAutoNum type="arabicPeriod" startAt="32"/>
            </a:pPr>
            <a:r>
              <a:rPr lang="es-AR" dirty="0" smtClean="0"/>
              <a:t>Dentro de las ER describa las enfermedades de la pared torácica.</a:t>
            </a:r>
          </a:p>
          <a:p>
            <a:pPr marL="502920" indent="-457200">
              <a:buFont typeface="+mj-lt"/>
              <a:buAutoNum type="arabicPeriod" startAt="32"/>
            </a:pPr>
            <a:r>
              <a:rPr lang="es-AR" dirty="0" smtClean="0"/>
              <a:t>¿Explique Neumonía y su clasificación?</a:t>
            </a:r>
          </a:p>
          <a:p>
            <a:pPr marL="502920" indent="-457200">
              <a:buFont typeface="+mj-lt"/>
              <a:buAutoNum type="arabicPeriod" startAt="32"/>
            </a:pPr>
            <a:r>
              <a:rPr lang="es-AR" dirty="0"/>
              <a:t>¿</a:t>
            </a:r>
            <a:r>
              <a:rPr lang="es-AR" dirty="0" smtClean="0"/>
              <a:t>Cuando se considera que es una Neumonía adquirida en la comunidad?</a:t>
            </a:r>
          </a:p>
          <a:p>
            <a:pPr marL="502920" indent="-457200">
              <a:buFont typeface="+mj-lt"/>
              <a:buAutoNum type="arabicPeriod" startAt="32"/>
            </a:pPr>
            <a:r>
              <a:rPr lang="es-AR" dirty="0" smtClean="0"/>
              <a:t>¿Cuando se considera que es una Neumonía adquirida en hospital?</a:t>
            </a:r>
          </a:p>
          <a:p>
            <a:pPr marL="502920" indent="-457200">
              <a:buFont typeface="+mj-lt"/>
              <a:buAutoNum type="arabicPeriod" startAt="32"/>
            </a:pPr>
            <a:r>
              <a:rPr lang="es-AR" dirty="0" smtClean="0"/>
              <a:t>Mencione cuidados de enfermería en pacientes con EPOC.</a:t>
            </a:r>
          </a:p>
          <a:p>
            <a:pPr marL="502920" indent="-457200">
              <a:buFont typeface="+mj-lt"/>
              <a:buAutoNum type="arabicPeriod"/>
            </a:pPr>
            <a:endParaRPr lang="es-AR" dirty="0" smtClean="0"/>
          </a:p>
          <a:p>
            <a:pPr marL="502920" indent="-457200">
              <a:buFont typeface="+mj-lt"/>
              <a:buAutoNum type="arabicPeriod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8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/>
          <a:lstStyle/>
          <a:p>
            <a:pPr algn="l"/>
            <a:r>
              <a:rPr lang="es-AR" dirty="0" smtClean="0"/>
              <a:t>Bronquios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1268760"/>
            <a:ext cx="5272604" cy="4896544"/>
          </a:xfrm>
        </p:spPr>
        <p:txBody>
          <a:bodyPr>
            <a:noAutofit/>
          </a:bodyPr>
          <a:lstStyle/>
          <a:p>
            <a:r>
              <a:rPr lang="es-AR" sz="2000" dirty="0" smtClean="0"/>
              <a:t> </a:t>
            </a:r>
            <a:r>
              <a:rPr lang="es-AR" sz="2000" dirty="0"/>
              <a:t>L</a:t>
            </a:r>
            <a:r>
              <a:rPr lang="es-AR" sz="2000" dirty="0" smtClean="0"/>
              <a:t>a </a:t>
            </a:r>
            <a:r>
              <a:rPr lang="es-AR" sz="2000" dirty="0"/>
              <a:t>tráquea se ramifica en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</a:rPr>
              <a:t>dos </a:t>
            </a:r>
            <a:r>
              <a:rPr lang="es-AR" sz="2000" dirty="0" smtClean="0">
                <a:solidFill>
                  <a:schemeClr val="accent5">
                    <a:lumMod val="50000"/>
                  </a:schemeClr>
                </a:solidFill>
              </a:rPr>
              <a:t>bronquios.</a:t>
            </a:r>
          </a:p>
          <a:p>
            <a:pPr marL="45720" indent="0">
              <a:buNone/>
            </a:pPr>
            <a:endParaRPr lang="es-AR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AR" sz="2000" dirty="0">
                <a:solidFill>
                  <a:schemeClr val="accent5">
                    <a:lumMod val="50000"/>
                  </a:schemeClr>
                </a:solidFill>
              </a:rPr>
              <a:t>El bronquio derecho es algo más largo </a:t>
            </a:r>
            <a:r>
              <a:rPr lang="es-AR" sz="2000" dirty="0"/>
              <a:t>y vertical que el </a:t>
            </a:r>
            <a:r>
              <a:rPr lang="es-AR" sz="2000" dirty="0" smtClean="0"/>
              <a:t>izquierdo.</a:t>
            </a:r>
          </a:p>
          <a:p>
            <a:pPr marL="45720" indent="0">
              <a:buNone/>
            </a:pPr>
            <a:endParaRPr lang="es-AR" sz="2000" dirty="0" smtClean="0"/>
          </a:p>
          <a:p>
            <a:r>
              <a:rPr lang="es-AR" sz="2000" dirty="0"/>
              <a:t>P</a:t>
            </a:r>
            <a:r>
              <a:rPr lang="es-AR" sz="2000" dirty="0" smtClean="0"/>
              <a:t>oseen </a:t>
            </a:r>
            <a:r>
              <a:rPr lang="es-AR" sz="2000" dirty="0"/>
              <a:t>la misma estructura que la </a:t>
            </a:r>
            <a:r>
              <a:rPr lang="es-AR" sz="2000" dirty="0" smtClean="0"/>
              <a:t>tráquea.</a:t>
            </a:r>
          </a:p>
          <a:p>
            <a:pPr marL="45720" indent="0">
              <a:buNone/>
            </a:pPr>
            <a:endParaRPr lang="es-AR" sz="2000" dirty="0" smtClean="0"/>
          </a:p>
          <a:p>
            <a:r>
              <a:rPr lang="es-AR" sz="2000" dirty="0" smtClean="0"/>
              <a:t>Cada </a:t>
            </a:r>
            <a:r>
              <a:rPr lang="es-AR" sz="2000" dirty="0"/>
              <a:t>bronquio </a:t>
            </a:r>
            <a:r>
              <a:rPr lang="es-AR" sz="2000" dirty="0" smtClean="0"/>
              <a:t>entra </a:t>
            </a:r>
            <a:r>
              <a:rPr lang="es-AR" sz="2000" dirty="0"/>
              <a:t>en el pulmón derecho, y el </a:t>
            </a:r>
            <a:r>
              <a:rPr lang="es-AR" sz="2000" dirty="0" smtClean="0"/>
              <a:t>izquierdo.</a:t>
            </a:r>
          </a:p>
          <a:p>
            <a:pPr marL="45720" indent="0">
              <a:buNone/>
            </a:pPr>
            <a:endParaRPr lang="es-AR" sz="2000" dirty="0" smtClean="0"/>
          </a:p>
          <a:p>
            <a:r>
              <a:rPr lang="es-AR" sz="2000" dirty="0"/>
              <a:t>Cada uno de los dos bronquios principales, </a:t>
            </a:r>
            <a:r>
              <a:rPr lang="es-AR" sz="2000" dirty="0" smtClean="0"/>
              <a:t>se </a:t>
            </a:r>
            <a:r>
              <a:rPr lang="es-AR" sz="2000" dirty="0"/>
              <a:t>divide en bronquios secundarios o lobares</a:t>
            </a:r>
            <a:r>
              <a:rPr lang="es-AR" sz="1800" dirty="0"/>
              <a:t>. </a:t>
            </a:r>
            <a:endParaRPr lang="es-AR" sz="20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730" y="1412776"/>
            <a:ext cx="345192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12738</TotalTime>
  <Words>3360</Words>
  <Application>Microsoft Office PowerPoint</Application>
  <PresentationFormat>Presentación en pantalla (4:3)</PresentationFormat>
  <Paragraphs>520</Paragraphs>
  <Slides>82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93" baseType="lpstr">
      <vt:lpstr>AR CENA</vt:lpstr>
      <vt:lpstr>Arial</vt:lpstr>
      <vt:lpstr>Calibri</vt:lpstr>
      <vt:lpstr>Calisto MT</vt:lpstr>
      <vt:lpstr>Century</vt:lpstr>
      <vt:lpstr>Constantia</vt:lpstr>
      <vt:lpstr>Georgia</vt:lpstr>
      <vt:lpstr>Trebuchet MS</vt:lpstr>
      <vt:lpstr>Wingdings</vt:lpstr>
      <vt:lpstr>Wingdings 2</vt:lpstr>
      <vt:lpstr>Transmisión de listas</vt:lpstr>
      <vt:lpstr>VALORACIÓN DE LA FUNCIÓN RESPIRATORIA y patologías Respiratorias Obstructivas y restrictivas</vt:lpstr>
      <vt:lpstr>Vías aéreas</vt:lpstr>
      <vt:lpstr>Vía aérea superior</vt:lpstr>
      <vt:lpstr>Vías aéreas superiores</vt:lpstr>
      <vt:lpstr>Vía aérea superior</vt:lpstr>
      <vt:lpstr>Vía aérea superior</vt:lpstr>
      <vt:lpstr>Vía aérea inferior</vt:lpstr>
      <vt:lpstr>Tráquea</vt:lpstr>
      <vt:lpstr>Bronquios</vt:lpstr>
      <vt:lpstr>Bronquiolos</vt:lpstr>
      <vt:lpstr>Bronquiolos respiratorios</vt:lpstr>
      <vt:lpstr>Alveolos</vt:lpstr>
      <vt:lpstr>Fisiología Respiratoria</vt:lpstr>
      <vt:lpstr>Ventilación</vt:lpstr>
      <vt:lpstr>Presentación de PowerPoint</vt:lpstr>
      <vt:lpstr>Perfusión</vt:lpstr>
      <vt:lpstr>Difusión</vt:lpstr>
      <vt:lpstr>Valoración respiratoria</vt:lpstr>
      <vt:lpstr>Exploración física: </vt:lpstr>
      <vt:lpstr>Entrevista</vt:lpstr>
      <vt:lpstr>Exploración física: Inspección</vt:lpstr>
      <vt:lpstr>Exploración física: </vt:lpstr>
      <vt:lpstr>Exploración física: </vt:lpstr>
      <vt:lpstr>Patrones y frecuencia de la respiración.</vt:lpstr>
      <vt:lpstr>Presentación de PowerPoint</vt:lpstr>
      <vt:lpstr>Ritmo respiratorio:</vt:lpstr>
      <vt:lpstr>Ritmo respiratorio:</vt:lpstr>
      <vt:lpstr>Ritmos y niveles respiratorios </vt:lpstr>
      <vt:lpstr>OBSERVACIÓN DE SIGNOS Y SÍNTOMAS EN EL PACIENTE RESPIRATORIO</vt:lpstr>
      <vt:lpstr>SIGNOS Y SÍNTOMAS DE HIPOXIA </vt:lpstr>
      <vt:lpstr>Exámenes Diagnostico</vt:lpstr>
      <vt:lpstr>Volumen respiratoria</vt:lpstr>
      <vt:lpstr>CAPACIDADES PULMONARES </vt:lpstr>
      <vt:lpstr>Signos de dificultad respiratoria</vt:lpstr>
      <vt:lpstr>Presentación de PowerPoint</vt:lpstr>
      <vt:lpstr>Presentación de PowerPoint</vt:lpstr>
      <vt:lpstr>Percusión torácica</vt:lpstr>
      <vt:lpstr>Presentación de PowerPoint</vt:lpstr>
      <vt:lpstr>Auscultación</vt:lpstr>
      <vt:lpstr>Ruidos Adventicios</vt:lpstr>
      <vt:lpstr>Enfermedades Pulmonares</vt:lpstr>
      <vt:lpstr>Enfermedades Pulmonar Obstructivas Crónicas</vt:lpstr>
      <vt:lpstr>Enfermedades obstructivas</vt:lpstr>
      <vt:lpstr>Causas de EPOC </vt:lpstr>
      <vt:lpstr>Factores de riesgo para la EPOC</vt:lpstr>
      <vt:lpstr>Bronquitis crónica</vt:lpstr>
      <vt:lpstr>Síntomas (bronquitis)</vt:lpstr>
      <vt:lpstr>EXAMEN DIAGNOSTICO</vt:lpstr>
      <vt:lpstr>Exámenes Diagnósticos</vt:lpstr>
      <vt:lpstr>TRATAMIENTO </vt:lpstr>
      <vt:lpstr>Tratamiento antibiótico</vt:lpstr>
      <vt:lpstr>Enfisema</vt:lpstr>
      <vt:lpstr>Enfisema</vt:lpstr>
      <vt:lpstr>Síntomas (Enfisema)</vt:lpstr>
      <vt:lpstr>Tratamientos en pacientes con EPOC</vt:lpstr>
      <vt:lpstr>Broncodilatadores</vt:lpstr>
      <vt:lpstr>Tratamiento</vt:lpstr>
      <vt:lpstr>Efectos adversos de la terapia farmacológica con B2 agonistas </vt:lpstr>
      <vt:lpstr>Cuidados de enfermería en pacientes con Epoc</vt:lpstr>
      <vt:lpstr>Enfermedades Restrictivas</vt:lpstr>
      <vt:lpstr>Enfermedades restrictivas</vt:lpstr>
      <vt:lpstr>Clasificación de EPR</vt:lpstr>
      <vt:lpstr>Enfermedades restrictivas</vt:lpstr>
      <vt:lpstr>Enfermedades Restrictivas del Parénquima Pulmonar </vt:lpstr>
      <vt:lpstr>Fibrosis Pulmonar</vt:lpstr>
      <vt:lpstr>Enfermedades restrictivas</vt:lpstr>
      <vt:lpstr>Enfermedades respiratorias restrictivas</vt:lpstr>
      <vt:lpstr>Neumonía</vt:lpstr>
      <vt:lpstr>Neumonía adquirida en la comunidad</vt:lpstr>
      <vt:lpstr>Neumonía adquirida en la comunidad</vt:lpstr>
      <vt:lpstr>Neumonías Intra hospitalarias </vt:lpstr>
      <vt:lpstr>Neumonía: Síntomas</vt:lpstr>
      <vt:lpstr>Valoración respiratoria</vt:lpstr>
      <vt:lpstr>Cuidados de enfermería en pacientes con Epoc</vt:lpstr>
      <vt:lpstr>Presentación de PowerPoint</vt:lpstr>
      <vt:lpstr>Posibles diagnósticos de Enfermería</vt:lpstr>
      <vt:lpstr>Presentación de PowerPoint</vt:lpstr>
      <vt:lpstr>Preguntas</vt:lpstr>
      <vt:lpstr>Preguntas</vt:lpstr>
      <vt:lpstr>Preguntas</vt:lpstr>
      <vt:lpstr>Preguntas</vt:lpstr>
      <vt:lpstr>Preguntas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Valoración de la función respiratoria</dc:title>
  <dc:creator>sarape88@hotmail.com</dc:creator>
  <cp:lastModifiedBy>Sara Penice</cp:lastModifiedBy>
  <cp:revision>235</cp:revision>
  <dcterms:created xsi:type="dcterms:W3CDTF">2017-07-14T23:03:43Z</dcterms:created>
  <dcterms:modified xsi:type="dcterms:W3CDTF">2023-09-07T02:25:11Z</dcterms:modified>
</cp:coreProperties>
</file>