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0" r:id="rId21"/>
    <p:sldId id="276" r:id="rId22"/>
    <p:sldId id="277" r:id="rId23"/>
    <p:sldId id="278" r:id="rId24"/>
    <p:sldId id="281" r:id="rId25"/>
    <p:sldId id="282" r:id="rId26"/>
    <p:sldId id="283" r:id="rId27"/>
    <p:sldId id="285" r:id="rId28"/>
    <p:sldId id="286" r:id="rId29"/>
    <p:sldId id="287" r:id="rId30"/>
    <p:sldId id="288" r:id="rId31"/>
    <p:sldId id="289" r:id="rId32"/>
    <p:sldId id="284" r:id="rId33"/>
    <p:sldId id="290" r:id="rId34"/>
    <p:sldId id="291" r:id="rId35"/>
    <p:sldId id="295" r:id="rId36"/>
    <p:sldId id="292" r:id="rId37"/>
    <p:sldId id="294" r:id="rId38"/>
    <p:sldId id="293" r:id="rId39"/>
    <p:sldId id="296" r:id="rId40"/>
    <p:sldId id="297" r:id="rId4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48" y="492"/>
      </p:cViewPr>
      <p:guideLst>
        <p:guide orient="horz" pos="1888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7BF8C-F455-4F97-B3A8-A533CAEF76D7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7FDEE01-ADF0-43E3-9372-7A7E8F6161AC}">
      <dgm:prSet phldrT="[Texto]"/>
      <dgm:spPr/>
      <dgm:t>
        <a:bodyPr/>
        <a:lstStyle/>
        <a:p>
          <a:r>
            <a:rPr lang="es-AR" dirty="0"/>
            <a:t>Potencial de membrana</a:t>
          </a:r>
        </a:p>
      </dgm:t>
    </dgm:pt>
    <dgm:pt modelId="{AC13FEB1-80EA-4E10-ABA6-8346431BF3A1}" type="parTrans" cxnId="{C2D3CBC2-6521-428A-9FA2-3339698EA8DE}">
      <dgm:prSet/>
      <dgm:spPr/>
      <dgm:t>
        <a:bodyPr/>
        <a:lstStyle/>
        <a:p>
          <a:endParaRPr lang="es-AR"/>
        </a:p>
      </dgm:t>
    </dgm:pt>
    <dgm:pt modelId="{9C0AB46F-07C5-416D-BC44-8AB9831847F7}" type="sibTrans" cxnId="{C2D3CBC2-6521-428A-9FA2-3339698EA8DE}">
      <dgm:prSet/>
      <dgm:spPr/>
      <dgm:t>
        <a:bodyPr/>
        <a:lstStyle/>
        <a:p>
          <a:endParaRPr lang="es-AR"/>
        </a:p>
      </dgm:t>
    </dgm:pt>
    <dgm:pt modelId="{1AEE979A-F725-41FE-AD9A-58288990A149}">
      <dgm:prSet phldrT="[Texto]"/>
      <dgm:spPr/>
      <dgm:t>
        <a:bodyPr/>
        <a:lstStyle/>
        <a:p>
          <a:r>
            <a:rPr lang="es-AR" dirty="0"/>
            <a:t>Diferencia de potencial eléctrico (voltaje) denominado Potencial de membrana en reposo.</a:t>
          </a:r>
        </a:p>
      </dgm:t>
    </dgm:pt>
    <dgm:pt modelId="{B6A681D3-5AE5-44DF-8A4E-923931248157}" type="parTrans" cxnId="{7E695280-C6C8-49E7-8525-0E4AAB8EC6E3}">
      <dgm:prSet/>
      <dgm:spPr/>
      <dgm:t>
        <a:bodyPr/>
        <a:lstStyle/>
        <a:p>
          <a:endParaRPr lang="es-AR"/>
        </a:p>
      </dgm:t>
    </dgm:pt>
    <dgm:pt modelId="{B988187B-FC82-44E9-B3BE-81F8E8E7618C}" type="sibTrans" cxnId="{7E695280-C6C8-49E7-8525-0E4AAB8EC6E3}">
      <dgm:prSet/>
      <dgm:spPr/>
      <dgm:t>
        <a:bodyPr/>
        <a:lstStyle/>
        <a:p>
          <a:endParaRPr lang="es-AR"/>
        </a:p>
      </dgm:t>
    </dgm:pt>
    <dgm:pt modelId="{D0A0E5F7-D926-4013-9EE1-C097EAAEF38D}">
      <dgm:prSet phldrT="[Texto]" phldr="1"/>
      <dgm:spPr/>
      <dgm:t>
        <a:bodyPr/>
        <a:lstStyle/>
        <a:p>
          <a:endParaRPr lang="es-AR" dirty="0"/>
        </a:p>
      </dgm:t>
    </dgm:pt>
    <dgm:pt modelId="{8BC11DAE-D5A7-4584-BDC9-00D81E6CBA67}" type="parTrans" cxnId="{76679E98-097C-4DC4-A193-2F1388FF946B}">
      <dgm:prSet/>
      <dgm:spPr/>
      <dgm:t>
        <a:bodyPr/>
        <a:lstStyle/>
        <a:p>
          <a:endParaRPr lang="es-AR"/>
        </a:p>
      </dgm:t>
    </dgm:pt>
    <dgm:pt modelId="{D9ACFF6A-7CD9-440B-B130-AE967B44962F}" type="sibTrans" cxnId="{76679E98-097C-4DC4-A193-2F1388FF946B}">
      <dgm:prSet/>
      <dgm:spPr/>
      <dgm:t>
        <a:bodyPr/>
        <a:lstStyle/>
        <a:p>
          <a:endParaRPr lang="es-AR"/>
        </a:p>
      </dgm:t>
    </dgm:pt>
    <dgm:pt modelId="{77342B72-B198-4D98-A640-EA730AD7EC91}">
      <dgm:prSet phldrT="[Texto]"/>
      <dgm:spPr/>
      <dgm:t>
        <a:bodyPr/>
        <a:lstStyle/>
        <a:p>
          <a:r>
            <a:rPr lang="es-AR" dirty="0"/>
            <a:t>Canales </a:t>
          </a:r>
          <a:r>
            <a:rPr lang="es-AR" dirty="0" err="1"/>
            <a:t>ionicos</a:t>
          </a:r>
          <a:endParaRPr lang="es-AR" dirty="0"/>
        </a:p>
      </dgm:t>
    </dgm:pt>
    <dgm:pt modelId="{F3284FED-02AD-46A4-A0C2-2D5870F18FE1}" type="parTrans" cxnId="{CFAB0D76-1DD5-47DF-BAB0-1DCA6B07FB9F}">
      <dgm:prSet/>
      <dgm:spPr/>
      <dgm:t>
        <a:bodyPr/>
        <a:lstStyle/>
        <a:p>
          <a:endParaRPr lang="es-AR"/>
        </a:p>
      </dgm:t>
    </dgm:pt>
    <dgm:pt modelId="{3E192043-86E6-445A-8B4B-60DB870F1816}" type="sibTrans" cxnId="{CFAB0D76-1DD5-47DF-BAB0-1DCA6B07FB9F}">
      <dgm:prSet/>
      <dgm:spPr/>
      <dgm:t>
        <a:bodyPr/>
        <a:lstStyle/>
        <a:p>
          <a:endParaRPr lang="es-AR"/>
        </a:p>
      </dgm:t>
    </dgm:pt>
    <dgm:pt modelId="{BF06F744-6C03-45AD-A4FE-70237050927C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dirty="0"/>
            <a:t>Reaccionan en respuesta a un estimulo especifico.</a:t>
          </a:r>
        </a:p>
      </dgm:t>
    </dgm:pt>
    <dgm:pt modelId="{F728C372-87F5-4FCB-B702-4D0C6CE8AC16}" type="parTrans" cxnId="{A313CFFA-8264-4E93-A38D-01BDBF50BD79}">
      <dgm:prSet/>
      <dgm:spPr/>
      <dgm:t>
        <a:bodyPr/>
        <a:lstStyle/>
        <a:p>
          <a:endParaRPr lang="es-AR"/>
        </a:p>
      </dgm:t>
    </dgm:pt>
    <dgm:pt modelId="{C2D1893A-CCEF-4619-AB6A-198105B775D4}" type="sibTrans" cxnId="{A313CFFA-8264-4E93-A38D-01BDBF50BD79}">
      <dgm:prSet/>
      <dgm:spPr/>
      <dgm:t>
        <a:bodyPr/>
        <a:lstStyle/>
        <a:p>
          <a:endParaRPr lang="es-AR"/>
        </a:p>
      </dgm:t>
    </dgm:pt>
    <dgm:pt modelId="{698CDB5A-4EDC-4777-B323-B5BABBF65B9D}">
      <dgm:prSet phldrT="[Texto]"/>
      <dgm:spPr/>
      <dgm:t>
        <a:bodyPr/>
        <a:lstStyle/>
        <a:p>
          <a:r>
            <a:rPr lang="es-AR" dirty="0"/>
            <a:t>Son las </a:t>
          </a:r>
          <a:r>
            <a:rPr lang="es-AR" dirty="0" err="1"/>
            <a:t>vias</a:t>
          </a:r>
          <a:r>
            <a:rPr lang="es-AR" dirty="0"/>
            <a:t> que utiliza el flujo </a:t>
          </a:r>
          <a:r>
            <a:rPr lang="es-AR" dirty="0" err="1"/>
            <a:t>ionico</a:t>
          </a:r>
          <a:r>
            <a:rPr lang="es-AR" dirty="0"/>
            <a:t> para atravesar la membrana.</a:t>
          </a:r>
        </a:p>
      </dgm:t>
    </dgm:pt>
    <dgm:pt modelId="{E9ABF4DE-DF23-460A-817E-BA4CED0D3029}" type="parTrans" cxnId="{F3FBB245-149D-4007-A22B-6E1065FF2640}">
      <dgm:prSet/>
      <dgm:spPr/>
      <dgm:t>
        <a:bodyPr/>
        <a:lstStyle/>
        <a:p>
          <a:endParaRPr lang="es-AR"/>
        </a:p>
      </dgm:t>
    </dgm:pt>
    <dgm:pt modelId="{C0CA2362-F766-46D3-9B4F-8D0352FBCA4C}" type="sibTrans" cxnId="{F3FBB245-149D-4007-A22B-6E1065FF2640}">
      <dgm:prSet/>
      <dgm:spPr/>
      <dgm:t>
        <a:bodyPr/>
        <a:lstStyle/>
        <a:p>
          <a:endParaRPr lang="es-AR"/>
        </a:p>
      </dgm:t>
    </dgm:pt>
    <dgm:pt modelId="{4AF8223C-BC0F-4280-A900-68667C26116B}" type="pres">
      <dgm:prSet presAssocID="{1F47BF8C-F455-4F97-B3A8-A533CAEF76D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6960A54A-F61E-430F-8FBD-02398234504A}" type="pres">
      <dgm:prSet presAssocID="{17FDEE01-ADF0-43E3-9372-7A7E8F6161AC}" presName="linNode" presStyleCnt="0"/>
      <dgm:spPr/>
    </dgm:pt>
    <dgm:pt modelId="{1FD7B1E3-7712-490F-A10C-4A4D08A5CF01}" type="pres">
      <dgm:prSet presAssocID="{17FDEE01-ADF0-43E3-9372-7A7E8F6161A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6F35FAB-8590-480D-8082-4E030E1C16A6}" type="pres">
      <dgm:prSet presAssocID="{17FDEE01-ADF0-43E3-9372-7A7E8F6161A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CD04603-6B46-4D83-A89E-1E5398702BBE}" type="pres">
      <dgm:prSet presAssocID="{9C0AB46F-07C5-416D-BC44-8AB9831847F7}" presName="spacing" presStyleCnt="0"/>
      <dgm:spPr/>
    </dgm:pt>
    <dgm:pt modelId="{721DD5FD-C7F6-43B0-9839-515DA359093C}" type="pres">
      <dgm:prSet presAssocID="{77342B72-B198-4D98-A640-EA730AD7EC91}" presName="linNode" presStyleCnt="0"/>
      <dgm:spPr/>
    </dgm:pt>
    <dgm:pt modelId="{B8C4D5FD-D84C-4830-8E43-6956A53F7A47}" type="pres">
      <dgm:prSet presAssocID="{77342B72-B198-4D98-A640-EA730AD7EC91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C96E595-9C90-4E06-B15E-6F556A31CE1C}" type="pres">
      <dgm:prSet presAssocID="{77342B72-B198-4D98-A640-EA730AD7EC91}" presName="childShp" presStyleLbl="bgAccFollowNode1" presStyleIdx="1" presStyleCnt="2" custLinFactNeighborX="9927" custLinFactNeighborY="-219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6B187A15-3356-4946-8167-830F6CB78C52}" type="presOf" srcId="{17FDEE01-ADF0-43E3-9372-7A7E8F6161AC}" destId="{1FD7B1E3-7712-490F-A10C-4A4D08A5CF01}" srcOrd="0" destOrd="0" presId="urn:microsoft.com/office/officeart/2005/8/layout/vList6"/>
    <dgm:cxn modelId="{CF92B5ED-B355-4338-B651-BD4FCD7D8A13}" type="presOf" srcId="{BF06F744-6C03-45AD-A4FE-70237050927C}" destId="{CC96E595-9C90-4E06-B15E-6F556A31CE1C}" srcOrd="0" destOrd="0" presId="urn:microsoft.com/office/officeart/2005/8/layout/vList6"/>
    <dgm:cxn modelId="{A47CAF6B-C4C0-4ADB-9AAF-6827F2BE4386}" type="presOf" srcId="{1F47BF8C-F455-4F97-B3A8-A533CAEF76D7}" destId="{4AF8223C-BC0F-4280-A900-68667C26116B}" srcOrd="0" destOrd="0" presId="urn:microsoft.com/office/officeart/2005/8/layout/vList6"/>
    <dgm:cxn modelId="{C91CB5C9-BDD8-4041-B1AA-C716D3D43F72}" type="presOf" srcId="{1AEE979A-F725-41FE-AD9A-58288990A149}" destId="{E6F35FAB-8590-480D-8082-4E030E1C16A6}" srcOrd="0" destOrd="0" presId="urn:microsoft.com/office/officeart/2005/8/layout/vList6"/>
    <dgm:cxn modelId="{F3FBB245-149D-4007-A22B-6E1065FF2640}" srcId="{77342B72-B198-4D98-A640-EA730AD7EC91}" destId="{698CDB5A-4EDC-4777-B323-B5BABBF65B9D}" srcOrd="1" destOrd="0" parTransId="{E9ABF4DE-DF23-460A-817E-BA4CED0D3029}" sibTransId="{C0CA2362-F766-46D3-9B4F-8D0352FBCA4C}"/>
    <dgm:cxn modelId="{7E695280-C6C8-49E7-8525-0E4AAB8EC6E3}" srcId="{17FDEE01-ADF0-43E3-9372-7A7E8F6161AC}" destId="{1AEE979A-F725-41FE-AD9A-58288990A149}" srcOrd="0" destOrd="0" parTransId="{B6A681D3-5AE5-44DF-8A4E-923931248157}" sibTransId="{B988187B-FC82-44E9-B3BE-81F8E8E7618C}"/>
    <dgm:cxn modelId="{CFAB0D76-1DD5-47DF-BAB0-1DCA6B07FB9F}" srcId="{1F47BF8C-F455-4F97-B3A8-A533CAEF76D7}" destId="{77342B72-B198-4D98-A640-EA730AD7EC91}" srcOrd="1" destOrd="0" parTransId="{F3284FED-02AD-46A4-A0C2-2D5870F18FE1}" sibTransId="{3E192043-86E6-445A-8B4B-60DB870F1816}"/>
    <dgm:cxn modelId="{C2D3CBC2-6521-428A-9FA2-3339698EA8DE}" srcId="{1F47BF8C-F455-4F97-B3A8-A533CAEF76D7}" destId="{17FDEE01-ADF0-43E3-9372-7A7E8F6161AC}" srcOrd="0" destOrd="0" parTransId="{AC13FEB1-80EA-4E10-ABA6-8346431BF3A1}" sibTransId="{9C0AB46F-07C5-416D-BC44-8AB9831847F7}"/>
    <dgm:cxn modelId="{A313CFFA-8264-4E93-A38D-01BDBF50BD79}" srcId="{77342B72-B198-4D98-A640-EA730AD7EC91}" destId="{BF06F744-6C03-45AD-A4FE-70237050927C}" srcOrd="0" destOrd="0" parTransId="{F728C372-87F5-4FCB-B702-4D0C6CE8AC16}" sibTransId="{C2D1893A-CCEF-4619-AB6A-198105B775D4}"/>
    <dgm:cxn modelId="{60E28217-7F71-4C5E-B4BA-ADA8F1CA2C8D}" type="presOf" srcId="{698CDB5A-4EDC-4777-B323-B5BABBF65B9D}" destId="{CC96E595-9C90-4E06-B15E-6F556A31CE1C}" srcOrd="0" destOrd="1" presId="urn:microsoft.com/office/officeart/2005/8/layout/vList6"/>
    <dgm:cxn modelId="{E9FCCDB5-EDB3-461B-ABE8-163495076B5E}" type="presOf" srcId="{D0A0E5F7-D926-4013-9EE1-C097EAAEF38D}" destId="{E6F35FAB-8590-480D-8082-4E030E1C16A6}" srcOrd="0" destOrd="1" presId="urn:microsoft.com/office/officeart/2005/8/layout/vList6"/>
    <dgm:cxn modelId="{76679E98-097C-4DC4-A193-2F1388FF946B}" srcId="{17FDEE01-ADF0-43E3-9372-7A7E8F6161AC}" destId="{D0A0E5F7-D926-4013-9EE1-C097EAAEF38D}" srcOrd="1" destOrd="0" parTransId="{8BC11DAE-D5A7-4584-BDC9-00D81E6CBA67}" sibTransId="{D9ACFF6A-7CD9-440B-B130-AE967B44962F}"/>
    <dgm:cxn modelId="{AC618A36-947F-43BB-A217-EB9C44F9AC5D}" type="presOf" srcId="{77342B72-B198-4D98-A640-EA730AD7EC91}" destId="{B8C4D5FD-D84C-4830-8E43-6956A53F7A47}" srcOrd="0" destOrd="0" presId="urn:microsoft.com/office/officeart/2005/8/layout/vList6"/>
    <dgm:cxn modelId="{74213229-0D51-43A9-AF5A-65D6E340183D}" type="presParOf" srcId="{4AF8223C-BC0F-4280-A900-68667C26116B}" destId="{6960A54A-F61E-430F-8FBD-02398234504A}" srcOrd="0" destOrd="0" presId="urn:microsoft.com/office/officeart/2005/8/layout/vList6"/>
    <dgm:cxn modelId="{95F91532-4F59-469A-A929-F082C1158336}" type="presParOf" srcId="{6960A54A-F61E-430F-8FBD-02398234504A}" destId="{1FD7B1E3-7712-490F-A10C-4A4D08A5CF01}" srcOrd="0" destOrd="0" presId="urn:microsoft.com/office/officeart/2005/8/layout/vList6"/>
    <dgm:cxn modelId="{94A4C082-E28A-494E-99FD-B3796EE1FE63}" type="presParOf" srcId="{6960A54A-F61E-430F-8FBD-02398234504A}" destId="{E6F35FAB-8590-480D-8082-4E030E1C16A6}" srcOrd="1" destOrd="0" presId="urn:microsoft.com/office/officeart/2005/8/layout/vList6"/>
    <dgm:cxn modelId="{70E145A1-CC6F-49A7-9828-4720899A4228}" type="presParOf" srcId="{4AF8223C-BC0F-4280-A900-68667C26116B}" destId="{2CD04603-6B46-4D83-A89E-1E5398702BBE}" srcOrd="1" destOrd="0" presId="urn:microsoft.com/office/officeart/2005/8/layout/vList6"/>
    <dgm:cxn modelId="{06314C2F-FF4D-4EA3-B026-29936C715EA6}" type="presParOf" srcId="{4AF8223C-BC0F-4280-A900-68667C26116B}" destId="{721DD5FD-C7F6-43B0-9839-515DA359093C}" srcOrd="2" destOrd="0" presId="urn:microsoft.com/office/officeart/2005/8/layout/vList6"/>
    <dgm:cxn modelId="{CDD6A776-B18C-433B-AE79-1E4897FDD0DA}" type="presParOf" srcId="{721DD5FD-C7F6-43B0-9839-515DA359093C}" destId="{B8C4D5FD-D84C-4830-8E43-6956A53F7A47}" srcOrd="0" destOrd="0" presId="urn:microsoft.com/office/officeart/2005/8/layout/vList6"/>
    <dgm:cxn modelId="{18BA99CA-56C1-4833-AC0C-0D24AE64BD9C}" type="presParOf" srcId="{721DD5FD-C7F6-43B0-9839-515DA359093C}" destId="{CC96E595-9C90-4E06-B15E-6F556A31CE1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22C658-42A4-4C66-B191-442FB3D908A6}" type="doc">
      <dgm:prSet loTypeId="urn:microsoft.com/office/officeart/2005/8/layout/arrow5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81EF159-1AC3-4D39-873F-D35730CC7690}">
      <dgm:prSet phldrT="[Texto]"/>
      <dgm:spPr/>
      <dgm:t>
        <a:bodyPr/>
        <a:lstStyle/>
        <a:p>
          <a:r>
            <a:rPr lang="es-AR" dirty="0"/>
            <a:t>Neurotransmisores de moléculas pequeñas</a:t>
          </a:r>
        </a:p>
      </dgm:t>
    </dgm:pt>
    <dgm:pt modelId="{61F0F7C3-D290-4721-AAD9-F262400290B5}" type="parTrans" cxnId="{A9708B87-2317-44DA-8FF9-8315C3261830}">
      <dgm:prSet/>
      <dgm:spPr/>
      <dgm:t>
        <a:bodyPr/>
        <a:lstStyle/>
        <a:p>
          <a:endParaRPr lang="es-AR"/>
        </a:p>
      </dgm:t>
    </dgm:pt>
    <dgm:pt modelId="{86BE9411-B3B7-4FB5-8224-DBFE08BE2C52}" type="sibTrans" cxnId="{A9708B87-2317-44DA-8FF9-8315C3261830}">
      <dgm:prSet/>
      <dgm:spPr/>
      <dgm:t>
        <a:bodyPr/>
        <a:lstStyle/>
        <a:p>
          <a:endParaRPr lang="es-AR"/>
        </a:p>
      </dgm:t>
    </dgm:pt>
    <dgm:pt modelId="{6FCA8C41-D51F-4808-9C6B-1EFF6E7CD131}">
      <dgm:prSet phldrT="[Texto]"/>
      <dgm:spPr/>
      <dgm:t>
        <a:bodyPr/>
        <a:lstStyle/>
        <a:p>
          <a:r>
            <a:rPr lang="es-AR" dirty="0" err="1"/>
            <a:t>Neuropéptidos</a:t>
          </a:r>
          <a:endParaRPr lang="es-AR" dirty="0"/>
        </a:p>
      </dgm:t>
    </dgm:pt>
    <dgm:pt modelId="{5A9A602A-C425-4D0B-9AFC-4CC047F83FE7}" type="parTrans" cxnId="{A97C86F9-C54F-4EDA-9E5B-59324A392A49}">
      <dgm:prSet/>
      <dgm:spPr/>
      <dgm:t>
        <a:bodyPr/>
        <a:lstStyle/>
        <a:p>
          <a:endParaRPr lang="es-AR"/>
        </a:p>
      </dgm:t>
    </dgm:pt>
    <dgm:pt modelId="{6DD9A601-F6DF-46A3-8EE7-CAFD7C647DCE}" type="sibTrans" cxnId="{A97C86F9-C54F-4EDA-9E5B-59324A392A49}">
      <dgm:prSet/>
      <dgm:spPr/>
      <dgm:t>
        <a:bodyPr/>
        <a:lstStyle/>
        <a:p>
          <a:endParaRPr lang="es-AR"/>
        </a:p>
      </dgm:t>
    </dgm:pt>
    <dgm:pt modelId="{7B5057F2-7389-4FAE-A7AC-799913570BE8}" type="pres">
      <dgm:prSet presAssocID="{CE22C658-42A4-4C66-B191-442FB3D908A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4D9C8DBD-3901-4067-8270-D4AD8278B8B3}" type="pres">
      <dgm:prSet presAssocID="{681EF159-1AC3-4D39-873F-D35730CC7690}" presName="arrow" presStyleLbl="node1" presStyleIdx="0" presStyleCnt="2" custRadScaleRad="101452" custRadScaleInc="-370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1A546FC-BA27-4202-B3AC-7CF3819D6C36}" type="pres">
      <dgm:prSet presAssocID="{6FCA8C41-D51F-4808-9C6B-1EFF6E7CD131}" presName="arrow" presStyleLbl="node1" presStyleIdx="1" presStyleCnt="2" custRadScaleRad="99707" custRadScaleInc="377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1A759529-F378-41BA-A3BC-7EC4E615E594}" type="presOf" srcId="{681EF159-1AC3-4D39-873F-D35730CC7690}" destId="{4D9C8DBD-3901-4067-8270-D4AD8278B8B3}" srcOrd="0" destOrd="0" presId="urn:microsoft.com/office/officeart/2005/8/layout/arrow5#1"/>
    <dgm:cxn modelId="{BFE69AAC-AF99-4F6F-A495-3DF8D55BFAE1}" type="presOf" srcId="{CE22C658-42A4-4C66-B191-442FB3D908A6}" destId="{7B5057F2-7389-4FAE-A7AC-799913570BE8}" srcOrd="0" destOrd="0" presId="urn:microsoft.com/office/officeart/2005/8/layout/arrow5#1"/>
    <dgm:cxn modelId="{E1738146-EE07-486D-9643-2FDBD51DF8F4}" type="presOf" srcId="{6FCA8C41-D51F-4808-9C6B-1EFF6E7CD131}" destId="{F1A546FC-BA27-4202-B3AC-7CF3819D6C36}" srcOrd="0" destOrd="0" presId="urn:microsoft.com/office/officeart/2005/8/layout/arrow5#1"/>
    <dgm:cxn modelId="{A97C86F9-C54F-4EDA-9E5B-59324A392A49}" srcId="{CE22C658-42A4-4C66-B191-442FB3D908A6}" destId="{6FCA8C41-D51F-4808-9C6B-1EFF6E7CD131}" srcOrd="1" destOrd="0" parTransId="{5A9A602A-C425-4D0B-9AFC-4CC047F83FE7}" sibTransId="{6DD9A601-F6DF-46A3-8EE7-CAFD7C647DCE}"/>
    <dgm:cxn modelId="{A9708B87-2317-44DA-8FF9-8315C3261830}" srcId="{CE22C658-42A4-4C66-B191-442FB3D908A6}" destId="{681EF159-1AC3-4D39-873F-D35730CC7690}" srcOrd="0" destOrd="0" parTransId="{61F0F7C3-D290-4721-AAD9-F262400290B5}" sibTransId="{86BE9411-B3B7-4FB5-8224-DBFE08BE2C52}"/>
    <dgm:cxn modelId="{A43E9FF7-D899-472F-93AE-E000BA6ACE0D}" type="presParOf" srcId="{7B5057F2-7389-4FAE-A7AC-799913570BE8}" destId="{4D9C8DBD-3901-4067-8270-D4AD8278B8B3}" srcOrd="0" destOrd="0" presId="urn:microsoft.com/office/officeart/2005/8/layout/arrow5#1"/>
    <dgm:cxn modelId="{9F429113-15FF-4CC2-989B-02B5C71D124E}" type="presParOf" srcId="{7B5057F2-7389-4FAE-A7AC-799913570BE8}" destId="{F1A546FC-BA27-4202-B3AC-7CF3819D6C36}" srcOrd="1" destOrd="0" presId="urn:microsoft.com/office/officeart/2005/8/layout/arrow5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#1">
  <dgm:title val=""/>
  <dgm:desc val=""/>
  <dgm:catLst>
    <dgm:cat type="relationship" pri="125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59031-17D5-415E-B933-95B845327AB3}" type="datetimeFigureOut">
              <a:rPr lang="es-AR" smtClean="0"/>
              <a:pPr/>
              <a:t>9/6/2022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C8453-6146-4ECF-A6F7-A08C12CFFA62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35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C8453-6146-4ECF-A6F7-A08C12CFFA62}" type="slidenum">
              <a:rPr lang="es-AR" smtClean="0"/>
              <a:pPr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838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A66-27C7-4485-8969-9C1E5E8DFD6D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F2AB-664F-42C4-8967-5A48931FE7F3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435-23AD-4165-AD23-8100C0A4297A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12B-B909-49D1-A76A-7EE65904AD55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639-BF07-4A29-9D38-4DAFE863C2FD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9DAFF95-292B-40F0-B213-4E49EE9D144B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CFF9-D5F6-484E-90FB-6FFE38E5FD6B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A08-5EEA-4BD5-A307-AA0C1CFCA83A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03A57-3450-497F-A81E-432A7EB5D8D1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572D-481E-4FC9-B999-CB7D3C9AF2CA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10EF744-EB3D-4B56-9F6A-55887B8A0057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it-IT"/>
              <a:t>Lic. Livia Sandra Mansilla - Profesora Universitaria</a:t>
            </a:r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DB26840-2F9E-4A79-B021-F32388356D82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it-IT"/>
              <a:t>Lic. Livia Sandra Mansilla - Profesora Universitaria</a:t>
            </a:r>
            <a:endParaRPr lang="es-AR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05F4FC-5E85-4494-92D1-C1EC616B110D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1512168"/>
          </a:xfrm>
        </p:spPr>
        <p:txBody>
          <a:bodyPr>
            <a:normAutofit/>
          </a:bodyPr>
          <a:lstStyle/>
          <a:p>
            <a:r>
              <a:rPr lang="es-AR" sz="2800" dirty="0"/>
              <a:t>SISTEMA </a:t>
            </a:r>
            <a:r>
              <a:rPr lang="es-AR" sz="2800" dirty="0" smtClean="0"/>
              <a:t>NERVIOSO parte ii</a:t>
            </a:r>
            <a:endParaRPr lang="es-AR" sz="28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643314"/>
            <a:ext cx="2841640" cy="266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altLang="es-AR" sz="2800" b="1" dirty="0"/>
              <a:t>POTENCIAL DE ACCIÓN: REPOLARIZACIÓN</a:t>
            </a:r>
            <a:endParaRPr lang="es-AR" sz="2800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10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altLang="es-AR" dirty="0"/>
              <a:t>Al alcanzar la membrana el valor de +30mV, cercano al potencial de equilibrio para el ion </a:t>
            </a:r>
            <a:r>
              <a:rPr lang="es-ES" altLang="es-AR" dirty="0" err="1"/>
              <a:t>Na</a:t>
            </a:r>
            <a:r>
              <a:rPr lang="es-ES" altLang="es-AR" dirty="0"/>
              <a:t>+, los canales voltaje-dependientes para el </a:t>
            </a:r>
            <a:r>
              <a:rPr lang="es-ES" altLang="es-AR" dirty="0" err="1"/>
              <a:t>Na</a:t>
            </a:r>
            <a:r>
              <a:rPr lang="es-ES" altLang="es-AR" dirty="0"/>
              <a:t>+ se inactivan. Mientras tanto se produce la apertura de mayor cantidad de canales voltaje-dependientes de K+. La salida de K+ produce al salida de cargas (+) lo que lleva a la </a:t>
            </a:r>
            <a:r>
              <a:rPr lang="es-ES" altLang="es-AR" dirty="0" err="1"/>
              <a:t>repolarización</a:t>
            </a:r>
            <a:r>
              <a:rPr lang="es-ES" altLang="es-AR" dirty="0"/>
              <a:t> de la membrana (se hace “más negativa”)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Potencial de acción: </a:t>
            </a:r>
            <a:r>
              <a:rPr lang="es-ES" b="1" dirty="0" err="1"/>
              <a:t>hiperpolarización</a:t>
            </a:r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11</a:t>
            </a:fld>
            <a:endParaRPr lang="es-A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63698" y="1527175"/>
            <a:ext cx="5294384" cy="48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Potencial de acción: </a:t>
            </a:r>
            <a:r>
              <a:rPr lang="es-ES" b="1" dirty="0" err="1"/>
              <a:t>hiperpolarización</a:t>
            </a:r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12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s-ES" altLang="es-AR" dirty="0"/>
              <a:t>Al llegar al valor de potencial de membrana en reposo (-70 </a:t>
            </a:r>
            <a:r>
              <a:rPr lang="es-ES" altLang="es-AR" dirty="0" err="1"/>
              <a:t>mV</a:t>
            </a:r>
            <a:r>
              <a:rPr lang="es-ES" altLang="es-AR" dirty="0"/>
              <a:t>), la permanencia de canales voltaje-dependientes de K+ aún abiertos determina la </a:t>
            </a:r>
            <a:r>
              <a:rPr lang="es-ES" altLang="es-AR" dirty="0" err="1"/>
              <a:t>hiperpolarización</a:t>
            </a:r>
            <a:r>
              <a:rPr lang="es-ES" altLang="es-AR" dirty="0"/>
              <a:t>, porque continúa la “salida” de cargas (+) hasta alcanzar un valor de potencial de membrana cercano al potencial de equilibrio para el ión K+ (-80 </a:t>
            </a:r>
            <a:r>
              <a:rPr lang="es-ES" altLang="es-AR" dirty="0" err="1"/>
              <a:t>mV</a:t>
            </a:r>
            <a:r>
              <a:rPr lang="es-ES" altLang="es-AR" dirty="0"/>
              <a:t>).</a:t>
            </a:r>
          </a:p>
          <a:p>
            <a:r>
              <a:rPr lang="es-ES" altLang="es-AR" dirty="0"/>
              <a:t>En este valor, el cierra y la inactivación de éstos canales sumados a otros mecanismos lleva el potencial de membrana al reposo, esperando otro estímulo.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13</a:t>
            </a:fld>
            <a:endParaRPr lang="es-A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00174"/>
            <a:ext cx="5261973" cy="483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Potencial de acción: período refractario</a:t>
            </a:r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14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indent="-320040">
              <a:buFont typeface="Wingdings"/>
              <a:buChar char=""/>
              <a:defRPr/>
            </a:pPr>
            <a:r>
              <a:rPr lang="es-ES" dirty="0"/>
              <a:t>El impulso se mueve en una dirección definida, que está asegurada por la </a:t>
            </a:r>
            <a:r>
              <a:rPr lang="es-ES" dirty="0" err="1"/>
              <a:t>hiperpolarización</a:t>
            </a:r>
            <a:r>
              <a:rPr lang="es-ES" dirty="0"/>
              <a:t> y el período refractario.</a:t>
            </a:r>
          </a:p>
          <a:p>
            <a:pPr marL="320040" indent="-320040">
              <a:buFont typeface="Wingdings"/>
              <a:buChar char=""/>
              <a:defRPr/>
            </a:pPr>
            <a:endParaRPr lang="es-ES" dirty="0"/>
          </a:p>
          <a:p>
            <a:pPr marL="320040" indent="-320040">
              <a:buFont typeface="Wingdings"/>
              <a:buChar char=""/>
              <a:defRPr/>
            </a:pPr>
            <a:r>
              <a:rPr lang="es-ES" dirty="0"/>
              <a:t>Período refractario ABSOLUTO: comprende el momento desde que se alcanza el máximo valor positivo de potencial de membrana hasta el primer tercio de la </a:t>
            </a:r>
            <a:r>
              <a:rPr lang="es-ES" dirty="0" err="1"/>
              <a:t>repolarización</a:t>
            </a:r>
            <a:r>
              <a:rPr lang="es-ES" dirty="0"/>
              <a:t>. ES IMPOSIBLE QUE LA MEMBRANA RESPONDA A UN ESTÍMULO NUEVO ya que los canales de </a:t>
            </a:r>
            <a:r>
              <a:rPr lang="es-ES" dirty="0" err="1"/>
              <a:t>Na</a:t>
            </a:r>
            <a:r>
              <a:rPr lang="es-ES" dirty="0"/>
              <a:t>+ </a:t>
            </a:r>
            <a:r>
              <a:rPr lang="es-ES" dirty="0" err="1"/>
              <a:t>estan</a:t>
            </a:r>
            <a:r>
              <a:rPr lang="es-ES" dirty="0"/>
              <a:t> inactivados.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Potencial de acción: período refractario</a:t>
            </a:r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15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altLang="es-AR" dirty="0"/>
              <a:t>Período refractario relativo: se extiende desde el segundo tercio de la </a:t>
            </a:r>
            <a:r>
              <a:rPr lang="es-ES" altLang="es-AR" dirty="0" err="1"/>
              <a:t>repolarización</a:t>
            </a:r>
            <a:r>
              <a:rPr lang="es-ES" altLang="es-AR" dirty="0"/>
              <a:t> hasta la </a:t>
            </a:r>
            <a:r>
              <a:rPr lang="es-ES" altLang="es-AR" dirty="0" err="1"/>
              <a:t>hiperpolarzación</a:t>
            </a:r>
            <a:r>
              <a:rPr lang="es-ES" altLang="es-AR" dirty="0"/>
              <a:t>.</a:t>
            </a:r>
          </a:p>
          <a:p>
            <a:r>
              <a:rPr lang="es-ES" altLang="es-AR" dirty="0"/>
              <a:t>Se caracteriza por necesitar un estímulo SUPRAUMBRAL para generar un potencial de acción.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16</a:t>
            </a:fld>
            <a:endParaRPr lang="es-A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00174"/>
            <a:ext cx="5403501" cy="490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b="1" dirty="0"/>
              <a:t>Nodo de </a:t>
            </a:r>
            <a:r>
              <a:rPr lang="es-ES" altLang="es-AR" b="1" dirty="0" err="1"/>
              <a:t>Ranvier</a:t>
            </a:r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17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320040" indent="-320040">
              <a:buFont typeface="Wingdings"/>
              <a:buChar char=""/>
              <a:defRPr/>
            </a:pPr>
            <a:r>
              <a:rPr lang="es-ES" dirty="0"/>
              <a:t>Es en este sitio donde puede ocurrir flujo de iones a través de la membrana </a:t>
            </a:r>
            <a:r>
              <a:rPr lang="es-ES" dirty="0" err="1"/>
              <a:t>axonal</a:t>
            </a:r>
            <a:r>
              <a:rPr lang="es-ES" dirty="0"/>
              <a:t>. A nivel de los nodos de </a:t>
            </a:r>
            <a:r>
              <a:rPr lang="es-ES" dirty="0" err="1"/>
              <a:t>Ranvier</a:t>
            </a:r>
            <a:r>
              <a:rPr lang="es-ES" dirty="0"/>
              <a:t> la membrana tiene una alta concentración de los canales de </a:t>
            </a:r>
            <a:r>
              <a:rPr lang="es-ES" dirty="0" err="1"/>
              <a:t>Na</a:t>
            </a:r>
            <a:r>
              <a:rPr lang="es-ES" dirty="0"/>
              <a:t>+ sensibles a voltaje. La consecuencia es una conducción saltatoria del potencial de acción ya que la inversión del voltaje inducido a nivel de un </a:t>
            </a:r>
            <a:r>
              <a:rPr lang="es-ES" altLang="es-AR" dirty="0"/>
              <a:t>Nodo de </a:t>
            </a:r>
            <a:r>
              <a:rPr lang="es-ES" altLang="es-AR" dirty="0" err="1"/>
              <a:t>Ranvier</a:t>
            </a:r>
            <a:r>
              <a:rPr lang="es-ES" dirty="0" err="1"/>
              <a:t>nódulo</a:t>
            </a:r>
            <a:r>
              <a:rPr lang="es-ES" dirty="0"/>
              <a:t> de </a:t>
            </a:r>
            <a:r>
              <a:rPr lang="es-ES" dirty="0" err="1"/>
              <a:t>Ranvier</a:t>
            </a:r>
            <a:r>
              <a:rPr lang="es-ES" dirty="0"/>
              <a:t> se continúa por propagación pasiva rápida de la corriente por el interior del axón y por el extracelular hasta el nódulo siguiente donde produce la inversión del voltaje.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es-ES" dirty="0"/>
              <a:t> La consecuencia de esta estructura es que en los </a:t>
            </a:r>
            <a:r>
              <a:rPr lang="es-ES" b="1" dirty="0"/>
              <a:t>axones </a:t>
            </a:r>
            <a:r>
              <a:rPr lang="es-ES" b="1" dirty="0" err="1"/>
              <a:t>mielínicos</a:t>
            </a:r>
            <a:r>
              <a:rPr lang="es-ES" b="1" dirty="0"/>
              <a:t> la conducción del impulso nervioso es más rápida</a:t>
            </a:r>
            <a:r>
              <a:rPr lang="es-ES" dirty="0"/>
              <a:t>.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18</a:t>
            </a:fld>
            <a:endParaRPr lang="es-AR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98975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00562" y="0"/>
            <a:ext cx="4643438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500439"/>
            <a:ext cx="464343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dirty="0"/>
              <a:t>Sinapsis</a:t>
            </a:r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19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altLang="es-AR" dirty="0"/>
              <a:t>¿Cuál es la principal diferencia entre el cable y las neuronas?</a:t>
            </a:r>
          </a:p>
          <a:p>
            <a:r>
              <a:rPr lang="es-ES" altLang="es-AR" dirty="0"/>
              <a:t>El cable solamente conduce mediante el paso de electricidad.</a:t>
            </a:r>
          </a:p>
          <a:p>
            <a:r>
              <a:rPr lang="es-ES" altLang="es-AR" dirty="0"/>
              <a:t>En cambio las neuronas modifican ese potencial de acción eléctrico y lo convierten en un mensaje químico mediante un proceso llamado SINAPSIS</a:t>
            </a:r>
          </a:p>
          <a:p>
            <a:pPr>
              <a:buNone/>
            </a:pPr>
            <a:endParaRPr lang="es-A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SEÑALES ELECTRICAS EN LAS NEURONAS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Por tratarse de células excitables las neuronas se comunican entre si mediante dos tipos de señales: </a:t>
            </a:r>
          </a:p>
          <a:p>
            <a:pPr>
              <a:buNone/>
            </a:pPr>
            <a:r>
              <a:rPr lang="es-AR" b="1" dirty="0">
                <a:solidFill>
                  <a:srgbClr val="FF0000"/>
                </a:solidFill>
              </a:rPr>
              <a:t>a)Potenciales graduados </a:t>
            </a:r>
            <a:r>
              <a:rPr lang="es-AR" dirty="0"/>
              <a:t>(comunicación a corta distancia)</a:t>
            </a:r>
          </a:p>
          <a:p>
            <a:pPr>
              <a:buNone/>
            </a:pPr>
            <a:r>
              <a:rPr lang="es-AR" b="1" dirty="0">
                <a:solidFill>
                  <a:srgbClr val="FF0000"/>
                </a:solidFill>
              </a:rPr>
              <a:t>b) Potenciales de acción </a:t>
            </a:r>
            <a:r>
              <a:rPr lang="es-AR" dirty="0"/>
              <a:t>(comunicación con lugares cercanos y lejanos, dentro del cuerpo. Si se produce en un </a:t>
            </a:r>
            <a:r>
              <a:rPr lang="es-AR" b="1" dirty="0"/>
              <a:t>musculo</a:t>
            </a:r>
            <a:r>
              <a:rPr lang="es-AR" dirty="0"/>
              <a:t>: </a:t>
            </a:r>
            <a:r>
              <a:rPr lang="es-AR" b="1" i="1" dirty="0"/>
              <a:t>potencial de acción muscular </a:t>
            </a:r>
            <a:r>
              <a:rPr lang="es-AR" dirty="0"/>
              <a:t>y si se produce en una </a:t>
            </a:r>
            <a:r>
              <a:rPr lang="es-AR" b="1" dirty="0"/>
              <a:t>neurona</a:t>
            </a:r>
            <a:r>
              <a:rPr lang="es-AR" dirty="0"/>
              <a:t>: </a:t>
            </a:r>
            <a:r>
              <a:rPr lang="es-AR" b="1" i="1" dirty="0"/>
              <a:t>potencial de acción nervioso</a:t>
            </a:r>
            <a:r>
              <a:rPr lang="es-AR" dirty="0"/>
              <a:t>)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3AABE42-7D6F-449E-8CD5-E3CE86F0C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</a:t>
            </a:fld>
            <a:endParaRPr lang="es-A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05DE46-3C81-4B9B-AF9C-81A66DD6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TRANSMISIÓN DE SEÑALES DE SINAPSIS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46E748A-C520-4648-B990-ABD4AF6583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/>
          <a:lstStyle/>
          <a:p>
            <a:r>
              <a:rPr lang="es-AR" dirty="0"/>
              <a:t>Comunicación entre dos neuronas o entre una neurona y una célula efectora (muscular o glandular)</a:t>
            </a:r>
          </a:p>
          <a:p>
            <a:pPr>
              <a:buNone/>
            </a:pPr>
            <a:endParaRPr lang="es-AR" dirty="0"/>
          </a:p>
          <a:p>
            <a:r>
              <a:rPr lang="es-AR" dirty="0"/>
              <a:t>La célula nerviosa que transporta el impulso nervioso hacia la sinapsis se denomina neurona </a:t>
            </a:r>
            <a:r>
              <a:rPr lang="es-AR" dirty="0" err="1"/>
              <a:t>presináptica</a:t>
            </a:r>
            <a:r>
              <a:rPr lang="es-AR" dirty="0"/>
              <a:t>.</a:t>
            </a:r>
          </a:p>
          <a:p>
            <a:pPr>
              <a:buNone/>
            </a:pPr>
            <a:endParaRPr lang="es-AR" dirty="0"/>
          </a:p>
          <a:p>
            <a:r>
              <a:rPr lang="es-AR" dirty="0"/>
              <a:t>La que recibe la señal: neurona postsináptica.</a:t>
            </a:r>
          </a:p>
          <a:p>
            <a:endParaRPr lang="es-A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4C8359A-D3F0-4D3F-ACC6-FAA957153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3644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dirty="0"/>
              <a:t>Sinapsis</a:t>
            </a:r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21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altLang="es-AR" dirty="0"/>
              <a:t>La sinapsis inicia con el impulso eléctrico brindado por el potencial de acción, el cual induce la apertura de canales específicos (canales de calcio). </a:t>
            </a:r>
          </a:p>
          <a:p>
            <a:r>
              <a:rPr lang="es-ES" altLang="es-AR" dirty="0"/>
              <a:t>Cuando éstos se abren, ingresa calcio que induce a que las vesículas sinápticas sean liberadas, y con ellas el NEUROTRANSMISOR (mensaje químico). El neurotransmisor difunde por la “hendidura sináptica” hasta los receptores específicos en la neurona que recibe el estímulo químico.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b="1" dirty="0"/>
              <a:t>Sinapsis</a:t>
            </a:r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22</a:t>
            </a:fld>
            <a:endParaRPr lang="es-AR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3808" y="1527175"/>
            <a:ext cx="821987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NEUROTRASMISORES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23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Existen alrededor de 100 sustancias químicas que actúan como neuroreceptores.</a:t>
            </a:r>
          </a:p>
          <a:p>
            <a:r>
              <a:rPr lang="es-AR" dirty="0"/>
              <a:t> Algunos de ellos </a:t>
            </a:r>
            <a:r>
              <a:rPr lang="es-AR" dirty="0" smtClean="0"/>
              <a:t>actúan rápido </a:t>
            </a:r>
            <a:r>
              <a:rPr lang="es-AR" dirty="0"/>
              <a:t>ya que se unen a receptores específicos para abrir los canales iónicos de la membrana.</a:t>
            </a:r>
          </a:p>
          <a:p>
            <a:r>
              <a:rPr lang="es-AR" dirty="0"/>
              <a:t>Otros utilizan sistemas de segundos mensajeros provocando reacciones intracelulares, son mas lentos.</a:t>
            </a:r>
          </a:p>
          <a:p>
            <a:r>
              <a:rPr lang="es-AR" dirty="0"/>
              <a:t>Algunos actúan como hormonas dentro del torrente </a:t>
            </a:r>
            <a:r>
              <a:rPr lang="es-AR" dirty="0" smtClean="0"/>
              <a:t>sanguíneo.</a:t>
            </a:r>
            <a:endParaRPr lang="es-AR" dirty="0"/>
          </a:p>
          <a:p>
            <a:endParaRPr lang="es-A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28600"/>
            <a:ext cx="9001156" cy="758952"/>
          </a:xfrm>
        </p:spPr>
        <p:txBody>
          <a:bodyPr>
            <a:normAutofit/>
          </a:bodyPr>
          <a:lstStyle/>
          <a:p>
            <a:r>
              <a:rPr lang="es-AR" sz="2800" b="1" dirty="0"/>
              <a:t>CLASIFICACIÓN DE NEUROTRANSMISORES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24</a:t>
            </a:fld>
            <a:endParaRPr lang="es-AR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Rectángulo redondeado"/>
          <p:cNvSpPr/>
          <p:nvPr/>
        </p:nvSpPr>
        <p:spPr>
          <a:xfrm>
            <a:off x="2643174" y="1500174"/>
            <a:ext cx="3929090" cy="64294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>
                <a:solidFill>
                  <a:schemeClr val="tx1"/>
                </a:solidFill>
              </a:rPr>
              <a:t>SEGÚN SU TAMAÑO SE DIVIDEN EN: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NEUROTRANSMISORES DE MOLÉCULAS PEQUEÑAS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12B-B909-49D1-A76A-7EE65904AD55}" type="datetime1">
              <a:rPr lang="es-AR" smtClean="0"/>
              <a:pPr/>
              <a:t>9/6/2022</a:t>
            </a:fld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25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 err="1"/>
              <a:t>Acetilcolina</a:t>
            </a:r>
            <a:endParaRPr lang="es-AR" dirty="0"/>
          </a:p>
          <a:p>
            <a:r>
              <a:rPr lang="es-AR" dirty="0"/>
              <a:t>Aminoácidos</a:t>
            </a:r>
          </a:p>
          <a:p>
            <a:r>
              <a:rPr lang="es-AR" dirty="0"/>
              <a:t>Aminas </a:t>
            </a:r>
            <a:r>
              <a:rPr lang="es-AR" dirty="0" err="1"/>
              <a:t>biógenas</a:t>
            </a:r>
            <a:endParaRPr lang="es-AR" dirty="0"/>
          </a:p>
          <a:p>
            <a:r>
              <a:rPr lang="es-AR" dirty="0"/>
              <a:t>ATP y otras purinas</a:t>
            </a:r>
          </a:p>
          <a:p>
            <a:r>
              <a:rPr lang="es-AR" dirty="0"/>
              <a:t>Oxido nítrico</a:t>
            </a:r>
          </a:p>
          <a:p>
            <a:r>
              <a:rPr lang="es-AR" dirty="0"/>
              <a:t>Monóxido de carbono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b="1" dirty="0" err="1"/>
              <a:t>Acetilcolina</a:t>
            </a:r>
            <a:r>
              <a:rPr lang="es-AR" b="1" dirty="0"/>
              <a:t>(</a:t>
            </a:r>
            <a:r>
              <a:rPr lang="es-AR" b="1" dirty="0" err="1"/>
              <a:t>Ach</a:t>
            </a:r>
            <a:r>
              <a:rPr lang="es-AR" b="1" dirty="0"/>
              <a:t>):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26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503920" cy="4929222"/>
          </a:xfrm>
        </p:spPr>
        <p:txBody>
          <a:bodyPr/>
          <a:lstStyle/>
          <a:p>
            <a:r>
              <a:rPr lang="es-AR" dirty="0"/>
              <a:t>Liberada en mayor medida por neuronas del SNP</a:t>
            </a:r>
          </a:p>
          <a:p>
            <a:r>
              <a:rPr lang="es-AR" dirty="0"/>
              <a:t>Es un </a:t>
            </a:r>
            <a:r>
              <a:rPr lang="es-AR"/>
              <a:t>neurotransmisor </a:t>
            </a:r>
            <a:r>
              <a:rPr lang="es-ES"/>
              <a:t>excitatorio </a:t>
            </a:r>
            <a:r>
              <a:rPr lang="es-AR"/>
              <a:t>en </a:t>
            </a:r>
            <a:r>
              <a:rPr lang="es-AR" dirty="0"/>
              <a:t>algunas sinapsis.</a:t>
            </a:r>
          </a:p>
          <a:p>
            <a:r>
              <a:rPr lang="es-AR" dirty="0"/>
              <a:t>Al unirse a receptores </a:t>
            </a:r>
            <a:r>
              <a:rPr lang="es-AR" dirty="0" err="1"/>
              <a:t>ionotropicos</a:t>
            </a:r>
            <a:r>
              <a:rPr lang="es-AR" dirty="0"/>
              <a:t> abre los canales </a:t>
            </a:r>
            <a:r>
              <a:rPr lang="es-AR" dirty="0" err="1"/>
              <a:t>catiónicos</a:t>
            </a:r>
            <a:r>
              <a:rPr lang="es-AR" dirty="0"/>
              <a:t>.</a:t>
            </a:r>
          </a:p>
          <a:p>
            <a:r>
              <a:rPr lang="es-AR" dirty="0"/>
              <a:t>En otras sinapsis es </a:t>
            </a:r>
            <a:r>
              <a:rPr lang="es-AR"/>
              <a:t>inhibitoria </a:t>
            </a:r>
            <a:r>
              <a:rPr lang="es-ES"/>
              <a:t>uniéndose </a:t>
            </a:r>
            <a:r>
              <a:rPr lang="es-AR"/>
              <a:t>a </a:t>
            </a:r>
            <a:r>
              <a:rPr lang="es-AR" dirty="0"/>
              <a:t>receptores </a:t>
            </a:r>
            <a:r>
              <a:rPr lang="es-AR" dirty="0" err="1"/>
              <a:t>metabotropicos</a:t>
            </a:r>
            <a:r>
              <a:rPr lang="es-AR" dirty="0"/>
              <a:t> acoplados </a:t>
            </a:r>
            <a:r>
              <a:rPr lang="es-AR"/>
              <a:t>a </a:t>
            </a:r>
            <a:r>
              <a:rPr lang="es-ES"/>
              <a:t>proteínas </a:t>
            </a:r>
            <a:r>
              <a:rPr lang="es-AR"/>
              <a:t>que </a:t>
            </a:r>
            <a:r>
              <a:rPr lang="es-AR" dirty="0"/>
              <a:t>abren canales de K+</a:t>
            </a:r>
          </a:p>
          <a:p>
            <a:r>
              <a:rPr lang="es-AR" b="1" dirty="0"/>
              <a:t>Acción:</a:t>
            </a:r>
            <a:r>
              <a:rPr lang="es-AR" dirty="0"/>
              <a:t> por sinapsis inhibitoria disminuyen la Frecuencia Cardiaca.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b="1" dirty="0" err="1"/>
              <a:t>Aminoacidos</a:t>
            </a:r>
            <a:r>
              <a:rPr lang="es-AR" b="1" dirty="0"/>
              <a:t>: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27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Muchos actúan como </a:t>
            </a:r>
            <a:r>
              <a:rPr lang="es-AR" dirty="0" err="1"/>
              <a:t>neurotransmisoresen</a:t>
            </a:r>
            <a:r>
              <a:rPr lang="es-AR" dirty="0"/>
              <a:t> el SNC</a:t>
            </a:r>
          </a:p>
          <a:p>
            <a:r>
              <a:rPr lang="es-AR" dirty="0"/>
              <a:t>El Glutamato y el </a:t>
            </a:r>
            <a:r>
              <a:rPr lang="es-AR" dirty="0" err="1"/>
              <a:t>Aspartato</a:t>
            </a:r>
            <a:r>
              <a:rPr lang="es-AR" dirty="0"/>
              <a:t> son </a:t>
            </a:r>
            <a:r>
              <a:rPr lang="es-AR" dirty="0" err="1"/>
              <a:t>excitatorios</a:t>
            </a:r>
            <a:r>
              <a:rPr lang="es-AR" dirty="0"/>
              <a:t>.</a:t>
            </a:r>
          </a:p>
          <a:p>
            <a:r>
              <a:rPr lang="es-AR" dirty="0"/>
              <a:t>La mayoría de sinapsis en el encéfalo se llevan a cabo por medio del glutamato.</a:t>
            </a:r>
          </a:p>
          <a:p>
            <a:r>
              <a:rPr lang="es-AR" dirty="0"/>
              <a:t>El acido </a:t>
            </a:r>
            <a:r>
              <a:rPr lang="es-AR" dirty="0" err="1"/>
              <a:t>gammaaminobutírico</a:t>
            </a:r>
            <a:r>
              <a:rPr lang="es-AR" dirty="0"/>
              <a:t> (GABA) y la glicina son neurotransmisores inhibitorios importantes.</a:t>
            </a:r>
          </a:p>
          <a:p>
            <a:r>
              <a:rPr lang="es-AR" dirty="0"/>
              <a:t>Fármacos ansiolíticos como el diazepam aumentan la acción del GABA.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b="1" dirty="0"/>
              <a:t>Aminas </a:t>
            </a:r>
            <a:r>
              <a:rPr lang="es-AR" b="1" dirty="0" err="1"/>
              <a:t>biógenas</a:t>
            </a:r>
            <a:r>
              <a:rPr lang="es-AR" b="1" dirty="0"/>
              <a:t>: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28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xfrm>
            <a:off x="142844" y="1527048"/>
            <a:ext cx="8786874" cy="4830910"/>
          </a:xfrm>
        </p:spPr>
        <p:txBody>
          <a:bodyPr>
            <a:normAutofit lnSpcReduction="10000"/>
          </a:bodyPr>
          <a:lstStyle/>
          <a:p>
            <a:r>
              <a:rPr lang="es-AR" dirty="0"/>
              <a:t>Son </a:t>
            </a:r>
            <a:r>
              <a:rPr lang="es-AR" dirty="0" err="1"/>
              <a:t>aminoacidos</a:t>
            </a:r>
            <a:r>
              <a:rPr lang="es-AR" dirty="0"/>
              <a:t> que eliminan el grupo carboxilo para producir estas aminas.</a:t>
            </a:r>
          </a:p>
          <a:p>
            <a:r>
              <a:rPr lang="es-AR" dirty="0"/>
              <a:t>Los mas importantes son: la </a:t>
            </a:r>
            <a:r>
              <a:rPr lang="es-AR" b="1" dirty="0" err="1"/>
              <a:t>Noradrenalina</a:t>
            </a:r>
            <a:r>
              <a:rPr lang="es-AR" b="1" dirty="0"/>
              <a:t> </a:t>
            </a:r>
            <a:r>
              <a:rPr lang="es-AR" dirty="0"/>
              <a:t>(NA) que actúa en el despertar luego del sueño profundo</a:t>
            </a:r>
          </a:p>
          <a:p>
            <a:r>
              <a:rPr lang="es-AR" dirty="0"/>
              <a:t>Tanto la </a:t>
            </a:r>
            <a:r>
              <a:rPr lang="es-AR" b="1" dirty="0"/>
              <a:t>adrenalina</a:t>
            </a:r>
            <a:r>
              <a:rPr lang="es-AR" dirty="0"/>
              <a:t> como la </a:t>
            </a:r>
            <a:r>
              <a:rPr lang="es-AR" dirty="0" err="1"/>
              <a:t>noradrenalina</a:t>
            </a:r>
            <a:r>
              <a:rPr lang="es-AR" dirty="0"/>
              <a:t> </a:t>
            </a:r>
            <a:r>
              <a:rPr lang="es-AR" dirty="0" err="1"/>
              <a:t>actuan</a:t>
            </a:r>
            <a:r>
              <a:rPr lang="es-AR" dirty="0"/>
              <a:t> como hormonas.</a:t>
            </a:r>
          </a:p>
          <a:p>
            <a:r>
              <a:rPr lang="es-AR" dirty="0"/>
              <a:t>El neurotransmisor dopamina se activa en la respuesta emocional, comportamiento adictivo y el placer.</a:t>
            </a:r>
          </a:p>
          <a:p>
            <a:r>
              <a:rPr lang="es-AR" dirty="0"/>
              <a:t>El Parkinson se debe a la </a:t>
            </a:r>
            <a:r>
              <a:rPr lang="es-AR" dirty="0" err="1"/>
              <a:t>degeneracion</a:t>
            </a:r>
            <a:r>
              <a:rPr lang="es-AR" dirty="0"/>
              <a:t> de las neuronas que liberan </a:t>
            </a:r>
            <a:r>
              <a:rPr lang="es-AR" b="1" dirty="0"/>
              <a:t>dopamina</a:t>
            </a:r>
            <a:r>
              <a:rPr lang="es-AR" dirty="0"/>
              <a:t>.</a:t>
            </a:r>
          </a:p>
          <a:p>
            <a:r>
              <a:rPr lang="es-AR" dirty="0"/>
              <a:t>Su exceso genera la esquizofrenia.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b="1" dirty="0"/>
              <a:t>ATP y otras bases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29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La </a:t>
            </a:r>
            <a:r>
              <a:rPr lang="es-AR" dirty="0" err="1"/>
              <a:t>adenosina</a:t>
            </a:r>
            <a:r>
              <a:rPr lang="es-AR" dirty="0"/>
              <a:t> y sus derivados (</a:t>
            </a:r>
            <a:r>
              <a:rPr lang="es-AR" dirty="0" err="1"/>
              <a:t>trifosfato</a:t>
            </a:r>
            <a:r>
              <a:rPr lang="es-AR" dirty="0"/>
              <a:t>, </a:t>
            </a:r>
            <a:r>
              <a:rPr lang="es-AR" dirty="0" err="1"/>
              <a:t>difosfato</a:t>
            </a:r>
            <a:r>
              <a:rPr lang="es-AR" dirty="0"/>
              <a:t> y </a:t>
            </a:r>
            <a:r>
              <a:rPr lang="es-AR" dirty="0" err="1"/>
              <a:t>monofosfato</a:t>
            </a:r>
            <a:r>
              <a:rPr lang="es-AR" dirty="0"/>
              <a:t>) actúan como neurotransmisores </a:t>
            </a:r>
            <a:r>
              <a:rPr lang="es-AR" dirty="0" err="1"/>
              <a:t>excitatorios</a:t>
            </a:r>
            <a:r>
              <a:rPr lang="es-AR" dirty="0"/>
              <a:t> en el SNC y SNP.</a:t>
            </a:r>
          </a:p>
          <a:p>
            <a:r>
              <a:rPr lang="es-AR" dirty="0"/>
              <a:t>La mayoría de las vesículas sinápticas que contienen ATP </a:t>
            </a:r>
            <a:r>
              <a:rPr lang="es-AR" dirty="0" err="1"/>
              <a:t>tambien</a:t>
            </a:r>
            <a:r>
              <a:rPr lang="es-AR" dirty="0"/>
              <a:t> contienen neurotransmisores.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000" dirty="0">
                <a:solidFill>
                  <a:srgbClr val="8CADAE">
                    <a:shade val="75000"/>
                  </a:srgbClr>
                </a:solidFill>
              </a:rPr>
              <a:t>SEÑALES ELECTRICAS EN LAS NEURONAS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La generación de estos potenciales dependerán de la membrana plasmática de estas células excitables, específicamente de: </a:t>
            </a:r>
            <a:r>
              <a:rPr lang="es-AR" b="1" dirty="0"/>
              <a:t>potencial de membrana en reposo y canales </a:t>
            </a:r>
            <a:r>
              <a:rPr lang="es-AR" b="1" dirty="0" err="1"/>
              <a:t>ionicos</a:t>
            </a:r>
            <a:r>
              <a:rPr lang="es-AR" b="1" dirty="0"/>
              <a:t>.</a:t>
            </a:r>
          </a:p>
          <a:p>
            <a:pPr marL="0" indent="0">
              <a:buNone/>
            </a:pPr>
            <a:endParaRPr lang="es-AR" b="1" dirty="0"/>
          </a:p>
          <a:p>
            <a:endParaRPr lang="es-AR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BEF812CF-E7B6-4007-8547-CC4664279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2996533"/>
              </p:ext>
            </p:extLst>
          </p:nvPr>
        </p:nvGraphicFramePr>
        <p:xfrm>
          <a:off x="2195736" y="3356992"/>
          <a:ext cx="5424264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DDC7F87-CD3B-4EFF-A1F4-4D752DBC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</a:t>
            </a:fld>
            <a:endParaRPr lang="es-A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b="1" dirty="0"/>
              <a:t>Oxido </a:t>
            </a:r>
            <a:r>
              <a:rPr lang="es-AR" b="1" dirty="0" err="1"/>
              <a:t>nitrico</a:t>
            </a:r>
            <a:r>
              <a:rPr lang="es-AR" b="1" dirty="0"/>
              <a:t>: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30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Es un gas simple secretado en el encéfalo, medula espinal y glándulas suprarrenales.</a:t>
            </a:r>
          </a:p>
          <a:p>
            <a:r>
              <a:rPr lang="es-AR" dirty="0"/>
              <a:t>No se produce por adelantado.</a:t>
            </a:r>
          </a:p>
          <a:p>
            <a:r>
              <a:rPr lang="es-AR" dirty="0"/>
              <a:t>Se regula según la demanda, actúa de forma inmediata y no es acumulable.</a:t>
            </a:r>
          </a:p>
          <a:p>
            <a:r>
              <a:rPr lang="es-AR" dirty="0"/>
              <a:t>Es una molécula soluble en lípidos que se difunde desde la célula que lo produce hacia las células vecinas.</a:t>
            </a:r>
          </a:p>
          <a:p>
            <a:r>
              <a:rPr lang="es-AR" dirty="0"/>
              <a:t>Es un vasodilatador.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b="1" dirty="0" smtClean="0"/>
              <a:t>Monóxido </a:t>
            </a:r>
            <a:r>
              <a:rPr lang="es-AR" b="1" dirty="0"/>
              <a:t>de carbono: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31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No se produce de antemano.</a:t>
            </a:r>
          </a:p>
          <a:p>
            <a:r>
              <a:rPr lang="es-AR" dirty="0"/>
              <a:t>Es un neurotransmisor </a:t>
            </a:r>
            <a:r>
              <a:rPr lang="es-AR" dirty="0" err="1"/>
              <a:t>excitatorio</a:t>
            </a:r>
            <a:r>
              <a:rPr lang="es-AR" dirty="0"/>
              <a:t> producido en el encéfalo y en respuesta de algunas funciones </a:t>
            </a:r>
            <a:r>
              <a:rPr lang="es-AR" dirty="0" err="1"/>
              <a:t>neuroglandulares</a:t>
            </a:r>
            <a:r>
              <a:rPr lang="es-AR" dirty="0"/>
              <a:t> y neuromusculares.</a:t>
            </a:r>
          </a:p>
          <a:p>
            <a:r>
              <a:rPr lang="es-AR" dirty="0"/>
              <a:t>Protege la actividad neuronal.</a:t>
            </a:r>
          </a:p>
          <a:p>
            <a:pPr>
              <a:buNone/>
            </a:pPr>
            <a:endParaRPr lang="es-A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2400" b="1" dirty="0"/>
              <a:t>NEUROTRANSMISORES  DE MOLECULAS PEQUEÑAS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32</a:t>
            </a:fld>
            <a:endParaRPr lang="es-AR"/>
          </a:p>
        </p:txBody>
      </p:sp>
      <p:pic>
        <p:nvPicPr>
          <p:cNvPr id="7" name="6 Marcador de contenido" descr="neuro-transmisores-1-6-63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1250" y="1467697"/>
            <a:ext cx="8715404" cy="4904122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solidFill>
                  <a:srgbClr val="FF0000"/>
                </a:solidFill>
              </a:rPr>
              <a:t>NEUROPEPTIDOS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33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S</a:t>
            </a:r>
            <a:r>
              <a:rPr lang="es-AR" b="1" dirty="0"/>
              <a:t>on A.A unidos por enlaces pepiticos, se encuentran en ambos sistemas SNC y SNP</a:t>
            </a:r>
            <a:r>
              <a:rPr lang="es-AR" dirty="0"/>
              <a:t>.</a:t>
            </a:r>
          </a:p>
          <a:p>
            <a:r>
              <a:rPr lang="es-AR" dirty="0"/>
              <a:t>Sus acciones pueden ser inhibitorias y </a:t>
            </a:r>
            <a:r>
              <a:rPr lang="es-AR" dirty="0" err="1"/>
              <a:t>excitatorias</a:t>
            </a:r>
            <a:r>
              <a:rPr lang="es-AR" dirty="0"/>
              <a:t>, y pueden actuar como hormonas regulando la respuesta fisiológica.</a:t>
            </a:r>
          </a:p>
          <a:p>
            <a:r>
              <a:rPr lang="es-AR" dirty="0"/>
              <a:t>Los primeros </a:t>
            </a:r>
            <a:r>
              <a:rPr lang="es-AR" dirty="0" err="1"/>
              <a:t>neuropeptidos</a:t>
            </a:r>
            <a:r>
              <a:rPr lang="es-AR" dirty="0"/>
              <a:t> encontrados fueron: dos moléculas cada una formada por una cadena de cinco A.A, denominadas: </a:t>
            </a:r>
            <a:r>
              <a:rPr lang="es-AR" b="1" dirty="0"/>
              <a:t>encefalinas.</a:t>
            </a: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34</a:t>
            </a:fld>
            <a:endParaRPr lang="es-AR"/>
          </a:p>
        </p:txBody>
      </p:sp>
      <p:pic>
        <p:nvPicPr>
          <p:cNvPr id="7" name="6 Marcador de contenido" descr="neurotransmisores-y-neuropptidos-16-63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357957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solidFill>
                  <a:srgbClr val="FF0000"/>
                </a:solidFill>
              </a:rPr>
              <a:t>NEUROPEPTIDOS</a:t>
            </a:r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35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xfrm>
            <a:off x="142844" y="1527048"/>
            <a:ext cx="8858312" cy="4572000"/>
          </a:xfrm>
        </p:spPr>
        <p:txBody>
          <a:bodyPr/>
          <a:lstStyle/>
          <a:p>
            <a:r>
              <a:rPr lang="es-AR" dirty="0"/>
              <a:t>Los </a:t>
            </a:r>
            <a:r>
              <a:rPr lang="es-AR" b="1" dirty="0" err="1"/>
              <a:t>peptidos</a:t>
            </a:r>
            <a:r>
              <a:rPr lang="es-AR" b="1" dirty="0"/>
              <a:t> </a:t>
            </a:r>
            <a:r>
              <a:rPr lang="es-AR" b="1" dirty="0" err="1"/>
              <a:t>opioides</a:t>
            </a:r>
            <a:r>
              <a:rPr lang="es-AR" b="1" dirty="0"/>
              <a:t> </a:t>
            </a:r>
            <a:r>
              <a:rPr lang="es-AR" dirty="0"/>
              <a:t>son los grandes analgésicos del cuerpo.</a:t>
            </a:r>
          </a:p>
          <a:p>
            <a:r>
              <a:rPr lang="es-AR" dirty="0"/>
              <a:t>Entre ellos se hallan las </a:t>
            </a:r>
            <a:r>
              <a:rPr lang="es-AR" b="1" dirty="0"/>
              <a:t>endorfinas</a:t>
            </a:r>
            <a:r>
              <a:rPr lang="es-AR" dirty="0"/>
              <a:t> y las </a:t>
            </a:r>
            <a:r>
              <a:rPr lang="es-AR" b="1" dirty="0" err="1"/>
              <a:t>dinorfinas</a:t>
            </a:r>
            <a:r>
              <a:rPr lang="es-AR" b="1" dirty="0"/>
              <a:t>.</a:t>
            </a:r>
          </a:p>
          <a:p>
            <a:r>
              <a:rPr lang="es-AR" dirty="0"/>
              <a:t>La</a:t>
            </a:r>
            <a:r>
              <a:rPr lang="es-AR" b="1" dirty="0"/>
              <a:t> acupuntura </a:t>
            </a:r>
            <a:r>
              <a:rPr lang="es-AR" dirty="0"/>
              <a:t>basa su acción analgésica en la liberación de </a:t>
            </a:r>
            <a:r>
              <a:rPr lang="es-AR" dirty="0" err="1"/>
              <a:t>opioides</a:t>
            </a:r>
            <a:r>
              <a:rPr lang="es-AR" dirty="0"/>
              <a:t> endógenos.</a:t>
            </a:r>
          </a:p>
          <a:p>
            <a:r>
              <a:rPr lang="es-AR" dirty="0"/>
              <a:t>Los </a:t>
            </a:r>
            <a:r>
              <a:rPr lang="es-AR" dirty="0" err="1"/>
              <a:t>neuropeptidos</a:t>
            </a:r>
            <a:r>
              <a:rPr lang="es-AR" dirty="0"/>
              <a:t> a su vez se asocian al aumento de la memoria y el aprendizaje, sentimientos de placer y euforia, control de la temperatura corporal, regulación de hormonas en el comienzo de la pubertad, actividad sexual y reproducción, esquizofrenia y depresión.</a:t>
            </a:r>
          </a:p>
          <a:p>
            <a:endParaRPr lang="es-AR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36</a:t>
            </a:fld>
            <a:endParaRPr lang="es-AR"/>
          </a:p>
        </p:txBody>
      </p:sp>
      <p:pic>
        <p:nvPicPr>
          <p:cNvPr id="7" name="6 Marcador de contenido" descr="nes003_fig_07-01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14289"/>
            <a:ext cx="8643998" cy="6168167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CIRCUITOS NERVIOSOS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37</a:t>
            </a:fld>
            <a:endParaRPr lang="es-AR"/>
          </a:p>
        </p:txBody>
      </p:sp>
      <p:pic>
        <p:nvPicPr>
          <p:cNvPr id="7" name="6 Marcador de contenido" descr="circuitos-nerviosos-1-72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5088" y="116844"/>
            <a:ext cx="8876068" cy="6241114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CIRCUITOS NERVIOSOS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38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xfrm>
            <a:off x="214282" y="1527048"/>
            <a:ext cx="8929718" cy="4572000"/>
          </a:xfrm>
        </p:spPr>
        <p:txBody>
          <a:bodyPr/>
          <a:lstStyle/>
          <a:p>
            <a:r>
              <a:rPr lang="es-AR" dirty="0"/>
              <a:t>Un circuito nervioso es un conjunto de neuronas especificas organizadas y agrupadas.</a:t>
            </a:r>
          </a:p>
          <a:p>
            <a:r>
              <a:rPr lang="es-AR" dirty="0"/>
              <a:t>Existen varios tipos de agrupaciones</a:t>
            </a:r>
          </a:p>
          <a:p>
            <a:pPr marL="514350" indent="-514350">
              <a:buAutoNum type="alphaUcParenR"/>
            </a:pPr>
            <a:r>
              <a:rPr lang="es-AR" b="1" dirty="0"/>
              <a:t>circuito simple en serie</a:t>
            </a:r>
            <a:r>
              <a:rPr lang="es-AR" dirty="0"/>
              <a:t>: una neurona </a:t>
            </a:r>
            <a:r>
              <a:rPr lang="es-AR" dirty="0" err="1"/>
              <a:t>presinaptica</a:t>
            </a:r>
            <a:r>
              <a:rPr lang="es-AR" dirty="0"/>
              <a:t> estimula solo y únicamente a una neurona </a:t>
            </a:r>
            <a:r>
              <a:rPr lang="es-AR" dirty="0" err="1"/>
              <a:t>postsinaptica</a:t>
            </a:r>
            <a:endParaRPr lang="es-AR" dirty="0"/>
          </a:p>
          <a:p>
            <a:pPr marL="514350" indent="-514350">
              <a:buAutoNum type="alphaUcParenR"/>
            </a:pPr>
            <a:r>
              <a:rPr lang="es-AR" b="1" dirty="0"/>
              <a:t>Divergencia</a:t>
            </a:r>
            <a:r>
              <a:rPr lang="es-AR" dirty="0"/>
              <a:t>: una neurona </a:t>
            </a:r>
            <a:r>
              <a:rPr lang="es-AR" dirty="0" err="1"/>
              <a:t>presinaptica</a:t>
            </a:r>
            <a:r>
              <a:rPr lang="es-AR" dirty="0"/>
              <a:t> influye sobre varias neuronas </a:t>
            </a:r>
            <a:r>
              <a:rPr lang="es-AR" dirty="0" err="1"/>
              <a:t>postsinapticas</a:t>
            </a:r>
            <a:endParaRPr lang="es-AR" dirty="0"/>
          </a:p>
          <a:p>
            <a:pPr marL="514350" indent="-514350">
              <a:buAutoNum type="alphaUcParenR"/>
            </a:pPr>
            <a:r>
              <a:rPr lang="es-AR" b="1" dirty="0"/>
              <a:t>Convergente</a:t>
            </a:r>
            <a:r>
              <a:rPr lang="es-AR" dirty="0"/>
              <a:t>: la neurona </a:t>
            </a:r>
            <a:r>
              <a:rPr lang="es-AR" dirty="0" err="1"/>
              <a:t>postsinaptica</a:t>
            </a:r>
            <a:r>
              <a:rPr lang="es-AR" dirty="0"/>
              <a:t> recibe estimulo de varias fuentes distintas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CIRCUITOS NERVIOSOS</a:t>
            </a:r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39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s-AR" dirty="0"/>
              <a:t>D) </a:t>
            </a:r>
            <a:r>
              <a:rPr lang="es-AR" b="1" dirty="0" err="1"/>
              <a:t>Revergente</a:t>
            </a:r>
            <a:r>
              <a:rPr lang="es-AR" b="1" dirty="0"/>
              <a:t> o reverberante</a:t>
            </a:r>
            <a:r>
              <a:rPr lang="es-AR" dirty="0"/>
              <a:t>: el impulso de entrada estimula a la primera hormona ésta estimula a la segunda, que a su vez estimula a la tercera y </a:t>
            </a:r>
            <a:r>
              <a:rPr lang="es-AR" dirty="0" err="1"/>
              <a:t>asi</a:t>
            </a:r>
            <a:r>
              <a:rPr lang="es-AR" dirty="0"/>
              <a:t> sucesivamente.</a:t>
            </a:r>
          </a:p>
          <a:p>
            <a:pPr>
              <a:buNone/>
            </a:pPr>
            <a:r>
              <a:rPr lang="es-AR" dirty="0"/>
              <a:t>e) </a:t>
            </a:r>
            <a:r>
              <a:rPr lang="es-AR" b="1" dirty="0"/>
              <a:t>Circuito paralelo </a:t>
            </a:r>
            <a:r>
              <a:rPr lang="es-AR" b="1" dirty="0" err="1"/>
              <a:t>postdescarga</a:t>
            </a:r>
            <a:r>
              <a:rPr lang="es-AR" dirty="0"/>
              <a:t>: una neurona </a:t>
            </a:r>
            <a:r>
              <a:rPr lang="es-AR" dirty="0" smtClean="0"/>
              <a:t>pre sináptica </a:t>
            </a:r>
            <a:r>
              <a:rPr lang="es-AR" dirty="0"/>
              <a:t>estimula a un grupo de neuronas cada una de las cuales hace sinapsis con una única neurona </a:t>
            </a:r>
            <a:r>
              <a:rPr lang="es-AR" dirty="0" err="1"/>
              <a:t>postsinaptica</a:t>
            </a:r>
            <a:r>
              <a:rPr lang="es-AR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C35255E-BEAC-45AF-A09F-9E7403D62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CANALES IONICOS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A9E2BED-C8F1-4DEF-AFDC-1701BDE104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784976" cy="4572000"/>
          </a:xfrm>
        </p:spPr>
        <p:txBody>
          <a:bodyPr/>
          <a:lstStyle/>
          <a:p>
            <a:r>
              <a:rPr lang="es-AR" dirty="0"/>
              <a:t>Según el tipo de sustancia química y la carga eléctrica que posea, se moverán desde un compartimento de mayor concentración a uno de menor concentración.</a:t>
            </a:r>
          </a:p>
          <a:p>
            <a:r>
              <a:rPr lang="es-AR" dirty="0"/>
              <a:t>Cationes (iones con carga positiva) se desplazaran hacia regiones donde se hallen aniones (iones de carga negativa) y viceversa.</a:t>
            </a:r>
          </a:p>
          <a:p>
            <a:r>
              <a:rPr lang="es-AR" dirty="0"/>
              <a:t>La corriente eléctrica que estos iones generan en movimiento, pueden cambiar el potencial de membrana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B3EABCF-02C5-4735-AE6C-BA26408EA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71269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40</a:t>
            </a:fld>
            <a:endParaRPr lang="es-AR"/>
          </a:p>
        </p:txBody>
      </p:sp>
      <p:pic>
        <p:nvPicPr>
          <p:cNvPr id="7" name="6 Marcador de contenido" descr="sistema-nervioso-32-72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35795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b="1" dirty="0"/>
              <a:t>POTENCIAL DE ACCIÓN: ETAPAS</a:t>
            </a:r>
            <a:endParaRPr lang="es-AR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5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320040" indent="-320040">
              <a:buFont typeface="Wingdings"/>
              <a:buChar char=""/>
              <a:defRPr/>
            </a:pPr>
            <a:r>
              <a:rPr lang="es-ES" dirty="0"/>
              <a:t>El potencial de acción es una serie de cambios físicos, químicos y eléctricos que sufre la membrana celular en respuesta a un estímulo, el cual produce cambios en la permeabilidad iónica de la membrana de una célula excitable.</a:t>
            </a:r>
          </a:p>
          <a:p>
            <a:pPr marL="320040" indent="-320040">
              <a:buFont typeface="Wingdings"/>
              <a:buChar char=""/>
              <a:defRPr/>
            </a:pPr>
            <a:endParaRPr lang="es-ES" dirty="0"/>
          </a:p>
          <a:p>
            <a:pPr marL="320040" indent="-320040">
              <a:buFont typeface="Wingdings"/>
              <a:buChar char=""/>
              <a:defRPr/>
            </a:pPr>
            <a:r>
              <a:rPr lang="es-ES" dirty="0"/>
              <a:t>Tiene diferentes etapas: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s-ES" dirty="0"/>
              <a:t>Despolarización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s-ES" dirty="0" err="1"/>
              <a:t>Repolarización</a:t>
            </a:r>
            <a:endParaRPr lang="es-ES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s-ES" dirty="0" err="1"/>
              <a:t>Hiperpolarización</a:t>
            </a:r>
            <a:endParaRPr lang="es-ES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s-ES" dirty="0"/>
              <a:t>Estado de reposo</a:t>
            </a:r>
          </a:p>
          <a:p>
            <a:pPr>
              <a:buNone/>
            </a:pPr>
            <a:endParaRPr lang="es-A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b="1" dirty="0"/>
              <a:t>POTENCIAL DE ACCIÓN: DESPOLARIZACIÓN</a:t>
            </a:r>
            <a:endParaRPr lang="es-AR" sz="2400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6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altLang="es-AR" dirty="0"/>
              <a:t>Cuando la membrana de una célula excitable se encuentra en reposo (-70 </a:t>
            </a:r>
            <a:r>
              <a:rPr lang="es-ES" altLang="es-AR" dirty="0" err="1"/>
              <a:t>mV</a:t>
            </a:r>
            <a:r>
              <a:rPr lang="es-ES" altLang="es-AR" dirty="0"/>
              <a:t>) los canales voltaje-dependientes específicos para sodio (</a:t>
            </a:r>
            <a:r>
              <a:rPr lang="es-ES" altLang="es-AR" dirty="0" err="1"/>
              <a:t>Na</a:t>
            </a:r>
            <a:r>
              <a:rPr lang="es-ES" altLang="es-AR" dirty="0"/>
              <a:t>+) y potasio (K+) están cerrados. Cualquier estímulo umbral o </a:t>
            </a:r>
            <a:r>
              <a:rPr lang="es-ES" altLang="es-AR" dirty="0" err="1"/>
              <a:t>supraumbral</a:t>
            </a:r>
            <a:r>
              <a:rPr lang="es-ES" altLang="es-AR" dirty="0"/>
              <a:t>, puede activar estos canales, aumentando al permeabilidad de la membrana a dichos iones.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/>
              <a:t>POTENCIAL DE ACCIÓN: DESPOLARIZACIÓN</a:t>
            </a:r>
            <a:endParaRPr lang="es-AR" sz="24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7</a:t>
            </a:fld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altLang="es-AR" dirty="0"/>
              <a:t>Comienza así la etapa de despolarización donde ingresan iones </a:t>
            </a:r>
            <a:r>
              <a:rPr lang="es-ES" altLang="es-AR" dirty="0" err="1"/>
              <a:t>Na</a:t>
            </a:r>
            <a:r>
              <a:rPr lang="es-ES" altLang="es-AR" dirty="0"/>
              <a:t>+ de manera explosiva (se abren </a:t>
            </a:r>
            <a:r>
              <a:rPr lang="es-ES" altLang="es-AR" dirty="0" err="1"/>
              <a:t>simultaneamente</a:t>
            </a:r>
            <a:r>
              <a:rPr lang="es-ES" altLang="es-AR" dirty="0"/>
              <a:t> gran cantidad de canales) y egresan iones K+ de forma paulatina.</a:t>
            </a:r>
          </a:p>
          <a:p>
            <a:pPr>
              <a:buNone/>
            </a:pPr>
            <a:endParaRPr lang="es-ES" altLang="es-AR" dirty="0"/>
          </a:p>
          <a:p>
            <a:r>
              <a:rPr lang="es-ES" altLang="es-AR" dirty="0"/>
              <a:t>Esto produce que la membrana se haga “mas positiva”, logrando que quede en +30 </a:t>
            </a:r>
            <a:r>
              <a:rPr lang="es-ES" altLang="es-AR" dirty="0" err="1"/>
              <a:t>mV</a:t>
            </a:r>
            <a:r>
              <a:rPr lang="es-ES" altLang="es-AR" dirty="0"/>
              <a:t>.</a:t>
            </a:r>
          </a:p>
          <a:p>
            <a:pPr>
              <a:buNone/>
            </a:pPr>
            <a:endParaRPr lang="es-A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/>
              <a:t>POTENCIAL DE ACCIÓN: DESPOLARIZACIÓN</a:t>
            </a:r>
            <a:endParaRPr lang="es-AR" sz="24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8</a:t>
            </a:fld>
            <a:endParaRPr lang="es-A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4149" y="1527175"/>
            <a:ext cx="6921189" cy="485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/>
              <a:t>POTENCIAL DE ACCIÓN: DESPOLARIZACIÓN</a:t>
            </a:r>
            <a:endParaRPr lang="es-AR" sz="24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5F4FC-5E85-4494-92D1-C1EC616B110D}" type="slidenum">
              <a:rPr lang="es-AR" smtClean="0"/>
              <a:pPr/>
              <a:t>9</a:t>
            </a:fld>
            <a:endParaRPr lang="es-AR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428736"/>
            <a:ext cx="5365822" cy="492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444</TotalTime>
  <Words>1692</Words>
  <Application>Microsoft Office PowerPoint</Application>
  <PresentationFormat>Presentación en pantalla (4:3)</PresentationFormat>
  <Paragraphs>172</Paragraphs>
  <Slides>40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6" baseType="lpstr">
      <vt:lpstr>Arial</vt:lpstr>
      <vt:lpstr>Calibri</vt:lpstr>
      <vt:lpstr>Georgia</vt:lpstr>
      <vt:lpstr>Wingdings</vt:lpstr>
      <vt:lpstr>Wingdings 2</vt:lpstr>
      <vt:lpstr>Civil</vt:lpstr>
      <vt:lpstr>Presentación de PowerPoint</vt:lpstr>
      <vt:lpstr>SEÑALES ELECTRICAS EN LAS NEURONAS</vt:lpstr>
      <vt:lpstr>SEÑALES ELECTRICAS EN LAS NEURONAS</vt:lpstr>
      <vt:lpstr>CANALES IONICOS </vt:lpstr>
      <vt:lpstr>POTENCIAL DE ACCIÓN: ETAPAS</vt:lpstr>
      <vt:lpstr>POTENCIAL DE ACCIÓN: DESPOLARIZACIÓN</vt:lpstr>
      <vt:lpstr>POTENCIAL DE ACCIÓN: DESPOLARIZACIÓN</vt:lpstr>
      <vt:lpstr>POTENCIAL DE ACCIÓN: DESPOLARIZACIÓN</vt:lpstr>
      <vt:lpstr>POTENCIAL DE ACCIÓN: DESPOLARIZACIÓN</vt:lpstr>
      <vt:lpstr>POTENCIAL DE ACCIÓN: REPOLARIZACIÓN</vt:lpstr>
      <vt:lpstr>Potencial de acción: hiperpolarización</vt:lpstr>
      <vt:lpstr>Potencial de acción: hiperpolarización</vt:lpstr>
      <vt:lpstr>Presentación de PowerPoint</vt:lpstr>
      <vt:lpstr>Potencial de acción: período refractario</vt:lpstr>
      <vt:lpstr>Potencial de acción: período refractario</vt:lpstr>
      <vt:lpstr>Presentación de PowerPoint</vt:lpstr>
      <vt:lpstr>Nodo de Ranvier</vt:lpstr>
      <vt:lpstr>Presentación de PowerPoint</vt:lpstr>
      <vt:lpstr>Sinapsis</vt:lpstr>
      <vt:lpstr>TRANSMISIÓN DE SEÑALES DE SINAPSIS</vt:lpstr>
      <vt:lpstr>Sinapsis</vt:lpstr>
      <vt:lpstr>Sinapsis</vt:lpstr>
      <vt:lpstr>NEUROTRASMISORES</vt:lpstr>
      <vt:lpstr>CLASIFICACIÓN DE NEUROTRANSMISORES</vt:lpstr>
      <vt:lpstr>NEUROTRANSMISORES DE MOLÉCULAS PEQUEÑAS</vt:lpstr>
      <vt:lpstr>Acetilcolina(Ach):</vt:lpstr>
      <vt:lpstr>Aminoacidos:</vt:lpstr>
      <vt:lpstr>Aminas biógenas:</vt:lpstr>
      <vt:lpstr>ATP y otras bases</vt:lpstr>
      <vt:lpstr>Oxido nitrico:</vt:lpstr>
      <vt:lpstr>Monóxido de carbono:</vt:lpstr>
      <vt:lpstr>NEUROTRANSMISORES  DE MOLECULAS PEQUEÑAS</vt:lpstr>
      <vt:lpstr>NEUROPEPTIDOS</vt:lpstr>
      <vt:lpstr>Presentación de PowerPoint</vt:lpstr>
      <vt:lpstr>NEUROPEPTIDOS</vt:lpstr>
      <vt:lpstr>Presentación de PowerPoint</vt:lpstr>
      <vt:lpstr>CIRCUITOS NERVIOSOS</vt:lpstr>
      <vt:lpstr>CIRCUITOS NERVIOSOS</vt:lpstr>
      <vt:lpstr>CIRCUITOS NERVIOSOS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Cuenta Microsoft</cp:lastModifiedBy>
  <cp:revision>2</cp:revision>
  <dcterms:created xsi:type="dcterms:W3CDTF">2019-10-21T10:48:36Z</dcterms:created>
  <dcterms:modified xsi:type="dcterms:W3CDTF">2022-06-09T19:02:21Z</dcterms:modified>
</cp:coreProperties>
</file>