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  <p:sldMasterId id="2147483689" r:id="rId2"/>
    <p:sldMasterId id="2147483713" r:id="rId3"/>
    <p:sldMasterId id="2147483725" r:id="rId4"/>
    <p:sldMasterId id="2147483737" r:id="rId5"/>
    <p:sldMasterId id="2147483749" r:id="rId6"/>
    <p:sldMasterId id="2147483761" r:id="rId7"/>
    <p:sldMasterId id="2147483773" r:id="rId8"/>
    <p:sldMasterId id="2147483785" r:id="rId9"/>
    <p:sldMasterId id="2147483797" r:id="rId10"/>
    <p:sldMasterId id="2147483809" r:id="rId11"/>
  </p:sldMasterIdLst>
  <p:notesMasterIdLst>
    <p:notesMasterId r:id="rId32"/>
  </p:notesMasterIdLst>
  <p:sldIdLst>
    <p:sldId id="272" r:id="rId12"/>
    <p:sldId id="273" r:id="rId13"/>
    <p:sldId id="276" r:id="rId14"/>
    <p:sldId id="258" r:id="rId15"/>
    <p:sldId id="274" r:id="rId16"/>
    <p:sldId id="260" r:id="rId17"/>
    <p:sldId id="262" r:id="rId18"/>
    <p:sldId id="280" r:id="rId19"/>
    <p:sldId id="263" r:id="rId20"/>
    <p:sldId id="264" r:id="rId21"/>
    <p:sldId id="265" r:id="rId22"/>
    <p:sldId id="266" r:id="rId23"/>
    <p:sldId id="267" r:id="rId24"/>
    <p:sldId id="268" r:id="rId25"/>
    <p:sldId id="270" r:id="rId26"/>
    <p:sldId id="271" r:id="rId27"/>
    <p:sldId id="277" r:id="rId28"/>
    <p:sldId id="279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3A68B-4F1D-4AC5-A552-1153AC2FACD6}" type="datetimeFigureOut">
              <a:rPr lang="es-AR" smtClean="0"/>
              <a:t>29/8/2023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213F9-49C3-412B-B854-FF70A9BB461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6032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4209A-F4F4-49C9-A809-547FEB6B90A5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93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3470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29249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2617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8579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8139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1426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9836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2695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7471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7181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7241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0903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12919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6304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51732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4643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419469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0401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7520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4302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6018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37400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7874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1789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3887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2672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64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41538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0858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3803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853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851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0996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9590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4567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2707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1628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30538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0810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3805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7489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8001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000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0760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9010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46516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1035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1018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78622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5299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1634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21322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9503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4206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4897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4041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2955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33939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7382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9253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4919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75282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6228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94070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4614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1434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24819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3150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2322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1208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86489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9781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7477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8232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2647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45772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57679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54822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6682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573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7157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2672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8972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4122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0594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1419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01695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63590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31212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10847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8781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9769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912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5169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72213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2853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6544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7507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4665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6570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2342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7923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9933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4717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7341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6055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2489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92020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14672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93A299">
                    <a:lumMod val="50000"/>
                  </a:srgbClr>
                </a:solidFill>
              </a:rPr>
              <a:pPr defTabSz="914400"/>
              <a:t>‹Nº›</a:t>
            </a:fld>
            <a:endParaRPr lang="es-AR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9887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27771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2415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93779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5430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5972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71185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78974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9241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6827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22536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89288"/>
      </p:ext>
    </p:extLst>
  </p:cSld>
  <p:clrMapOvr>
    <a:masterClrMapping/>
  </p:clrMapOvr>
  <p:transition spd="slow">
    <p:dissolve/>
    <p:sndAc>
      <p:stSnd>
        <p:snd r:embed="rId1" name="applause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0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2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2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8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9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6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7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02115C9-F0B7-425A-9392-94F823B0A84A}" type="datetimeFigureOut">
              <a:rPr lang="es-AR" smtClean="0">
                <a:solidFill>
                  <a:srgbClr val="564B3C"/>
                </a:solidFill>
              </a:rPr>
              <a:pPr defTabSz="914400"/>
              <a:t>29/8/2023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s-AR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AD5CC4D0-36E4-4DAE-9D0D-2D0DA24B420A}" type="slidenum">
              <a:rPr lang="es-AR" smtClean="0">
                <a:solidFill>
                  <a:srgbClr val="564B3C"/>
                </a:solidFill>
              </a:rPr>
              <a:pPr defTabSz="914400"/>
              <a:t>‹Nº›</a:t>
            </a:fld>
            <a:endParaRPr lang="es-AR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7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>
    <p:dissolve/>
    <p:sndAc>
      <p:stSnd>
        <p:snd r:embed="rId13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smtClean="0"/>
              <a:t>Cuidados DE ENFERMERIA</a:t>
            </a:r>
            <a:endParaRPr lang="es-AR" dirty="0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smtClean="0"/>
              <a:t>Intubación  Endotraqueal</a:t>
            </a:r>
            <a:endParaRPr lang="es-AR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62" y="539009"/>
            <a:ext cx="1176630" cy="11949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07131" y="467163"/>
            <a:ext cx="6531429" cy="5778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Escuela Superior de Enfermería “Cecilia Grierson”</a:t>
            </a:r>
            <a:endParaRPr lang="es-AR" dirty="0"/>
          </a:p>
        </p:txBody>
      </p:sp>
      <p:sp>
        <p:nvSpPr>
          <p:cNvPr id="8" name="Rectángulo 7"/>
          <p:cNvSpPr/>
          <p:nvPr/>
        </p:nvSpPr>
        <p:spPr>
          <a:xfrm>
            <a:off x="6570617" y="5943600"/>
            <a:ext cx="4767943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Prof. Lic. </a:t>
            </a:r>
            <a:r>
              <a:rPr lang="es-AR" dirty="0" err="1" smtClean="0"/>
              <a:t>Penice</a:t>
            </a:r>
            <a:r>
              <a:rPr lang="es-AR" dirty="0" smtClean="0"/>
              <a:t> Sara L.</a:t>
            </a:r>
            <a:endParaRPr lang="es-AR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525" y="2948106"/>
            <a:ext cx="1678775" cy="24413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229"/>
    </mc:Choice>
    <mc:Fallback xmlns="">
      <p:transition advClick="0" advTm="9229"/>
    </mc:Fallback>
  </mc:AlternateContent>
  <p:timing>
    <p:tnLst>
      <p:par>
        <p:cTn id="1" dur="indefinite" restart="never" nodeType="tmRoot">
          <p:childTnLst>
            <p:audio isNarration="1"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Laringoscopio, Ambu</a:t>
            </a:r>
            <a:endParaRPr lang="es-AR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67278" y="1814892"/>
            <a:ext cx="5465683" cy="4827207"/>
          </a:xfrm>
          <a:prstGeom prst="rect">
            <a:avLst/>
          </a:prstGeom>
        </p:spPr>
      </p:pic>
      <p:pic>
        <p:nvPicPr>
          <p:cNvPr id="14" name="Marcador de contenido 13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b="19935"/>
          <a:stretch/>
        </p:blipFill>
        <p:spPr>
          <a:xfrm>
            <a:off x="6332960" y="1814892"/>
            <a:ext cx="5249440" cy="45362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443"/>
    </mc:Choice>
    <mc:Fallback xmlns="">
      <p:transition advTm="2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Tubos endotraqueales</a:t>
            </a:r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8863"/>
          <a:stretch/>
        </p:blipFill>
        <p:spPr>
          <a:xfrm>
            <a:off x="778873" y="1708212"/>
            <a:ext cx="7471954" cy="354860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658984" y="5517233"/>
            <a:ext cx="8109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AR" dirty="0">
                <a:solidFill>
                  <a:prstClr val="black"/>
                </a:solidFill>
                <a:latin typeface="Century Gothic"/>
              </a:rPr>
              <a:t>El tamaño habitual de los tubos utilizados en varones adultos es del 8-8 1/2, y, en mujeres, del 7 -7 1/2.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827" y="2153976"/>
            <a:ext cx="3331573" cy="265315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873"/>
    </mc:Choice>
    <mc:Fallback xmlns="">
      <p:transition advTm="3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Técnica de colocación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7645" y="1680259"/>
            <a:ext cx="8854685" cy="5177741"/>
          </a:xfrm>
        </p:spPr>
        <p:txBody>
          <a:bodyPr>
            <a:normAutofit fontScale="85000" lnSpcReduction="20000"/>
          </a:bodyPr>
          <a:lstStyle/>
          <a:p>
            <a:r>
              <a:rPr lang="es-AR" dirty="0" smtClean="0"/>
              <a:t>Coloque </a:t>
            </a:r>
            <a:r>
              <a:rPr lang="es-AR" dirty="0"/>
              <a:t>al paciente en decúbito supino con la cabeza en </a:t>
            </a:r>
            <a:r>
              <a:rPr lang="es-AR" b="1" dirty="0"/>
              <a:t>hiperextensión</a:t>
            </a:r>
            <a:r>
              <a:rPr lang="es-AR" dirty="0" smtClean="0"/>
              <a:t>.</a:t>
            </a:r>
          </a:p>
          <a:p>
            <a:endParaRPr lang="es-AR" dirty="0" smtClean="0"/>
          </a:p>
          <a:p>
            <a:r>
              <a:rPr lang="es-AR" dirty="0" smtClean="0"/>
              <a:t>Aspire </a:t>
            </a:r>
            <a:r>
              <a:rPr lang="es-AR" dirty="0"/>
              <a:t>las secreciones </a:t>
            </a:r>
            <a:r>
              <a:rPr lang="es-AR" dirty="0" smtClean="0"/>
              <a:t>bucofaríngeas</a:t>
            </a:r>
          </a:p>
          <a:p>
            <a:pPr marL="114300" indent="0">
              <a:buNone/>
            </a:pPr>
            <a:endParaRPr lang="es-AR" dirty="0" smtClean="0"/>
          </a:p>
          <a:p>
            <a:r>
              <a:rPr lang="es-AR" b="1" dirty="0"/>
              <a:t>Pre oxigenar</a:t>
            </a:r>
            <a:r>
              <a:rPr lang="es-AR" dirty="0"/>
              <a:t>: para lograr la mayor saturación de </a:t>
            </a:r>
            <a:r>
              <a:rPr lang="es-AR" dirty="0" smtClean="0"/>
              <a:t>O2</a:t>
            </a:r>
            <a:r>
              <a:rPr lang="es-AR" dirty="0"/>
              <a:t>	</a:t>
            </a:r>
            <a:endParaRPr lang="es-AR" dirty="0" smtClean="0"/>
          </a:p>
          <a:p>
            <a:pPr marL="114300" indent="0">
              <a:buNone/>
            </a:pPr>
            <a:endParaRPr lang="es-AR" dirty="0" smtClean="0"/>
          </a:p>
          <a:p>
            <a:r>
              <a:rPr lang="es-AR" dirty="0" smtClean="0"/>
              <a:t>Comprobar si el </a:t>
            </a:r>
            <a:r>
              <a:rPr lang="es-AR" dirty="0"/>
              <a:t>balón de </a:t>
            </a:r>
            <a:r>
              <a:rPr lang="es-AR" dirty="0" smtClean="0"/>
              <a:t>neumotaponamiento, que no tenga perdida de aire.</a:t>
            </a:r>
          </a:p>
          <a:p>
            <a:endParaRPr lang="es-AR" dirty="0" smtClean="0"/>
          </a:p>
          <a:p>
            <a:r>
              <a:rPr lang="es-AR" dirty="0" smtClean="0"/>
              <a:t> </a:t>
            </a:r>
            <a:r>
              <a:rPr lang="es-AR" dirty="0"/>
              <a:t>El laringoscopio se debe coger siempre con la mano </a:t>
            </a:r>
            <a:r>
              <a:rPr lang="es-AR" dirty="0" smtClean="0"/>
              <a:t>izquierda</a:t>
            </a:r>
          </a:p>
          <a:p>
            <a:pPr marL="114300" indent="0">
              <a:buNone/>
            </a:pPr>
            <a:r>
              <a:rPr lang="es-AR" dirty="0" smtClean="0"/>
              <a:t> </a:t>
            </a:r>
            <a:endParaRPr lang="es-AR" dirty="0"/>
          </a:p>
          <a:p>
            <a:r>
              <a:rPr lang="es-AR" dirty="0" smtClean="0"/>
              <a:t>Se introduce  </a:t>
            </a:r>
            <a:r>
              <a:rPr lang="es-AR" dirty="0"/>
              <a:t>la pala por el lado derecho de la boca, desplazando la lengua hacia la </a:t>
            </a:r>
            <a:r>
              <a:rPr lang="es-AR" dirty="0" smtClean="0"/>
              <a:t>izquierda.</a:t>
            </a:r>
          </a:p>
          <a:p>
            <a:endParaRPr lang="es-AR" dirty="0" smtClean="0"/>
          </a:p>
          <a:p>
            <a:r>
              <a:rPr lang="es-AR" dirty="0" smtClean="0"/>
              <a:t>Se levanta la pala que corre la glotis y deja ver y reconocer </a:t>
            </a:r>
            <a:r>
              <a:rPr lang="es-AR" dirty="0"/>
              <a:t>las diferentes estructuras,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330" y="3309325"/>
            <a:ext cx="2277594" cy="13061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b="10936"/>
          <a:stretch/>
        </p:blipFill>
        <p:spPr>
          <a:xfrm>
            <a:off x="9612330" y="4735772"/>
            <a:ext cx="2385706" cy="16234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218" y="1657767"/>
            <a:ext cx="2385706" cy="1469263"/>
          </a:xfrm>
          <a:prstGeom prst="rect">
            <a:avLst/>
          </a:prstGeom>
        </p:spPr>
      </p:pic>
      <p:cxnSp>
        <p:nvCxnSpPr>
          <p:cNvPr id="8" name="Conector angular 7"/>
          <p:cNvCxnSpPr/>
          <p:nvPr/>
        </p:nvCxnSpPr>
        <p:spPr>
          <a:xfrm>
            <a:off x="8174182" y="4087091"/>
            <a:ext cx="1052945" cy="29094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r 14"/>
          <p:cNvCxnSpPr/>
          <p:nvPr/>
        </p:nvCxnSpPr>
        <p:spPr>
          <a:xfrm flipV="1">
            <a:off x="8007927" y="2826327"/>
            <a:ext cx="1343891" cy="420998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200"/>
    </mc:Choice>
    <mc:Fallback xmlns="">
      <p:transition advTm="7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Técnica de colocación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752601"/>
            <a:ext cx="10764982" cy="4373563"/>
          </a:xfrm>
        </p:spPr>
        <p:txBody>
          <a:bodyPr>
            <a:normAutofit/>
          </a:bodyPr>
          <a:lstStyle/>
          <a:p>
            <a:r>
              <a:rPr lang="es-AR" sz="2000" dirty="0"/>
              <a:t>Una vez colocada en posición, y para poder ver las cuerdas vocales, se tracciona del mango hacia arriba y delante, con el fin de no apoyar la pala sobre los dientes de la víctima.</a:t>
            </a:r>
          </a:p>
          <a:p>
            <a:endParaRPr lang="es-AR" sz="2000" dirty="0"/>
          </a:p>
          <a:p>
            <a:r>
              <a:rPr lang="es-AR" sz="2000" dirty="0"/>
              <a:t>Al visualizar las cuerdas, se toma el tubo y, siguiendo el mismo trayecto que llevó la pala, se introducirá a través de éstas hasta dejar de ver el balón de fijación que tiene en su extremo distal.</a:t>
            </a:r>
          </a:p>
          <a:p>
            <a:endParaRPr lang="es-AR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t="11751" b="17460"/>
          <a:stretch/>
        </p:blipFill>
        <p:spPr>
          <a:xfrm>
            <a:off x="8441176" y="4267200"/>
            <a:ext cx="2717415" cy="24441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3444" t="6113" r="2437" b="4067"/>
          <a:stretch/>
        </p:blipFill>
        <p:spPr>
          <a:xfrm>
            <a:off x="1272043" y="4267200"/>
            <a:ext cx="3459557" cy="24441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230" y="4267200"/>
            <a:ext cx="3672946" cy="244417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998"/>
    </mc:Choice>
    <mc:Fallback xmlns="">
      <p:transition advTm="5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Intubación correcta </a:t>
            </a:r>
            <a:endParaRPr lang="es-AR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25" y="1616063"/>
            <a:ext cx="9888583" cy="42881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279"/>
    </mc:Choice>
    <mc:Fallback xmlns="">
      <p:transition advTm="2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¿Cuando podemos decir que un tubo esta correctamente colocado, y cumple con la función de vía aérea artificial permeable?</a:t>
            </a:r>
          </a:p>
          <a:p>
            <a:endParaRPr lang="es-AR" dirty="0" smtClean="0"/>
          </a:p>
          <a:p>
            <a:endParaRPr lang="es-AR" dirty="0" smtClean="0"/>
          </a:p>
          <a:p>
            <a:r>
              <a:rPr lang="es-AR" dirty="0" smtClean="0"/>
              <a:t>Cuando el tubo esta colocado en la tráquea.</a:t>
            </a:r>
          </a:p>
          <a:p>
            <a:r>
              <a:rPr lang="es-AR" dirty="0" smtClean="0"/>
              <a:t>Balón inflado, </a:t>
            </a:r>
          </a:p>
          <a:p>
            <a:r>
              <a:rPr lang="es-AR" dirty="0" smtClean="0"/>
              <a:t>Fuente de O2 conectada.</a:t>
            </a:r>
          </a:p>
          <a:p>
            <a:r>
              <a:rPr lang="es-AR" dirty="0" smtClean="0"/>
              <a:t>Asegurado correctamente.</a:t>
            </a:r>
            <a:endParaRPr lang="es-A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Correcta colocación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26" y="3302073"/>
            <a:ext cx="3574473" cy="210266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514"/>
    </mc:Choice>
    <mc:Fallback xmlns="">
      <p:transition advTm="3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CUIDADOS DEL PACIENTE INTUBADO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Higiene </a:t>
            </a:r>
            <a:r>
              <a:rPr lang="es-AR" dirty="0"/>
              <a:t>de la </a:t>
            </a:r>
            <a:r>
              <a:rPr lang="es-AR" dirty="0" smtClean="0"/>
              <a:t>boca.</a:t>
            </a:r>
          </a:p>
          <a:p>
            <a:r>
              <a:rPr lang="es-AR" dirty="0" smtClean="0"/>
              <a:t>Cambiar </a:t>
            </a:r>
            <a:r>
              <a:rPr lang="es-AR" dirty="0"/>
              <a:t>la fijación y los puntos de apoyo del tubo periódicamente evitando los </a:t>
            </a:r>
            <a:r>
              <a:rPr lang="es-AR" dirty="0" smtClean="0"/>
              <a:t>decúbitos.</a:t>
            </a:r>
            <a:endParaRPr lang="es-AR" dirty="0"/>
          </a:p>
          <a:p>
            <a:r>
              <a:rPr lang="es-AR" dirty="0" smtClean="0"/>
              <a:t>Marcar </a:t>
            </a:r>
            <a:r>
              <a:rPr lang="es-AR" dirty="0"/>
              <a:t>con rotulador en el tubo el nivel de la comisura labial</a:t>
            </a:r>
            <a:r>
              <a:rPr lang="es-AR" dirty="0" smtClean="0"/>
              <a:t>.</a:t>
            </a:r>
          </a:p>
          <a:p>
            <a:r>
              <a:rPr lang="es-AR" dirty="0" smtClean="0"/>
              <a:t> </a:t>
            </a:r>
            <a:r>
              <a:rPr lang="es-AR" dirty="0"/>
              <a:t>Verificar por turnos la presión del </a:t>
            </a:r>
            <a:r>
              <a:rPr lang="es-AR" dirty="0" smtClean="0"/>
              <a:t>neumotaponamiento.</a:t>
            </a:r>
            <a:endParaRPr lang="es-AR" dirty="0"/>
          </a:p>
          <a:p>
            <a:r>
              <a:rPr lang="es-AR" dirty="0" smtClean="0"/>
              <a:t>Comprobar </a:t>
            </a:r>
            <a:r>
              <a:rPr lang="es-AR" dirty="0"/>
              <a:t>por turno la posición del tubo, auscultando ambos campos </a:t>
            </a:r>
            <a:r>
              <a:rPr lang="es-AR" dirty="0" smtClean="0"/>
              <a:t>pulmonares.</a:t>
            </a:r>
            <a:endParaRPr lang="es-AR" dirty="0"/>
          </a:p>
          <a:p>
            <a:r>
              <a:rPr lang="es-AR" dirty="0" smtClean="0"/>
              <a:t>Aspirar </a:t>
            </a:r>
            <a:r>
              <a:rPr lang="es-AR" dirty="0"/>
              <a:t>secreciones cuando sea </a:t>
            </a:r>
            <a:r>
              <a:rPr lang="es-AR" dirty="0" smtClean="0"/>
              <a:t>necesario.</a:t>
            </a:r>
            <a:endParaRPr lang="es-AR" dirty="0"/>
          </a:p>
          <a:p>
            <a:r>
              <a:rPr lang="es-AR" dirty="0" smtClean="0"/>
              <a:t>Manipular </a:t>
            </a:r>
            <a:r>
              <a:rPr lang="es-AR" dirty="0"/>
              <a:t>el tubo en las distintas maniobras con estricta asepsia.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31"/>
    </mc:Choice>
    <mc:Fallback xmlns="">
      <p:transition advTm="6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Tubo de Guedel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71" y="1646213"/>
            <a:ext cx="10861829" cy="50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44431"/>
      </p:ext>
    </p:extLst>
  </p:cSld>
  <p:clrMapOvr>
    <a:masterClrMapping/>
  </p:clrMapOvr>
  <p:transition spd="slow">
    <p:dissolv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Indicación de colocación de cánula de guedel (tubo de Mayo)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dirty="0"/>
              <a:t>Paciente inconsciente que respira de manera espontánea y que presenta una obstrucción aérea debido a una alteración del reflejo nauseoso y/o a un desplazamiento posterior de la lengua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r>
              <a:rPr lang="es-AR" dirty="0" smtClean="0"/>
              <a:t>Pacientes con Crisis </a:t>
            </a:r>
            <a:r>
              <a:rPr lang="es-AR" dirty="0"/>
              <a:t>convulsiva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r>
              <a:rPr lang="es-AR" dirty="0" smtClean="0"/>
              <a:t>Para lograr La permeabilidad </a:t>
            </a:r>
            <a:r>
              <a:rPr lang="es-AR" dirty="0"/>
              <a:t>aérea </a:t>
            </a:r>
            <a:endParaRPr lang="es-AR" dirty="0" smtClean="0"/>
          </a:p>
          <a:p>
            <a:pPr marL="114300" indent="0">
              <a:buNone/>
            </a:pP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750" y="2981182"/>
            <a:ext cx="5215468" cy="36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Indicación de colocación de cánula de </a:t>
            </a:r>
            <a:r>
              <a:rPr lang="es-AR" dirty="0" err="1"/>
              <a:t>guedel</a:t>
            </a:r>
            <a:r>
              <a:rPr lang="es-AR" dirty="0"/>
              <a:t> (tubo de Mayo)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Para </a:t>
            </a:r>
            <a:r>
              <a:rPr lang="es-AR" b="1" dirty="0"/>
              <a:t>ventilación manual</a:t>
            </a:r>
            <a:r>
              <a:rPr lang="es-AR" dirty="0"/>
              <a:t> con </a:t>
            </a:r>
            <a:r>
              <a:rPr lang="es-AR" dirty="0" err="1" smtClean="0"/>
              <a:t>Ambú</a:t>
            </a:r>
            <a:r>
              <a:rPr lang="es-AR" dirty="0" smtClean="0"/>
              <a:t>,(la </a:t>
            </a:r>
            <a:r>
              <a:rPr lang="es-AR" dirty="0"/>
              <a:t>cánula </a:t>
            </a:r>
            <a:r>
              <a:rPr lang="es-AR" dirty="0" err="1"/>
              <a:t>orofaríngea</a:t>
            </a:r>
            <a:r>
              <a:rPr lang="es-AR" dirty="0"/>
              <a:t> eleva los tejidos blandos de la faringe posterior, lo que facilita la ventilación y minimiza la insuflación </a:t>
            </a:r>
            <a:r>
              <a:rPr lang="es-AR" dirty="0" smtClean="0"/>
              <a:t>gástrica)</a:t>
            </a:r>
          </a:p>
          <a:p>
            <a:endParaRPr lang="es-AR" dirty="0"/>
          </a:p>
          <a:p>
            <a:r>
              <a:rPr lang="es-AR" dirty="0"/>
              <a:t>Paciente intubado por vía oral que muerde o aprieta la sonda </a:t>
            </a:r>
            <a:r>
              <a:rPr lang="es-AR" dirty="0" err="1"/>
              <a:t>endotraqueal</a:t>
            </a:r>
            <a:r>
              <a:rPr lang="es-AR" dirty="0"/>
              <a:t>, ya que la cánula </a:t>
            </a:r>
            <a:r>
              <a:rPr lang="es-AR" dirty="0" err="1"/>
              <a:t>orofaríngea</a:t>
            </a:r>
            <a:r>
              <a:rPr lang="es-AR" dirty="0"/>
              <a:t> se utiliza como dispositivo </a:t>
            </a:r>
            <a:r>
              <a:rPr lang="es-AR" b="1" dirty="0" err="1"/>
              <a:t>antimordedura</a:t>
            </a:r>
            <a:r>
              <a:rPr lang="es-AR" b="1" dirty="0" smtClean="0"/>
              <a:t>.</a:t>
            </a:r>
          </a:p>
          <a:p>
            <a:endParaRPr lang="es-AR" b="1" dirty="0"/>
          </a:p>
          <a:p>
            <a:r>
              <a:rPr lang="es-AR" dirty="0"/>
              <a:t>Durante una aspiración al paciente inconsciente, para facilitar la eliminación de secreciones </a:t>
            </a:r>
            <a:r>
              <a:rPr lang="es-AR" dirty="0" err="1"/>
              <a:t>orofaríngeas</a:t>
            </a:r>
            <a:r>
              <a:rPr lang="es-AR" dirty="0"/>
              <a:t>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98179799"/>
      </p:ext>
    </p:extLst>
  </p:cSld>
  <p:clrMapOvr>
    <a:masterClrMapping/>
  </p:clrMapOvr>
  <p:transition spd="slow">
    <p:dissolv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Intubación  Endotraqueal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8609" y="1625160"/>
            <a:ext cx="10487891" cy="4689763"/>
          </a:xfrm>
        </p:spPr>
        <p:txBody>
          <a:bodyPr>
            <a:normAutofit/>
          </a:bodyPr>
          <a:lstStyle/>
          <a:p>
            <a:r>
              <a:rPr lang="es-AR" dirty="0"/>
              <a:t>E</a:t>
            </a:r>
            <a:r>
              <a:rPr lang="es-AR" dirty="0" smtClean="0"/>
              <a:t>s </a:t>
            </a:r>
            <a:r>
              <a:rPr lang="es-AR" dirty="0"/>
              <a:t>un procedimiento médico que consiste en introducir una cánula o tubo en la </a:t>
            </a:r>
            <a:r>
              <a:rPr lang="es-AR" dirty="0" smtClean="0"/>
              <a:t>tráquea </a:t>
            </a:r>
            <a:r>
              <a:rPr lang="es-AR" dirty="0"/>
              <a:t>a través de la boca </a:t>
            </a:r>
            <a:r>
              <a:rPr lang="es-AR" dirty="0" smtClean="0"/>
              <a:t>( </a:t>
            </a:r>
            <a:r>
              <a:rPr lang="es-AR" dirty="0" err="1" smtClean="0"/>
              <a:t>orotraqueal</a:t>
            </a:r>
            <a:r>
              <a:rPr lang="es-AR" dirty="0" smtClean="0"/>
              <a:t>) o nariz (</a:t>
            </a:r>
            <a:r>
              <a:rPr lang="es-AR" dirty="0" err="1" smtClean="0"/>
              <a:t>nasotraqueal</a:t>
            </a:r>
            <a:r>
              <a:rPr lang="es-AR" dirty="0" smtClean="0"/>
              <a:t>) </a:t>
            </a:r>
            <a:r>
              <a:rPr lang="es-AR" dirty="0"/>
              <a:t>para permeabilizar la vía </a:t>
            </a:r>
            <a:r>
              <a:rPr lang="es-AR" dirty="0" smtClean="0"/>
              <a:t>respiratoria con </a:t>
            </a:r>
            <a:r>
              <a:rPr lang="es-AR" dirty="0"/>
              <a:t>el fin de </a:t>
            </a:r>
            <a:r>
              <a:rPr lang="es-AR" b="1" i="1" dirty="0" smtClean="0"/>
              <a:t>optimizar </a:t>
            </a:r>
            <a:r>
              <a:rPr lang="es-AR" b="1" i="1" dirty="0"/>
              <a:t>de la oxigenación </a:t>
            </a:r>
            <a:r>
              <a:rPr lang="es-AR" dirty="0"/>
              <a:t>que permita conservar o </a:t>
            </a:r>
            <a:r>
              <a:rPr lang="es-AR" b="1" dirty="0"/>
              <a:t>mejorar la perfusión a órganos </a:t>
            </a:r>
            <a:r>
              <a:rPr lang="es-AR" b="1" dirty="0" smtClean="0"/>
              <a:t>vitales.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75337" y="3323213"/>
            <a:ext cx="2156122" cy="34497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109" y="3876378"/>
            <a:ext cx="3465941" cy="2156121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207"/>
    </mc:Choice>
    <mc:Fallback xmlns="">
      <p:transition advClick="0" advTm="28207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Protectores de </a:t>
            </a:r>
            <a:r>
              <a:rPr lang="es-AR" dirty="0" err="1" smtClean="0"/>
              <a:t>tet</a:t>
            </a:r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6201" y="1667525"/>
            <a:ext cx="3560618" cy="25101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819" y="1667524"/>
            <a:ext cx="3351149" cy="25101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818" y="4177652"/>
            <a:ext cx="3351149" cy="25331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2036" r="2011"/>
          <a:stretch/>
        </p:blipFill>
        <p:spPr>
          <a:xfrm>
            <a:off x="1026201" y="4177651"/>
            <a:ext cx="3560618" cy="25331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17455" t="20091" r="16727" b="13182"/>
          <a:stretch/>
        </p:blipFill>
        <p:spPr>
          <a:xfrm>
            <a:off x="7937967" y="1667523"/>
            <a:ext cx="4024509" cy="50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93283"/>
      </p:ext>
    </p:extLst>
  </p:cSld>
  <p:clrMapOvr>
    <a:masterClrMapping/>
  </p:clrMapOvr>
  <p:transition spd="slow">
    <p:dissolv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Indicación de Intubación </a:t>
            </a:r>
            <a:r>
              <a:rPr lang="es-AR" dirty="0" err="1" smtClean="0"/>
              <a:t>endotraqueal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b="1" dirty="0" smtClean="0"/>
              <a:t>Anestesia </a:t>
            </a:r>
            <a:r>
              <a:rPr lang="es-AR" b="1" dirty="0"/>
              <a:t>general: </a:t>
            </a:r>
            <a:r>
              <a:rPr lang="es-AR" dirty="0" smtClean="0"/>
              <a:t>para permitir la ventilación  </a:t>
            </a:r>
            <a:r>
              <a:rPr lang="es-AR" dirty="0"/>
              <a:t>y administrar fármacos, </a:t>
            </a:r>
            <a:r>
              <a:rPr lang="es-AR" dirty="0" err="1"/>
              <a:t>ej</a:t>
            </a:r>
            <a:r>
              <a:rPr lang="es-AR" dirty="0"/>
              <a:t>: gases anestésicos </a:t>
            </a:r>
            <a:endParaRPr lang="es-AR" dirty="0" smtClean="0"/>
          </a:p>
          <a:p>
            <a:endParaRPr lang="es-AR" dirty="0"/>
          </a:p>
          <a:p>
            <a:r>
              <a:rPr lang="es-AR" b="1" dirty="0"/>
              <a:t>Urgencias: </a:t>
            </a:r>
            <a:r>
              <a:rPr lang="es-AR" dirty="0"/>
              <a:t>dadas por patologías del paciente tales como</a:t>
            </a:r>
            <a:r>
              <a:rPr lang="es-AR" dirty="0" smtClean="0"/>
              <a:t>:</a:t>
            </a:r>
          </a:p>
          <a:p>
            <a:r>
              <a:rPr lang="es-AR" dirty="0" smtClean="0"/>
              <a:t> </a:t>
            </a:r>
            <a:r>
              <a:rPr lang="es-AR" dirty="0"/>
              <a:t>Apnea / </a:t>
            </a:r>
            <a:r>
              <a:rPr lang="es-AR" dirty="0" smtClean="0"/>
              <a:t>PCR</a:t>
            </a:r>
            <a:r>
              <a:rPr lang="es-AR" dirty="0"/>
              <a:t>, </a:t>
            </a:r>
            <a:endParaRPr lang="es-AR" dirty="0" smtClean="0"/>
          </a:p>
          <a:p>
            <a:r>
              <a:rPr lang="es-AR" dirty="0"/>
              <a:t>I</a:t>
            </a:r>
            <a:r>
              <a:rPr lang="es-AR" dirty="0" smtClean="0"/>
              <a:t>nsuficiencia </a:t>
            </a:r>
            <a:r>
              <a:rPr lang="es-AR" dirty="0"/>
              <a:t>respiratoria, </a:t>
            </a:r>
            <a:endParaRPr lang="es-AR" dirty="0" smtClean="0"/>
          </a:p>
          <a:p>
            <a:r>
              <a:rPr lang="es-AR" dirty="0"/>
              <a:t>H</a:t>
            </a:r>
            <a:r>
              <a:rPr lang="es-AR" dirty="0" smtClean="0"/>
              <a:t>ipoxia </a:t>
            </a:r>
            <a:r>
              <a:rPr lang="es-AR" dirty="0"/>
              <a:t>severa, </a:t>
            </a:r>
            <a:endParaRPr lang="es-AR" dirty="0" smtClean="0"/>
          </a:p>
          <a:p>
            <a:r>
              <a:rPr lang="es-AR" dirty="0" smtClean="0"/>
              <a:t>Lesión </a:t>
            </a:r>
            <a:r>
              <a:rPr lang="es-AR" dirty="0"/>
              <a:t>que puede llevar a una insuficiencia respiratoria como podría ser considerada una alteración neurológica. </a:t>
            </a:r>
          </a:p>
          <a:p>
            <a:endParaRPr lang="es-A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549"/>
    </mc:Choice>
    <mc:Fallback xmlns="">
      <p:transition advTm="3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512504" y="360100"/>
            <a:ext cx="7239000" cy="660688"/>
          </a:xfrm>
        </p:spPr>
        <p:txBody>
          <a:bodyPr>
            <a:noAutofit/>
          </a:bodyPr>
          <a:lstStyle/>
          <a:p>
            <a:r>
              <a:rPr lang="es-AR" sz="4400" dirty="0"/>
              <a:t>TUBO ENDOTRAQUEAL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554182" y="1771518"/>
            <a:ext cx="8797636" cy="4463027"/>
          </a:xfrm>
        </p:spPr>
        <p:txBody>
          <a:bodyPr>
            <a:normAutofit lnSpcReduction="10000"/>
          </a:bodyPr>
          <a:lstStyle/>
          <a:p>
            <a:r>
              <a:rPr lang="es-AR" dirty="0" smtClean="0"/>
              <a:t>Es el método mas adecuado para mantener la vía a</a:t>
            </a:r>
            <a:r>
              <a:rPr lang="es-AR" dirty="0"/>
              <a:t>é</a:t>
            </a:r>
            <a:r>
              <a:rPr lang="es-AR" dirty="0" smtClean="0"/>
              <a:t>rea del paciente que necesita intubación más de </a:t>
            </a:r>
            <a:r>
              <a:rPr lang="es-AR" b="1" dirty="0" smtClean="0"/>
              <a:t> a 12 días para evitar la estenosis de la </a:t>
            </a:r>
            <a:r>
              <a:rPr lang="es-AR" b="1" dirty="0" err="1" smtClean="0"/>
              <a:t>traquea</a:t>
            </a:r>
            <a:r>
              <a:rPr lang="es-AR" b="1" dirty="0" smtClean="0"/>
              <a:t>.</a:t>
            </a:r>
            <a:endParaRPr lang="es-AR" sz="3200" dirty="0">
              <a:solidFill>
                <a:srgbClr val="FFFF00"/>
              </a:solidFill>
            </a:endParaRPr>
          </a:p>
          <a:p>
            <a:pPr>
              <a:buNone/>
            </a:pPr>
            <a:endParaRPr lang="es-AR" sz="3200" dirty="0">
              <a:solidFill>
                <a:srgbClr val="FFFF00"/>
              </a:solidFill>
            </a:endParaRPr>
          </a:p>
          <a:p>
            <a:r>
              <a:rPr lang="es-AR" dirty="0"/>
              <a:t>La estenosis se produce por los fenómenos </a:t>
            </a:r>
            <a:r>
              <a:rPr lang="es-AR" dirty="0" smtClean="0"/>
              <a:t>de </a:t>
            </a:r>
          </a:p>
          <a:p>
            <a:pPr marL="114300" indent="0">
              <a:buNone/>
            </a:pPr>
            <a:r>
              <a:rPr lang="es-AR" dirty="0"/>
              <a:t> </a:t>
            </a:r>
            <a:r>
              <a:rPr lang="es-AR" dirty="0" smtClean="0"/>
              <a:t>  isquemia</a:t>
            </a:r>
            <a:r>
              <a:rPr lang="es-AR" dirty="0"/>
              <a:t>, necrosis y posterior destrucción de </a:t>
            </a:r>
            <a:r>
              <a:rPr lang="es-AR" dirty="0" smtClean="0"/>
              <a:t>los tejidos     </a:t>
            </a:r>
          </a:p>
          <a:p>
            <a:pPr marL="114300" indent="0">
              <a:buNone/>
            </a:pPr>
            <a:r>
              <a:rPr lang="es-AR" dirty="0" smtClean="0"/>
              <a:t>    </a:t>
            </a:r>
            <a:r>
              <a:rPr lang="es-AR" dirty="0" err="1" smtClean="0"/>
              <a:t>Laringotraqueales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r>
              <a:rPr lang="es-AR" dirty="0" smtClean="0"/>
              <a:t>Esto se produce por la presión ejercida por el tubo </a:t>
            </a:r>
            <a:r>
              <a:rPr lang="es-AR" dirty="0" err="1" smtClean="0"/>
              <a:t>endotraqueal</a:t>
            </a:r>
            <a:r>
              <a:rPr lang="es-AR" dirty="0" smtClean="0"/>
              <a:t>  y por la compresión del globo neumático. </a:t>
            </a:r>
          </a:p>
          <a:p>
            <a:endParaRPr lang="es-AR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18" y="2183643"/>
            <a:ext cx="2701637" cy="2488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776"/>
    </mc:Choice>
    <mc:Fallback xmlns="">
      <p:transition advTm="41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motivos de </a:t>
            </a:r>
            <a:r>
              <a:rPr lang="es-AR" dirty="0" smtClean="0"/>
              <a:t>intubación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730326"/>
            <a:ext cx="10972800" cy="4878292"/>
          </a:xfrm>
        </p:spPr>
        <p:txBody>
          <a:bodyPr>
            <a:normAutofit/>
          </a:bodyPr>
          <a:lstStyle/>
          <a:p>
            <a:r>
              <a:rPr lang="es-AR" dirty="0" smtClean="0"/>
              <a:t>Paro cardio respiratoria (PCR)</a:t>
            </a:r>
          </a:p>
          <a:p>
            <a:r>
              <a:rPr lang="es-AR" dirty="0"/>
              <a:t>P</a:t>
            </a:r>
            <a:r>
              <a:rPr lang="es-AR" dirty="0" smtClean="0"/>
              <a:t>rotección </a:t>
            </a:r>
            <a:r>
              <a:rPr lang="es-AR" dirty="0"/>
              <a:t>de la vía </a:t>
            </a:r>
            <a:r>
              <a:rPr lang="es-AR" dirty="0" smtClean="0"/>
              <a:t>aérea </a:t>
            </a:r>
          </a:p>
          <a:p>
            <a:r>
              <a:rPr lang="es-AR" dirty="0"/>
              <a:t>E</a:t>
            </a:r>
            <a:r>
              <a:rPr lang="es-AR" dirty="0" smtClean="0"/>
              <a:t>n </a:t>
            </a:r>
            <a:r>
              <a:rPr lang="es-AR" b="1" dirty="0"/>
              <a:t>el traumatismo craneoencefálico </a:t>
            </a:r>
            <a:r>
              <a:rPr lang="es-AR" dirty="0"/>
              <a:t>en aquellos casos en que el nivel </a:t>
            </a:r>
            <a:r>
              <a:rPr lang="es-AR" dirty="0" smtClean="0"/>
              <a:t>de conciencia sea bajo, Glasgow  </a:t>
            </a:r>
            <a:r>
              <a:rPr lang="es-AR" dirty="0"/>
              <a:t>sea menor de 8 puntos; </a:t>
            </a:r>
            <a:endParaRPr lang="es-AR" dirty="0" smtClean="0"/>
          </a:p>
          <a:p>
            <a:r>
              <a:rPr lang="es-AR" b="1" dirty="0"/>
              <a:t>I</a:t>
            </a:r>
            <a:r>
              <a:rPr lang="es-AR" b="1" dirty="0" smtClean="0"/>
              <a:t>nsuficiencia </a:t>
            </a:r>
            <a:r>
              <a:rPr lang="es-AR" b="1" dirty="0"/>
              <a:t>respiratoria </a:t>
            </a:r>
            <a:r>
              <a:rPr lang="es-AR" dirty="0"/>
              <a:t>aguda o reagudizada con una frecuencia respiratoria </a:t>
            </a:r>
            <a:r>
              <a:rPr lang="es-AR" b="1" dirty="0"/>
              <a:t>menor de 10 o mayor de 30 respiraciones/min </a:t>
            </a:r>
            <a:r>
              <a:rPr lang="es-AR" dirty="0"/>
              <a:t>y que comprometa su estabilidad, </a:t>
            </a:r>
            <a:endParaRPr lang="es-AR" dirty="0" smtClean="0"/>
          </a:p>
          <a:p>
            <a:r>
              <a:rPr lang="es-AR" b="1" dirty="0" smtClean="0"/>
              <a:t>Disminución </a:t>
            </a:r>
            <a:r>
              <a:rPr lang="es-AR" b="1" dirty="0"/>
              <a:t>del nivel de conciencia </a:t>
            </a:r>
            <a:r>
              <a:rPr lang="es-AR" dirty="0"/>
              <a:t>con una puntuación de la escala de </a:t>
            </a:r>
            <a:r>
              <a:rPr lang="es-AR" dirty="0" err="1"/>
              <a:t>Glasglow</a:t>
            </a:r>
            <a:r>
              <a:rPr lang="es-AR" dirty="0"/>
              <a:t> menor de 8 puntos, </a:t>
            </a:r>
            <a:r>
              <a:rPr lang="es-AR" dirty="0" smtClean="0"/>
              <a:t>Excepto en aquellos </a:t>
            </a:r>
            <a:r>
              <a:rPr lang="es-AR" dirty="0"/>
              <a:t>casos en que la causa sea fácilmente reversible, sobredosis por opiáceos, hipoglucemia o intoxicaciones.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1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843"/>
    </mc:Choice>
    <mc:Fallback xmlns="">
      <p:transition advTm="69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>objetivos</a:t>
            </a:r>
            <a:r>
              <a:rPr lang="es-AR" dirty="0"/>
              <a:t/>
            </a:r>
            <a:br>
              <a:rPr lang="es-AR" dirty="0"/>
            </a:b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8171" y="1815739"/>
            <a:ext cx="6146138" cy="44541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AR" sz="2000" dirty="0" smtClean="0"/>
              <a:t>Mantener </a:t>
            </a:r>
            <a:r>
              <a:rPr lang="es-AR" sz="2000" dirty="0"/>
              <a:t>una </a:t>
            </a:r>
            <a:r>
              <a:rPr lang="es-AR" sz="2000" b="1" dirty="0"/>
              <a:t>vía aérea permeable </a:t>
            </a:r>
          </a:p>
          <a:p>
            <a:pPr>
              <a:lnSpc>
                <a:spcPct val="150000"/>
              </a:lnSpc>
            </a:pPr>
            <a:r>
              <a:rPr lang="es-AR" sz="2000" dirty="0" smtClean="0"/>
              <a:t>Permitir una </a:t>
            </a:r>
            <a:r>
              <a:rPr lang="es-AR" sz="2000" b="1" dirty="0" smtClean="0"/>
              <a:t>adecuada limpieza </a:t>
            </a:r>
            <a:r>
              <a:rPr lang="es-AR" sz="2000" b="1" dirty="0"/>
              <a:t>pulmonar </a:t>
            </a:r>
            <a:r>
              <a:rPr lang="es-AR" sz="2000" dirty="0"/>
              <a:t>(manejo de </a:t>
            </a:r>
            <a:r>
              <a:rPr lang="es-AR" sz="2000" dirty="0" smtClean="0"/>
              <a:t>secreciones)</a:t>
            </a:r>
          </a:p>
          <a:p>
            <a:pPr>
              <a:lnSpc>
                <a:spcPct val="150000"/>
              </a:lnSpc>
            </a:pPr>
            <a:r>
              <a:rPr lang="es-AR" sz="2000" dirty="0" smtClean="0"/>
              <a:t>Permitir </a:t>
            </a:r>
            <a:r>
              <a:rPr lang="es-AR" sz="2000" b="1" dirty="0" smtClean="0"/>
              <a:t>la  </a:t>
            </a:r>
            <a:r>
              <a:rPr lang="es-AR" sz="2000" b="1" dirty="0"/>
              <a:t>ventilación </a:t>
            </a:r>
            <a:r>
              <a:rPr lang="es-AR" sz="2000" dirty="0" smtClean="0"/>
              <a:t>, manual o mecánica de los pulmones.</a:t>
            </a:r>
            <a:endParaRPr lang="es-AR" sz="2000" dirty="0"/>
          </a:p>
        </p:txBody>
      </p:sp>
      <p:sp>
        <p:nvSpPr>
          <p:cNvPr id="4" name="AutoShape 2" descr="Intubación Endotraqueal: Anestesia gene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165" y="1831505"/>
            <a:ext cx="5362935" cy="401702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208"/>
    </mc:Choice>
    <mc:Fallback xmlns="">
      <p:transition advTm="2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Material para intubación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752601"/>
            <a:ext cx="8442960" cy="4426130"/>
          </a:xfrm>
        </p:spPr>
        <p:txBody>
          <a:bodyPr>
            <a:normAutofit lnSpcReduction="10000"/>
          </a:bodyPr>
          <a:lstStyle/>
          <a:p>
            <a:r>
              <a:rPr lang="es-AR" sz="1800" dirty="0" smtClean="0"/>
              <a:t>Preparación </a:t>
            </a:r>
            <a:r>
              <a:rPr lang="es-AR" sz="1800" dirty="0"/>
              <a:t>del material (</a:t>
            </a:r>
            <a:r>
              <a:rPr lang="es-AR" sz="1800" b="1" dirty="0"/>
              <a:t>laringoscopio con pilas</a:t>
            </a:r>
            <a:r>
              <a:rPr lang="es-AR" sz="1800" dirty="0"/>
              <a:t>, pinzas de </a:t>
            </a:r>
            <a:r>
              <a:rPr lang="es-AR" sz="1800" dirty="0" err="1"/>
              <a:t>Magill</a:t>
            </a:r>
            <a:r>
              <a:rPr lang="es-AR" sz="1800" dirty="0"/>
              <a:t>, </a:t>
            </a:r>
            <a:endParaRPr lang="es-AR" sz="1800" dirty="0" smtClean="0"/>
          </a:p>
          <a:p>
            <a:r>
              <a:rPr lang="es-AR" sz="1800" dirty="0"/>
              <a:t>G</a:t>
            </a:r>
            <a:r>
              <a:rPr lang="es-AR" sz="1800" dirty="0" smtClean="0"/>
              <a:t>uías,</a:t>
            </a:r>
          </a:p>
          <a:p>
            <a:r>
              <a:rPr lang="es-AR" sz="1800" dirty="0" smtClean="0"/>
              <a:t> Tubos </a:t>
            </a:r>
            <a:r>
              <a:rPr lang="es-AR" sz="1800" dirty="0"/>
              <a:t>endotraqueales de tamaño </a:t>
            </a:r>
            <a:r>
              <a:rPr lang="es-AR" sz="1800" dirty="0" smtClean="0"/>
              <a:t>adecuado.</a:t>
            </a:r>
          </a:p>
          <a:p>
            <a:endParaRPr lang="es-AR" sz="1800" dirty="0" smtClean="0"/>
          </a:p>
          <a:p>
            <a:r>
              <a:rPr lang="es-AR" sz="1800" dirty="0" smtClean="0"/>
              <a:t>Guantes</a:t>
            </a:r>
          </a:p>
          <a:p>
            <a:endParaRPr lang="es-AR" sz="1800" dirty="0" smtClean="0"/>
          </a:p>
          <a:p>
            <a:r>
              <a:rPr lang="es-AR" sz="1800" dirty="0" smtClean="0"/>
              <a:t> Lubricante </a:t>
            </a:r>
            <a:r>
              <a:rPr lang="es-AR" sz="1800" dirty="0"/>
              <a:t>estéril hidrosoluble, jeringa de 10 ml., sondas de aspiración de tamaño adecuado, medicación sedante y </a:t>
            </a:r>
            <a:r>
              <a:rPr lang="es-AR" sz="1800" dirty="0" smtClean="0"/>
              <a:t>relajante.</a:t>
            </a:r>
          </a:p>
          <a:p>
            <a:endParaRPr lang="es-AR" sz="1800" dirty="0" smtClean="0"/>
          </a:p>
          <a:p>
            <a:r>
              <a:rPr lang="es-AR" sz="1800" dirty="0"/>
              <a:t>T</a:t>
            </a:r>
            <a:r>
              <a:rPr lang="es-AR" sz="1800" dirty="0" smtClean="0"/>
              <a:t>ubos </a:t>
            </a:r>
            <a:r>
              <a:rPr lang="es-AR" sz="1800" dirty="0"/>
              <a:t>de </a:t>
            </a:r>
            <a:r>
              <a:rPr lang="es-AR" sz="1800" dirty="0" err="1" smtClean="0"/>
              <a:t>Guedell</a:t>
            </a:r>
            <a:r>
              <a:rPr lang="es-AR" sz="1800" dirty="0" smtClean="0"/>
              <a:t>.</a:t>
            </a:r>
          </a:p>
          <a:p>
            <a:endParaRPr lang="es-AR" sz="1800" dirty="0" smtClean="0"/>
          </a:p>
          <a:p>
            <a:r>
              <a:rPr lang="es-AR" sz="1800" dirty="0"/>
              <a:t>S</a:t>
            </a:r>
            <a:r>
              <a:rPr lang="es-AR" sz="1800" dirty="0" smtClean="0"/>
              <a:t>istema </a:t>
            </a:r>
            <a:r>
              <a:rPr lang="es-AR" sz="1800" dirty="0"/>
              <a:t>de oxígeno, </a:t>
            </a:r>
            <a:r>
              <a:rPr lang="es-AR" sz="1800" dirty="0" smtClean="0"/>
              <a:t>Elementos para su fijación (tiras de vendas </a:t>
            </a:r>
            <a:r>
              <a:rPr lang="es-AR" sz="1800" dirty="0" err="1" smtClean="0"/>
              <a:t>etc</a:t>
            </a:r>
            <a:r>
              <a:rPr lang="es-AR" sz="1800" dirty="0" smtClean="0"/>
              <a:t>)</a:t>
            </a:r>
          </a:p>
          <a:p>
            <a:endParaRPr lang="es-AR" sz="1800" dirty="0" smtClean="0"/>
          </a:p>
          <a:p>
            <a:r>
              <a:rPr lang="es-AR" sz="1800" dirty="0" smtClean="0"/>
              <a:t> </a:t>
            </a:r>
            <a:r>
              <a:rPr lang="es-AR" sz="1800" dirty="0" err="1" smtClean="0"/>
              <a:t>Ambú</a:t>
            </a:r>
            <a:r>
              <a:rPr lang="es-AR" sz="1800" dirty="0" smtClean="0"/>
              <a:t> </a:t>
            </a:r>
            <a:r>
              <a:rPr lang="es-AR" sz="1800" dirty="0"/>
              <a:t>-mascarilla-reservorio).</a:t>
            </a:r>
          </a:p>
        </p:txBody>
      </p:sp>
      <p:pic>
        <p:nvPicPr>
          <p:cNvPr id="2050" name="Picture 2" descr="Pinza de Magill | EmY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22" y="1927736"/>
            <a:ext cx="1962678" cy="12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289" y="4653665"/>
            <a:ext cx="3370811" cy="24000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4518" y="3414679"/>
            <a:ext cx="1561982" cy="10394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056" y="4216696"/>
            <a:ext cx="1252024" cy="72003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280"/>
    </mc:Choice>
    <mc:Fallback xmlns="">
      <p:transition advTm="8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materiales</a:t>
            </a:r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990" y="1614845"/>
            <a:ext cx="3163337" cy="22505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90" y="3865418"/>
            <a:ext cx="3364524" cy="27000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913" y="1653518"/>
            <a:ext cx="1881842" cy="22119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575" y="3879836"/>
            <a:ext cx="5169256" cy="27000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755" y="1614845"/>
            <a:ext cx="3606076" cy="226499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68459" y="1745672"/>
            <a:ext cx="1939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GUIAS O MANDRILES</a:t>
            </a:r>
            <a:endParaRPr lang="es-AR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68171" y="4610100"/>
            <a:ext cx="2804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TUBOS ENDOTRAQUEALES CON GUIAS</a:t>
            </a:r>
            <a:endParaRPr lang="es-AR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278635" y="2646218"/>
            <a:ext cx="140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/>
              <a:t>PINZA DE MAGIL</a:t>
            </a:r>
            <a:endParaRPr lang="es-AR" sz="16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2831" y="1614845"/>
            <a:ext cx="299245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65851"/>
      </p:ext>
    </p:extLst>
  </p:cSld>
  <p:clrMapOvr>
    <a:masterClrMapping/>
  </p:clrMapOvr>
  <p:transition spd="slow">
    <p:dissolv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Descripción </a:t>
            </a:r>
            <a:r>
              <a:rPr lang="es-AR" dirty="0" smtClean="0"/>
              <a:t>del Tubo </a:t>
            </a:r>
            <a:r>
              <a:rPr lang="es-AR" dirty="0" err="1"/>
              <a:t>i</a:t>
            </a:r>
            <a:r>
              <a:rPr lang="es-AR" dirty="0" err="1" smtClean="0"/>
              <a:t>ndotraqueal</a:t>
            </a:r>
            <a:endParaRPr lang="es-AR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2327" y="1835727"/>
            <a:ext cx="9628909" cy="4191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753"/>
    </mc:Choice>
    <mc:Fallback xmlns="">
      <p:transition advTm="8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1167</TotalTime>
  <Words>812</Words>
  <Application>Microsoft Office PowerPoint</Application>
  <PresentationFormat>Panorámica</PresentationFormat>
  <Paragraphs>104</Paragraphs>
  <Slides>20</Slides>
  <Notes>1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20</vt:i4>
      </vt:variant>
    </vt:vector>
  </HeadingPairs>
  <TitlesOfParts>
    <vt:vector size="35" baseType="lpstr">
      <vt:lpstr>Arial</vt:lpstr>
      <vt:lpstr>Book Antiqua</vt:lpstr>
      <vt:lpstr>Calibri</vt:lpstr>
      <vt:lpstr>Century Gothic</vt:lpstr>
      <vt:lpstr>Boticario</vt:lpstr>
      <vt:lpstr>2_Boticario</vt:lpstr>
      <vt:lpstr>4_Boticario</vt:lpstr>
      <vt:lpstr>3_Boticario</vt:lpstr>
      <vt:lpstr>5_Boticario</vt:lpstr>
      <vt:lpstr>6_Boticario</vt:lpstr>
      <vt:lpstr>7_Boticario</vt:lpstr>
      <vt:lpstr>8_Boticario</vt:lpstr>
      <vt:lpstr>9_Boticario</vt:lpstr>
      <vt:lpstr>10_Boticario</vt:lpstr>
      <vt:lpstr>1_Boticario</vt:lpstr>
      <vt:lpstr>Intubación  Endotraqueal</vt:lpstr>
      <vt:lpstr>Intubación  Endotraqueal</vt:lpstr>
      <vt:lpstr>Indicación de Intubación endotraqueal</vt:lpstr>
      <vt:lpstr>TUBO ENDOTRAQUEAL</vt:lpstr>
      <vt:lpstr>motivos de intubación</vt:lpstr>
      <vt:lpstr> objetivos </vt:lpstr>
      <vt:lpstr>Material para intubación</vt:lpstr>
      <vt:lpstr>materiales</vt:lpstr>
      <vt:lpstr>Descripción del Tubo indotraqueal</vt:lpstr>
      <vt:lpstr>Laringoscopio, Ambu</vt:lpstr>
      <vt:lpstr>Tubos endotraqueales</vt:lpstr>
      <vt:lpstr>Técnica de colocación</vt:lpstr>
      <vt:lpstr>Técnica de colocación</vt:lpstr>
      <vt:lpstr>Intubación correcta </vt:lpstr>
      <vt:lpstr>Correcta colocación</vt:lpstr>
      <vt:lpstr>CUIDADOS DEL PACIENTE INTUBADO</vt:lpstr>
      <vt:lpstr>Tubo de Guedel</vt:lpstr>
      <vt:lpstr>Indicación de colocación de cánula de guedel (tubo de Mayo)</vt:lpstr>
      <vt:lpstr>Indicación de colocación de cánula de guedel (tubo de Mayo)</vt:lpstr>
      <vt:lpstr>Protectores de tet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Sara Penice</dc:creator>
  <cp:lastModifiedBy>Sara Penice</cp:lastModifiedBy>
  <cp:revision>47</cp:revision>
  <dcterms:created xsi:type="dcterms:W3CDTF">2020-04-23T13:37:42Z</dcterms:created>
  <dcterms:modified xsi:type="dcterms:W3CDTF">2023-08-29T17:12:49Z</dcterms:modified>
</cp:coreProperties>
</file>