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98" r:id="rId2"/>
    <p:sldId id="297" r:id="rId3"/>
    <p:sldId id="290" r:id="rId4"/>
    <p:sldId id="291" r:id="rId5"/>
    <p:sldId id="292" r:id="rId6"/>
    <p:sldId id="311" r:id="rId7"/>
    <p:sldId id="259" r:id="rId8"/>
    <p:sldId id="300" r:id="rId9"/>
    <p:sldId id="263" r:id="rId10"/>
    <p:sldId id="301" r:id="rId11"/>
    <p:sldId id="307" r:id="rId12"/>
    <p:sldId id="264" r:id="rId13"/>
    <p:sldId id="266" r:id="rId14"/>
    <p:sldId id="265" r:id="rId15"/>
    <p:sldId id="306" r:id="rId16"/>
    <p:sldId id="270" r:id="rId17"/>
    <p:sldId id="308" r:id="rId18"/>
    <p:sldId id="271" r:id="rId19"/>
    <p:sldId id="303" r:id="rId20"/>
    <p:sldId id="304" r:id="rId21"/>
    <p:sldId id="274" r:id="rId22"/>
    <p:sldId id="309" r:id="rId23"/>
    <p:sldId id="312" r:id="rId24"/>
    <p:sldId id="310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75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4EF107D-80DF-4D9C-86D4-9D88152B9AD7}">
          <p14:sldIdLst>
            <p14:sldId id="298"/>
            <p14:sldId id="297"/>
            <p14:sldId id="290"/>
            <p14:sldId id="291"/>
            <p14:sldId id="292"/>
            <p14:sldId id="311"/>
            <p14:sldId id="259"/>
            <p14:sldId id="300"/>
            <p14:sldId id="263"/>
            <p14:sldId id="301"/>
            <p14:sldId id="307"/>
            <p14:sldId id="264"/>
            <p14:sldId id="266"/>
            <p14:sldId id="265"/>
            <p14:sldId id="306"/>
            <p14:sldId id="270"/>
            <p14:sldId id="308"/>
            <p14:sldId id="271"/>
            <p14:sldId id="303"/>
          </p14:sldIdLst>
        </p14:section>
        <p14:section name="Sección sin título" id="{D20FA409-C4C4-4A0F-88FD-746989568AF5}">
          <p14:sldIdLst>
            <p14:sldId id="304"/>
            <p14:sldId id="274"/>
            <p14:sldId id="309"/>
            <p14:sldId id="312"/>
            <p14:sldId id="310"/>
            <p14:sldId id="276"/>
            <p14:sldId id="277"/>
            <p14:sldId id="278"/>
            <p14:sldId id="279"/>
            <p14:sldId id="280"/>
            <p14:sldId id="281"/>
            <p14:sldId id="283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61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4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97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35877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989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83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355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34638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7175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2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4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021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21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6956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0936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74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208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5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8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0B22D4-479F-4E3B-9022-8AA61D160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066" y="1856935"/>
            <a:ext cx="5271351" cy="1941342"/>
          </a:xfrm>
        </p:spPr>
        <p:txBody>
          <a:bodyPr/>
          <a:lstStyle/>
          <a:p>
            <a:r>
              <a:rPr lang="es-AR" dirty="0"/>
              <a:t>ESTRATEGIAS DE ENFERMERIA PARA EL EJERCICIO Y LA ACTIVIDAD</a:t>
            </a:r>
          </a:p>
        </p:txBody>
      </p:sp>
      <p:pic>
        <p:nvPicPr>
          <p:cNvPr id="10242" name="Picture 2" descr="Equilibrio en las Artes marciales">
            <a:extLst>
              <a:ext uri="{FF2B5EF4-FFF2-40B4-BE49-F238E27FC236}">
                <a16:creationId xmlns:a16="http://schemas.microsoft.com/office/drawing/2014/main" id="{0987A7B0-B925-4571-9AD1-D0B3360D50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78" y="4347686"/>
            <a:ext cx="1952625" cy="233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Mecánica Corporal”">
            <a:extLst>
              <a:ext uri="{FF2B5EF4-FFF2-40B4-BE49-F238E27FC236}">
                <a16:creationId xmlns:a16="http://schemas.microsoft.com/office/drawing/2014/main" id="{8ACEDEBF-E774-4CE5-A4D4-672673051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16" y="3798277"/>
            <a:ext cx="2114550" cy="2162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alpano - 👉👩‍⚕️𝑷𝒓𝒊𝒏𝒄𝒊𝒑𝒊𝒐𝒔 𝒃𝒂́𝒔𝒊𝒄𝒐𝒔 𝒅𝒆 𝒍𝒂 𝑴𝒆𝒄𝒂́𝒏𝒊𝒄𝒂  𝑪𝒐𝒓𝒑𝒐𝒓𝒂𝒍🏋️‍♀️ • Los músculos grandes se fatigan con menor rapidez  que los pequeños. • Los músculos siempre están en ligera contracción. • La  estabilidad de">
            <a:extLst>
              <a:ext uri="{FF2B5EF4-FFF2-40B4-BE49-F238E27FC236}">
                <a16:creationId xmlns:a16="http://schemas.microsoft.com/office/drawing/2014/main" id="{C22B0AE1-C65B-48C7-891C-CB06E32FC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426" y="3893527"/>
            <a:ext cx="2209800" cy="206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MECÁNICA CORPORAL Y POSICIONES QUE PUEDE ADOPTAR EL PACIENTE PARA SU  ATENCIÓN | El Blog De La E… | Ejercicios en casa abdomen, Estudiantes de  enfermería, Corporales">
            <a:extLst>
              <a:ext uri="{FF2B5EF4-FFF2-40B4-BE49-F238E27FC236}">
                <a16:creationId xmlns:a16="http://schemas.microsoft.com/office/drawing/2014/main" id="{261D26C0-F1CF-4126-A436-D5B04801E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664" y="123389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Mecánica corporal | SALUD PARA TODOS">
            <a:extLst>
              <a:ext uri="{FF2B5EF4-FFF2-40B4-BE49-F238E27FC236}">
                <a16:creationId xmlns:a16="http://schemas.microsoft.com/office/drawing/2014/main" id="{B39C4F4C-A7B4-4853-894B-FC8A8FBF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45" y="461966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51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C9BDC-CCAC-4FC4-BB5E-95412A61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4" name="Picture 2" descr="GUÍA DE ATENCIÓN A LA DEPENDENCIA">
            <a:extLst>
              <a:ext uri="{FF2B5EF4-FFF2-40B4-BE49-F238E27FC236}">
                <a16:creationId xmlns:a16="http://schemas.microsoft.com/office/drawing/2014/main" id="{F757AD7B-604B-4005-BB31-EFC73B20C2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452718"/>
            <a:ext cx="11155679" cy="611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9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4F106-E1C2-4994-BD1F-D35BB357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44A611-DA4D-4AA3-BD2F-7862AD7126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122" name="Picture 2" descr="PPT - TRASLADO DE PACIENTES PowerPoint Presentation, free download -  ID:3823377">
            <a:extLst>
              <a:ext uri="{FF2B5EF4-FFF2-40B4-BE49-F238E27FC236}">
                <a16:creationId xmlns:a16="http://schemas.microsoft.com/office/drawing/2014/main" id="{BBFD30A8-9A2B-4479-A231-F6E6137F0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b="4900"/>
          <a:stretch/>
        </p:blipFill>
        <p:spPr bwMode="auto">
          <a:xfrm>
            <a:off x="303549" y="196949"/>
            <a:ext cx="11766531" cy="6302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52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115A5-DA09-4720-A5A0-190189A1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7170" name="Picture 2" descr="Movilización de Pacientes&#10;Cuando la realización de la tarea implique algún&#10;riesgo para el paciente o el profesional, solic...">
            <a:extLst>
              <a:ext uri="{FF2B5EF4-FFF2-40B4-BE49-F238E27FC236}">
                <a16:creationId xmlns:a16="http://schemas.microsoft.com/office/drawing/2014/main" id="{AB69FB2A-6785-4067-B56F-1C04BEB434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8717"/>
          <a:stretch/>
        </p:blipFill>
        <p:spPr bwMode="auto">
          <a:xfrm>
            <a:off x="261256" y="290286"/>
            <a:ext cx="11713029" cy="6386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80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C5A7EB-45D4-4B59-9105-C62DF0EE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18" name="Picture 2" descr="Movilización hacia la cabecera con ayuda del paciente&#10;Traslado de la cama a la silla de ruedas y viceversa&#10;con tabla desli...">
            <a:extLst>
              <a:ext uri="{FF2B5EF4-FFF2-40B4-BE49-F238E27FC236}">
                <a16:creationId xmlns:a16="http://schemas.microsoft.com/office/drawing/2014/main" id="{F9B93CB5-3752-4F5F-A6DB-639765DFFD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" r="4351"/>
          <a:stretch/>
        </p:blipFill>
        <p:spPr bwMode="auto">
          <a:xfrm>
            <a:off x="188686" y="290286"/>
            <a:ext cx="11887200" cy="635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84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93BF3-76BB-4969-92D4-A7BEB927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 descr="Servirse del propio peso, para contrarrestar el peso del&#10;paciente, requiere menos energía en el movimiento&#10; ">
            <a:extLst>
              <a:ext uri="{FF2B5EF4-FFF2-40B4-BE49-F238E27FC236}">
                <a16:creationId xmlns:a16="http://schemas.microsoft.com/office/drawing/2014/main" id="{B8A5FA54-B56E-4D87-9F0C-0CD2849F9D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5" b="4568"/>
          <a:stretch/>
        </p:blipFill>
        <p:spPr bwMode="auto">
          <a:xfrm>
            <a:off x="217714" y="203199"/>
            <a:ext cx="11800115" cy="6473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9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4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Principios de la mecánica corporal | Blog ITEP ®">
            <a:extLst>
              <a:ext uri="{FF2B5EF4-FFF2-40B4-BE49-F238E27FC236}">
                <a16:creationId xmlns:a16="http://schemas.microsoft.com/office/drawing/2014/main" id="{0CD3FC5B-169C-60D4-8195-002CE9E3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1481531"/>
            <a:ext cx="5982418" cy="3903855"/>
          </a:xfrm>
          <a:prstGeom prst="roundRect">
            <a:avLst>
              <a:gd name="adj" fmla="val 298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056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6E7FD6-6535-4904-810E-57407926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966" y="159025"/>
            <a:ext cx="4697570" cy="1322505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AR" sz="6000" dirty="0"/>
              <a:t>NOTA</a:t>
            </a:r>
            <a:r>
              <a:rPr lang="es-AR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2B3375-2829-4BCF-969F-F29A235ACD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49440" y="1775792"/>
            <a:ext cx="4994031" cy="4472610"/>
          </a:xfrm>
        </p:spPr>
        <p:txBody>
          <a:bodyPr>
            <a:normAutofit/>
          </a:bodyPr>
          <a:lstStyle/>
          <a:p>
            <a:r>
              <a:rPr lang="es-AR" sz="2400" dirty="0"/>
              <a:t>TENER EN CUENTA LA CAPACIDAD DEL PACIENTE PARA MOVILIZARCE</a:t>
            </a:r>
          </a:p>
          <a:p>
            <a:endParaRPr lang="es-AR" sz="2400" dirty="0"/>
          </a:p>
          <a:p>
            <a:r>
              <a:rPr lang="es-AR" sz="2400" dirty="0"/>
              <a:t>LA POSTURA EL EQUILIBRIO4</a:t>
            </a:r>
          </a:p>
          <a:p>
            <a:endParaRPr lang="es-AR" sz="2400" dirty="0"/>
          </a:p>
          <a:p>
            <a:r>
              <a:rPr lang="es-AR" sz="2400" dirty="0"/>
              <a:t>SI TIENE COLOCADO SISTEMAS INVASIVOS.</a:t>
            </a:r>
          </a:p>
        </p:txBody>
      </p:sp>
    </p:spTree>
    <p:extLst>
      <p:ext uri="{BB962C8B-B14F-4D97-AF65-F5344CB8AC3E}">
        <p14:creationId xmlns:p14="http://schemas.microsoft.com/office/powerpoint/2010/main" val="426867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LASES DE EJERCICIOS EJERCICIOS ISOTÓNICOS (dinámicos) Aumentan el tono, la masa y la fuerza muscular. Mantienen la flexib...">
            <a:extLst>
              <a:ext uri="{FF2B5EF4-FFF2-40B4-BE49-F238E27FC236}">
                <a16:creationId xmlns:a16="http://schemas.microsoft.com/office/drawing/2014/main" id="{497138B4-5066-4127-A49E-80F3ADCC83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2" t="7024" r="6276" b="12755"/>
          <a:stretch/>
        </p:blipFill>
        <p:spPr bwMode="auto">
          <a:xfrm>
            <a:off x="420916" y="280439"/>
            <a:ext cx="11519294" cy="6425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871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3" name="Rectangle 78">
            <a:extLst>
              <a:ext uri="{FF2B5EF4-FFF2-40B4-BE49-F238E27FC236}">
                <a16:creationId xmlns:a16="http://schemas.microsoft.com/office/drawing/2014/main" id="{7DABEFCB-0898-453F-A0D3-637F6C4C1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64" name="Picture 2">
            <a:extLst>
              <a:ext uri="{FF2B5EF4-FFF2-40B4-BE49-F238E27FC236}">
                <a16:creationId xmlns:a16="http://schemas.microsoft.com/office/drawing/2014/main" id="{F6742038-277A-41FB-9BF8-BD6B71469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NIPULACION PACIENTES">
            <a:extLst>
              <a:ext uri="{FF2B5EF4-FFF2-40B4-BE49-F238E27FC236}">
                <a16:creationId xmlns:a16="http://schemas.microsoft.com/office/drawing/2014/main" id="{9416FDE2-B9FD-495F-BB9C-238F831CD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/>
          <a:stretch/>
        </p:blipFill>
        <p:spPr bwMode="auto">
          <a:xfrm>
            <a:off x="2" y="10"/>
            <a:ext cx="2470174" cy="3428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l hombro y sus patologías en medicina del trabajo | Medicina de Familia.  SEMERGEN">
            <a:extLst>
              <a:ext uri="{FF2B5EF4-FFF2-40B4-BE49-F238E27FC236}">
                <a16:creationId xmlns:a16="http://schemas.microsoft.com/office/drawing/2014/main" id="{720221A5-0C87-44EA-83D5-BB14B4E92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8" r="22671" b="11500"/>
          <a:stretch/>
        </p:blipFill>
        <p:spPr bwMode="auto">
          <a:xfrm>
            <a:off x="4974669" y="11"/>
            <a:ext cx="2509805" cy="3034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stimulación Física para personas con dependencia severa (Movilización  pasiva y asistida para personas en cama) | Chile Cuida">
            <a:extLst>
              <a:ext uri="{FF2B5EF4-FFF2-40B4-BE49-F238E27FC236}">
                <a16:creationId xmlns:a16="http://schemas.microsoft.com/office/drawing/2014/main" id="{D8FC97E3-2FC2-4891-BAB2-A8556B328C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5" r="13558" b="1"/>
          <a:stretch/>
        </p:blipFill>
        <p:spPr bwMode="auto">
          <a:xfrm>
            <a:off x="2547161" y="10"/>
            <a:ext cx="2509805" cy="3428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5" name="Rectangle 82">
            <a:extLst>
              <a:ext uri="{FF2B5EF4-FFF2-40B4-BE49-F238E27FC236}">
                <a16:creationId xmlns:a16="http://schemas.microsoft.com/office/drawing/2014/main" id="{BFA2CB77-DBFC-4C4F-AD56-C993DF74D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70178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6" name="Rectangle 84">
            <a:extLst>
              <a:ext uri="{FF2B5EF4-FFF2-40B4-BE49-F238E27FC236}">
                <a16:creationId xmlns:a16="http://schemas.microsoft.com/office/drawing/2014/main" id="{7761885C-DA79-4C6C-933A-FD7927B70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4670" y="-3"/>
            <a:ext cx="82296" cy="3419856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jercicios Fisioterapéuticos para los Pacientes con ELA - ARAELA.  Asociacion Aragonesa de Esclerosis Lateral Amiotrofica.">
            <a:extLst>
              <a:ext uri="{FF2B5EF4-FFF2-40B4-BE49-F238E27FC236}">
                <a16:creationId xmlns:a16="http://schemas.microsoft.com/office/drawing/2014/main" id="{C915028F-E2CE-4529-8080-1794845B55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4" r="-1" b="8088"/>
          <a:stretch/>
        </p:blipFill>
        <p:spPr bwMode="auto">
          <a:xfrm>
            <a:off x="1" y="3428998"/>
            <a:ext cx="7479157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F695222-9173-4081-8FF3-DDD103C02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87" y="3429000"/>
            <a:ext cx="7421138" cy="1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79B78619-932E-485B-A7FF-3FC494190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791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D7B93D53-3940-4F3A-8CDD-93E4C9961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56" name="Content Placeholder 6155">
            <a:extLst>
              <a:ext uri="{FF2B5EF4-FFF2-40B4-BE49-F238E27FC236}">
                <a16:creationId xmlns:a16="http://schemas.microsoft.com/office/drawing/2014/main" id="{4733AC39-4E17-4CDF-B744-C358179199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96408" y="728870"/>
            <a:ext cx="3352128" cy="5519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Ejercicios</a:t>
            </a:r>
            <a:r>
              <a:rPr lang="en-US" b="1" dirty="0"/>
              <a:t> </a:t>
            </a:r>
            <a:r>
              <a:rPr lang="en-US" b="1" dirty="0" err="1"/>
              <a:t>isotonicos</a:t>
            </a:r>
            <a:endParaRPr lang="en-US" b="1" dirty="0"/>
          </a:p>
          <a:p>
            <a:r>
              <a:rPr lang="en-US" dirty="0"/>
              <a:t>Causa La </a:t>
            </a:r>
            <a:r>
              <a:rPr lang="en-US" dirty="0" err="1"/>
              <a:t>contracción</a:t>
            </a:r>
            <a:r>
              <a:rPr lang="en-US" dirty="0"/>
              <a:t> del Musculo y cambia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longitud</a:t>
            </a:r>
            <a:r>
              <a:rPr lang="en-US" dirty="0"/>
              <a:t>.</a:t>
            </a:r>
          </a:p>
          <a:p>
            <a:r>
              <a:rPr lang="en-US" dirty="0" err="1"/>
              <a:t>Beneficios</a:t>
            </a:r>
            <a:r>
              <a:rPr lang="en-US" dirty="0"/>
              <a:t> : AUMENTO DE LA CIRCULACION Y LA FUNCION RESPIRATORIA</a:t>
            </a:r>
          </a:p>
          <a:p>
            <a:r>
              <a:rPr lang="en-US" dirty="0"/>
              <a:t>INCREMENTA EL TONO LA MASA Y LA FUERZA MUSCULAR Y LA ACTIVIDAD OSTEOBLASTAS</a:t>
            </a:r>
          </a:p>
        </p:txBody>
      </p:sp>
    </p:spTree>
    <p:extLst>
      <p:ext uri="{BB962C8B-B14F-4D97-AF65-F5344CB8AC3E}">
        <p14:creationId xmlns:p14="http://schemas.microsoft.com/office/powerpoint/2010/main" val="117655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B6F97-EE4F-4457-AA1B-3AB019028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E45498-4BAF-48E2-8602-8BCE563DB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5221356"/>
            <a:ext cx="11423374" cy="1400529"/>
          </a:xfrm>
        </p:spPr>
        <p:txBody>
          <a:bodyPr>
            <a:normAutofit/>
          </a:bodyPr>
          <a:lstStyle/>
          <a:p>
            <a:r>
              <a:rPr lang="es-AR" dirty="0"/>
              <a:t>Los ejercicios isométricos son fáciles de realizar para el paciente inmovilizado en la cama</a:t>
            </a:r>
          </a:p>
          <a:p>
            <a:r>
              <a:rPr lang="es-AR" dirty="0"/>
              <a:t>Beneficios: incremento de la masa tono y fuerza muscular, aumenta la circulación</a:t>
            </a:r>
          </a:p>
        </p:txBody>
      </p:sp>
      <p:pic>
        <p:nvPicPr>
          <p:cNvPr id="15362" name="Picture 2" descr="Ejemplo: Contracción de los músculos del muslo Con el fin de  EJERCICIOS ISOMÉTRICO (ESTÁTICOS) Producen cambios de tensió...">
            <a:extLst>
              <a:ext uri="{FF2B5EF4-FFF2-40B4-BE49-F238E27FC236}">
                <a16:creationId xmlns:a16="http://schemas.microsoft.com/office/drawing/2014/main" id="{572B04A7-BBDF-440A-8F21-2C2971E45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16290" r="3729" b="10560"/>
          <a:stretch/>
        </p:blipFill>
        <p:spPr bwMode="auto">
          <a:xfrm>
            <a:off x="437322" y="290286"/>
            <a:ext cx="11522449" cy="5063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8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27B3E-373C-4B40-8249-271B76D6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23037" cy="741680"/>
          </a:xfrm>
        </p:spPr>
        <p:txBody>
          <a:bodyPr/>
          <a:lstStyle/>
          <a:p>
            <a:pPr algn="ctr"/>
            <a:r>
              <a:rPr lang="es-AR" b="1" dirty="0"/>
              <a:t>REGULACION DE LOS MOVIMIENTOS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B5F458B7-A313-4CDB-A8A0-BAB7CE188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90745"/>
              </p:ext>
            </p:extLst>
          </p:nvPr>
        </p:nvGraphicFramePr>
        <p:xfrm>
          <a:off x="530087" y="1417983"/>
          <a:ext cx="11277600" cy="5247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200">
                  <a:extLst>
                    <a:ext uri="{9D8B030D-6E8A-4147-A177-3AD203B41FA5}">
                      <a16:colId xmlns:a16="http://schemas.microsoft.com/office/drawing/2014/main" val="764577677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2938173612"/>
                    </a:ext>
                  </a:extLst>
                </a:gridCol>
                <a:gridCol w="3759200">
                  <a:extLst>
                    <a:ext uri="{9D8B030D-6E8A-4147-A177-3AD203B41FA5}">
                      <a16:colId xmlns:a16="http://schemas.microsoft.com/office/drawing/2014/main" val="1701397898"/>
                    </a:ext>
                  </a:extLst>
                </a:gridCol>
              </a:tblGrid>
              <a:tr h="76335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Sistema esquelético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Articulaciones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Ligamentos Tendones Cartílagos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520990"/>
                  </a:ext>
                </a:extLst>
              </a:tr>
              <a:tr h="4484510">
                <a:tc>
                  <a:txBody>
                    <a:bodyPr/>
                    <a:lstStyle/>
                    <a:p>
                      <a:r>
                        <a:rPr lang="es-AR" b="1" dirty="0"/>
                        <a:t> Función</a:t>
                      </a:r>
                    </a:p>
                    <a:p>
                      <a:r>
                        <a:rPr lang="es-AR" b="1" dirty="0"/>
                        <a:t> De apoyo y Movimiento </a:t>
                      </a:r>
                      <a:r>
                        <a:rPr lang="es-AR" dirty="0"/>
                        <a:t>(son las mas importantes).</a:t>
                      </a:r>
                    </a:p>
                    <a:p>
                      <a:endParaRPr lang="es-AR" dirty="0"/>
                    </a:p>
                    <a:p>
                      <a:r>
                        <a:rPr lang="es-AR" dirty="0"/>
                        <a:t> Funciona como Protección, Cumulo de minerales y Hematopoyesis.</a:t>
                      </a:r>
                    </a:p>
                    <a:p>
                      <a:endParaRPr lang="es-AR" dirty="0"/>
                    </a:p>
                    <a:p>
                      <a:r>
                        <a:rPr lang="es-AR" dirty="0"/>
                        <a:t>Cuando los músculos se contraen se acortan, tiran de  los huesos produciendo el movimiento articular.</a:t>
                      </a:r>
                    </a:p>
                    <a:p>
                      <a:endParaRPr lang="es-AR" dirty="0"/>
                    </a:p>
                    <a:p>
                      <a:pPr marL="0" indent="0">
                        <a:buNone/>
                      </a:pPr>
                      <a:r>
                        <a:rPr lang="es-AR" dirty="0"/>
                        <a:t>   .                                                      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Es la conexión entre los huesos y</a:t>
                      </a:r>
                    </a:p>
                    <a:p>
                      <a:r>
                        <a:rPr lang="es-AR" dirty="0"/>
                        <a:t>las estructuras conectivas. </a:t>
                      </a:r>
                    </a:p>
                    <a:p>
                      <a:r>
                        <a:rPr lang="es-AR" b="1" dirty="0"/>
                        <a:t>Clasificación</a:t>
                      </a:r>
                    </a:p>
                    <a:p>
                      <a:endParaRPr lang="es-AR" b="1" dirty="0"/>
                    </a:p>
                    <a:p>
                      <a:r>
                        <a:rPr lang="es-AR" b="1" dirty="0"/>
                        <a:t> Fibrosa: </a:t>
                      </a:r>
                      <a:r>
                        <a:rPr lang="es-AR" b="0" dirty="0"/>
                        <a:t>son fijas permite un movimiento limitado.</a:t>
                      </a:r>
                    </a:p>
                    <a:p>
                      <a:endParaRPr lang="es-AR" b="0" dirty="0"/>
                    </a:p>
                    <a:p>
                      <a:r>
                        <a:rPr lang="es-AR" b="1" dirty="0"/>
                        <a:t>Cartilaginosa: </a:t>
                      </a:r>
                      <a:r>
                        <a:rPr lang="es-AR" b="0" dirty="0"/>
                        <a:t>tienen poco movimiento pero son elásticas.</a:t>
                      </a:r>
                    </a:p>
                    <a:p>
                      <a:endParaRPr lang="es-AR" b="0" dirty="0"/>
                    </a:p>
                    <a:p>
                      <a:r>
                        <a:rPr lang="es-AR" b="0" dirty="0"/>
                        <a:t> </a:t>
                      </a:r>
                      <a:r>
                        <a:rPr lang="es-AR" b="1" dirty="0"/>
                        <a:t>Sinoviales: </a:t>
                      </a:r>
                      <a:r>
                        <a:rPr lang="es-AR" b="0" dirty="0"/>
                        <a:t>son las mas móviles, (como el codo) anatómicamente complejas del cuerpo.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Son estructuras que prestan apoyo al sistema esquelético.</a:t>
                      </a:r>
                    </a:p>
                    <a:p>
                      <a:r>
                        <a:rPr lang="es-AR" b="1" dirty="0"/>
                        <a:t>Ligamentos: </a:t>
                      </a:r>
                      <a:r>
                        <a:rPr lang="es-AR" dirty="0"/>
                        <a:t>son bandas flexibles de tejido fibroso, unen las articulaciones y conectan los huesos.</a:t>
                      </a:r>
                    </a:p>
                    <a:p>
                      <a:r>
                        <a:rPr lang="es-AR" b="1" dirty="0"/>
                        <a:t>Tendones: </a:t>
                      </a:r>
                      <a:r>
                        <a:rPr lang="es-AR" dirty="0"/>
                        <a:t>son tejido fibroso y conectan los músculos con los huesos.</a:t>
                      </a:r>
                    </a:p>
                    <a:p>
                      <a:r>
                        <a:rPr lang="es-AR" dirty="0"/>
                        <a:t>Cartílago: es un tejido conectivo no vascular, es </a:t>
                      </a:r>
                    </a:p>
                    <a:p>
                      <a:r>
                        <a:rPr lang="es-AR" b="1" dirty="0"/>
                        <a:t>Semirrígido: </a:t>
                      </a:r>
                      <a:r>
                        <a:rPr lang="es-AR" dirty="0"/>
                        <a:t>permite sostener el peso y sirve de amortiguados entre los huesos.</a:t>
                      </a:r>
                    </a:p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265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81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3FD6F0-2B43-4534-ACFD-B7CF6F2D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419900"/>
            <a:ext cx="2844002" cy="4018201"/>
          </a:xfrm>
        </p:spPr>
        <p:txBody>
          <a:bodyPr>
            <a:normAutofit/>
          </a:bodyPr>
          <a:lstStyle/>
          <a:p>
            <a:pPr algn="l"/>
            <a:r>
              <a:rPr lang="es-AR" sz="4400" dirty="0"/>
              <a:t>MECÁNICA CORPORAL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90D5E2-2CAF-44DD-97CF-9E7ED86DF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1008" y="1193576"/>
            <a:ext cx="6576591" cy="44708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MX" b="1" dirty="0"/>
              <a:t>Concepto</a:t>
            </a:r>
          </a:p>
          <a:p>
            <a:pPr marL="0" indent="0">
              <a:buNone/>
            </a:pPr>
            <a:r>
              <a:rPr lang="es-MX" dirty="0"/>
              <a:t>Disciplina que trata el funcionamiento correcto del aparato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músculo</a:t>
            </a:r>
            <a:r>
              <a:rPr lang="es-MX" dirty="0"/>
              <a:t> esquelético en coordinación con el sistema nervioso.</a:t>
            </a:r>
          </a:p>
          <a:p>
            <a:pPr marL="0" indent="0">
              <a:buNone/>
            </a:pPr>
            <a:endParaRPr lang="es-MX" dirty="0"/>
          </a:p>
          <a:p>
            <a:endParaRPr lang="es-AR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7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91FE76-4250-4E22-BD76-41F81FD8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3630"/>
          </a:xfrm>
        </p:spPr>
        <p:txBody>
          <a:bodyPr>
            <a:normAutofit fontScale="90000"/>
          </a:bodyPr>
          <a:lstStyle/>
          <a:p>
            <a:endParaRPr lang="es-AR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57CB8F5-578C-4798-90B8-27AB89383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064195"/>
              </p:ext>
            </p:extLst>
          </p:nvPr>
        </p:nvGraphicFramePr>
        <p:xfrm>
          <a:off x="238539" y="185530"/>
          <a:ext cx="11754678" cy="6704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226">
                  <a:extLst>
                    <a:ext uri="{9D8B030D-6E8A-4147-A177-3AD203B41FA5}">
                      <a16:colId xmlns:a16="http://schemas.microsoft.com/office/drawing/2014/main" val="95157165"/>
                    </a:ext>
                  </a:extLst>
                </a:gridCol>
                <a:gridCol w="3918226">
                  <a:extLst>
                    <a:ext uri="{9D8B030D-6E8A-4147-A177-3AD203B41FA5}">
                      <a16:colId xmlns:a16="http://schemas.microsoft.com/office/drawing/2014/main" val="266817021"/>
                    </a:ext>
                  </a:extLst>
                </a:gridCol>
                <a:gridCol w="3918226">
                  <a:extLst>
                    <a:ext uri="{9D8B030D-6E8A-4147-A177-3AD203B41FA5}">
                      <a16:colId xmlns:a16="http://schemas.microsoft.com/office/drawing/2014/main" val="723530930"/>
                    </a:ext>
                  </a:extLst>
                </a:gridCol>
              </a:tblGrid>
              <a:tr h="577650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Músculos esqueléticos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Sistema nervioso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Propiocepción y Equilibrio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459153"/>
                  </a:ext>
                </a:extLst>
              </a:tr>
              <a:tr h="5876159">
                <a:tc>
                  <a:txBody>
                    <a:bodyPr/>
                    <a:lstStyle/>
                    <a:p>
                      <a:r>
                        <a:rPr lang="es-AR" dirty="0"/>
                        <a:t>Mantienen la posición y realizan los movimientos voluntarios.</a:t>
                      </a:r>
                    </a:p>
                    <a:p>
                      <a:endParaRPr lang="es-AR" dirty="0"/>
                    </a:p>
                    <a:p>
                      <a:r>
                        <a:rPr lang="es-AR" dirty="0"/>
                        <a:t>Los músculos están unidos al esqueleto por medio de los tendones que proporciona fuerza y permite el movimiento.</a:t>
                      </a:r>
                    </a:p>
                    <a:p>
                      <a:endParaRPr lang="es-AR" dirty="0"/>
                    </a:p>
                    <a:p>
                      <a:r>
                        <a:rPr lang="es-AR" dirty="0"/>
                        <a:t>El movimiento de las extremidades es voluntario y requiere coordinación procedente del sistema nervioso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Los movimiento y la postura están regulado por el sistema nervioso.</a:t>
                      </a:r>
                    </a:p>
                    <a:p>
                      <a:endParaRPr lang="es-AR" dirty="0"/>
                    </a:p>
                    <a:p>
                      <a:r>
                        <a:rPr lang="es-AR" dirty="0"/>
                        <a:t>El área motora se localiza en la corteza cerebral las fibras motoras se cruzan por el bulbo raquídeo.</a:t>
                      </a:r>
                    </a:p>
                    <a:p>
                      <a:endParaRPr lang="es-AR" dirty="0"/>
                    </a:p>
                    <a:p>
                      <a:r>
                        <a:rPr lang="es-AR" dirty="0"/>
                        <a:t>Las fibras motoras derechas rigen los movimientos del  área izquierda y el izquierdo rigen los movimientos del área derecho.</a:t>
                      </a:r>
                    </a:p>
                    <a:p>
                      <a:endParaRPr lang="es-AR" dirty="0"/>
                    </a:p>
                    <a:p>
                      <a:r>
                        <a:rPr lang="es-AR" dirty="0"/>
                        <a:t>La transmisión musculoesquelética es un proceso electroquímicos que transfieren el impulso eléctrico para estimular y causar el movimiento.</a:t>
                      </a:r>
                    </a:p>
                    <a:p>
                      <a:r>
                        <a:rPr lang="es-AR" dirty="0"/>
                        <a:t>El movimiento puede quedar obstaculizado por enfermedades como el   Parkinson, esclerosis múltiple (hay una interrupción de los neurotransmisores.)</a:t>
                      </a:r>
                    </a:p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Es la sensación de posición espacial del cuerpo y sus partes</a:t>
                      </a:r>
                    </a:p>
                    <a:p>
                      <a:endParaRPr lang="es-AR" dirty="0"/>
                    </a:p>
                    <a:p>
                      <a:r>
                        <a:rPr lang="es-AR" dirty="0"/>
                        <a:t>La propiocepción se localizan en las terminaciones nerviosa de los músculos, tendones y articulaciones.</a:t>
                      </a:r>
                    </a:p>
                    <a:p>
                      <a:endParaRPr lang="es-AR" dirty="0"/>
                    </a:p>
                    <a:p>
                      <a:r>
                        <a:rPr lang="es-AR" dirty="0"/>
                        <a:t>La postura esta regulada por el sistema nervioso y requiere la coordinación de la propiocepción y el equilibrio.</a:t>
                      </a:r>
                    </a:p>
                    <a:p>
                      <a:endParaRPr lang="es-AR" dirty="0"/>
                    </a:p>
                    <a:p>
                      <a:r>
                        <a:rPr lang="es-AR" b="1" dirty="0"/>
                        <a:t>EQUILIBRIO</a:t>
                      </a:r>
                    </a:p>
                    <a:p>
                      <a:r>
                        <a:rPr lang="es-AR" b="0" dirty="0"/>
                        <a:t>El equilibrio esta controlado por el sistema nervioso, por el cerebelo y el oído interno.</a:t>
                      </a:r>
                    </a:p>
                    <a:p>
                      <a:r>
                        <a:rPr lang="es-AR" b="0" dirty="0"/>
                        <a:t>Su función es coordinar los movimientos voluntarios.</a:t>
                      </a:r>
                    </a:p>
                    <a:p>
                      <a:r>
                        <a:rPr lang="es-AR" b="0" dirty="0"/>
                        <a:t>En el interior del oído interno se encuentran tres estructuras llenas de liquido que ayudan a mantener el equilibrio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9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20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CTORES QUE INFLUYEN EN LA INMOVILIDAD Congénitas adquiridas Distrofia muscular Esquinces Hematomas Contusiones Fracturas...">
            <a:extLst>
              <a:ext uri="{FF2B5EF4-FFF2-40B4-BE49-F238E27FC236}">
                <a16:creationId xmlns:a16="http://schemas.microsoft.com/office/drawing/2014/main" id="{47B1BF0D-D666-4C92-BE90-C666198EAB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6213" r="5106" b="9641"/>
          <a:stretch/>
        </p:blipFill>
        <p:spPr bwMode="auto">
          <a:xfrm>
            <a:off x="344557" y="1020417"/>
            <a:ext cx="11582399" cy="4598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269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BACEF-87C9-4E98-AA9D-3D33BBFB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139149"/>
            <a:ext cx="11701670" cy="1080051"/>
          </a:xfrm>
        </p:spPr>
        <p:txBody>
          <a:bodyPr/>
          <a:lstStyle/>
          <a:p>
            <a:r>
              <a:rPr lang="es-AR" dirty="0"/>
              <a:t>Factores que influye en la actividad y el ejercicio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0DC46-6ED0-4F72-8836-60CCF1E65A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321" y="1219200"/>
            <a:ext cx="11516139" cy="5499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b="1" dirty="0"/>
              <a:t>Adulto mayor</a:t>
            </a:r>
            <a:r>
              <a:rPr lang="es-AR" dirty="0"/>
              <a:t>: se produce la perdida progresiva de la masa ósea total.</a:t>
            </a:r>
          </a:p>
          <a:p>
            <a:r>
              <a:rPr lang="es-AR" b="1" dirty="0"/>
              <a:t>Causas</a:t>
            </a:r>
            <a:r>
              <a:rPr lang="es-AR" dirty="0"/>
              <a:t>: inactividad y cambios hormonales, debilitamiento óseo.</a:t>
            </a:r>
          </a:p>
          <a:p>
            <a:r>
              <a:rPr lang="es-AR" dirty="0"/>
              <a:t>El andar se vuelve mas lento, tiene menos coordinación, suelen dar pasos pequeños el cual reduce la base de sustentación, por lo que corren mas  riesgos de sufrir caídas.</a:t>
            </a:r>
          </a:p>
          <a:p>
            <a:pPr marL="0" indent="0">
              <a:buNone/>
            </a:pPr>
            <a:r>
              <a:rPr lang="es-AR" b="1" dirty="0"/>
              <a:t>OTROS FACTORES QUE INFLUYEN:</a:t>
            </a:r>
          </a:p>
          <a:p>
            <a:pPr marL="0" indent="0">
              <a:buNone/>
            </a:pPr>
            <a:r>
              <a:rPr lang="es-AR" dirty="0"/>
              <a:t>Problemas del entorno.</a:t>
            </a:r>
          </a:p>
          <a:p>
            <a:pPr marL="0" indent="0">
              <a:buNone/>
            </a:pPr>
            <a:r>
              <a:rPr lang="es-AR" dirty="0"/>
              <a:t>Comunidad.</a:t>
            </a:r>
          </a:p>
          <a:p>
            <a:pPr marL="0" indent="0">
              <a:buNone/>
            </a:pPr>
            <a:r>
              <a:rPr lang="es-AR" dirty="0"/>
              <a:t>Cultura.</a:t>
            </a:r>
          </a:p>
          <a:p>
            <a:pPr marL="0" indent="0">
              <a:buNone/>
            </a:pPr>
            <a:r>
              <a:rPr lang="es-AR" dirty="0"/>
              <a:t>Apoyo familiar y social</a:t>
            </a:r>
          </a:p>
        </p:txBody>
      </p:sp>
    </p:spTree>
    <p:extLst>
      <p:ext uri="{BB962C8B-B14F-4D97-AF65-F5344CB8AC3E}">
        <p14:creationId xmlns:p14="http://schemas.microsoft.com/office/powerpoint/2010/main" val="1425125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8987B4-887B-4A96-AE86-160E6413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VALORACION DE ENFERMERIA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C7A6B3-A639-41AF-B65E-5B58BF6B35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AR" dirty="0"/>
              <a:t>POSICION DEL PACIENTE</a:t>
            </a:r>
          </a:p>
          <a:p>
            <a:r>
              <a:rPr lang="es-AR" dirty="0"/>
              <a:t>MOVILIDAD: AMPLITUD, MARCHE, EJERCICIO</a:t>
            </a:r>
          </a:p>
          <a:p>
            <a:r>
              <a:rPr lang="es-AR" dirty="0"/>
              <a:t>TOLERANCIA A LA ACTIVIDAD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53164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48C58-4575-4B05-8FC2-0A59A22C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521170"/>
          </a:xfrm>
        </p:spPr>
        <p:txBody>
          <a:bodyPr>
            <a:normAutofit fontScale="90000"/>
          </a:bodyPr>
          <a:lstStyle/>
          <a:p>
            <a:r>
              <a:rPr lang="es-AR" dirty="0"/>
              <a:t>POSICION DEL PACIENTE EN EL MOMENTO DE LA VALORACION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414172B0-A94F-4E3A-A942-D7EF5860360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71402169"/>
              </p:ext>
            </p:extLst>
          </p:nvPr>
        </p:nvGraphicFramePr>
        <p:xfrm>
          <a:off x="914400" y="1258294"/>
          <a:ext cx="103632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3035022358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1333923497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1100746399"/>
                    </a:ext>
                  </a:extLst>
                </a:gridCol>
              </a:tblGrid>
              <a:tr h="2517913"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BIPEDESTACION</a:t>
                      </a:r>
                    </a:p>
                    <a:p>
                      <a:pPr algn="l"/>
                      <a:r>
                        <a:rPr lang="es-AR" b="0" dirty="0"/>
                        <a:t>cabeza erguida, columna recta </a:t>
                      </a:r>
                    </a:p>
                    <a:p>
                      <a:pPr algn="l"/>
                      <a:r>
                        <a:rPr lang="es-AR" b="0" dirty="0"/>
                        <a:t>Abdomen contenido, rodillas rectas, entre caderas y tobillos , los pies están separados para mantener la base de sustentación.</a:t>
                      </a:r>
                    </a:p>
                    <a:p>
                      <a:pPr algn="l"/>
                      <a:r>
                        <a:rPr lang="es-AR" b="1" dirty="0"/>
                        <a:t>MOVILIDAD</a:t>
                      </a:r>
                      <a:r>
                        <a:rPr lang="es-AR" b="0" dirty="0"/>
                        <a:t>: se valora amplitud , movimiento y marcha </a:t>
                      </a:r>
                    </a:p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SEDESTACION</a:t>
                      </a:r>
                    </a:p>
                    <a:p>
                      <a:pPr algn="l"/>
                      <a:r>
                        <a:rPr lang="es-AR" b="1" dirty="0"/>
                        <a:t>En pacientes con debilidad muscular, parálisis muscular</a:t>
                      </a:r>
                    </a:p>
                    <a:p>
                      <a:pPr algn="l"/>
                      <a:r>
                        <a:rPr lang="es-AR" b="0" dirty="0"/>
                        <a:t>La cabeza permanece erguida </a:t>
                      </a:r>
                    </a:p>
                    <a:p>
                      <a:pPr algn="l"/>
                      <a:r>
                        <a:rPr lang="es-AR" b="0" dirty="0"/>
                        <a:t>Cuello y columna alineadas, los muslos están en paralelo en plano horizontal. Ambos pies están apoyados en el suelo. Los antebrazo reposan sobre la mesa</a:t>
                      </a:r>
                    </a:p>
                    <a:p>
                      <a:pPr algn="ctr"/>
                      <a:endParaRPr lang="es-AR" dirty="0"/>
                    </a:p>
                    <a:p>
                      <a:pPr algn="ctr"/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dirty="0"/>
                        <a:t>POSICION ACOSTADO</a:t>
                      </a:r>
                    </a:p>
                    <a:p>
                      <a:pPr algn="l"/>
                      <a:r>
                        <a:rPr lang="es-AR" dirty="0"/>
                        <a:t>Cuando un paciente es incapaz de movilizarse.</a:t>
                      </a:r>
                    </a:p>
                    <a:p>
                      <a:pPr algn="l"/>
                      <a:r>
                        <a:rPr lang="es-AR" dirty="0"/>
                        <a:t>Se valora la movilidad,  sensibilidad, hemiparesia, deterioro de la circulación (</a:t>
                      </a:r>
                      <a:r>
                        <a:rPr lang="es-AR" dirty="0" err="1"/>
                        <a:t>ej</a:t>
                      </a:r>
                      <a:r>
                        <a:rPr lang="es-AR" dirty="0"/>
                        <a:t>: diabetes)</a:t>
                      </a:r>
                    </a:p>
                    <a:p>
                      <a:pPr algn="l"/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54201"/>
                  </a:ext>
                </a:extLst>
              </a:tr>
            </a:tbl>
          </a:graphicData>
        </a:graphic>
      </p:graphicFrame>
      <p:pic>
        <p:nvPicPr>
          <p:cNvPr id="8194" name="Picture 2" descr="Obtención automática de parámetros posturales mediante el procesamiento  digital de imágenes fotográficas">
            <a:extLst>
              <a:ext uri="{FF2B5EF4-FFF2-40B4-BE49-F238E27FC236}">
                <a16:creationId xmlns:a16="http://schemas.microsoft.com/office/drawing/2014/main" id="{E5CC77E3-F69E-4617-80AE-6D726E4BD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3525078"/>
            <a:ext cx="3393182" cy="271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ción entre la postura sedente y el mobiliario utilizado por una  población escolar | Revista Iberoamericana de Fisioterapia y Kinesiología">
            <a:extLst>
              <a:ext uri="{FF2B5EF4-FFF2-40B4-BE49-F238E27FC236}">
                <a16:creationId xmlns:a16="http://schemas.microsoft.com/office/drawing/2014/main" id="{23A316D6-A6B7-45AC-8372-7E339872A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6835" r="11717"/>
          <a:stretch/>
        </p:blipFill>
        <p:spPr bwMode="auto">
          <a:xfrm>
            <a:off x="4306957" y="3657601"/>
            <a:ext cx="3578088" cy="2581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FISIOTERAPIA Y TERAPIA OCUPACIONAL EN EL PACIENTE GERIÁTRICO CON HEMIPLEJIA  PHYSICAL AND OCCUPATIONAL THERAPY TARGETED TO GERIA">
            <a:extLst>
              <a:ext uri="{FF2B5EF4-FFF2-40B4-BE49-F238E27FC236}">
                <a16:creationId xmlns:a16="http://schemas.microsoft.com/office/drawing/2014/main" id="{9F16BE37-59A5-4C7A-B4B9-EAAF1F609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14" y="3774579"/>
            <a:ext cx="3485322" cy="2464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478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2541F-D117-42C6-A162-963DF2E4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9458" name="Picture 2" descr="Osteoporosis por desuso Sin la actividad los huesos se desmineralizan, sufren una depleción principalmente de calcio, que ...">
            <a:extLst>
              <a:ext uri="{FF2B5EF4-FFF2-40B4-BE49-F238E27FC236}">
                <a16:creationId xmlns:a16="http://schemas.microsoft.com/office/drawing/2014/main" id="{049B09DA-9841-47FE-83AF-35AF25BB14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r="6446" b="8890"/>
          <a:stretch/>
        </p:blipFill>
        <p:spPr bwMode="auto">
          <a:xfrm>
            <a:off x="290286" y="290286"/>
            <a:ext cx="11611427" cy="6241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257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7EC10-99A7-4C00-94AC-3489F24C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482" name="Picture 2" descr="Disminución de la reserva cardiaca. Debilita el sistema sin satisfacer totalmente la demanda exigida aumentando la frecuen...">
            <a:extLst>
              <a:ext uri="{FF2B5EF4-FFF2-40B4-BE49-F238E27FC236}">
                <a16:creationId xmlns:a16="http://schemas.microsoft.com/office/drawing/2014/main" id="{64EB7CAD-309C-406D-82F3-2B4DB5395F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r="2545" b="8139"/>
          <a:stretch/>
        </p:blipFill>
        <p:spPr bwMode="auto">
          <a:xfrm>
            <a:off x="290286" y="232229"/>
            <a:ext cx="11713028" cy="6342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45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98342-FDFC-4B8A-AE42-9A7EFE03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1506" name="Picture 2" descr="Estasis urinaria La persona que permanece en posición horizontal se impide el vaciado de la orina de los riñones y vejiga ...">
            <a:extLst>
              <a:ext uri="{FF2B5EF4-FFF2-40B4-BE49-F238E27FC236}">
                <a16:creationId xmlns:a16="http://schemas.microsoft.com/office/drawing/2014/main" id="{5CBBD79F-71D3-4FF0-8A40-9632ED0BCC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r="2582" b="17405"/>
          <a:stretch/>
        </p:blipFill>
        <p:spPr bwMode="auto">
          <a:xfrm>
            <a:off x="261257" y="261258"/>
            <a:ext cx="11742057" cy="6313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80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2399B9-DA41-4CBB-B206-FC1CE83D5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2530" name="Picture 2" descr="Disminución del movimiento respiratorio. La cama rígida presiona contra el cuerpo y restringe los movimientos del tórax y ...">
            <a:extLst>
              <a:ext uri="{FF2B5EF4-FFF2-40B4-BE49-F238E27FC236}">
                <a16:creationId xmlns:a16="http://schemas.microsoft.com/office/drawing/2014/main" id="{4778A3C9-95A8-415A-9C83-335A4302AB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r="5406" b="6887"/>
          <a:stretch/>
        </p:blipFill>
        <p:spPr bwMode="auto">
          <a:xfrm>
            <a:off x="246743" y="319314"/>
            <a:ext cx="11684000" cy="6212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8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DA277-F218-4EC6-85B2-E8B3EEC76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4578" name="Picture 2" descr="PROBLEMAS RELACIONADOS CON LA INMOVILIDAD   - Disminución de turgencia de la piel, los trasvases de fluidos entre los comp...">
            <a:extLst>
              <a:ext uri="{FF2B5EF4-FFF2-40B4-BE49-F238E27FC236}">
                <a16:creationId xmlns:a16="http://schemas.microsoft.com/office/drawing/2014/main" id="{46C37E30-75E7-41B1-BAF0-E1657F33D3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t="5963" r="10983" b="13398"/>
          <a:stretch/>
        </p:blipFill>
        <p:spPr bwMode="auto">
          <a:xfrm>
            <a:off x="290286" y="130629"/>
            <a:ext cx="11611428" cy="6444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3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FF9BD4-39F0-4ADF-BF0F-34B39F08A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4" y="2008683"/>
            <a:ext cx="11692494" cy="37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/>
              <a:t>EN EL EJERCICIO Y LA AVTIVIDAD, Cuando una persona mantiene El movimiento adecuado del CUERPO COMO  ES EL:</a:t>
            </a:r>
          </a:p>
          <a:p>
            <a:pPr marL="0" indent="0">
              <a:buNone/>
            </a:pPr>
            <a:r>
              <a:rPr lang="es-AR" sz="2800" dirty="0"/>
              <a:t> </a:t>
            </a:r>
            <a:r>
              <a:rPr lang="es-AR" sz="2800" b="1" dirty="0"/>
              <a:t>equilibrio, la postura y la alineación corporal </a:t>
            </a:r>
          </a:p>
          <a:p>
            <a:r>
              <a:rPr lang="es-AR" sz="2800" dirty="0"/>
              <a:t>Se reduce el riesgo de lesiones del sistema musculo esquelético</a:t>
            </a:r>
          </a:p>
          <a:p>
            <a:r>
              <a:rPr lang="es-AR" sz="2800" dirty="0"/>
              <a:t>facilita los movimientos corporales, que permite la movilidad sin tensión ni empleo excesivo  de la energía  muscular.</a:t>
            </a:r>
          </a:p>
        </p:txBody>
      </p:sp>
    </p:spTree>
    <p:extLst>
      <p:ext uri="{BB962C8B-B14F-4D97-AF65-F5344CB8AC3E}">
        <p14:creationId xmlns:p14="http://schemas.microsoft.com/office/powerpoint/2010/main" val="2052432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D0D4E-4EC0-42B8-AD0E-A26A7F51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5602" name="Picture 2" descr="SISTEMA PSICONEUROLÓGICO PROBLEMAS RELACIONADOS CON LA INMOVILIDAD Las personas que son incapaces de realizar las activida...">
            <a:extLst>
              <a:ext uri="{FF2B5EF4-FFF2-40B4-BE49-F238E27FC236}">
                <a16:creationId xmlns:a16="http://schemas.microsoft.com/office/drawing/2014/main" id="{CCD1344B-0DD5-4717-A855-13120794F0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9" t="4460" r="9920" b="11645"/>
          <a:stretch/>
        </p:blipFill>
        <p:spPr bwMode="auto">
          <a:xfrm>
            <a:off x="232229" y="333828"/>
            <a:ext cx="11698514" cy="6284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78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EF9A-AFAE-4EAB-8F28-74DD4758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23554" name="Picture 2" descr="SISTEMA GASTROINTESTINAL PROBLEMAS RELACIONADOS CON LA INMOVILIDAD   El estreñimiento es un problema frecuente de las pers...">
            <a:extLst>
              <a:ext uri="{FF2B5EF4-FFF2-40B4-BE49-F238E27FC236}">
                <a16:creationId xmlns:a16="http://schemas.microsoft.com/office/drawing/2014/main" id="{21AB71ED-2280-4795-83FA-CF4819C07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4" t="4459" b="4383"/>
          <a:stretch/>
        </p:blipFill>
        <p:spPr bwMode="auto">
          <a:xfrm>
            <a:off x="232229" y="217713"/>
            <a:ext cx="11756571" cy="6415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389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9609F-C14B-4599-B223-F3E55273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b</a:t>
            </a:r>
          </a:p>
        </p:txBody>
      </p:sp>
      <p:pic>
        <p:nvPicPr>
          <p:cNvPr id="16386" name="Picture 2" descr="FACTORES QUE AFECTAN A LA ALINEACIÓN Y A LA MOV ILIDAD CRECIMIENTO Y DESARROLLO SALUD FÍSICA NUTRICIÓN VALORES PERSONALES ...">
            <a:extLst>
              <a:ext uri="{FF2B5EF4-FFF2-40B4-BE49-F238E27FC236}">
                <a16:creationId xmlns:a16="http://schemas.microsoft.com/office/drawing/2014/main" id="{AEE5E306-0B31-4DC0-9458-3F6C995103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r="3891"/>
          <a:stretch/>
        </p:blipFill>
        <p:spPr bwMode="auto">
          <a:xfrm>
            <a:off x="304800" y="246743"/>
            <a:ext cx="11640457" cy="635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3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F170A-15BA-4F9F-ADA7-926B977A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452718"/>
            <a:ext cx="3978790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Alineación corporal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EEB1FF-5215-4A44-9B1F-D3A6C1BDB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0" y="2052918"/>
            <a:ext cx="4997527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La </a:t>
            </a:r>
            <a:r>
              <a:rPr lang="en-US" sz="2000" dirty="0" err="1"/>
              <a:t>alineación</a:t>
            </a:r>
            <a:r>
              <a:rPr lang="en-US" sz="2000" dirty="0"/>
              <a:t> corporal es una </a:t>
            </a:r>
            <a:r>
              <a:rPr lang="en-US" sz="2000" dirty="0" err="1"/>
              <a:t>parte</a:t>
            </a:r>
            <a:r>
              <a:rPr lang="en-US" sz="2000" dirty="0"/>
              <a:t> del </a:t>
            </a:r>
            <a:r>
              <a:rPr lang="en-US" sz="2000" dirty="0" err="1"/>
              <a:t>cuerpo</a:t>
            </a:r>
            <a:r>
              <a:rPr lang="en-US" sz="2000" dirty="0"/>
              <a:t>  </a:t>
            </a:r>
            <a:r>
              <a:rPr lang="en-US" sz="2000" dirty="0" err="1"/>
              <a:t>sobre</a:t>
            </a:r>
            <a:r>
              <a:rPr lang="en-US" sz="2000" dirty="0"/>
              <a:t> </a:t>
            </a:r>
            <a:r>
              <a:rPr lang="en-US" sz="2000" dirty="0" err="1"/>
              <a:t>otra</a:t>
            </a:r>
            <a:r>
              <a:rPr lang="en-US" sz="2000" dirty="0"/>
              <a:t>  </a:t>
            </a:r>
            <a:r>
              <a:rPr lang="en-US" sz="2000" dirty="0" err="1"/>
              <a:t>línea</a:t>
            </a:r>
            <a:r>
              <a:rPr lang="en-US" sz="2000" dirty="0"/>
              <a:t> horizontal o vertical.</a:t>
            </a:r>
          </a:p>
          <a:p>
            <a:endParaRPr lang="en-US" sz="2000" dirty="0"/>
          </a:p>
          <a:p>
            <a:r>
              <a:rPr lang="en-US" sz="2000" dirty="0"/>
              <a:t>Esta </a:t>
            </a:r>
            <a:r>
              <a:rPr lang="en-US" sz="2000" dirty="0" err="1"/>
              <a:t>alineación</a:t>
            </a:r>
            <a:r>
              <a:rPr lang="en-US" sz="2000" dirty="0"/>
              <a:t> </a:t>
            </a:r>
            <a:r>
              <a:rPr lang="en-US" sz="2000" dirty="0" err="1"/>
              <a:t>favorece</a:t>
            </a:r>
            <a:r>
              <a:rPr lang="en-US" sz="2000" dirty="0"/>
              <a:t> a los  </a:t>
            </a:r>
            <a:r>
              <a:rPr lang="en-US" sz="2000" dirty="0" err="1"/>
              <a:t>tendones</a:t>
            </a:r>
            <a:r>
              <a:rPr lang="en-US" sz="2000" dirty="0"/>
              <a:t>, </a:t>
            </a:r>
            <a:r>
              <a:rPr lang="en-US" sz="2000" dirty="0" err="1"/>
              <a:t>músculos</a:t>
            </a:r>
            <a:r>
              <a:rPr lang="en-US" sz="2000" dirty="0"/>
              <a:t>, </a:t>
            </a:r>
            <a:r>
              <a:rPr lang="en-US" sz="2000" dirty="0" err="1"/>
              <a:t>articulaciones</a:t>
            </a:r>
            <a:r>
              <a:rPr lang="en-US" sz="2000" dirty="0"/>
              <a:t>, </a:t>
            </a:r>
            <a:r>
              <a:rPr lang="en-US" sz="2000" dirty="0" err="1"/>
              <a:t>ligamentos</a:t>
            </a:r>
            <a:r>
              <a:rPr lang="en-US" sz="2000" dirty="0"/>
              <a:t> a </a:t>
            </a:r>
            <a:r>
              <a:rPr lang="en-US" sz="2000" dirty="0" err="1"/>
              <a:t>mantener</a:t>
            </a:r>
            <a:r>
              <a:rPr lang="en-US" sz="2000" dirty="0"/>
              <a:t> el </a:t>
            </a:r>
            <a:r>
              <a:rPr lang="en-US" sz="2000" dirty="0" err="1"/>
              <a:t>tono</a:t>
            </a:r>
            <a:r>
              <a:rPr lang="en-US" sz="2000" dirty="0"/>
              <a:t> muscular </a:t>
            </a:r>
            <a:r>
              <a:rPr lang="en-US" sz="2000" dirty="0" err="1"/>
              <a:t>adecuado</a:t>
            </a:r>
            <a:r>
              <a:rPr lang="en-US" sz="2000" dirty="0"/>
              <a:t> y el </a:t>
            </a:r>
            <a:r>
              <a:rPr lang="en-US" sz="2000" dirty="0" err="1"/>
              <a:t>equilibrio</a:t>
            </a:r>
            <a:r>
              <a:rPr lang="en-US" dirty="0"/>
              <a:t>. </a:t>
            </a:r>
          </a:p>
        </p:txBody>
      </p:sp>
      <p:pic>
        <p:nvPicPr>
          <p:cNvPr id="30722" name="Picture 2" descr="El ABC de la Enfermeria: Mecánica Corporal: Alineación Corporal">
            <a:extLst>
              <a:ext uri="{FF2B5EF4-FFF2-40B4-BE49-F238E27FC236}">
                <a16:creationId xmlns:a16="http://schemas.microsoft.com/office/drawing/2014/main" id="{67D74AE1-A079-4558-99FE-4B693052EB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9" r="1" b="3890"/>
          <a:stretch/>
        </p:blipFill>
        <p:spPr bwMode="auto">
          <a:xfrm>
            <a:off x="5316658" y="10"/>
            <a:ext cx="6873804" cy="3428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Fundamentos Básicos de Enfermería: unidad 3:seguridad y confort en el  autocuidado del paciente- posiciones anatómicas">
            <a:extLst>
              <a:ext uri="{FF2B5EF4-FFF2-40B4-BE49-F238E27FC236}">
                <a16:creationId xmlns:a16="http://schemas.microsoft.com/office/drawing/2014/main" id="{64213BB0-FE90-48B6-ACF2-8E0835440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0" r="19988" b="1"/>
          <a:stretch/>
        </p:blipFill>
        <p:spPr bwMode="auto">
          <a:xfrm>
            <a:off x="5316658" y="3428998"/>
            <a:ext cx="3436902" cy="342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Postura Corporal Imágenes y Fotos - 123RF">
            <a:extLst>
              <a:ext uri="{FF2B5EF4-FFF2-40B4-BE49-F238E27FC236}">
                <a16:creationId xmlns:a16="http://schemas.microsoft.com/office/drawing/2014/main" id="{31082D0D-2930-4B81-9EF2-FD863809A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" r="-3" b="-3"/>
          <a:stretch/>
        </p:blipFill>
        <p:spPr bwMode="auto">
          <a:xfrm>
            <a:off x="8753560" y="3428998"/>
            <a:ext cx="3436902" cy="3428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81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21D65-D366-494D-94AE-6B31AF32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25" y="452718"/>
            <a:ext cx="11838674" cy="980296"/>
          </a:xfrm>
        </p:spPr>
        <p:txBody>
          <a:bodyPr>
            <a:normAutofit fontScale="90000"/>
          </a:bodyPr>
          <a:lstStyle/>
          <a:p>
            <a:r>
              <a:rPr lang="es-AR" dirty="0"/>
              <a:t>EQUILIBRIO CORPORAL</a:t>
            </a:r>
            <a:br>
              <a:rPr lang="es-AR" dirty="0"/>
            </a:br>
            <a:r>
              <a:rPr lang="es-AR" dirty="0"/>
              <a:t> ( INCLUYE COLUMNA VERTEBRAL PELVIS Y MIEMBROS INFERIORES)</a:t>
            </a:r>
          </a:p>
        </p:txBody>
      </p:sp>
      <p:pic>
        <p:nvPicPr>
          <p:cNvPr id="31746" name="Picture 2" descr="Equilibrio">
            <a:extLst>
              <a:ext uri="{FF2B5EF4-FFF2-40B4-BE49-F238E27FC236}">
                <a16:creationId xmlns:a16="http://schemas.microsoft.com/office/drawing/2014/main" id="{E530BE95-D951-4AAE-B1C0-90DCFBD854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13346" r="9847"/>
          <a:stretch/>
        </p:blipFill>
        <p:spPr bwMode="auto">
          <a:xfrm>
            <a:off x="314332" y="1433014"/>
            <a:ext cx="11727543" cy="5258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1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DF7708-16F8-4902-ADDD-79F025A65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618517"/>
            <a:ext cx="11338559" cy="174857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dirty="0">
                <a:latin typeface="Abadi" panose="020B0604020104020204" pitchFamily="34" charset="0"/>
              </a:rPr>
              <a:t>MOVIMIENTOS CORPORALES COORDINADOS</a:t>
            </a:r>
            <a:br>
              <a:rPr lang="en-US" sz="3600" dirty="0">
                <a:latin typeface="Abadi" panose="020B0604020104020204" pitchFamily="34" charset="0"/>
              </a:rPr>
            </a:br>
            <a:endParaRPr lang="es-AR" dirty="0"/>
          </a:p>
        </p:txBody>
      </p:sp>
      <p:pic>
        <p:nvPicPr>
          <p:cNvPr id="1026" name="Picture 2" descr="La movilización de pacientes: principios generales y mecánica corporal">
            <a:extLst>
              <a:ext uri="{FF2B5EF4-FFF2-40B4-BE49-F238E27FC236}">
                <a16:creationId xmlns:a16="http://schemas.microsoft.com/office/drawing/2014/main" id="{4F859AF4-35FE-977A-4BC8-5BBA727DBF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" y="2366963"/>
            <a:ext cx="11291668" cy="413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9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5C1F1C05-CAD6-439B-9805-4DE0E6C9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314578"/>
            <a:ext cx="3754987" cy="2850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badi" panose="020B0604020104020204" pitchFamily="34" charset="0"/>
              </a:rPr>
              <a:t>MOVIMIENTOS CORPORALES COORDINADOS</a:t>
            </a: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endParaRPr lang="en-US" sz="3200" dirty="0">
              <a:latin typeface="Abadi" panose="020B0604020104020204" pitchFamily="34" charset="0"/>
            </a:endParaRPr>
          </a:p>
        </p:txBody>
      </p:sp>
      <p:pic>
        <p:nvPicPr>
          <p:cNvPr id="1028" name="Picture 4" descr="2 . Al levantar un objeto pesado del suelo, no debe doblarse&#10;la cintura, sino flexionar las piernas y elevar el cuerpo,&#10;ma...">
            <a:extLst>
              <a:ext uri="{FF2B5EF4-FFF2-40B4-BE49-F238E27FC236}">
                <a16:creationId xmlns:a16="http://schemas.microsoft.com/office/drawing/2014/main" id="{C97F3198-4448-4FD8-BB3C-C7B7B61E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30" y="314578"/>
            <a:ext cx="7238752" cy="6228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49BCF8-77BF-46AC-921C-AC9B7E699F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19" y="6231988"/>
            <a:ext cx="4221212" cy="311434"/>
          </a:xfrm>
          <a:prstGeom prst="rect">
            <a:avLst/>
          </a:prstGeom>
        </p:spPr>
      </p:pic>
      <p:pic>
        <p:nvPicPr>
          <p:cNvPr id="2050" name="Picture 2" descr="Mecanica Corporal">
            <a:extLst>
              <a:ext uri="{FF2B5EF4-FFF2-40B4-BE49-F238E27FC236}">
                <a16:creationId xmlns:a16="http://schemas.microsoft.com/office/drawing/2014/main" id="{4562E813-0E0E-4A2E-8695-FAEA62B29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/>
          <a:stretch/>
        </p:blipFill>
        <p:spPr bwMode="auto">
          <a:xfrm>
            <a:off x="366018" y="2785403"/>
            <a:ext cx="3701281" cy="375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4" descr="Cerrar con relleno sólido">
            <a:extLst>
              <a:ext uri="{FF2B5EF4-FFF2-40B4-BE49-F238E27FC236}">
                <a16:creationId xmlns:a16="http://schemas.microsoft.com/office/drawing/2014/main" id="{F08D0A35-FDB8-4296-88B8-DE42E97417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2687" y="123669"/>
            <a:ext cx="519931" cy="51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CC47B-B42F-424B-9082-FAFC82B6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5629222" cy="1400530"/>
          </a:xfrm>
        </p:spPr>
        <p:txBody>
          <a:bodyPr>
            <a:normAutofit/>
          </a:bodyPr>
          <a:lstStyle/>
          <a:p>
            <a:r>
              <a:rPr lang="es-AR" dirty="0"/>
              <a:t>FRICCION</a:t>
            </a:r>
          </a:p>
        </p:txBody>
      </p:sp>
      <p:sp>
        <p:nvSpPr>
          <p:cNvPr id="1032" name="Content Placeholder 1031">
            <a:extLst>
              <a:ext uri="{FF2B5EF4-FFF2-40B4-BE49-F238E27FC236}">
                <a16:creationId xmlns:a16="http://schemas.microsoft.com/office/drawing/2014/main" id="{90577247-C38F-4A5C-BF3F-C9F9BBED5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2001078"/>
            <a:ext cx="6927837" cy="4247321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fuerza que  se produce  en direcciÓn coNtraria al movimiento.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Cuando mayor sea la superficie de objeto mayor sera la friccion.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 La enfermera desplaza al paciente hacia la cabecera.</a:t>
            </a:r>
          </a:p>
          <a:p>
            <a:endParaRPr lang="en-US" dirty="0"/>
          </a:p>
        </p:txBody>
      </p:sp>
      <p:pic>
        <p:nvPicPr>
          <p:cNvPr id="1028" name="Picture 4" descr="Mecánica Corporal”">
            <a:extLst>
              <a:ext uri="{FF2B5EF4-FFF2-40B4-BE49-F238E27FC236}">
                <a16:creationId xmlns:a16="http://schemas.microsoft.com/office/drawing/2014/main" id="{065A0D44-1E11-4227-95A9-1807799CA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73949" y="647699"/>
            <a:ext cx="3959724" cy="268333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canica Corporal En El Adulto Mayor Pdf">
            <a:extLst>
              <a:ext uri="{FF2B5EF4-FFF2-40B4-BE49-F238E27FC236}">
                <a16:creationId xmlns:a16="http://schemas.microsoft.com/office/drawing/2014/main" id="{5CDB0020-02C0-489F-B311-C9740113B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39249" y="3006466"/>
            <a:ext cx="2782720" cy="272142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38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AD25C-2AC4-4F11-994D-1D3587EA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6146" name="Picture 2" descr="3. Empujar o deslizar un objeto requiere menor esfuerzo que&#10;levantarlo, porque levantarlo implica un movimiento contrario&#10;...">
            <a:extLst>
              <a:ext uri="{FF2B5EF4-FFF2-40B4-BE49-F238E27FC236}">
                <a16:creationId xmlns:a16="http://schemas.microsoft.com/office/drawing/2014/main" id="{DB522509-4A06-4D90-90C3-B8100F332F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32229"/>
            <a:ext cx="11756571" cy="640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45833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5721</TotalTime>
  <Words>878</Words>
  <Application>Microsoft Office PowerPoint</Application>
  <PresentationFormat>Panorámica</PresentationFormat>
  <Paragraphs>109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Abadi</vt:lpstr>
      <vt:lpstr>Arial</vt:lpstr>
      <vt:lpstr>Times New Roman</vt:lpstr>
      <vt:lpstr>Tw Cen MT</vt:lpstr>
      <vt:lpstr>Gota</vt:lpstr>
      <vt:lpstr>ESTRATEGIAS DE ENFERMERIA PARA EL EJERCICIO Y LA ACTIVIDAD</vt:lpstr>
      <vt:lpstr>MECÁNICA CORPORAL</vt:lpstr>
      <vt:lpstr>Presentación de PowerPoint</vt:lpstr>
      <vt:lpstr>Alineación corporal</vt:lpstr>
      <vt:lpstr>EQUILIBRIO CORPORAL  ( INCLUYE COLUMNA VERTEBRAL PELVIS Y MIEMBROS INFERIORES)</vt:lpstr>
      <vt:lpstr>MOVIMIENTOS CORPORALES COORDINADOS </vt:lpstr>
      <vt:lpstr>Presentación de PowerPoint</vt:lpstr>
      <vt:lpstr>FRICCION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NOTA </vt:lpstr>
      <vt:lpstr>Presentación de PowerPoint</vt:lpstr>
      <vt:lpstr>Presentación de PowerPoint</vt:lpstr>
      <vt:lpstr>Presentación de PowerPoint</vt:lpstr>
      <vt:lpstr>REGULACION DE LOS MOVIMIENTOS</vt:lpstr>
      <vt:lpstr>Presentación de PowerPoint</vt:lpstr>
      <vt:lpstr>Presentación de PowerPoint</vt:lpstr>
      <vt:lpstr>Factores que influye en la actividad y el ejercicio</vt:lpstr>
      <vt:lpstr>VALORACION DE ENFERMERIA</vt:lpstr>
      <vt:lpstr>POSICION DEL PACIENTE EN EL MOMENTO DE LA VALORACION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eva pacheco</dc:creator>
  <cp:lastModifiedBy>ALEJANDRA BENITEZ</cp:lastModifiedBy>
  <cp:revision>125</cp:revision>
  <dcterms:created xsi:type="dcterms:W3CDTF">2021-05-19T11:39:26Z</dcterms:created>
  <dcterms:modified xsi:type="dcterms:W3CDTF">2023-08-21T19:49:44Z</dcterms:modified>
</cp:coreProperties>
</file>